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4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308" r:id="rId3"/>
    <p:sldId id="341" r:id="rId4"/>
    <p:sldId id="369" r:id="rId5"/>
    <p:sldId id="342" r:id="rId6"/>
    <p:sldId id="293" r:id="rId7"/>
    <p:sldId id="297" r:id="rId8"/>
    <p:sldId id="306" r:id="rId9"/>
    <p:sldId id="300" r:id="rId10"/>
    <p:sldId id="374" r:id="rId11"/>
    <p:sldId id="375" r:id="rId12"/>
    <p:sldId id="357" r:id="rId13"/>
    <p:sldId id="370" r:id="rId14"/>
    <p:sldId id="334" r:id="rId15"/>
    <p:sldId id="315" r:id="rId16"/>
    <p:sldId id="321" r:id="rId17"/>
    <p:sldId id="322" r:id="rId18"/>
    <p:sldId id="324" r:id="rId19"/>
    <p:sldId id="325" r:id="rId20"/>
    <p:sldId id="326" r:id="rId21"/>
    <p:sldId id="327" r:id="rId22"/>
    <p:sldId id="328" r:id="rId23"/>
    <p:sldId id="364" r:id="rId24"/>
    <p:sldId id="330" r:id="rId25"/>
    <p:sldId id="331" r:id="rId26"/>
    <p:sldId id="332" r:id="rId27"/>
    <p:sldId id="333" r:id="rId28"/>
    <p:sldId id="336" r:id="rId29"/>
    <p:sldId id="338" r:id="rId30"/>
    <p:sldId id="339" r:id="rId31"/>
    <p:sldId id="345" r:id="rId32"/>
    <p:sldId id="346" r:id="rId33"/>
    <p:sldId id="260" r:id="rId3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AB89268-F246-DB42-AD80-9A1B2E619DDD}">
          <p14:sldIdLst>
            <p14:sldId id="256"/>
            <p14:sldId id="308"/>
            <p14:sldId id="341"/>
            <p14:sldId id="369"/>
            <p14:sldId id="342"/>
            <p14:sldId id="293"/>
            <p14:sldId id="297"/>
            <p14:sldId id="306"/>
            <p14:sldId id="300"/>
            <p14:sldId id="374"/>
            <p14:sldId id="375"/>
            <p14:sldId id="357"/>
            <p14:sldId id="370"/>
            <p14:sldId id="334"/>
            <p14:sldId id="315"/>
            <p14:sldId id="321"/>
            <p14:sldId id="322"/>
            <p14:sldId id="324"/>
            <p14:sldId id="325"/>
            <p14:sldId id="326"/>
            <p14:sldId id="327"/>
            <p14:sldId id="328"/>
            <p14:sldId id="364"/>
            <p14:sldId id="330"/>
            <p14:sldId id="331"/>
            <p14:sldId id="332"/>
            <p14:sldId id="333"/>
            <p14:sldId id="336"/>
            <p14:sldId id="338"/>
            <p14:sldId id="339"/>
            <p14:sldId id="345"/>
            <p14:sldId id="346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4E4E"/>
    <a:srgbClr val="E18F8F"/>
    <a:srgbClr val="D05050"/>
    <a:srgbClr val="FF3737"/>
    <a:srgbClr val="70AD47"/>
    <a:srgbClr val="0070C0"/>
    <a:srgbClr val="C5E0B4"/>
    <a:srgbClr val="BDD7EE"/>
    <a:srgbClr val="ED7D31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1D61C7-E673-33D6-131B-32783100D4AA}" v="183" dt="2024-02-25T16:26:27.308"/>
    <p1510:client id="{217173E6-2BFD-B94C-17B4-3298C52EA04C}" v="1174" dt="2024-02-25T19:22:16.797"/>
    <p1510:client id="{61550ECE-AF4B-CAF3-FBEE-F13D57CAD1F0}" v="309" dt="2024-02-26T00:30:29.097"/>
    <p1510:client id="{6B1E14FA-7F68-BDD4-B86B-653526E4D67F}" v="4" dt="2024-02-25T17:15:16.844"/>
    <p1510:client id="{BBDE8633-3C5D-A678-B105-C259B5DB2DAC}" v="131" dt="2024-02-26T00:32:45.357"/>
    <p1510:client id="{C78A30CA-5926-EAA1-09E0-629F46973817}" v="142" dt="2024-02-26T00:34:16.304"/>
    <p1510:client id="{CF9638AC-DFB2-C9B6-972A-08179794770F}" v="51" dt="2024-02-25T11:59:17.069"/>
    <p1510:client id="{E607F2EF-E406-2D0C-B4EE-805D15697F48}" v="73" dt="2024-02-25T11:54:29.2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1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60068733253989E-2"/>
          <c:y val="0"/>
          <c:w val="0.97160672392153369"/>
          <c:h val="0.86983376440114069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Hoja1!$A$2:$A$20</c:f>
              <c:strCache>
                <c:ptCount val="2"/>
                <c:pt idx="0">
                  <c:v>Gestión Institucional </c:v>
                </c:pt>
                <c:pt idx="1">
                  <c:v>Compras y Contratación Público</c:v>
                </c:pt>
              </c:strCache>
              <c:extLst/>
            </c:strRef>
          </c:cat>
          <c:val>
            <c:numRef>
              <c:f>Hoja1!$C$2:$C$20</c:f>
              <c:numCache>
                <c:formatCode>General</c:formatCode>
                <c:ptCount val="2"/>
                <c:pt idx="0">
                  <c:v>73.2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8B4F-4153-BEF0-85DF59CFC16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Hoja1!$A$2:$A$20</c:f>
              <c:strCache>
                <c:ptCount val="2"/>
                <c:pt idx="0">
                  <c:v>Gestión Institucional </c:v>
                </c:pt>
                <c:pt idx="1">
                  <c:v>Compras y Contratación Público</c:v>
                </c:pt>
              </c:strCache>
              <c:extLst/>
            </c:strRef>
          </c:cat>
          <c:val>
            <c:numRef>
              <c:f>Hoja1!$D$2:$D$20</c:f>
              <c:numCache>
                <c:formatCode>General</c:formatCode>
                <c:ptCount val="2"/>
                <c:pt idx="0">
                  <c:v>82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8B4F-4153-BEF0-85DF59CFC16A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Serie 4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Hoja1!$A$2:$A$20</c:f>
              <c:strCache>
                <c:ptCount val="2"/>
                <c:pt idx="0">
                  <c:v>Gestión Institucional </c:v>
                </c:pt>
                <c:pt idx="1">
                  <c:v>Compras y Contratación Público</c:v>
                </c:pt>
              </c:strCache>
              <c:extLst/>
            </c:strRef>
          </c:cat>
          <c:val>
            <c:numRef>
              <c:f>Hoja1!$E$2:$E$20</c:f>
              <c:numCache>
                <c:formatCode>General</c:formatCode>
                <c:ptCount val="2"/>
                <c:pt idx="0">
                  <c:v>97.7</c:v>
                </c:pt>
                <c:pt idx="1">
                  <c:v>86.8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8B4F-4153-BEF0-85DF59CFC16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18663808"/>
        <c:axId val="13110067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Hoja1!$B$1</c15:sqref>
                        </c15:formulaRef>
                      </c:ext>
                    </c:extLst>
                    <c:strCache>
                      <c:ptCount val="1"/>
                      <c:pt idx="0">
                        <c:v>Serie 1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197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Hoja1!$A$2:$A$20</c15:sqref>
                        </c15:formulaRef>
                      </c:ext>
                    </c:extLst>
                    <c:strCache>
                      <c:ptCount val="2"/>
                      <c:pt idx="0">
                        <c:v>Gestión Institucional </c:v>
                      </c:pt>
                      <c:pt idx="1">
                        <c:v>Compras y Contratación Público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Hoja1!$B$2:$B$20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68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8B4F-4153-BEF0-85DF59CFC16A}"/>
                  </c:ext>
                </c:extLst>
              </c15:ser>
            </c15:filteredBarSeries>
          </c:ext>
        </c:extLst>
      </c:barChart>
      <c:catAx>
        <c:axId val="11866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1100672"/>
        <c:crosses val="autoZero"/>
        <c:auto val="1"/>
        <c:lblAlgn val="ctr"/>
        <c:lblOffset val="100"/>
        <c:noMultiLvlLbl val="0"/>
      </c:catAx>
      <c:valAx>
        <c:axId val="1311006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18663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1er. Sem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Evaluación del Riesgo</c:v>
                </c:pt>
              </c:strCache>
              <c:extLst/>
            </c:strRef>
          </c:cat>
          <c:val>
            <c:numRef>
              <c:f>Hoja1!$B$2:$B$7</c:f>
              <c:numCache>
                <c:formatCode>0%</c:formatCode>
                <c:ptCount val="1"/>
                <c:pt idx="0">
                  <c:v>0.62000000000000011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7F40-4ADC-88AF-1748BB85DD4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2do. Sem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Evaluación del Riesgo</c:v>
                </c:pt>
              </c:strCache>
              <c:extLst/>
            </c:strRef>
          </c:cat>
          <c:val>
            <c:numRef>
              <c:f>Hoja1!$C$2:$C$7</c:f>
              <c:numCache>
                <c:formatCode>0%</c:formatCode>
                <c:ptCount val="1"/>
                <c:pt idx="0">
                  <c:v>0.69000000000000006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7F40-4ADC-88AF-1748BB85DD4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1er. Sem2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Evaluación del Riesgo</c:v>
                </c:pt>
              </c:strCache>
              <c:extLst/>
            </c:strRef>
          </c:cat>
          <c:val>
            <c:numRef>
              <c:f>Hoja1!$D$2:$D$7</c:f>
              <c:numCache>
                <c:formatCode>0%</c:formatCode>
                <c:ptCount val="1"/>
                <c:pt idx="0">
                  <c:v>0.53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7F40-4ADC-88AF-1748BB85DD41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2do. Sem3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Evaluación del Riesgo</c:v>
                </c:pt>
              </c:strCache>
              <c:extLst/>
            </c:strRef>
          </c:cat>
          <c:val>
            <c:numRef>
              <c:f>Hoja1!$E$2:$E$7</c:f>
              <c:numCache>
                <c:formatCode>0%</c:formatCode>
                <c:ptCount val="1"/>
                <c:pt idx="0">
                  <c:v>0.56000000000000005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7F40-4ADC-88AF-1748BB85DD41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1er. Sem4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Evaluación del Riesgo</c:v>
                </c:pt>
              </c:strCache>
              <c:extLst/>
            </c:strRef>
          </c:cat>
          <c:val>
            <c:numRef>
              <c:f>Hoja1!$F$2:$F$7</c:f>
              <c:numCache>
                <c:formatCode>0%</c:formatCode>
                <c:ptCount val="1"/>
                <c:pt idx="0">
                  <c:v>0.94000000000000006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7F40-4ADC-88AF-1748BB85DD41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2do. Sem5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Evaluación del Riesgo</c:v>
                </c:pt>
              </c:strCache>
              <c:extLst/>
            </c:strRef>
          </c:cat>
          <c:val>
            <c:numRef>
              <c:f>Hoja1!$G$2:$G$7</c:f>
              <c:numCache>
                <c:formatCode>0%</c:formatCode>
                <c:ptCount val="1"/>
                <c:pt idx="0">
                  <c:v>0.79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7F40-4ADC-88AF-1748BB85DD41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1er. Sem3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Evaluación del Riesgo</c:v>
                </c:pt>
              </c:strCache>
              <c:extLst/>
            </c:strRef>
          </c:cat>
          <c:val>
            <c:numRef>
              <c:f>Hoja1!$H$2:$H$7</c:f>
              <c:numCache>
                <c:formatCode>0%</c:formatCode>
                <c:ptCount val="1"/>
                <c:pt idx="0">
                  <c:v>0.91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7F40-4ADC-88AF-1748BB85DD41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2do. Sem4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Evaluación del Riesgo</c:v>
                </c:pt>
              </c:strCache>
              <c:extLst/>
            </c:strRef>
          </c:cat>
          <c:val>
            <c:numRef>
              <c:f>Hoja1!$I$2:$I$7</c:f>
              <c:numCache>
                <c:formatCode>0%</c:formatCode>
                <c:ptCount val="1"/>
                <c:pt idx="0">
                  <c:v>0.88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7F40-4ADC-88AF-1748BB85DD4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2140160"/>
        <c:axId val="142141696"/>
      </c:barChart>
      <c:catAx>
        <c:axId val="142140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2141696"/>
        <c:crosses val="autoZero"/>
        <c:auto val="1"/>
        <c:lblAlgn val="ctr"/>
        <c:lblOffset val="100"/>
        <c:noMultiLvlLbl val="0"/>
      </c:catAx>
      <c:valAx>
        <c:axId val="1421416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one"/>
        <c:crossAx val="142140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1er. Sem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Actividades de Control</c:v>
                </c:pt>
              </c:strCache>
              <c:extLst/>
            </c:strRef>
          </c:cat>
          <c:val>
            <c:numRef>
              <c:f>Hoja1!$B$2:$B$7</c:f>
              <c:numCache>
                <c:formatCode>0%</c:formatCode>
                <c:ptCount val="1"/>
                <c:pt idx="0">
                  <c:v>0.54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83A9-4668-82F3-8B6416EF0CA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2do. Sem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Actividades de Control</c:v>
                </c:pt>
              </c:strCache>
              <c:extLst/>
            </c:strRef>
          </c:cat>
          <c:val>
            <c:numRef>
              <c:f>Hoja1!$C$2:$C$7</c:f>
              <c:numCache>
                <c:formatCode>0%</c:formatCode>
                <c:ptCount val="1"/>
                <c:pt idx="0">
                  <c:v>0.56000000000000005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83A9-4668-82F3-8B6416EF0CA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1er. Sem2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Actividades de Control</c:v>
                </c:pt>
              </c:strCache>
              <c:extLst/>
            </c:strRef>
          </c:cat>
          <c:val>
            <c:numRef>
              <c:f>Hoja1!$D$2:$D$7</c:f>
              <c:numCache>
                <c:formatCode>0%</c:formatCode>
                <c:ptCount val="1"/>
                <c:pt idx="0">
                  <c:v>0.63000000000000012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83A9-4668-82F3-8B6416EF0CA1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2do. Sem3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Actividades de Control</c:v>
                </c:pt>
              </c:strCache>
              <c:extLst/>
            </c:strRef>
          </c:cat>
          <c:val>
            <c:numRef>
              <c:f>Hoja1!$E$2:$E$7</c:f>
              <c:numCache>
                <c:formatCode>0%</c:formatCode>
                <c:ptCount val="1"/>
                <c:pt idx="0">
                  <c:v>0.54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83A9-4668-82F3-8B6416EF0CA1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1er. Sem4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Actividades de Control</c:v>
                </c:pt>
              </c:strCache>
              <c:extLst/>
            </c:strRef>
          </c:cat>
          <c:val>
            <c:numRef>
              <c:f>Hoja1!$F$2:$F$7</c:f>
              <c:numCache>
                <c:formatCode>0%</c:formatCode>
                <c:ptCount val="1"/>
                <c:pt idx="0">
                  <c:v>0.83000000000000007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83A9-4668-82F3-8B6416EF0CA1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2do. Sem5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Actividades de Control</c:v>
                </c:pt>
              </c:strCache>
              <c:extLst/>
            </c:strRef>
          </c:cat>
          <c:val>
            <c:numRef>
              <c:f>Hoja1!$G$2:$G$7</c:f>
              <c:numCache>
                <c:formatCode>0%</c:formatCode>
                <c:ptCount val="1"/>
                <c:pt idx="0">
                  <c:v>0.79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83A9-4668-82F3-8B6416EF0CA1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1er. Sem3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Actividades de Control</c:v>
                </c:pt>
              </c:strCache>
              <c:extLst/>
            </c:strRef>
          </c:cat>
          <c:val>
            <c:numRef>
              <c:f>Hoja1!$H$2:$H$7</c:f>
              <c:numCache>
                <c:formatCode>0%</c:formatCode>
                <c:ptCount val="1"/>
                <c:pt idx="0">
                  <c:v>0.92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83A9-4668-82F3-8B6416EF0CA1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2do. Sem4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Actividades de Control</c:v>
                </c:pt>
              </c:strCache>
              <c:extLst/>
            </c:strRef>
          </c:cat>
          <c:val>
            <c:numRef>
              <c:f>Hoja1!$I$2:$I$7</c:f>
              <c:numCache>
                <c:formatCode>0%</c:formatCode>
                <c:ptCount val="1"/>
                <c:pt idx="0">
                  <c:v>0.83000000000000007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83A9-4668-82F3-8B6416EF0CA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2181888"/>
        <c:axId val="142183424"/>
      </c:barChart>
      <c:catAx>
        <c:axId val="14218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2183424"/>
        <c:crosses val="autoZero"/>
        <c:auto val="1"/>
        <c:lblAlgn val="ctr"/>
        <c:lblOffset val="100"/>
        <c:noMultiLvlLbl val="0"/>
      </c:catAx>
      <c:valAx>
        <c:axId val="1421834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one"/>
        <c:crossAx val="142181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1er. Sem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Información y Comunicación</c:v>
                </c:pt>
              </c:strCache>
              <c:extLst/>
            </c:strRef>
          </c:cat>
          <c:val>
            <c:numRef>
              <c:f>Hoja1!$B$2:$B$7</c:f>
              <c:numCache>
                <c:formatCode>0%</c:formatCode>
                <c:ptCount val="1"/>
                <c:pt idx="0">
                  <c:v>0.75000000000000011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92D-4814-A26D-01CA2415A6B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2do. Sem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Información y Comunicación</c:v>
                </c:pt>
              </c:strCache>
              <c:extLst/>
            </c:strRef>
          </c:cat>
          <c:val>
            <c:numRef>
              <c:f>Hoja1!$C$2:$C$7</c:f>
              <c:numCache>
                <c:formatCode>0%</c:formatCode>
                <c:ptCount val="1"/>
                <c:pt idx="0">
                  <c:v>0.8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B92D-4814-A26D-01CA2415A6B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1er. Sem2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Información y Comunicación</c:v>
                </c:pt>
              </c:strCache>
              <c:extLst/>
            </c:strRef>
          </c:cat>
          <c:val>
            <c:numRef>
              <c:f>Hoja1!$D$2:$D$7</c:f>
              <c:numCache>
                <c:formatCode>0%</c:formatCode>
                <c:ptCount val="1"/>
                <c:pt idx="0">
                  <c:v>0.68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B92D-4814-A26D-01CA2415A6BE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2do. Sem3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Información y Comunicación</c:v>
                </c:pt>
              </c:strCache>
              <c:extLst/>
            </c:strRef>
          </c:cat>
          <c:val>
            <c:numRef>
              <c:f>Hoja1!$E$2:$E$7</c:f>
              <c:numCache>
                <c:formatCode>0%</c:formatCode>
                <c:ptCount val="1"/>
                <c:pt idx="0">
                  <c:v>0.66000000000000014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B92D-4814-A26D-01CA2415A6BE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1er. Sem4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Información y Comunicación</c:v>
                </c:pt>
              </c:strCache>
              <c:extLst/>
            </c:strRef>
          </c:cat>
          <c:val>
            <c:numRef>
              <c:f>Hoja1!$F$2:$F$7</c:f>
              <c:numCache>
                <c:formatCode>0%</c:formatCode>
                <c:ptCount val="1"/>
                <c:pt idx="0">
                  <c:v>0.79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B92D-4814-A26D-01CA2415A6BE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2do. Sem5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Información y Comunicación</c:v>
                </c:pt>
              </c:strCache>
              <c:extLst/>
            </c:strRef>
          </c:cat>
          <c:val>
            <c:numRef>
              <c:f>Hoja1!$G$2:$G$7</c:f>
              <c:numCache>
                <c:formatCode>0%</c:formatCode>
                <c:ptCount val="1"/>
                <c:pt idx="0">
                  <c:v>0.96000000000000008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B92D-4814-A26D-01CA2415A6BE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1er. Sem3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Información y Comunicación</c:v>
                </c:pt>
              </c:strCache>
              <c:extLst/>
            </c:strRef>
          </c:cat>
          <c:val>
            <c:numRef>
              <c:f>Hoja1!$H$2:$H$7</c:f>
              <c:numCache>
                <c:formatCode>0%</c:formatCode>
                <c:ptCount val="1"/>
                <c:pt idx="0">
                  <c:v>0.98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B92D-4814-A26D-01CA2415A6BE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2do. Sem4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Información y Comunicación</c:v>
                </c:pt>
              </c:strCache>
              <c:extLst/>
            </c:strRef>
          </c:cat>
          <c:val>
            <c:numRef>
              <c:f>Hoja1!$I$2:$I$7</c:f>
              <c:numCache>
                <c:formatCode>0%</c:formatCode>
                <c:ptCount val="1"/>
                <c:pt idx="0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B92D-4814-A26D-01CA2415A6B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2403840"/>
        <c:axId val="142278656"/>
      </c:barChart>
      <c:catAx>
        <c:axId val="14240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2278656"/>
        <c:crosses val="autoZero"/>
        <c:auto val="1"/>
        <c:lblAlgn val="ctr"/>
        <c:lblOffset val="100"/>
        <c:noMultiLvlLbl val="0"/>
      </c:catAx>
      <c:valAx>
        <c:axId val="1422786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one"/>
        <c:crossAx val="142403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1er. Sem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Actividades de Monitoreo</c:v>
                </c:pt>
              </c:strCache>
              <c:extLst/>
            </c:strRef>
          </c:cat>
          <c:val>
            <c:numRef>
              <c:f>Hoja1!$B$2:$B$7</c:f>
              <c:numCache>
                <c:formatCode>0%</c:formatCode>
                <c:ptCount val="1"/>
                <c:pt idx="0">
                  <c:v>0.75000000000000011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FCB9-4D4C-8591-28F23FEE9BAC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2do. Sem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Actividades de Monitoreo</c:v>
                </c:pt>
              </c:strCache>
              <c:extLst/>
            </c:strRef>
          </c:cat>
          <c:val>
            <c:numRef>
              <c:f>Hoja1!$C$2:$C$7</c:f>
              <c:numCache>
                <c:formatCode>0%</c:formatCode>
                <c:ptCount val="1"/>
                <c:pt idx="0">
                  <c:v>0.88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FCB9-4D4C-8591-28F23FEE9BAC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1er. Sem2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Actividades de Monitoreo</c:v>
                </c:pt>
              </c:strCache>
              <c:extLst/>
            </c:strRef>
          </c:cat>
          <c:val>
            <c:numRef>
              <c:f>Hoja1!$D$2:$D$7</c:f>
              <c:numCache>
                <c:formatCode>0%</c:formatCode>
                <c:ptCount val="1"/>
                <c:pt idx="0">
                  <c:v>0.82000000000000006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FCB9-4D4C-8591-28F23FEE9BAC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2do. Sem3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Actividades de Monitoreo</c:v>
                </c:pt>
              </c:strCache>
              <c:extLst/>
            </c:strRef>
          </c:cat>
          <c:val>
            <c:numRef>
              <c:f>Hoja1!$E$2:$E$7</c:f>
              <c:numCache>
                <c:formatCode>0%</c:formatCode>
                <c:ptCount val="1"/>
                <c:pt idx="0">
                  <c:v>0.82000000000000006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FCB9-4D4C-8591-28F23FEE9BAC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1er. Sem4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Actividades de Monitoreo</c:v>
                </c:pt>
              </c:strCache>
              <c:extLst/>
            </c:strRef>
          </c:cat>
          <c:val>
            <c:numRef>
              <c:f>Hoja1!$F$2:$F$7</c:f>
              <c:numCache>
                <c:formatCode>0%</c:formatCode>
                <c:ptCount val="1"/>
                <c:pt idx="0">
                  <c:v>0.89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FCB9-4D4C-8591-28F23FEE9BAC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2do. Sem5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Actividades de Monitoreo</c:v>
                </c:pt>
              </c:strCache>
              <c:extLst/>
            </c:strRef>
          </c:cat>
          <c:val>
            <c:numRef>
              <c:f>Hoja1!$G$2:$G$7</c:f>
              <c:numCache>
                <c:formatCode>0%</c:formatCode>
                <c:ptCount val="1"/>
                <c:pt idx="0">
                  <c:v>0.96000000000000008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FCB9-4D4C-8591-28F23FEE9BAC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1er. Sem3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Actividades de Monitoreo</c:v>
                </c:pt>
              </c:strCache>
              <c:extLst/>
            </c:strRef>
          </c:cat>
          <c:val>
            <c:numRef>
              <c:f>Hoja1!$H$2:$H$7</c:f>
              <c:numCache>
                <c:formatCode>0%</c:formatCode>
                <c:ptCount val="1"/>
                <c:pt idx="0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FCB9-4D4C-8591-28F23FEE9BAC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2do. Sem4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Actividades de Monitoreo</c:v>
                </c:pt>
              </c:strCache>
              <c:extLst/>
            </c:strRef>
          </c:cat>
          <c:val>
            <c:numRef>
              <c:f>Hoja1!$I$2:$I$7</c:f>
              <c:numCache>
                <c:formatCode>0%</c:formatCode>
                <c:ptCount val="1"/>
                <c:pt idx="0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FCB9-4D4C-8591-28F23FEE9B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2507392"/>
        <c:axId val="142529664"/>
      </c:barChart>
      <c:catAx>
        <c:axId val="14250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2529664"/>
        <c:crosses val="autoZero"/>
        <c:auto val="1"/>
        <c:lblAlgn val="ctr"/>
        <c:lblOffset val="100"/>
        <c:noMultiLvlLbl val="0"/>
      </c:catAx>
      <c:valAx>
        <c:axId val="1425296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one"/>
        <c:crossAx val="142507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Hoja1!$A$2:$A$11</c:f>
              <c:strCache>
                <c:ptCount val="10"/>
                <c:pt idx="0">
                  <c:v>Manejo</c:v>
                </c:pt>
                <c:pt idx="1">
                  <c:v>Conocimiento</c:v>
                </c:pt>
                <c:pt idx="2">
                  <c:v>Reducción</c:v>
                </c:pt>
                <c:pt idx="3">
                  <c:v>Gestión de Recursos</c:v>
                </c:pt>
                <c:pt idx="4">
                  <c:v>Gestión Estratégica del Talento Humano</c:v>
                </c:pt>
                <c:pt idx="5">
                  <c:v>Gestión Jurídica</c:v>
                </c:pt>
                <c:pt idx="6">
                  <c:v>Gestión Estratégica del Talento Humano</c:v>
                </c:pt>
                <c:pt idx="7">
                  <c:v>Servicia a la Ciudadanía </c:v>
                </c:pt>
                <c:pt idx="8">
                  <c:v>Gestión TIC</c:v>
                </c:pt>
                <c:pt idx="9">
                  <c:v>Evaluación y Control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2</c:v>
                </c:pt>
                <c:pt idx="1">
                  <c:v>4</c:v>
                </c:pt>
                <c:pt idx="2">
                  <c:v>4</c:v>
                </c:pt>
                <c:pt idx="3">
                  <c:v>8</c:v>
                </c:pt>
                <c:pt idx="4">
                  <c:v>7</c:v>
                </c:pt>
                <c:pt idx="5">
                  <c:v>5</c:v>
                </c:pt>
                <c:pt idx="6">
                  <c:v>6</c:v>
                </c:pt>
                <c:pt idx="7">
                  <c:v>3</c:v>
                </c:pt>
                <c:pt idx="8">
                  <c:v>8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C3-4881-ACC8-E32BB3769C4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"/>
        <c:overlap val="-27"/>
        <c:axId val="142681984"/>
        <c:axId val="142683520"/>
      </c:barChart>
      <c:catAx>
        <c:axId val="14268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2683520"/>
        <c:crosses val="autoZero"/>
        <c:auto val="1"/>
        <c:lblAlgn val="ctr"/>
        <c:lblOffset val="100"/>
        <c:noMultiLvlLbl val="0"/>
      </c:catAx>
      <c:valAx>
        <c:axId val="1426835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4268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Reducción</c:v>
                </c:pt>
                <c:pt idx="1">
                  <c:v>Gestión de Recursos</c:v>
                </c:pt>
                <c:pt idx="2">
                  <c:v>Gestión Estratégica del Talento Humano</c:v>
                </c:pt>
                <c:pt idx="3">
                  <c:v>Gestión Jurídica</c:v>
                </c:pt>
                <c:pt idx="4">
                  <c:v>Evaluación y Control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61-4911-BD72-E4927AF9264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"/>
        <c:overlap val="-27"/>
        <c:axId val="142925824"/>
        <c:axId val="142927360"/>
      </c:barChart>
      <c:catAx>
        <c:axId val="14292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2927360"/>
        <c:crosses val="autoZero"/>
        <c:auto val="1"/>
        <c:lblAlgn val="ctr"/>
        <c:lblOffset val="100"/>
        <c:noMultiLvlLbl val="0"/>
      </c:catAx>
      <c:valAx>
        <c:axId val="142927360"/>
        <c:scaling>
          <c:orientation val="minMax"/>
          <c:max val="4.3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one"/>
        <c:crossAx val="142925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70AD47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85F3-43FE-BE51-0A6773075827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5F3-43FE-BE51-0A6773075827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5F3-43FE-BE51-0A67730758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Moderado</c:v>
                </c:pt>
                <c:pt idx="1">
                  <c:v>Extremo</c:v>
                </c:pt>
                <c:pt idx="2">
                  <c:v>Catastrófico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0.2</c:v>
                </c:pt>
                <c:pt idx="1">
                  <c:v>0.1</c:v>
                </c:pt>
                <c:pt idx="2">
                  <c:v>0.70000000000000007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F3-43FE-BE51-0A67730758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024477521084214"/>
          <c:y val="3.3968342642925781E-2"/>
          <c:w val="0.69755224789157866"/>
          <c:h val="0.93432986785346184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7B-4DB8-9D38-875867BF34B3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157B-4DB8-9D38-875867BF34B3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7B-4DB8-9D38-875867BF34B3}"/>
              </c:ext>
            </c:extLst>
          </c:dPt>
          <c:dPt>
            <c:idx val="3"/>
            <c:bubble3D val="0"/>
            <c:spPr>
              <a:solidFill>
                <a:srgbClr val="70AD47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157B-4DB8-9D38-875867BF34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Riesgos en Zona Extrema</c:v>
                </c:pt>
                <c:pt idx="1">
                  <c:v>Riesgos en Zona Alta</c:v>
                </c:pt>
                <c:pt idx="2">
                  <c:v>Riesgos en Zona Moderada</c:v>
                </c:pt>
                <c:pt idx="3">
                  <c:v>Riesgos en Zona Baja</c:v>
                </c:pt>
              </c:strCache>
            </c:strRef>
          </c:cat>
          <c:val>
            <c:numRef>
              <c:f>Hoja1!$B$2:$B$5</c:f>
              <c:numCache>
                <c:formatCode>0.00%</c:formatCode>
                <c:ptCount val="4"/>
                <c:pt idx="0">
                  <c:v>5.3000000000000005E-2</c:v>
                </c:pt>
                <c:pt idx="1">
                  <c:v>0.12300000000000001</c:v>
                </c:pt>
                <c:pt idx="2">
                  <c:v>0.59599999999999997</c:v>
                </c:pt>
                <c:pt idx="3">
                  <c:v>0.22800000000000001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7B-4DB8-9D38-875867BF34B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27854465321861782"/>
          <c:w val="0.34994234569902732"/>
          <c:h val="0.442910443942374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392964875410862"/>
          <c:y val="0"/>
          <c:w val="0.48318656900666623"/>
          <c:h val="0.943970071138454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Programado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226 Adecuar seis (6) estaciones de Bomberos</c:v>
                </c:pt>
                <c:pt idx="1">
                  <c:v>225 Poner 3 espacios nuevos en funcionamiento para la gestión integral de riesgos, incendios, incidentes con materiales peligrosos y rescates en todas sus modalidades</c:v>
                </c:pt>
                <c:pt idx="2">
                  <c:v>224 (k)9 Ejecutar el 100% del programa de mantenimiento de vehículos y equipo menor de la UAECOB</c:v>
                </c:pt>
                <c:pt idx="3">
                  <c:v>224 (k)8 Implementar 100% de un programa de suministros y consumibles para la atención de emergencias en la UAECOB</c:v>
                </c:pt>
                <c:pt idx="4">
                  <c:v>224 (k)7  Implementar 100% de un programa de renovación de vehículos de la Unidad Administrativa Cuerpo Oficial de Bomberos de Bogotá</c:v>
                </c:pt>
                <c:pt idx="5">
                  <c:v>224 (k)6  Implementar 100% de un programa de renovación de equipo menor, herramientas, accesorios y elementos de protección personal en la UAECOB</c:v>
                </c:pt>
                <c:pt idx="6">
                  <c:v>224 (k)5 Implementar 100% de un programa de mantenimiento a las estaciones de bomberos de Bogotá</c:v>
                </c:pt>
                <c:pt idx="7">
                  <c:v>223 Implementar 100 % del plan de gestión de riesgo para los procesos de conocimiento y reducción en incendios, incidentes con materiales peligrosos y escenarios de riesgos</c:v>
                </c:pt>
                <c:pt idx="8">
                  <c:v>222 Implementar 100% del programa de capacitación, formación y entrenamiento al personal uniformado de la Unidad Administrativa Cuerpo Oficial de Bomberos de Bogotá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6</c:v>
                </c:pt>
                <c:pt idx="1">
                  <c:v>3</c:v>
                </c:pt>
                <c:pt idx="2" formatCode="0%">
                  <c:v>1</c:v>
                </c:pt>
                <c:pt idx="3" formatCode="0%">
                  <c:v>1</c:v>
                </c:pt>
                <c:pt idx="4" formatCode="0%">
                  <c:v>1</c:v>
                </c:pt>
                <c:pt idx="5" formatCode="0%">
                  <c:v>1</c:v>
                </c:pt>
                <c:pt idx="6" formatCode="0%">
                  <c:v>1</c:v>
                </c:pt>
                <c:pt idx="7" formatCode="0%">
                  <c:v>1</c:v>
                </c:pt>
                <c:pt idx="8" formatCode="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5C-4E7F-AF36-A5CDF8CCB5E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Ejecutado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226 Adecuar seis (6) estaciones de Bomberos</c:v>
                </c:pt>
                <c:pt idx="1">
                  <c:v>225 Poner 3 espacios nuevos en funcionamiento para la gestión integral de riesgos, incendios, incidentes con materiales peligrosos y rescates en todas sus modalidades</c:v>
                </c:pt>
                <c:pt idx="2">
                  <c:v>224 (k)9 Ejecutar el 100% del programa de mantenimiento de vehículos y equipo menor de la UAECOB</c:v>
                </c:pt>
                <c:pt idx="3">
                  <c:v>224 (k)8 Implementar 100% de un programa de suministros y consumibles para la atención de emergencias en la UAECOB</c:v>
                </c:pt>
                <c:pt idx="4">
                  <c:v>224 (k)7  Implementar 100% de un programa de renovación de vehículos de la Unidad Administrativa Cuerpo Oficial de Bomberos de Bogotá</c:v>
                </c:pt>
                <c:pt idx="5">
                  <c:v>224 (k)6  Implementar 100% de un programa de renovación de equipo menor, herramientas, accesorios y elementos de protección personal en la UAECOB</c:v>
                </c:pt>
                <c:pt idx="6">
                  <c:v>224 (k)5 Implementar 100% de un programa de mantenimiento a las estaciones de bomberos de Bogotá</c:v>
                </c:pt>
                <c:pt idx="7">
                  <c:v>223 Implementar 100 % del plan de gestión de riesgo para los procesos de conocimiento y reducción en incendios, incidentes con materiales peligrosos y escenarios de riesgos</c:v>
                </c:pt>
                <c:pt idx="8">
                  <c:v>222 Implementar 100% del programa de capacitación, formación y entrenamiento al personal uniformado de la Unidad Administrativa Cuerpo Oficial de Bomberos de Bogotá</c:v>
                </c:pt>
              </c:strCache>
            </c:strRef>
          </c:cat>
          <c:val>
            <c:numRef>
              <c:f>Hoja1!$C$2:$C$10</c:f>
              <c:numCache>
                <c:formatCode>General</c:formatCode>
                <c:ptCount val="9"/>
                <c:pt idx="0">
                  <c:v>4.99</c:v>
                </c:pt>
                <c:pt idx="1">
                  <c:v>2.0499999999999998</c:v>
                </c:pt>
                <c:pt idx="2" formatCode="0%">
                  <c:v>0.98</c:v>
                </c:pt>
                <c:pt idx="3" formatCode="0%">
                  <c:v>0.97000000000000008</c:v>
                </c:pt>
                <c:pt idx="4" formatCode="0%">
                  <c:v>0.83000000000000007</c:v>
                </c:pt>
                <c:pt idx="5" formatCode="0%">
                  <c:v>1</c:v>
                </c:pt>
                <c:pt idx="6" formatCode="0%">
                  <c:v>1</c:v>
                </c:pt>
                <c:pt idx="7" formatCode="0%">
                  <c:v>0.99</c:v>
                </c:pt>
                <c:pt idx="8" formatCode="0%">
                  <c:v>0.96000000000000008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755C-4E7F-AF36-A5CDF8CCB5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5790080"/>
        <c:axId val="145791616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Hoja1!#REF!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Hoja1!$A$2:$A$10</c15:sqref>
                        </c15:formulaRef>
                      </c:ext>
                    </c:extLst>
                    <c:strCache>
                      <c:ptCount val="9"/>
                      <c:pt idx="0">
                        <c:v>226 Adecuar seis (6) estaciones de Bomberos</c:v>
                      </c:pt>
                      <c:pt idx="1">
                        <c:v>225 Poner 3 espacios nuevos en funcionamiento para la gestión integral de riesgos, incendios, incidentes con materiales peligrosos y rescates en todas sus modalidades</c:v>
                      </c:pt>
                      <c:pt idx="2">
                        <c:v>224 (k)9 Ejecutar el 100% del programa de mantenimiento de vehículos y equipo menor de la UAECOB</c:v>
                      </c:pt>
                      <c:pt idx="3">
                        <c:v>224 (k)8 Implementar 100% de un programa de suministros y consumibles para la atención de emergencias en la UAECOB</c:v>
                      </c:pt>
                      <c:pt idx="4">
                        <c:v>224 (k)7  Implementar 100% de un programa de renovación de vehículos de la Unidad Administrativa Cuerpo Oficial de Bomberos de Bogotá</c:v>
                      </c:pt>
                      <c:pt idx="5">
                        <c:v>224 (k)6  Implementar 100% de un programa de renovación de equipo menor, herramientas, accesorios y elementos de protección personal en la UAECOB</c:v>
                      </c:pt>
                      <c:pt idx="6">
                        <c:v>224 (k)5 Implementar 100% de un programa de mantenimiento a las estaciones de bomberos de Bogotá</c:v>
                      </c:pt>
                      <c:pt idx="7">
                        <c:v>223 Implementar 100 % del plan de gestión de riesgo para los procesos de conocimiento y reducción en incendios, incidentes con materiales peligrosos y escenarios de riesgos</c:v>
                      </c:pt>
                      <c:pt idx="8">
                        <c:v>222 Implementar 100% del programa de capacitación, formación y entrenamiento al personal uniformado de la Unidad Administrativa Cuerpo Oficial de Bomberos de Bogotá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755C-4E7F-AF36-A5CDF8CCB5E0}"/>
                  </c:ext>
                </c:extLst>
              </c15:ser>
            </c15:filteredBarSeries>
          </c:ext>
        </c:extLst>
      </c:barChart>
      <c:dateAx>
        <c:axId val="145790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5791616"/>
        <c:crosses val="autoZero"/>
        <c:auto val="0"/>
        <c:lblOffset val="100"/>
        <c:baseTimeUnit val="days"/>
      </c:dateAx>
      <c:valAx>
        <c:axId val="14579161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45790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153182381127152"/>
          <c:y val="2.5729413683388421E-3"/>
          <c:w val="0.49836207286383288"/>
          <c:h val="0.9172266528362624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Programado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(Hoja1!$A$2:$A$4,Hoja1!$A$5:$A$12)</c:f>
              <c:strCache>
                <c:ptCount val="2"/>
                <c:pt idx="0">
                  <c:v>565 (k)1  Implementar 1 Plan De Ajuste Y Sostenibilidad Del MIPG En La UAECOB.</c:v>
                </c:pt>
                <c:pt idx="1">
                  <c:v>565 (s)2 Elaborar 1 Plan De Preparativos Y Continuidad Del Servicio Para La UAECOB Ante La Eventual Ocurrencia De Un Desastre En El Distrito Capital</c:v>
                </c:pt>
              </c:strCache>
              <c:extLst/>
            </c:strRef>
          </c:cat>
          <c:val>
            <c:numRef>
              <c:f>Hoja1!$B$2:$B$4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477D-4396-9E77-E460A40C92C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Ejecutado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(Hoja1!$A$2:$A$4,Hoja1!$A$5:$A$12)</c:f>
              <c:strCache>
                <c:ptCount val="2"/>
                <c:pt idx="0">
                  <c:v>565 (k)1  Implementar 1 Plan De Ajuste Y Sostenibilidad Del MIPG En La UAECOB.</c:v>
                </c:pt>
                <c:pt idx="1">
                  <c:v>565 (s)2 Elaborar 1 Plan De Preparativos Y Continuidad Del Servicio Para La UAECOB Ante La Eventual Ocurrencia De Un Desastre En El Distrito Capital</c:v>
                </c:pt>
              </c:strCache>
              <c:extLst xmlns:c15="http://schemas.microsoft.com/office/drawing/2012/chart"/>
            </c:strRef>
          </c:cat>
          <c:val>
            <c:numRef>
              <c:f>Hoja1!$C$2:$C$4</c:f>
              <c:numCache>
                <c:formatCode>General</c:formatCode>
                <c:ptCount val="2"/>
                <c:pt idx="0">
                  <c:v>1</c:v>
                </c:pt>
                <c:pt idx="1">
                  <c:v>0.85000000000000009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477D-4396-9E77-E460A40C92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5909632"/>
        <c:axId val="145911168"/>
        <c:extLst/>
      </c:barChart>
      <c:dateAx>
        <c:axId val="145909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5911168"/>
        <c:crosses val="autoZero"/>
        <c:auto val="0"/>
        <c:lblOffset val="100"/>
        <c:baseTimeUnit val="days"/>
      </c:dateAx>
      <c:valAx>
        <c:axId val="14591116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45909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60068733253989E-2"/>
          <c:y val="4.7169658024622002E-2"/>
          <c:w val="0.97160672392153369"/>
          <c:h val="0.81028744242492901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Hoja1!$A$2:$A$21</c:f>
              <c:strCache>
                <c:ptCount val="2"/>
                <c:pt idx="0">
                  <c:v>Gestión Estratégica del Talento Humano</c:v>
                </c:pt>
                <c:pt idx="1">
                  <c:v>Integridad </c:v>
                </c:pt>
              </c:strCache>
            </c:strRef>
          </c:cat>
          <c:val>
            <c:numRef>
              <c:f>Hoja1!$C$2:$C$21</c:f>
              <c:numCache>
                <c:formatCode>General</c:formatCode>
                <c:ptCount val="2"/>
                <c:pt idx="0">
                  <c:v>69.3</c:v>
                </c:pt>
                <c:pt idx="1">
                  <c:v>66.2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63-4F22-BE1F-9117E80C4A14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Hoja1!$A$2:$A$21</c:f>
              <c:strCache>
                <c:ptCount val="2"/>
                <c:pt idx="0">
                  <c:v>Gestión Estratégica del Talento Humano</c:v>
                </c:pt>
                <c:pt idx="1">
                  <c:v>Integridad </c:v>
                </c:pt>
              </c:strCache>
            </c:strRef>
          </c:cat>
          <c:val>
            <c:numRef>
              <c:f>Hoja1!$D$2:$D$21</c:f>
              <c:numCache>
                <c:formatCode>General</c:formatCode>
                <c:ptCount val="2"/>
                <c:pt idx="0">
                  <c:v>79.400000000000006</c:v>
                </c:pt>
                <c:pt idx="1">
                  <c:v>77.400000000000006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63-4F22-BE1F-9117E80C4A14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Serie 4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Hoja1!$A$2:$A$21</c:f>
              <c:strCache>
                <c:ptCount val="2"/>
                <c:pt idx="0">
                  <c:v>Gestión Estratégica del Talento Humano</c:v>
                </c:pt>
                <c:pt idx="1">
                  <c:v>Integridad </c:v>
                </c:pt>
              </c:strCache>
            </c:strRef>
          </c:cat>
          <c:val>
            <c:numRef>
              <c:f>Hoja1!$E$2:$E$21</c:f>
              <c:numCache>
                <c:formatCode>General</c:formatCode>
                <c:ptCount val="2"/>
                <c:pt idx="0">
                  <c:v>91.8</c:v>
                </c:pt>
                <c:pt idx="1">
                  <c:v>70.3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163-4F22-BE1F-9117E80C4A1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31156992"/>
        <c:axId val="13117107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Hoja1!$B$1</c15:sqref>
                        </c15:formulaRef>
                      </c:ext>
                    </c:extLst>
                    <c:strCache>
                      <c:ptCount val="1"/>
                      <c:pt idx="0">
                        <c:v>Serie 1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197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Hoja1!$A$2:$A$21</c15:sqref>
                        </c15:formulaRef>
                      </c:ext>
                    </c:extLst>
                    <c:strCache>
                      <c:ptCount val="2"/>
                      <c:pt idx="0">
                        <c:v>Gestión Estratégica del Talento Humano</c:v>
                      </c:pt>
                      <c:pt idx="1">
                        <c:v>Integridad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Hoja1!$B$2:$B$21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71.8</c:v>
                      </c:pt>
                      <c:pt idx="1">
                        <c:v>68.900000000000006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1163-4F22-BE1F-9117E80C4A14}"/>
                  </c:ext>
                </c:extLst>
              </c15:ser>
            </c15:filteredBarSeries>
          </c:ext>
        </c:extLst>
      </c:barChart>
      <c:catAx>
        <c:axId val="13115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1171072"/>
        <c:crosses val="autoZero"/>
        <c:auto val="1"/>
        <c:lblAlgn val="ctr"/>
        <c:lblOffset val="100"/>
        <c:noMultiLvlLbl val="0"/>
      </c:catAx>
      <c:valAx>
        <c:axId val="131171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3115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153182381127152"/>
          <c:y val="3.5798895470729201E-3"/>
          <c:w val="0.49836207286383288"/>
          <c:h val="0.906386180341559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Programado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517 (k)3 Habilitar 3 Servicios Ciudadanos Digitales Básicos En La UAECOB.</c:v>
                </c:pt>
                <c:pt idx="1">
                  <c:v>517 (k)2 Implementar 100 % De La Arquitectura Ti Conforme A Las Necesidades De La UAECOB.</c:v>
                </c:pt>
                <c:pt idx="2">
                  <c:v>517 (k)1 Implementar 100 % Del Modelo De Seguridad Y Privacidad De La Información En La UAECOB Alineado A La Política De Gobierno Digital.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 formatCode="General">
                  <c:v>3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94-409F-8B63-40E658ACE59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Ejecutado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517 (k)3 Habilitar 3 Servicios Ciudadanos Digitales Básicos En La UAECOB.</c:v>
                </c:pt>
                <c:pt idx="1">
                  <c:v>517 (k)2 Implementar 100 % De La Arquitectura Ti Conforme A Las Necesidades De La UAECOB.</c:v>
                </c:pt>
                <c:pt idx="2">
                  <c:v>517 (k)1 Implementar 100 % Del Modelo De Seguridad Y Privacidad De La Información En La UAECOB Alineado A La Política De Gobierno Digital.</c:v>
                </c:pt>
              </c:strCache>
            </c:strRef>
          </c:cat>
          <c:val>
            <c:numRef>
              <c:f>Hoja1!$C$2:$C$4</c:f>
              <c:numCache>
                <c:formatCode>0%</c:formatCode>
                <c:ptCount val="3"/>
                <c:pt idx="0" formatCode="General">
                  <c:v>2.9499999999999997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94-409F-8B63-40E658ACE5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9183616"/>
        <c:axId val="119189504"/>
        <c:extLst/>
      </c:barChart>
      <c:dateAx>
        <c:axId val="119183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189504"/>
        <c:crosses val="autoZero"/>
        <c:auto val="0"/>
        <c:lblOffset val="100"/>
        <c:baseTimeUnit val="days"/>
      </c:dateAx>
      <c:valAx>
        <c:axId val="11918950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19183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60068733253989E-2"/>
          <c:y val="0"/>
          <c:w val="0.97160672392153369"/>
          <c:h val="0.8574570082234915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Hoja1!$A$2:$A$20</c:f>
              <c:strCache>
                <c:ptCount val="6"/>
                <c:pt idx="0">
                  <c:v>Fortalecimiento Organizacional y Simplificación de Procesos</c:v>
                </c:pt>
                <c:pt idx="1">
                  <c:v>Gobierno Digital</c:v>
                </c:pt>
                <c:pt idx="2">
                  <c:v>Seguridad Digital</c:v>
                </c:pt>
                <c:pt idx="3">
                  <c:v>Defensa Jurídica</c:v>
                </c:pt>
                <c:pt idx="4">
                  <c:v>Servicio al Ciudadano</c:v>
                </c:pt>
                <c:pt idx="5">
                  <c:v>Racionalización de Trámites</c:v>
                </c:pt>
              </c:strCache>
              <c:extLst/>
            </c:strRef>
          </c:cat>
          <c:val>
            <c:numRef>
              <c:f>Hoja1!$C$2:$C$20</c:f>
              <c:numCache>
                <c:formatCode>General</c:formatCode>
                <c:ptCount val="6"/>
                <c:pt idx="0">
                  <c:v>77.099999999999994</c:v>
                </c:pt>
                <c:pt idx="1">
                  <c:v>75.900000000000006</c:v>
                </c:pt>
                <c:pt idx="2">
                  <c:v>69.900000000000006</c:v>
                </c:pt>
                <c:pt idx="3">
                  <c:v>74.8</c:v>
                </c:pt>
                <c:pt idx="4">
                  <c:v>88.6</c:v>
                </c:pt>
                <c:pt idx="5">
                  <c:v>90.4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E60C-4377-87F2-6160E89580C7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Hoja1!$A$2:$A$20</c:f>
              <c:strCache>
                <c:ptCount val="6"/>
                <c:pt idx="0">
                  <c:v>Fortalecimiento Organizacional y Simplificación de Procesos</c:v>
                </c:pt>
                <c:pt idx="1">
                  <c:v>Gobierno Digital</c:v>
                </c:pt>
                <c:pt idx="2">
                  <c:v>Seguridad Digital</c:v>
                </c:pt>
                <c:pt idx="3">
                  <c:v>Defensa Jurídica</c:v>
                </c:pt>
                <c:pt idx="4">
                  <c:v>Servicio al Ciudadano</c:v>
                </c:pt>
                <c:pt idx="5">
                  <c:v>Racionalización de Trámites</c:v>
                </c:pt>
              </c:strCache>
              <c:extLst/>
            </c:strRef>
          </c:cat>
          <c:val>
            <c:numRef>
              <c:f>Hoja1!$D$2:$D$20</c:f>
              <c:numCache>
                <c:formatCode>General</c:formatCode>
                <c:ptCount val="6"/>
                <c:pt idx="0">
                  <c:v>82.1</c:v>
                </c:pt>
                <c:pt idx="1">
                  <c:v>83.9</c:v>
                </c:pt>
                <c:pt idx="2">
                  <c:v>79.400000000000006</c:v>
                </c:pt>
                <c:pt idx="3">
                  <c:v>94.8</c:v>
                </c:pt>
                <c:pt idx="4">
                  <c:v>92.3</c:v>
                </c:pt>
                <c:pt idx="5">
                  <c:v>92.7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E60C-4377-87F2-6160E89580C7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Serie 4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Hoja1!$A$2:$A$20</c:f>
              <c:strCache>
                <c:ptCount val="6"/>
                <c:pt idx="0">
                  <c:v>Fortalecimiento Organizacional y Simplificación de Procesos</c:v>
                </c:pt>
                <c:pt idx="1">
                  <c:v>Gobierno Digital</c:v>
                </c:pt>
                <c:pt idx="2">
                  <c:v>Seguridad Digital</c:v>
                </c:pt>
                <c:pt idx="3">
                  <c:v>Defensa Jurídica</c:v>
                </c:pt>
                <c:pt idx="4">
                  <c:v>Servicio al Ciudadano</c:v>
                </c:pt>
                <c:pt idx="5">
                  <c:v>Racionalización de Trámites</c:v>
                </c:pt>
              </c:strCache>
              <c:extLst/>
            </c:strRef>
          </c:cat>
          <c:val>
            <c:numRef>
              <c:f>Hoja1!$E$2:$E$20</c:f>
              <c:numCache>
                <c:formatCode>General</c:formatCode>
                <c:ptCount val="6"/>
                <c:pt idx="0">
                  <c:v>100</c:v>
                </c:pt>
                <c:pt idx="1">
                  <c:v>87.9</c:v>
                </c:pt>
                <c:pt idx="2">
                  <c:v>77.900000000000006</c:v>
                </c:pt>
                <c:pt idx="3">
                  <c:v>85.7</c:v>
                </c:pt>
                <c:pt idx="4">
                  <c:v>80.900000000000006</c:v>
                </c:pt>
                <c:pt idx="5">
                  <c:v>68.599999999999994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E60C-4377-87F2-6160E89580C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31241856"/>
        <c:axId val="13124339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Hoja1!$B$1</c15:sqref>
                        </c15:formulaRef>
                      </c:ext>
                    </c:extLst>
                    <c:strCache>
                      <c:ptCount val="1"/>
                      <c:pt idx="0">
                        <c:v>Serie 1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197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Hoja1!$A$2:$A$20</c15:sqref>
                        </c15:formulaRef>
                      </c:ext>
                    </c:extLst>
                    <c:strCache>
                      <c:ptCount val="6"/>
                      <c:pt idx="0">
                        <c:v>Fortalecimiento Organizacional y Simplificación de Procesos</c:v>
                      </c:pt>
                      <c:pt idx="1">
                        <c:v>Gobierno Digital</c:v>
                      </c:pt>
                      <c:pt idx="2">
                        <c:v>Seguridad Digital</c:v>
                      </c:pt>
                      <c:pt idx="3">
                        <c:v>Defensa Jurídica</c:v>
                      </c:pt>
                      <c:pt idx="4">
                        <c:v>Servicio al Ciudadano</c:v>
                      </c:pt>
                      <c:pt idx="5">
                        <c:v>Racionalización de Trámites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Hoja1!$B$2:$B$20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76</c:v>
                      </c:pt>
                      <c:pt idx="1">
                        <c:v>85.2</c:v>
                      </c:pt>
                      <c:pt idx="2">
                        <c:v>75.5</c:v>
                      </c:pt>
                      <c:pt idx="3">
                        <c:v>75.400000000000006</c:v>
                      </c:pt>
                      <c:pt idx="4">
                        <c:v>77</c:v>
                      </c:pt>
                      <c:pt idx="5">
                        <c:v>65.599999999999994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E60C-4377-87F2-6160E89580C7}"/>
                  </c:ext>
                </c:extLst>
              </c15:ser>
            </c15:filteredBarSeries>
          </c:ext>
        </c:extLst>
      </c:barChart>
      <c:catAx>
        <c:axId val="13124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1243392"/>
        <c:crosses val="autoZero"/>
        <c:auto val="1"/>
        <c:lblAlgn val="ctr"/>
        <c:lblOffset val="100"/>
        <c:noMultiLvlLbl val="0"/>
      </c:catAx>
      <c:valAx>
        <c:axId val="1312433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31241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60068733253989E-2"/>
          <c:y val="0"/>
          <c:w val="0.97160672392153369"/>
          <c:h val="0.8574570082234915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Hoja1!$A$2:$A$20</c:f>
              <c:strCache>
                <c:ptCount val="1"/>
                <c:pt idx="0">
                  <c:v>Política de Gestión del Conocimiento y la Innovación</c:v>
                </c:pt>
              </c:strCache>
              <c:extLst/>
            </c:strRef>
          </c:cat>
          <c:val>
            <c:numRef>
              <c:f>Hoja1!$C$2:$C$20</c:f>
              <c:numCache>
                <c:formatCode>General</c:formatCode>
                <c:ptCount val="1"/>
                <c:pt idx="0">
                  <c:v>97.33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E60C-4377-87F2-6160E89580C7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Hoja1!$A$2:$A$20</c:f>
              <c:strCache>
                <c:ptCount val="1"/>
                <c:pt idx="0">
                  <c:v>Política de Gestión del Conocimiento y la Innovación</c:v>
                </c:pt>
              </c:strCache>
              <c:extLst/>
            </c:strRef>
          </c:cat>
          <c:val>
            <c:numRef>
              <c:f>Hoja1!$D$2:$D$20</c:f>
              <c:numCache>
                <c:formatCode>General</c:formatCode>
                <c:ptCount val="1"/>
                <c:pt idx="0">
                  <c:v>98.2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E60C-4377-87F2-6160E89580C7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Serie 4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Hoja1!$A$2:$A$20</c:f>
              <c:strCache>
                <c:ptCount val="1"/>
                <c:pt idx="0">
                  <c:v>Política de Gestión del Conocimiento y la Innovación</c:v>
                </c:pt>
              </c:strCache>
              <c:extLst/>
            </c:strRef>
          </c:cat>
          <c:val>
            <c:numRef>
              <c:f>Hoja1!$E$2:$E$20</c:f>
              <c:numCache>
                <c:formatCode>General</c:formatCode>
                <c:ptCount val="1"/>
                <c:pt idx="0">
                  <c:v>92.5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E60C-4377-87F2-6160E89580C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5933312"/>
        <c:axId val="13663475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Hoja1!$B$1</c15:sqref>
                        </c15:formulaRef>
                      </c:ext>
                    </c:extLst>
                    <c:strCache>
                      <c:ptCount val="1"/>
                      <c:pt idx="0">
                        <c:v>Serie 1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197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Hoja1!$A$2:$A$20</c15:sqref>
                        </c15:formulaRef>
                      </c:ext>
                    </c:extLst>
                    <c:strCache>
                      <c:ptCount val="1"/>
                      <c:pt idx="0">
                        <c:v>Política de Gestión del Conocimiento y la Innovación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Hoja1!$B$2:$B$20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88.8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E60C-4377-87F2-6160E89580C7}"/>
                  </c:ext>
                </c:extLst>
              </c15:ser>
            </c15:filteredBarSeries>
          </c:ext>
        </c:extLst>
      </c:barChart>
      <c:catAx>
        <c:axId val="135933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6634752"/>
        <c:crosses val="autoZero"/>
        <c:auto val="1"/>
        <c:lblAlgn val="ctr"/>
        <c:lblOffset val="100"/>
        <c:noMultiLvlLbl val="0"/>
      </c:catAx>
      <c:valAx>
        <c:axId val="136634752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one"/>
        <c:crossAx val="135933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60068733253989E-2"/>
          <c:y val="0"/>
          <c:w val="0.97160672392153369"/>
          <c:h val="0.8574570082234915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Hoja1!$A$2:$A$20</c:f>
              <c:strCache>
                <c:ptCount val="1"/>
                <c:pt idx="0">
                  <c:v>Seguimiento y Evolución del Desempeño Institucional</c:v>
                </c:pt>
              </c:strCache>
              <c:extLst/>
            </c:strRef>
          </c:cat>
          <c:val>
            <c:numRef>
              <c:f>Hoja1!$C$2:$C$20</c:f>
              <c:numCache>
                <c:formatCode>General</c:formatCode>
                <c:ptCount val="1"/>
                <c:pt idx="0">
                  <c:v>87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C80-437C-A4D6-CD223E8DB93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Hoja1!$A$2:$A$20</c:f>
              <c:strCache>
                <c:ptCount val="1"/>
                <c:pt idx="0">
                  <c:v>Seguimiento y Evolución del Desempeño Institucional</c:v>
                </c:pt>
              </c:strCache>
              <c:extLst/>
            </c:strRef>
          </c:cat>
          <c:val>
            <c:numRef>
              <c:f>Hoja1!$D$2:$D$20</c:f>
              <c:numCache>
                <c:formatCode>General</c:formatCode>
                <c:ptCount val="1"/>
                <c:pt idx="0">
                  <c:v>90.1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1C80-437C-A4D6-CD223E8DB93B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Serie 4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Hoja1!$A$2:$A$20</c:f>
              <c:strCache>
                <c:ptCount val="1"/>
                <c:pt idx="0">
                  <c:v>Seguimiento y Evolución del Desempeño Institucional</c:v>
                </c:pt>
              </c:strCache>
              <c:extLst/>
            </c:strRef>
          </c:cat>
          <c:val>
            <c:numRef>
              <c:f>Hoja1!$E$2:$E$20</c:f>
              <c:numCache>
                <c:formatCode>General</c:formatCode>
                <c:ptCount val="1"/>
                <c:pt idx="0">
                  <c:v>97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1C80-437C-A4D6-CD223E8DB9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7145728"/>
        <c:axId val="13736576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Hoja1!$B$1</c15:sqref>
                        </c15:formulaRef>
                      </c:ext>
                    </c:extLst>
                    <c:strCache>
                      <c:ptCount val="1"/>
                      <c:pt idx="0">
                        <c:v>Serie 1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197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Hoja1!$A$2:$A$20</c15:sqref>
                        </c15:formulaRef>
                      </c:ext>
                    </c:extLst>
                    <c:strCache>
                      <c:ptCount val="1"/>
                      <c:pt idx="0">
                        <c:v>Seguimiento y Evolución del Desempeño Institucional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Hoja1!$B$2:$B$20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73.099999999999994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1C80-437C-A4D6-CD223E8DB93B}"/>
                  </c:ext>
                </c:extLst>
              </c15:ser>
            </c15:filteredBarSeries>
          </c:ext>
        </c:extLst>
      </c:barChart>
      <c:catAx>
        <c:axId val="13714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7365760"/>
        <c:crosses val="autoZero"/>
        <c:auto val="1"/>
        <c:lblAlgn val="ctr"/>
        <c:lblOffset val="100"/>
        <c:noMultiLvlLbl val="0"/>
      </c:catAx>
      <c:valAx>
        <c:axId val="137365760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one"/>
        <c:crossAx val="13714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60068733253989E-2"/>
          <c:y val="0"/>
          <c:w val="0.97160672392153369"/>
          <c:h val="0.8574570082234915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Hoja1!$A$2:$A$20</c:f>
              <c:strCache>
                <c:ptCount val="2"/>
                <c:pt idx="0">
                  <c:v>Transparencia, Acceso a la Información Pública y Lucha Contra la Corrupción</c:v>
                </c:pt>
                <c:pt idx="1">
                  <c:v>Gestión Documental </c:v>
                </c:pt>
              </c:strCache>
              <c:extLst/>
            </c:strRef>
          </c:cat>
          <c:val>
            <c:numRef>
              <c:f>Hoja1!$C$2:$C$20</c:f>
              <c:numCache>
                <c:formatCode>General</c:formatCode>
                <c:ptCount val="2"/>
                <c:pt idx="0">
                  <c:v>73.3</c:v>
                </c:pt>
                <c:pt idx="1">
                  <c:v>68.3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5D5A-4C20-92B7-8DC60C7685C5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Hoja1!$A$2:$A$20</c:f>
              <c:strCache>
                <c:ptCount val="2"/>
                <c:pt idx="0">
                  <c:v>Transparencia, Acceso a la Información Pública y Lucha Contra la Corrupción</c:v>
                </c:pt>
                <c:pt idx="1">
                  <c:v>Gestión Documental </c:v>
                </c:pt>
              </c:strCache>
              <c:extLst/>
            </c:strRef>
          </c:cat>
          <c:val>
            <c:numRef>
              <c:f>Hoja1!$D$2:$D$20</c:f>
              <c:numCache>
                <c:formatCode>General</c:formatCode>
                <c:ptCount val="2"/>
                <c:pt idx="0">
                  <c:v>82.2</c:v>
                </c:pt>
                <c:pt idx="1">
                  <c:v>78.8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5D5A-4C20-92B7-8DC60C7685C5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Serie 4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Hoja1!$A$2:$A$20</c:f>
              <c:strCache>
                <c:ptCount val="2"/>
                <c:pt idx="0">
                  <c:v>Transparencia, Acceso a la Información Pública y Lucha Contra la Corrupción</c:v>
                </c:pt>
                <c:pt idx="1">
                  <c:v>Gestión Documental </c:v>
                </c:pt>
              </c:strCache>
              <c:extLst/>
            </c:strRef>
          </c:cat>
          <c:val>
            <c:numRef>
              <c:f>Hoja1!$E$2:$E$20</c:f>
              <c:numCache>
                <c:formatCode>General</c:formatCode>
                <c:ptCount val="2"/>
                <c:pt idx="0">
                  <c:v>90.1</c:v>
                </c:pt>
                <c:pt idx="1">
                  <c:v>89.5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5D5A-4C20-92B7-8DC60C7685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37577984"/>
        <c:axId val="13757952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Hoja1!$B$1</c15:sqref>
                        </c15:formulaRef>
                      </c:ext>
                    </c:extLst>
                    <c:strCache>
                      <c:ptCount val="1"/>
                      <c:pt idx="0">
                        <c:v>Serie 1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197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Hoja1!$A$2:$A$20</c15:sqref>
                        </c15:formulaRef>
                      </c:ext>
                    </c:extLst>
                    <c:strCache>
                      <c:ptCount val="2"/>
                      <c:pt idx="0">
                        <c:v>Transparencia, Acceso a la Información Pública y Lucha Contra la Corrupción</c:v>
                      </c:pt>
                      <c:pt idx="1">
                        <c:v>Gestión Documental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Hoja1!$B$2:$B$20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81.7</c:v>
                      </c:pt>
                      <c:pt idx="1">
                        <c:v>82.7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5D5A-4C20-92B7-8DC60C7685C5}"/>
                  </c:ext>
                </c:extLst>
              </c15:ser>
            </c15:filteredBarSeries>
          </c:ext>
        </c:extLst>
      </c:barChart>
      <c:catAx>
        <c:axId val="13757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7579520"/>
        <c:crosses val="autoZero"/>
        <c:auto val="1"/>
        <c:lblAlgn val="ctr"/>
        <c:lblOffset val="100"/>
        <c:noMultiLvlLbl val="0"/>
      </c:catAx>
      <c:valAx>
        <c:axId val="1375795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one"/>
        <c:crossAx val="137577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60068733253989E-2"/>
          <c:y val="0"/>
          <c:w val="0.97160672392153369"/>
          <c:h val="0.8574570082234915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Hoja1!$A$2:$A$20</c:f>
              <c:strCache>
                <c:ptCount val="1"/>
                <c:pt idx="0">
                  <c:v>Política de Control Interno</c:v>
                </c:pt>
              </c:strCache>
            </c:strRef>
          </c:cat>
          <c:val>
            <c:numRef>
              <c:f>Hoja1!$C$2:$C$20</c:f>
              <c:numCache>
                <c:formatCode>General</c:formatCode>
                <c:ptCount val="1"/>
                <c:pt idx="0">
                  <c:v>75.5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F5-4797-9E6E-455F0CA9810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Hoja1!$A$2:$A$20</c:f>
              <c:strCache>
                <c:ptCount val="1"/>
                <c:pt idx="0">
                  <c:v>Política de Control Interno</c:v>
                </c:pt>
              </c:strCache>
            </c:strRef>
          </c:cat>
          <c:val>
            <c:numRef>
              <c:f>Hoja1!$D$2:$D$20</c:f>
              <c:numCache>
                <c:formatCode>General</c:formatCode>
                <c:ptCount val="1"/>
                <c:pt idx="0">
                  <c:v>83.6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F5-4797-9E6E-455F0CA9810E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Serie 4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Hoja1!$A$2:$A$20</c:f>
              <c:strCache>
                <c:ptCount val="1"/>
                <c:pt idx="0">
                  <c:v>Política de Control Interno</c:v>
                </c:pt>
              </c:strCache>
            </c:strRef>
          </c:cat>
          <c:val>
            <c:numRef>
              <c:f>Hoja1!$E$2:$E$20</c:f>
              <c:numCache>
                <c:formatCode>General</c:formatCode>
                <c:ptCount val="1"/>
                <c:pt idx="0">
                  <c:v>92.9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F5-4797-9E6E-455F0CA981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7607424"/>
        <c:axId val="13874380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Hoja1!$B$1</c15:sqref>
                        </c15:formulaRef>
                      </c:ext>
                    </c:extLst>
                    <c:strCache>
                      <c:ptCount val="1"/>
                      <c:pt idx="0">
                        <c:v>Serie 1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197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Hoja1!$A$2:$A$20</c15:sqref>
                        </c15:formulaRef>
                      </c:ext>
                    </c:extLst>
                    <c:strCache>
                      <c:ptCount val="1"/>
                      <c:pt idx="0">
                        <c:v>Política de Control Interno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Hoja1!$B$2:$B$20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73.8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4FF5-4797-9E6E-455F0CA9810E}"/>
                  </c:ext>
                </c:extLst>
              </c15:ser>
            </c15:filteredBarSeries>
          </c:ext>
        </c:extLst>
      </c:barChart>
      <c:catAx>
        <c:axId val="13760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8743808"/>
        <c:crosses val="autoZero"/>
        <c:auto val="1"/>
        <c:lblAlgn val="ctr"/>
        <c:lblOffset val="100"/>
        <c:noMultiLvlLbl val="0"/>
      </c:catAx>
      <c:valAx>
        <c:axId val="1387438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37607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1er. Sem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General</c:v>
                </c:pt>
              </c:strCache>
              <c:extLst/>
            </c:strRef>
          </c:cat>
          <c:val>
            <c:numRef>
              <c:f>Hoja1!$B$2:$B$7</c:f>
              <c:numCache>
                <c:formatCode>0%</c:formatCode>
                <c:ptCount val="1"/>
                <c:pt idx="0">
                  <c:v>0.67000000000000015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4027-4941-BC19-1B88F93BEAC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2do. Sem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General</c:v>
                </c:pt>
              </c:strCache>
              <c:extLst/>
            </c:strRef>
          </c:cat>
          <c:val>
            <c:numRef>
              <c:f>Hoja1!$C$2:$C$7</c:f>
              <c:numCache>
                <c:formatCode>0%</c:formatCode>
                <c:ptCount val="1"/>
                <c:pt idx="0">
                  <c:v>0.73000000000000009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4027-4941-BC19-1B88F93BEAC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1er. Sem2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General</c:v>
                </c:pt>
              </c:strCache>
              <c:extLst/>
            </c:strRef>
          </c:cat>
          <c:val>
            <c:numRef>
              <c:f>Hoja1!$D$2:$D$7</c:f>
              <c:numCache>
                <c:formatCode>0%</c:formatCode>
                <c:ptCount val="1"/>
                <c:pt idx="0">
                  <c:v>0.68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4027-4941-BC19-1B88F93BEAC0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2do. Sem3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General</c:v>
                </c:pt>
              </c:strCache>
              <c:extLst/>
            </c:strRef>
          </c:cat>
          <c:val>
            <c:numRef>
              <c:f>Hoja1!$E$2:$E$7</c:f>
              <c:numCache>
                <c:formatCode>0%</c:formatCode>
                <c:ptCount val="1"/>
                <c:pt idx="0">
                  <c:v>0.69000000000000006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4027-4941-BC19-1B88F93BEAC0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1er. Sem4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General</c:v>
                </c:pt>
              </c:strCache>
              <c:extLst/>
            </c:strRef>
          </c:cat>
          <c:val>
            <c:numRef>
              <c:f>Hoja1!$F$2:$F$7</c:f>
              <c:numCache>
                <c:formatCode>0%</c:formatCode>
                <c:ptCount val="1"/>
                <c:pt idx="0">
                  <c:v>0.8600000000000001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4027-4941-BC19-1B88F93BEAC0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2do. Sem5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General</c:v>
                </c:pt>
              </c:strCache>
              <c:extLst/>
            </c:strRef>
          </c:cat>
          <c:val>
            <c:numRef>
              <c:f>Hoja1!$G$2:$G$7</c:f>
              <c:numCache>
                <c:formatCode>0%</c:formatCode>
                <c:ptCount val="1"/>
                <c:pt idx="0">
                  <c:v>0.87000000000000011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4027-4941-BC19-1B88F93BEAC0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1er. Sem3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General</c:v>
                </c:pt>
              </c:strCache>
              <c:extLst/>
            </c:strRef>
          </c:cat>
          <c:val>
            <c:numRef>
              <c:f>Hoja1!$H$2:$H$7</c:f>
              <c:numCache>
                <c:formatCode>0%</c:formatCode>
                <c:ptCount val="1"/>
                <c:pt idx="0">
                  <c:v>0.94000000000000006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4027-4941-BC19-1B88F93BEAC0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2do. Sem4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General</c:v>
                </c:pt>
              </c:strCache>
              <c:extLst/>
            </c:strRef>
          </c:cat>
          <c:val>
            <c:numRef>
              <c:f>Hoja1!$I$2:$I$7</c:f>
              <c:numCache>
                <c:formatCode>0%</c:formatCode>
                <c:ptCount val="1"/>
                <c:pt idx="0">
                  <c:v>0.93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4027-4941-BC19-1B88F93BEAC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39641216"/>
        <c:axId val="139642752"/>
      </c:barChart>
      <c:catAx>
        <c:axId val="13964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9642752"/>
        <c:crosses val="autoZero"/>
        <c:auto val="1"/>
        <c:lblAlgn val="ctr"/>
        <c:lblOffset val="100"/>
        <c:noMultiLvlLbl val="0"/>
      </c:catAx>
      <c:valAx>
        <c:axId val="1396427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one"/>
        <c:crossAx val="139641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1er. Sem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Ambiente de Control</c:v>
                </c:pt>
              </c:strCache>
              <c:extLst/>
            </c:strRef>
          </c:cat>
          <c:val>
            <c:numRef>
              <c:f>Hoja1!$B$2:$B$7</c:f>
              <c:numCache>
                <c:formatCode>0%</c:formatCode>
                <c:ptCount val="1"/>
                <c:pt idx="0">
                  <c:v>0.67000000000000015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442-4A4D-9406-3723305021D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2do. Sem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Ambiente de Control</c:v>
                </c:pt>
              </c:strCache>
              <c:extLst/>
            </c:strRef>
          </c:cat>
          <c:val>
            <c:numRef>
              <c:f>Hoja1!$C$2:$C$7</c:f>
              <c:numCache>
                <c:formatCode>0%</c:formatCode>
                <c:ptCount val="1"/>
                <c:pt idx="0">
                  <c:v>0.71000000000000008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6442-4A4D-9406-3723305021D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1er. Sem2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Ambiente de Control</c:v>
                </c:pt>
              </c:strCache>
              <c:extLst/>
            </c:strRef>
          </c:cat>
          <c:val>
            <c:numRef>
              <c:f>Hoja1!$D$2:$D$7</c:f>
              <c:numCache>
                <c:formatCode>0%</c:formatCode>
                <c:ptCount val="1"/>
                <c:pt idx="0">
                  <c:v>0.73000000000000009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6442-4A4D-9406-3723305021DF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2do. Sem3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Ambiente de Control</c:v>
                </c:pt>
              </c:strCache>
              <c:extLst/>
            </c:strRef>
          </c:cat>
          <c:val>
            <c:numRef>
              <c:f>Hoja1!$E$2:$E$7</c:f>
              <c:numCache>
                <c:formatCode>0%</c:formatCode>
                <c:ptCount val="1"/>
                <c:pt idx="0">
                  <c:v>0.8600000000000001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6442-4A4D-9406-3723305021DF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1er. Sem4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Ambiente de Control</c:v>
                </c:pt>
              </c:strCache>
              <c:extLst/>
            </c:strRef>
          </c:cat>
          <c:val>
            <c:numRef>
              <c:f>Hoja1!$F$2:$F$7</c:f>
              <c:numCache>
                <c:formatCode>0%</c:formatCode>
                <c:ptCount val="1"/>
                <c:pt idx="0">
                  <c:v>0.83000000000000007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6442-4A4D-9406-3723305021DF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2do. Sem5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Ambiente de Control</c:v>
                </c:pt>
              </c:strCache>
              <c:extLst/>
            </c:strRef>
          </c:cat>
          <c:val>
            <c:numRef>
              <c:f>Hoja1!$G$2:$G$7</c:f>
              <c:numCache>
                <c:formatCode>0%</c:formatCode>
                <c:ptCount val="1"/>
                <c:pt idx="0">
                  <c:v>0.83000000000000007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6442-4A4D-9406-3723305021DF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1er. Sem3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Ambiente de Control</c:v>
                </c:pt>
              </c:strCache>
              <c:extLst/>
            </c:strRef>
          </c:cat>
          <c:val>
            <c:numRef>
              <c:f>Hoja1!$H$2:$H$7</c:f>
              <c:numCache>
                <c:formatCode>0%</c:formatCode>
                <c:ptCount val="1"/>
                <c:pt idx="0">
                  <c:v>0.88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6442-4A4D-9406-3723305021DF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2do. Sem4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1"/>
                <c:pt idx="0">
                  <c:v>Ambiente de Control</c:v>
                </c:pt>
              </c:strCache>
              <c:extLst/>
            </c:strRef>
          </c:cat>
          <c:val>
            <c:numRef>
              <c:f>Hoja1!$I$2:$I$7</c:f>
              <c:numCache>
                <c:formatCode>0%</c:formatCode>
                <c:ptCount val="1"/>
                <c:pt idx="0">
                  <c:v>0.94000000000000006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6442-4A4D-9406-3723305021D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39697152"/>
        <c:axId val="139707136"/>
      </c:barChart>
      <c:catAx>
        <c:axId val="13969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9707136"/>
        <c:crosses val="autoZero"/>
        <c:auto val="1"/>
        <c:lblAlgn val="ctr"/>
        <c:lblOffset val="100"/>
        <c:noMultiLvlLbl val="0"/>
      </c:catAx>
      <c:valAx>
        <c:axId val="1397071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one"/>
        <c:crossAx val="139697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99FDB79-8BF3-5BE3-2398-2D964A81B3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3380D0-563F-7150-F736-746E2AD1B4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019E9-A194-1042-BC31-2C4F3A68A3EC}" type="datetimeFigureOut">
              <a:rPr lang="es-CO" smtClean="0"/>
              <a:pPr/>
              <a:t>23/04/2024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9E5861D-C88A-0D23-4623-3390074D6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A35FFA5-5B21-1FF7-3601-780290262E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B360D-74DD-0E4E-AFDC-D147874E4D0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264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BA140-64BD-4D4D-8B20-4CFBCF8A62C0}" type="datetimeFigureOut">
              <a:rPr lang="es-CO" smtClean="0"/>
              <a:pPr/>
              <a:t>23/04/2024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EDED9-EDE1-6240-9AA5-D9C2F660E76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8103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EDED9-EDE1-6240-9AA5-D9C2F660E76F}" type="slidenum">
              <a:rPr lang="es-CO" smtClean="0"/>
              <a:pPr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4712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EDED9-EDE1-6240-9AA5-D9C2F660E76F}" type="slidenum">
              <a:rPr lang="es-CO" smtClean="0"/>
              <a:pPr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0033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F1E6F-989D-EAA0-BB74-C0830A6BD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FD357F9-F3F7-AB51-4FBC-AC05130F7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EF6E7CF-5351-811D-2F12-F54D12459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76D9A8-B73D-7982-86F8-587A2E508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EDED9-EDE1-6240-9AA5-D9C2F660E76F}" type="slidenum">
              <a:rPr lang="es-CO" smtClean="0"/>
              <a:pPr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113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EDED9-EDE1-6240-9AA5-D9C2F660E76F}" type="slidenum">
              <a:rPr lang="es-CO" smtClean="0"/>
              <a:pPr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9273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4;p13"/>
          <p:cNvSpPr/>
          <p:nvPr userDrawn="1"/>
        </p:nvSpPr>
        <p:spPr>
          <a:xfrm>
            <a:off x="0" y="300"/>
            <a:ext cx="12206700" cy="6857700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85;p13"/>
          <p:cNvSpPr/>
          <p:nvPr userDrawn="1"/>
        </p:nvSpPr>
        <p:spPr>
          <a:xfrm flipH="1">
            <a:off x="10943664" y="2532197"/>
            <a:ext cx="1245319" cy="4325448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6;p13"/>
          <p:cNvSpPr/>
          <p:nvPr userDrawn="1"/>
        </p:nvSpPr>
        <p:spPr>
          <a:xfrm rot="10800000">
            <a:off x="10943664" y="-52"/>
            <a:ext cx="1245319" cy="2532249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9;p13"/>
          <p:cNvSpPr/>
          <p:nvPr userDrawn="1"/>
        </p:nvSpPr>
        <p:spPr>
          <a:xfrm flipH="1">
            <a:off x="-1160900" y="544749"/>
            <a:ext cx="3074100" cy="6313251"/>
          </a:xfrm>
          <a:prstGeom prst="parallelogram">
            <a:avLst>
              <a:gd name="adj" fmla="val 71939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7;p13" descr="Texto&#10;&#10;Descripción generada automáticamente"/>
          <p:cNvPicPr preferRelativeResize="0"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205901" y="5290386"/>
            <a:ext cx="3794898" cy="12950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F6253BE1-AB2F-ABCE-097A-145C89B347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8193" y="2532197"/>
            <a:ext cx="2670314" cy="849047"/>
          </a:xfrm>
          <a:prstGeom prst="rect">
            <a:avLst/>
          </a:prstGeom>
        </p:spPr>
        <p:txBody>
          <a:bodyPr/>
          <a:lstStyle>
            <a:lvl1pPr algn="ctr">
              <a:defRPr sz="6300" b="1">
                <a:solidFill>
                  <a:schemeClr val="bg1"/>
                </a:solidFill>
                <a:latin typeface="Oswald" pitchFamily="2" charset="77"/>
              </a:defRPr>
            </a:lvl1pPr>
          </a:lstStyle>
          <a:p>
            <a:r>
              <a:rPr lang="es-MX"/>
              <a:t>TITULO</a:t>
            </a:r>
            <a:endParaRPr lang="es-CO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9654C4A3-3499-86EF-3BEA-2CCDB2BAD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60842" y="3581400"/>
            <a:ext cx="2670315" cy="4683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00">
                <a:solidFill>
                  <a:schemeClr val="bg1"/>
                </a:solidFill>
              </a:defRPr>
            </a:lvl1pPr>
          </a:lstStyle>
          <a:p>
            <a:pPr lvl="0"/>
            <a:r>
              <a:rPr lang="es-CO"/>
              <a:t>Fecha</a:t>
            </a:r>
          </a:p>
        </p:txBody>
      </p:sp>
    </p:spTree>
    <p:extLst>
      <p:ext uri="{BB962C8B-B14F-4D97-AF65-F5344CB8AC3E}">
        <p14:creationId xmlns:p14="http://schemas.microsoft.com/office/powerpoint/2010/main" val="3698142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4;p13"/>
          <p:cNvSpPr>
            <a:spLocks/>
          </p:cNvSpPr>
          <p:nvPr userDrawn="1"/>
        </p:nvSpPr>
        <p:spPr>
          <a:xfrm>
            <a:off x="0" y="-103"/>
            <a:ext cx="12206700" cy="6857700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96;p14"/>
          <p:cNvSpPr/>
          <p:nvPr userDrawn="1"/>
        </p:nvSpPr>
        <p:spPr>
          <a:xfrm flipH="1">
            <a:off x="10965015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97;p14"/>
          <p:cNvSpPr/>
          <p:nvPr userDrawn="1"/>
        </p:nvSpPr>
        <p:spPr>
          <a:xfrm rot="10800000">
            <a:off x="10965015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87;p13" descr="Texto&#10;&#10;Descripción generada automáticamente"/>
          <p:cNvPicPr preferRelativeResize="0"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205901" y="5290386"/>
            <a:ext cx="3794898" cy="12950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13645A04-A4C0-5398-19BD-0B7ACCB25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651" y="2820089"/>
            <a:ext cx="2760698" cy="688423"/>
          </a:xfrm>
          <a:prstGeom prst="rect">
            <a:avLst/>
          </a:prstGeom>
        </p:spPr>
        <p:txBody>
          <a:bodyPr/>
          <a:lstStyle>
            <a:lvl1pPr algn="ctr">
              <a:defRPr sz="6300" b="1">
                <a:solidFill>
                  <a:schemeClr val="bg1"/>
                </a:solidFill>
                <a:latin typeface="Oswald" pitchFamily="2" charset="77"/>
              </a:defRPr>
            </a:lvl1pPr>
          </a:lstStyle>
          <a:p>
            <a:r>
              <a:rPr lang="es-MX"/>
              <a:t>TITULO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3009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5;p13"/>
          <p:cNvSpPr/>
          <p:nvPr userDrawn="1"/>
        </p:nvSpPr>
        <p:spPr>
          <a:xfrm flipH="1">
            <a:off x="10943664" y="2532197"/>
            <a:ext cx="1245319" cy="4325448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6;p13"/>
          <p:cNvSpPr/>
          <p:nvPr userDrawn="1"/>
        </p:nvSpPr>
        <p:spPr>
          <a:xfrm rot="10800000">
            <a:off x="10943664" y="-52"/>
            <a:ext cx="1245319" cy="2532249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459" y="5275384"/>
            <a:ext cx="4053082" cy="1378048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02873D-3BC6-F755-0881-066FFAD042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25925" y="2226711"/>
            <a:ext cx="3740150" cy="10128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300" b="1">
                <a:solidFill>
                  <a:srgbClr val="CC0000"/>
                </a:solidFill>
                <a:latin typeface="Oswald" pitchFamily="2" charset="77"/>
              </a:defRPr>
            </a:lvl1pPr>
          </a:lstStyle>
          <a:p>
            <a:pPr lvl="0"/>
            <a:r>
              <a:rPr lang="es-CO"/>
              <a:t>TITULO</a:t>
            </a:r>
          </a:p>
        </p:txBody>
      </p:sp>
    </p:spTree>
    <p:extLst>
      <p:ext uri="{BB962C8B-B14F-4D97-AF65-F5344CB8AC3E}">
        <p14:creationId xmlns:p14="http://schemas.microsoft.com/office/powerpoint/2010/main" val="1608895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459" y="5275384"/>
            <a:ext cx="4053082" cy="1378048"/>
          </a:xfrm>
          <a:prstGeom prst="rect">
            <a:avLst/>
          </a:prstGeom>
        </p:spPr>
      </p:pic>
      <p:sp>
        <p:nvSpPr>
          <p:cNvPr id="12" name="Google Shape;96;p14"/>
          <p:cNvSpPr/>
          <p:nvPr userDrawn="1"/>
        </p:nvSpPr>
        <p:spPr>
          <a:xfrm flipH="1">
            <a:off x="10965015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7;p14"/>
          <p:cNvSpPr/>
          <p:nvPr userDrawn="1"/>
        </p:nvSpPr>
        <p:spPr>
          <a:xfrm rot="10800000">
            <a:off x="10965015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99;p14"/>
          <p:cNvSpPr/>
          <p:nvPr userDrawn="1"/>
        </p:nvSpPr>
        <p:spPr>
          <a:xfrm flipH="1">
            <a:off x="-1160900" y="479700"/>
            <a:ext cx="3074100" cy="6378300"/>
          </a:xfrm>
          <a:prstGeom prst="parallelogram">
            <a:avLst>
              <a:gd name="adj" fmla="val 71939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Marcador de texto 5">
            <a:extLst>
              <a:ext uri="{FF2B5EF4-FFF2-40B4-BE49-F238E27FC236}">
                <a16:creationId xmlns:a16="http://schemas.microsoft.com/office/drawing/2014/main" id="{08EBC855-F4E6-CED6-6273-909C70942F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60842" y="3207118"/>
            <a:ext cx="2670315" cy="4683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00">
                <a:solidFill>
                  <a:srgbClr val="CC0000"/>
                </a:solidFill>
              </a:defRPr>
            </a:lvl1pPr>
          </a:lstStyle>
          <a:p>
            <a:pPr lvl="0"/>
            <a:r>
              <a:rPr lang="es-CO"/>
              <a:t>Fecha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586AB4-006C-B8F3-A51F-63937E1CB6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5924" y="2194293"/>
            <a:ext cx="3740150" cy="10128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300" b="1">
                <a:solidFill>
                  <a:srgbClr val="CC0000"/>
                </a:solidFill>
                <a:latin typeface="Oswald" pitchFamily="2" charset="77"/>
              </a:defRPr>
            </a:lvl1pPr>
          </a:lstStyle>
          <a:p>
            <a:pPr lvl="0"/>
            <a:r>
              <a:rPr lang="es-CO"/>
              <a:t>TITULO</a:t>
            </a:r>
          </a:p>
        </p:txBody>
      </p:sp>
    </p:spTree>
    <p:extLst>
      <p:ext uri="{BB962C8B-B14F-4D97-AF65-F5344CB8AC3E}">
        <p14:creationId xmlns:p14="http://schemas.microsoft.com/office/powerpoint/2010/main" val="1717997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3"/>
          <p:cNvSpPr/>
          <p:nvPr userDrawn="1"/>
        </p:nvSpPr>
        <p:spPr>
          <a:xfrm>
            <a:off x="0" y="-2125"/>
            <a:ext cx="12206700" cy="6857700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18;p16"/>
          <p:cNvSpPr/>
          <p:nvPr userDrawn="1"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17;p16"/>
          <p:cNvSpPr/>
          <p:nvPr userDrawn="1"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52;p19"/>
          <p:cNvPicPr preferRelativeResize="0"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040404" y="6390953"/>
            <a:ext cx="1103614" cy="3752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B0C2EAB4-D681-A3EF-4D98-CDF038BF8B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7250" y="2548406"/>
            <a:ext cx="6397499" cy="10128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700" b="1">
                <a:solidFill>
                  <a:schemeClr val="bg1"/>
                </a:solidFill>
                <a:latin typeface="Oswald" pitchFamily="2" charset="77"/>
              </a:defRPr>
            </a:lvl1pPr>
          </a:lstStyle>
          <a:p>
            <a:pPr lvl="0"/>
            <a:r>
              <a:rPr lang="es-CO"/>
              <a:t>TITULO ABCDEFGHI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59B884-A151-9420-B1BB-13A4A0ED7B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97249" y="3678468"/>
            <a:ext cx="6397499" cy="10128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700" b="1">
                <a:solidFill>
                  <a:schemeClr val="bg1"/>
                </a:solidFill>
                <a:latin typeface="Oswald" pitchFamily="2" charset="77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5700" b="1" err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cap</a:t>
            </a:r>
            <a:r>
              <a:rPr lang="es-CO" sz="57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s-CO" sz="5700" b="1" err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xxxxx</a:t>
            </a:r>
            <a:endParaRPr lang="es-CO" sz="57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900470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3"/>
          <p:cNvSpPr/>
          <p:nvPr userDrawn="1"/>
        </p:nvSpPr>
        <p:spPr>
          <a:xfrm>
            <a:off x="0" y="-2125"/>
            <a:ext cx="12206700" cy="6857700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20;p16"/>
          <p:cNvSpPr/>
          <p:nvPr userDrawn="1"/>
        </p:nvSpPr>
        <p:spPr>
          <a:xfrm flipH="1">
            <a:off x="0" y="0"/>
            <a:ext cx="6397500" cy="6858000"/>
          </a:xfrm>
          <a:prstGeom prst="parallelogram">
            <a:avLst>
              <a:gd name="adj" fmla="val 45538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29;p17"/>
          <p:cNvSpPr/>
          <p:nvPr userDrawn="1"/>
        </p:nvSpPr>
        <p:spPr>
          <a:xfrm rot="10800000">
            <a:off x="10970259" y="0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7;p16"/>
          <p:cNvSpPr/>
          <p:nvPr userDrawn="1"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52;p19"/>
          <p:cNvPicPr preferRelativeResize="0"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040404" y="6390953"/>
            <a:ext cx="1103614" cy="3752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6B7F8AFD-852E-ACFB-627F-521860B1F0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7251" y="2449014"/>
            <a:ext cx="6397499" cy="10128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700" b="1">
                <a:solidFill>
                  <a:schemeClr val="bg1"/>
                </a:solidFill>
                <a:latin typeface="Oswald" pitchFamily="2" charset="77"/>
              </a:defRPr>
            </a:lvl1pPr>
          </a:lstStyle>
          <a:p>
            <a:pPr lvl="0"/>
            <a:r>
              <a:rPr lang="es-CO"/>
              <a:t>TITULO ABCDEFGHI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C14127-75FF-747B-9C9E-52E2978C05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97250" y="3579076"/>
            <a:ext cx="6397499" cy="10128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700" b="1">
                <a:solidFill>
                  <a:schemeClr val="bg1"/>
                </a:solidFill>
                <a:latin typeface="Oswald" pitchFamily="2" charset="77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5700" b="1" err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cap</a:t>
            </a:r>
            <a:r>
              <a:rPr lang="es-CO" sz="57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s-CO" sz="5700" b="1" err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xxxxx</a:t>
            </a:r>
            <a:endParaRPr lang="es-CO" sz="57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4150405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38;p18"/>
          <p:cNvPicPr preferRelativeResize="0"/>
          <p:nvPr userDrawn="1"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0" y="0"/>
            <a:ext cx="12192000" cy="8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0;p18"/>
          <p:cNvSpPr/>
          <p:nvPr userDrawn="1"/>
        </p:nvSpPr>
        <p:spPr>
          <a:xfrm flipH="1">
            <a:off x="10946681" y="2532552"/>
            <a:ext cx="1245319" cy="4325448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41;p18"/>
          <p:cNvSpPr/>
          <p:nvPr userDrawn="1"/>
        </p:nvSpPr>
        <p:spPr>
          <a:xfrm rot="10800000">
            <a:off x="10946681" y="303"/>
            <a:ext cx="1245319" cy="2532249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152;p19"/>
          <p:cNvPicPr preferRelativeResize="0"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040404" y="6390953"/>
            <a:ext cx="1103614" cy="3752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16E2FB50-6E05-7DAD-C77F-8C3008E11C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1980" y="372775"/>
            <a:ext cx="6397499" cy="10128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700" b="1">
                <a:solidFill>
                  <a:srgbClr val="CC0000"/>
                </a:solidFill>
                <a:latin typeface="Oswald" pitchFamily="2" charset="77"/>
              </a:defRPr>
            </a:lvl1pPr>
          </a:lstStyle>
          <a:p>
            <a:pPr lvl="0"/>
            <a:r>
              <a:rPr lang="es-CO"/>
              <a:t>TITULO</a:t>
            </a:r>
          </a:p>
        </p:txBody>
      </p:sp>
    </p:spTree>
    <p:extLst>
      <p:ext uri="{BB962C8B-B14F-4D97-AF65-F5344CB8AC3E}">
        <p14:creationId xmlns:p14="http://schemas.microsoft.com/office/powerpoint/2010/main" val="2652021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8;p18"/>
          <p:cNvPicPr preferRelativeResize="0"/>
          <p:nvPr userDrawn="1"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0" y="0"/>
            <a:ext cx="12192000" cy="8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0;p18"/>
          <p:cNvSpPr/>
          <p:nvPr userDrawn="1"/>
        </p:nvSpPr>
        <p:spPr>
          <a:xfrm flipH="1">
            <a:off x="10946681" y="2532552"/>
            <a:ext cx="1245319" cy="4325448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152;p19"/>
          <p:cNvPicPr preferRelativeResize="0"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014526" y="6382327"/>
            <a:ext cx="1103614" cy="375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7;p14"/>
          <p:cNvSpPr/>
          <p:nvPr userDrawn="1"/>
        </p:nvSpPr>
        <p:spPr>
          <a:xfrm rot="10800000">
            <a:off x="10956223" y="-8895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A30BF919-1C67-7267-80BE-B4CF276F1B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1396" y="363631"/>
            <a:ext cx="6397499" cy="10128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700" b="1">
                <a:solidFill>
                  <a:srgbClr val="CC0000"/>
                </a:solidFill>
                <a:latin typeface="Oswald" pitchFamily="2" charset="77"/>
              </a:defRPr>
            </a:lvl1pPr>
          </a:lstStyle>
          <a:p>
            <a:pPr lvl="0"/>
            <a:r>
              <a:rPr lang="es-CO"/>
              <a:t>TITULO</a:t>
            </a:r>
          </a:p>
        </p:txBody>
      </p:sp>
    </p:spTree>
    <p:extLst>
      <p:ext uri="{BB962C8B-B14F-4D97-AF65-F5344CB8AC3E}">
        <p14:creationId xmlns:p14="http://schemas.microsoft.com/office/powerpoint/2010/main" val="3802661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03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chart" Target="../charts/chart17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02;p39">
            <a:extLst>
              <a:ext uri="{FF2B5EF4-FFF2-40B4-BE49-F238E27FC236}">
                <a16:creationId xmlns:a16="http://schemas.microsoft.com/office/drawing/2014/main" id="{E152AFC9-FA55-617D-4DF4-248CE178DD69}"/>
              </a:ext>
            </a:extLst>
          </p:cNvPr>
          <p:cNvSpPr/>
          <p:nvPr/>
        </p:nvSpPr>
        <p:spPr>
          <a:xfrm rot="462867">
            <a:off x="7367873" y="1397758"/>
            <a:ext cx="3600000" cy="3600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5;p39">
            <a:extLst>
              <a:ext uri="{FF2B5EF4-FFF2-40B4-BE49-F238E27FC236}">
                <a16:creationId xmlns:a16="http://schemas.microsoft.com/office/drawing/2014/main" id="{F3E88075-E237-8A8A-C1E6-A9D98C10D235}"/>
              </a:ext>
            </a:extLst>
          </p:cNvPr>
          <p:cNvSpPr/>
          <p:nvPr/>
        </p:nvSpPr>
        <p:spPr>
          <a:xfrm rot="1421040">
            <a:off x="10848761" y="1236565"/>
            <a:ext cx="688888" cy="688888"/>
          </a:xfrm>
          <a:prstGeom prst="mathMultiply">
            <a:avLst>
              <a:gd name="adj1" fmla="val 23520"/>
            </a:avLst>
          </a:prstGeom>
          <a:solidFill>
            <a:srgbClr val="FFC0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001;p39">
            <a:extLst>
              <a:ext uri="{FF2B5EF4-FFF2-40B4-BE49-F238E27FC236}">
                <a16:creationId xmlns:a16="http://schemas.microsoft.com/office/drawing/2014/main" id="{99EE6B93-B628-9139-2CF8-FC4CBB7674E8}"/>
              </a:ext>
            </a:extLst>
          </p:cNvPr>
          <p:cNvSpPr/>
          <p:nvPr/>
        </p:nvSpPr>
        <p:spPr>
          <a:xfrm rot="1923357">
            <a:off x="6835893" y="4394537"/>
            <a:ext cx="688870" cy="688870"/>
          </a:xfrm>
          <a:prstGeom prst="mathMultiply">
            <a:avLst>
              <a:gd name="adj1" fmla="val 23520"/>
            </a:avLst>
          </a:prstGeom>
          <a:solidFill>
            <a:srgbClr val="FFC0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CDCAE49-88EB-2826-E2AF-0314B06517FD}"/>
              </a:ext>
            </a:extLst>
          </p:cNvPr>
          <p:cNvSpPr txBox="1"/>
          <p:nvPr/>
        </p:nvSpPr>
        <p:spPr>
          <a:xfrm>
            <a:off x="1611517" y="1513247"/>
            <a:ext cx="36290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7200" kern="0" dirty="0">
                <a:solidFill>
                  <a:srgbClr val="FFFFFF"/>
                </a:solidFill>
                <a:latin typeface="Impact" panose="020B0806030902050204" pitchFamily="34" charset="0"/>
              </a:rPr>
              <a:t>Informe</a:t>
            </a:r>
            <a:endParaRPr lang="es-CO" sz="72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D770EE9-6CEB-1417-FCF0-63B7ED0D3C33}"/>
              </a:ext>
            </a:extLst>
          </p:cNvPr>
          <p:cNvSpPr txBox="1"/>
          <p:nvPr/>
        </p:nvSpPr>
        <p:spPr>
          <a:xfrm>
            <a:off x="1611517" y="3346658"/>
            <a:ext cx="5005594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7200" kern="0" dirty="0">
                <a:solidFill>
                  <a:srgbClr val="FFFFFF"/>
                </a:solidFill>
                <a:latin typeface="Impact"/>
              </a:rPr>
              <a:t>Estratégica</a:t>
            </a:r>
            <a:endParaRPr lang="es-CO" sz="72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8B19B42-3697-613B-D9FA-302AE9AFD989}"/>
              </a:ext>
            </a:extLst>
          </p:cNvPr>
          <p:cNvSpPr txBox="1"/>
          <p:nvPr/>
        </p:nvSpPr>
        <p:spPr>
          <a:xfrm>
            <a:off x="1615685" y="2381774"/>
            <a:ext cx="587195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>
              <a:defRPr sz="7200" kern="0">
                <a:solidFill>
                  <a:srgbClr val="FFFFFF"/>
                </a:solidFill>
                <a:latin typeface="Impact"/>
              </a:defRPr>
            </a:lvl1pPr>
          </a:lstStyle>
          <a:p>
            <a:r>
              <a:rPr lang="es-CO" dirty="0"/>
              <a:t>De la Gestión 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44D7353-FC76-A19C-71B6-5A760348D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6" r="12846"/>
          <a:stretch/>
        </p:blipFill>
        <p:spPr>
          <a:xfrm rot="452999">
            <a:off x="7562828" y="1577758"/>
            <a:ext cx="3210088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64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7E39D-338E-BA81-0114-1EBE1AF1A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Forma, Flecha&#10;&#10;Descripción generada automáticamente">
            <a:extLst>
              <a:ext uri="{FF2B5EF4-FFF2-40B4-BE49-F238E27FC236}">
                <a16:creationId xmlns:a16="http://schemas.microsoft.com/office/drawing/2014/main" id="{698CD08B-582F-16C4-2C03-225DBBAF6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222" y="2101194"/>
            <a:ext cx="2688388" cy="3553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4BEB2C78-9B37-CE4E-E8CD-FFC2E674E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975" y="1732201"/>
            <a:ext cx="3385524" cy="3553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9325632-CD34-F082-76C4-40DFE4184D8A}"/>
              </a:ext>
            </a:extLst>
          </p:cNvPr>
          <p:cNvSpPr txBox="1"/>
          <p:nvPr/>
        </p:nvSpPr>
        <p:spPr>
          <a:xfrm>
            <a:off x="2177991" y="160417"/>
            <a:ext cx="7674212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Gestión de Riesgos Institucionales y de Corrupción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FF6EEFB-6E80-94E5-EAAA-6DE7F933412D}"/>
              </a:ext>
            </a:extLst>
          </p:cNvPr>
          <p:cNvSpPr txBox="1"/>
          <p:nvPr/>
        </p:nvSpPr>
        <p:spPr>
          <a:xfrm>
            <a:off x="673613" y="1476040"/>
            <a:ext cx="17590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algn="ctr">
              <a:defRPr sz="3600">
                <a:solidFill>
                  <a:srgbClr val="C00000"/>
                </a:solidFill>
                <a:latin typeface="Impac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Logros 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B6EA1ED-6601-A62A-174B-3922D7842356}"/>
              </a:ext>
            </a:extLst>
          </p:cNvPr>
          <p:cNvSpPr txBox="1"/>
          <p:nvPr/>
        </p:nvSpPr>
        <p:spPr>
          <a:xfrm>
            <a:off x="1473864" y="3075456"/>
            <a:ext cx="25359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</a:rPr>
              <a:t>Implementación Política de Administración del Riesgo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CC498AA-DB8C-9A42-C7C1-EEA758933CD4}"/>
              </a:ext>
            </a:extLst>
          </p:cNvPr>
          <p:cNvSpPr txBox="1"/>
          <p:nvPr/>
        </p:nvSpPr>
        <p:spPr>
          <a:xfrm>
            <a:off x="4336291" y="5636506"/>
            <a:ext cx="2473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</a:rPr>
              <a:t>Guía de Administración del Riesgo V1. 2021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DA64761-75A2-DBF3-91F9-0FB6587154A7}"/>
              </a:ext>
            </a:extLst>
          </p:cNvPr>
          <p:cNvSpPr txBox="1"/>
          <p:nvPr/>
        </p:nvSpPr>
        <p:spPr>
          <a:xfrm>
            <a:off x="7464501" y="5285745"/>
            <a:ext cx="3311408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 algn="ctr">
              <a:defRPr>
                <a:latin typeface="Impact" panose="020B0806030902050204" pitchFamily="34" charset="0"/>
                <a:ea typeface="Calibri" panose="020F0502020204030204"/>
                <a:cs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</a:rPr>
              <a:t>Sensibilización Virtual, Administración del Riesgo, </a:t>
            </a:r>
            <a:r>
              <a:rPr kumimoji="0" lang="es-CO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</a:rPr>
              <a:t>Sharepoint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</a:rPr>
              <a:t> 1034 visualizaciones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2E6C229-0C3E-1A5A-4046-6C53E160EAF1}"/>
              </a:ext>
            </a:extLst>
          </p:cNvPr>
          <p:cNvSpPr txBox="1"/>
          <p:nvPr/>
        </p:nvSpPr>
        <p:spPr>
          <a:xfrm>
            <a:off x="1286433" y="4917214"/>
            <a:ext cx="28322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>
                <a:latin typeface="Impact" panose="020B0806030902050204" pitchFamily="34" charset="0"/>
                <a:ea typeface="Calibri" panose="020F0502020204030204"/>
                <a:cs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</a:rPr>
              <a:t>Campaña uso y apropiación de la administración del Riesgo.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A825B58A-0978-7772-58A2-F6110D2BDB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13584" y="2303731"/>
            <a:ext cx="659561" cy="770852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CC462A1-99B9-1007-7F64-BAB0A34EC7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65693" y="1667294"/>
            <a:ext cx="659561" cy="770852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684F4AD0-1BC5-3958-4126-49E9103EA4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2791" y="4128585"/>
            <a:ext cx="659561" cy="770852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C7DF3794-E105-2E5C-9D5C-AAD90E5805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49296" y="1281868"/>
            <a:ext cx="659561" cy="77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33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CE3FB-DED6-CB5C-C2F9-CB15844E0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9AD7614D-5ED9-A423-0EA2-664817F62290}"/>
              </a:ext>
            </a:extLst>
          </p:cNvPr>
          <p:cNvSpPr txBox="1"/>
          <p:nvPr/>
        </p:nvSpPr>
        <p:spPr>
          <a:xfrm>
            <a:off x="1745371" y="223481"/>
            <a:ext cx="7674212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Gestión de Riesgos Institucionales y de Corrupción</a:t>
            </a:r>
            <a:endParaRPr kumimoji="0" lang="es-ES" sz="4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A2BB43-4E62-112C-4E86-D4137CF28C4D}"/>
              </a:ext>
            </a:extLst>
          </p:cNvPr>
          <p:cNvSpPr txBox="1"/>
          <p:nvPr/>
        </p:nvSpPr>
        <p:spPr>
          <a:xfrm>
            <a:off x="1051277" y="1729278"/>
            <a:ext cx="17590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algn="ctr">
              <a:defRPr sz="3600">
                <a:solidFill>
                  <a:srgbClr val="C00000"/>
                </a:solidFill>
                <a:latin typeface="Impac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Logros 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9F5DD68-4916-D2E4-4906-A9AE6DB67C11}"/>
              </a:ext>
            </a:extLst>
          </p:cNvPr>
          <p:cNvSpPr txBox="1"/>
          <p:nvPr/>
        </p:nvSpPr>
        <p:spPr>
          <a:xfrm>
            <a:off x="1930515" y="5014411"/>
            <a:ext cx="27439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</a:rPr>
              <a:t>Mapas de riesgos Instituciones por procesos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B978317-37C6-82CB-955F-EA6C159EACB0}"/>
              </a:ext>
            </a:extLst>
          </p:cNvPr>
          <p:cNvSpPr txBox="1"/>
          <p:nvPr/>
        </p:nvSpPr>
        <p:spPr>
          <a:xfrm>
            <a:off x="8041655" y="3371630"/>
            <a:ext cx="23491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</a:rPr>
              <a:t>Mapa de Riesgos de Corrupción 2021-2024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81F676E-9BBC-3D60-C244-98CDBD2CE973}"/>
              </a:ext>
            </a:extLst>
          </p:cNvPr>
          <p:cNvSpPr txBox="1"/>
          <p:nvPr/>
        </p:nvSpPr>
        <p:spPr>
          <a:xfrm>
            <a:off x="4875447" y="4992294"/>
            <a:ext cx="2547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>
                <a:latin typeface="Impact" panose="020B0806030902050204" pitchFamily="34" charset="0"/>
                <a:ea typeface="Calibri" panose="020F0502020204030204"/>
                <a:cs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</a:rPr>
              <a:t>Mapa de Riesgos de Corrupción 2021-2024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85E0F2F-E3C8-068D-90F6-736683658800}"/>
              </a:ext>
            </a:extLst>
          </p:cNvPr>
          <p:cNvSpPr txBox="1"/>
          <p:nvPr/>
        </p:nvSpPr>
        <p:spPr>
          <a:xfrm>
            <a:off x="7628364" y="4916646"/>
            <a:ext cx="31757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>
                <a:latin typeface="Impact" panose="020B0806030902050204" pitchFamily="34" charset="0"/>
                <a:ea typeface="Calibri" panose="020F0502020204030204"/>
                <a:cs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</a:rPr>
              <a:t>Actualización Guía de administración del Riesgo V2. 2023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912A64D-BD74-91E7-1480-008C89677C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2709" y="4147683"/>
            <a:ext cx="659561" cy="770852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3E8FCA46-1E20-0073-DD7C-2E8264EB84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6468" y="2504902"/>
            <a:ext cx="659561" cy="770852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A82F0335-FE23-183F-D5A3-17963E301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9426" y="4166694"/>
            <a:ext cx="659561" cy="770852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E57E1C8D-AB85-F823-7657-D38695A466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6468" y="4091046"/>
            <a:ext cx="659561" cy="770852"/>
          </a:xfrm>
          <a:prstGeom prst="rect">
            <a:avLst/>
          </a:prstGeom>
        </p:spPr>
      </p:pic>
      <p:pic>
        <p:nvPicPr>
          <p:cNvPr id="7" name="Imagen 6" descr="Código QR&#10;&#10;Descripción generada automáticamente">
            <a:extLst>
              <a:ext uri="{FF2B5EF4-FFF2-40B4-BE49-F238E27FC236}">
                <a16:creationId xmlns:a16="http://schemas.microsoft.com/office/drawing/2014/main" id="{4D2487A8-0B46-7419-D171-6B25FA2F7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936" y="1865706"/>
            <a:ext cx="3258410" cy="2152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7540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0DB67-18F9-982F-AF30-0D998690A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1832D86D-AB22-67C7-EF32-6C0F8CFCA89F}"/>
              </a:ext>
            </a:extLst>
          </p:cNvPr>
          <p:cNvSpPr txBox="1"/>
          <p:nvPr/>
        </p:nvSpPr>
        <p:spPr>
          <a:xfrm>
            <a:off x="2177991" y="223481"/>
            <a:ext cx="7674212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4400">
                <a:solidFill>
                  <a:srgbClr val="C00000"/>
                </a:solidFill>
                <a:latin typeface="Impact"/>
              </a:rPr>
              <a:t>Gestión de Riesgos Institucionales y de Corrupción</a:t>
            </a:r>
            <a:endParaRPr lang="es-ES" sz="4400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AAB50C8-C13F-880F-2510-6F2896F17A55}"/>
              </a:ext>
            </a:extLst>
          </p:cNvPr>
          <p:cNvSpPr txBox="1"/>
          <p:nvPr/>
        </p:nvSpPr>
        <p:spPr>
          <a:xfrm>
            <a:off x="5227391" y="1990534"/>
            <a:ext cx="17590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algn="ctr">
              <a:defRPr sz="3600">
                <a:solidFill>
                  <a:srgbClr val="C00000"/>
                </a:solidFill>
                <a:latin typeface="Impact"/>
              </a:defRPr>
            </a:lvl1pPr>
          </a:lstStyle>
          <a:p>
            <a:r>
              <a:rPr lang="es-CO"/>
              <a:t>Retos 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F5D2B25-C343-F8AF-F50D-51FEA6F3814D}"/>
              </a:ext>
            </a:extLst>
          </p:cNvPr>
          <p:cNvSpPr txBox="1"/>
          <p:nvPr/>
        </p:nvSpPr>
        <p:spPr>
          <a:xfrm>
            <a:off x="2881070" y="2953412"/>
            <a:ext cx="28933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/>
              <a:t>Actualizar Política de Administración de Riesgo</a:t>
            </a:r>
            <a:endParaRPr lang="es-CO" sz="2000" b="1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6C5F5EF5-54D0-0F94-94D1-9CDC32E65300}"/>
              </a:ext>
            </a:extLst>
          </p:cNvPr>
          <p:cNvSpPr/>
          <p:nvPr/>
        </p:nvSpPr>
        <p:spPr>
          <a:xfrm>
            <a:off x="2099514" y="2947355"/>
            <a:ext cx="720000" cy="72000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>
                <a:solidFill>
                  <a:schemeClr val="bg1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E6B2241-BC64-704D-481E-D6BC3E792B29}"/>
              </a:ext>
            </a:extLst>
          </p:cNvPr>
          <p:cNvSpPr txBox="1"/>
          <p:nvPr/>
        </p:nvSpPr>
        <p:spPr>
          <a:xfrm>
            <a:off x="2881070" y="4389227"/>
            <a:ext cx="28933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/>
              <a:t>Actualizar del 100% mapas de riesgos 2024</a:t>
            </a:r>
            <a:endParaRPr lang="es-CO" sz="2000" b="1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EF29EFF6-697A-9E08-D945-8E7B2E874091}"/>
              </a:ext>
            </a:extLst>
          </p:cNvPr>
          <p:cNvSpPr/>
          <p:nvPr/>
        </p:nvSpPr>
        <p:spPr>
          <a:xfrm>
            <a:off x="2099514" y="4383170"/>
            <a:ext cx="720000" cy="72000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>
                <a:solidFill>
                  <a:schemeClr val="bg1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750A316-A442-E7EB-8880-936BD0C0DD66}"/>
              </a:ext>
            </a:extLst>
          </p:cNvPr>
          <p:cNvSpPr txBox="1"/>
          <p:nvPr/>
        </p:nvSpPr>
        <p:spPr>
          <a:xfrm>
            <a:off x="7264481" y="2953412"/>
            <a:ext cx="32511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/>
              <a:t>Actualizar Guía Administración del Riesgo V3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2093E132-02CA-A99F-E0D8-017C92E8BFC9}"/>
              </a:ext>
            </a:extLst>
          </p:cNvPr>
          <p:cNvSpPr/>
          <p:nvPr/>
        </p:nvSpPr>
        <p:spPr>
          <a:xfrm>
            <a:off x="6482926" y="2947355"/>
            <a:ext cx="720000" cy="72000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>
                <a:solidFill>
                  <a:schemeClr val="bg1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DD0A101-E59A-F350-A12C-701099A8A848}"/>
              </a:ext>
            </a:extLst>
          </p:cNvPr>
          <p:cNvSpPr txBox="1"/>
          <p:nvPr/>
        </p:nvSpPr>
        <p:spPr>
          <a:xfrm>
            <a:off x="7264482" y="4389227"/>
            <a:ext cx="32511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/>
              <a:t>Actualizar del Curso para Administración del Riesgo</a:t>
            </a:r>
            <a:endParaRPr lang="es-CO" sz="2000" b="1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F933643D-C552-F6B4-4638-CF69DCB4C9BA}"/>
              </a:ext>
            </a:extLst>
          </p:cNvPr>
          <p:cNvSpPr/>
          <p:nvPr/>
        </p:nvSpPr>
        <p:spPr>
          <a:xfrm>
            <a:off x="6482926" y="4383170"/>
            <a:ext cx="720000" cy="72000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>
                <a:solidFill>
                  <a:schemeClr val="bg1"/>
                </a:solidFill>
                <a:latin typeface="Impact" panose="020B080603090205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19166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88939-8446-F09B-722E-0B05C9158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852669E7-2E80-5F78-8498-FC8E1CE895C3}"/>
              </a:ext>
            </a:extLst>
          </p:cNvPr>
          <p:cNvSpPr txBox="1"/>
          <p:nvPr/>
        </p:nvSpPr>
        <p:spPr>
          <a:xfrm>
            <a:off x="4117576" y="1499008"/>
            <a:ext cx="346198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4800" dirty="0">
                <a:solidFill>
                  <a:srgbClr val="C00000"/>
                </a:solidFill>
                <a:latin typeface="Impact"/>
                <a:ea typeface="Calibri"/>
                <a:cs typeface="Calibri"/>
              </a:rPr>
              <a:t>98 / 100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37F3C95-76EB-25C3-BFDB-197FA63B8389}"/>
              </a:ext>
            </a:extLst>
          </p:cNvPr>
          <p:cNvSpPr txBox="1"/>
          <p:nvPr/>
        </p:nvSpPr>
        <p:spPr>
          <a:xfrm>
            <a:off x="2223754" y="2423407"/>
            <a:ext cx="8204447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dirty="0">
                <a:ea typeface="Cambria"/>
                <a:cs typeface="Arial"/>
              </a:rPr>
              <a:t>Actualizar publicación información sucursal virtual -Esquema de publicación</a:t>
            </a:r>
          </a:p>
          <a:p>
            <a:pPr algn="just"/>
            <a:endParaRPr lang="es-ES" dirty="0">
              <a:ea typeface="Cambria"/>
              <a:cs typeface="Arial"/>
            </a:endParaRPr>
          </a:p>
          <a:p>
            <a:pPr algn="just"/>
            <a:r>
              <a:rPr lang="es-ES" dirty="0">
                <a:ea typeface="Cambria"/>
                <a:cs typeface="Arial"/>
              </a:rPr>
              <a:t>Definir metas e indicadores en el PEI, líneas  específicas en el plan de  Acción y recursos en el presupuesto para fortalecer integridad, transparencia, anticorrupción y participación.</a:t>
            </a:r>
          </a:p>
          <a:p>
            <a:pPr algn="just"/>
            <a:endParaRPr lang="es-ES" dirty="0">
              <a:ea typeface="Cambria"/>
              <a:cs typeface="Arial"/>
            </a:endParaRPr>
          </a:p>
          <a:p>
            <a:pPr algn="just"/>
            <a:r>
              <a:rPr lang="es-ES" dirty="0">
                <a:ea typeface="Cambria"/>
                <a:cs typeface="Arial"/>
              </a:rPr>
              <a:t>Gestión para Aumentar  el porcentaje de funcionarios de carrera en comparación con otro  tipo de vinculaciones.</a:t>
            </a:r>
          </a:p>
          <a:p>
            <a:pPr algn="just"/>
            <a:endParaRPr lang="es-ES" dirty="0">
              <a:ea typeface="Cambria"/>
              <a:cs typeface="Arial"/>
            </a:endParaRPr>
          </a:p>
          <a:p>
            <a:pPr algn="just"/>
            <a:r>
              <a:rPr lang="es-ES" dirty="0"/>
              <a:t>Documentar controles para asegurar la coherencia de perfiles en asesores de mayor grado y reciente vinculación con el manual de funciones</a:t>
            </a:r>
            <a:r>
              <a:rPr lang="es-ES" dirty="0">
                <a:solidFill>
                  <a:srgbClr val="808080"/>
                </a:solidFill>
                <a:cs typeface="Arial"/>
              </a:rPr>
              <a:t>​</a:t>
            </a:r>
            <a:endParaRPr lang="es-ES" dirty="0">
              <a:ea typeface="Cambria"/>
              <a:cs typeface="Arial"/>
            </a:endParaRPr>
          </a:p>
        </p:txBody>
      </p:sp>
      <p:pic>
        <p:nvPicPr>
          <p:cNvPr id="20" name="Imagen 19" descr="Imagen que contiene dibujo&#10;&#10;Descripción generada automáticamente">
            <a:extLst>
              <a:ext uri="{FF2B5EF4-FFF2-40B4-BE49-F238E27FC236}">
                <a16:creationId xmlns:a16="http://schemas.microsoft.com/office/drawing/2014/main" id="{2D2FD99F-3F2E-FE39-F8D0-C523CFC55F6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5512" y="4051539"/>
            <a:ext cx="415473" cy="433615"/>
          </a:xfrm>
          <a:prstGeom prst="rect">
            <a:avLst/>
          </a:prstGeom>
        </p:spPr>
      </p:pic>
      <p:pic>
        <p:nvPicPr>
          <p:cNvPr id="21" name="Imagen 2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59BC9CD2-C521-1EAD-2B12-E728499C30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8221" y="4867149"/>
            <a:ext cx="415473" cy="433615"/>
          </a:xfrm>
          <a:prstGeom prst="rect">
            <a:avLst/>
          </a:prstGeom>
        </p:spPr>
      </p:pic>
      <p:pic>
        <p:nvPicPr>
          <p:cNvPr id="23" name="Imagen 2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6C94D25-09BF-CBA2-45AA-841B3BB2BA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8221" y="2888817"/>
            <a:ext cx="415473" cy="433615"/>
          </a:xfrm>
          <a:prstGeom prst="rect">
            <a:avLst/>
          </a:prstGeom>
        </p:spPr>
      </p:pic>
      <p:pic>
        <p:nvPicPr>
          <p:cNvPr id="24" name="Imagen 2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476F4C0-E00B-3F11-2363-6024D8C88B1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5513" y="2392609"/>
            <a:ext cx="415473" cy="433615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98F41E56-02E1-57DC-9C44-B8669FBD1313}"/>
              </a:ext>
            </a:extLst>
          </p:cNvPr>
          <p:cNvSpPr txBox="1"/>
          <p:nvPr/>
        </p:nvSpPr>
        <p:spPr>
          <a:xfrm>
            <a:off x="3661531" y="1206609"/>
            <a:ext cx="4374077" cy="375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ctr">
              <a:lnSpc>
                <a:spcPct val="107000"/>
              </a:lnSpc>
            </a:pPr>
            <a:r>
              <a:rPr lang="es-CO" b="1" kern="100" dirty="0">
                <a:ea typeface="Calibri"/>
                <a:cs typeface="Calibri"/>
              </a:rPr>
              <a:t>Índice de Transparencia Activa </a:t>
            </a:r>
            <a:endParaRPr lang="es-ES" b="1" dirty="0"/>
          </a:p>
        </p:txBody>
      </p:sp>
      <p:sp>
        <p:nvSpPr>
          <p:cNvPr id="29" name="Marcador de texto 15">
            <a:extLst>
              <a:ext uri="{FF2B5EF4-FFF2-40B4-BE49-F238E27FC236}">
                <a16:creationId xmlns:a16="http://schemas.microsoft.com/office/drawing/2014/main" id="{E33D862F-37B8-DF01-E143-9C52C891A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6124" y="372389"/>
            <a:ext cx="7052589" cy="687510"/>
          </a:xfrm>
        </p:spPr>
        <p:txBody>
          <a:bodyPr lIns="91440" tIns="45720" rIns="91440" bIns="45720" anchor="t"/>
          <a:lstStyle/>
          <a:p>
            <a:pPr algn="ctr"/>
            <a:r>
              <a:rPr lang="es-CO" sz="4800" b="0" dirty="0">
                <a:solidFill>
                  <a:srgbClr val="C00000"/>
                </a:solidFill>
                <a:latin typeface="Impact"/>
              </a:rPr>
              <a:t>Política de Transparencia</a:t>
            </a:r>
            <a:endParaRPr lang="es-CO" sz="4800" b="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2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FB524-9938-A23F-380A-DAF1D9A13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35383171-E50C-1459-1835-73E643E4FA0D}"/>
              </a:ext>
            </a:extLst>
          </p:cNvPr>
          <p:cNvSpPr txBox="1"/>
          <p:nvPr/>
        </p:nvSpPr>
        <p:spPr>
          <a:xfrm>
            <a:off x="3908962" y="1218859"/>
            <a:ext cx="43740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b="1" dirty="0">
                <a:ea typeface="Calibri"/>
                <a:cs typeface="Calibri"/>
              </a:rPr>
              <a:t>Índice de Transparencia de Bogotá</a:t>
            </a:r>
            <a:endParaRPr lang="es-ES" b="1" dirty="0"/>
          </a:p>
        </p:txBody>
      </p:sp>
      <p:sp>
        <p:nvSpPr>
          <p:cNvPr id="13" name="CuadroTexto 1">
            <a:extLst>
              <a:ext uri="{FF2B5EF4-FFF2-40B4-BE49-F238E27FC236}">
                <a16:creationId xmlns:a16="http://schemas.microsoft.com/office/drawing/2014/main" id="{0D64871E-A8C3-C045-49D1-2282DF5338E5}"/>
              </a:ext>
            </a:extLst>
          </p:cNvPr>
          <p:cNvSpPr txBox="1"/>
          <p:nvPr/>
        </p:nvSpPr>
        <p:spPr>
          <a:xfrm>
            <a:off x="4480632" y="1508148"/>
            <a:ext cx="3230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800" dirty="0">
                <a:solidFill>
                  <a:srgbClr val="70AD47"/>
                </a:solidFill>
                <a:latin typeface="Impact" panose="020B0806030902050204" pitchFamily="34" charset="0"/>
              </a:rPr>
              <a:t>67.9</a:t>
            </a:r>
            <a:endParaRPr lang="es-419" sz="4800" dirty="0">
              <a:solidFill>
                <a:srgbClr val="70AD47"/>
              </a:solidFill>
              <a:latin typeface="Impact" panose="020B080603090205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392BC2A-CA80-86B9-0332-BF84CEDED969}"/>
              </a:ext>
            </a:extLst>
          </p:cNvPr>
          <p:cNvSpPr txBox="1"/>
          <p:nvPr/>
        </p:nvSpPr>
        <p:spPr>
          <a:xfrm>
            <a:off x="2156444" y="2374698"/>
            <a:ext cx="8650128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CO" dirty="0">
                <a:ea typeface="+mn-lt"/>
                <a:cs typeface="+mn-lt"/>
              </a:rPr>
              <a:t>Capacitaciones en lucha contra la corrupción, delitos contra la administración pública, prevención de daño antijuridico, todos los niveles jerárquicos</a:t>
            </a:r>
          </a:p>
          <a:p>
            <a:pPr algn="just"/>
            <a:endParaRPr lang="es-CO" dirty="0">
              <a:ea typeface="+mn-lt"/>
              <a:cs typeface="+mn-lt"/>
            </a:endParaRPr>
          </a:p>
          <a:p>
            <a:pPr algn="just"/>
            <a:r>
              <a:rPr lang="es-CO" dirty="0">
                <a:ea typeface="+mn-lt"/>
                <a:cs typeface="+mn-lt"/>
              </a:rPr>
              <a:t>Robustecer el Código, Política o lineamientos éticos y de integridad (prevención de delitos código penal, uso o entrega de información confidencial, soborno,  fraude y piratería) entre otros.</a:t>
            </a:r>
          </a:p>
          <a:p>
            <a:pPr algn="just"/>
            <a:endParaRPr lang="es-CO" dirty="0">
              <a:solidFill>
                <a:srgbClr val="000000"/>
              </a:solidFill>
              <a:ea typeface="+mn-lt"/>
              <a:cs typeface="+mn-lt"/>
            </a:endParaRPr>
          </a:p>
          <a:p>
            <a:pPr algn="just"/>
            <a:r>
              <a:rPr lang="es-CO" b="1" dirty="0">
                <a:solidFill>
                  <a:srgbClr val="C00000"/>
                </a:solidFill>
                <a:ea typeface="+mn-lt"/>
                <a:cs typeface="+mn-lt"/>
              </a:rPr>
              <a:t>Implementación SARLAFT:</a:t>
            </a:r>
          </a:p>
          <a:p>
            <a:pPr marL="285750" indent="-285750" algn="just">
              <a:buFont typeface="Arial"/>
              <a:buChar char="•"/>
            </a:pPr>
            <a:r>
              <a:rPr lang="es-CO" dirty="0">
                <a:ea typeface="+mn-lt"/>
                <a:cs typeface="+mn-lt"/>
              </a:rPr>
              <a:t>Diagnóstico Ruta metodológica para la implementación del SARLAFT en las entidades</a:t>
            </a:r>
          </a:p>
          <a:p>
            <a:pPr marL="285750" indent="-285750" algn="just">
              <a:buFont typeface="Arial"/>
              <a:buChar char="•"/>
            </a:pPr>
            <a:r>
              <a:rPr lang="es-CO" dirty="0">
                <a:solidFill>
                  <a:srgbClr val="000000"/>
                </a:solidFill>
                <a:ea typeface="+mn-lt"/>
                <a:cs typeface="+mn-lt"/>
              </a:rPr>
              <a:t>Aprobación Política SARLAF</a:t>
            </a:r>
          </a:p>
          <a:p>
            <a:pPr marL="285750" indent="-285750" algn="just">
              <a:buFont typeface="Arial"/>
              <a:buChar char="•"/>
            </a:pPr>
            <a:r>
              <a:rPr lang="es-CO" dirty="0">
                <a:solidFill>
                  <a:srgbClr val="000000"/>
                </a:solidFill>
                <a:ea typeface="+mn-lt"/>
                <a:cs typeface="+mn-lt"/>
              </a:rPr>
              <a:t>Estructura Organizacional y Responsabilidades en el Control del SARLAFT</a:t>
            </a:r>
          </a:p>
          <a:p>
            <a:pPr marL="285750" indent="-285750" algn="just">
              <a:buFont typeface="Arial"/>
              <a:buChar char="•"/>
            </a:pPr>
            <a:endParaRPr lang="es-CO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pic>
        <p:nvPicPr>
          <p:cNvPr id="19" name="Imagen 1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92D0795-30DD-A690-23CF-19004B932E4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3649" y="2454415"/>
            <a:ext cx="342795" cy="342901"/>
          </a:xfrm>
          <a:prstGeom prst="rect">
            <a:avLst/>
          </a:prstGeom>
        </p:spPr>
      </p:pic>
      <p:pic>
        <p:nvPicPr>
          <p:cNvPr id="25" name="Imagen 2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E1B82851-DD26-6F6E-3C68-1F2E415EA85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3649" y="3208614"/>
            <a:ext cx="342795" cy="342901"/>
          </a:xfrm>
          <a:prstGeom prst="rect">
            <a:avLst/>
          </a:prstGeom>
        </p:spPr>
      </p:pic>
      <p:pic>
        <p:nvPicPr>
          <p:cNvPr id="26" name="Imagen 25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9CF610F-4F3D-3652-8D65-2151C7E42A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7359" y="4339173"/>
            <a:ext cx="342795" cy="342901"/>
          </a:xfrm>
          <a:prstGeom prst="rect">
            <a:avLst/>
          </a:prstGeom>
        </p:spPr>
      </p:pic>
      <p:sp>
        <p:nvSpPr>
          <p:cNvPr id="5" name="Marcador de texto 15">
            <a:extLst>
              <a:ext uri="{FF2B5EF4-FFF2-40B4-BE49-F238E27FC236}">
                <a16:creationId xmlns:a16="http://schemas.microsoft.com/office/drawing/2014/main" id="{EF0B77A4-E38D-6A1B-9534-F30AD1170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6124" y="372389"/>
            <a:ext cx="7052589" cy="687510"/>
          </a:xfrm>
        </p:spPr>
        <p:txBody>
          <a:bodyPr lIns="91440" tIns="45720" rIns="91440" bIns="45720" anchor="t"/>
          <a:lstStyle/>
          <a:p>
            <a:pPr algn="ctr"/>
            <a:r>
              <a:rPr lang="es-CO" sz="4800" b="0" dirty="0">
                <a:solidFill>
                  <a:srgbClr val="C00000"/>
                </a:solidFill>
                <a:latin typeface="Impact"/>
              </a:rPr>
              <a:t>Política de Transparencia</a:t>
            </a:r>
            <a:endParaRPr lang="es-CO" sz="4800" b="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159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86C84-2ED1-5E9C-A3D7-ED768D685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Gráfico, Diagrama, Gráfico de burbujas&#10;&#10;Descripción generada automáticamente">
            <a:extLst>
              <a:ext uri="{FF2B5EF4-FFF2-40B4-BE49-F238E27FC236}">
                <a16:creationId xmlns:a16="http://schemas.microsoft.com/office/drawing/2014/main" id="{7B06985A-F799-861E-76D5-A9854DDC5F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28" y="1267141"/>
            <a:ext cx="5096586" cy="493463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E10F8A5-F4F5-3F44-A8B8-71612BC0229C}"/>
              </a:ext>
            </a:extLst>
          </p:cNvPr>
          <p:cNvSpPr/>
          <p:nvPr/>
        </p:nvSpPr>
        <p:spPr>
          <a:xfrm>
            <a:off x="1945543" y="1252151"/>
            <a:ext cx="2992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Fortalecer los procesos de conocimiento de riesgo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Optimizar los procesos de reducción de riesgo</a:t>
            </a:r>
            <a:endParaRPr lang="es-CO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1C7126B-A6F6-765E-0C50-3731C86AEE57}"/>
              </a:ext>
            </a:extLst>
          </p:cNvPr>
          <p:cNvSpPr/>
          <p:nvPr/>
        </p:nvSpPr>
        <p:spPr>
          <a:xfrm>
            <a:off x="1543606" y="4669992"/>
            <a:ext cx="30766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/>
              <a:t>Optimizar los procesos preparativos.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/>
              <a:t>Fortalecer los procesos de atención.</a:t>
            </a:r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3802F96-8FE5-4C6A-C8F9-D16529E3FBE9}"/>
              </a:ext>
            </a:extLst>
          </p:cNvPr>
          <p:cNvSpPr/>
          <p:nvPr/>
        </p:nvSpPr>
        <p:spPr>
          <a:xfrm>
            <a:off x="7402011" y="4771153"/>
            <a:ext cx="30766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/>
              <a:t>Aumentar la efectividad de los servicios ofrecidos.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/>
              <a:t> Incrementar la cultura de responsabilidad institucional </a:t>
            </a:r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82E8056-FA47-341A-802B-88896F21176E}"/>
              </a:ext>
            </a:extLst>
          </p:cNvPr>
          <p:cNvSpPr/>
          <p:nvPr/>
        </p:nvSpPr>
        <p:spPr>
          <a:xfrm>
            <a:off x="8345214" y="2423557"/>
            <a:ext cx="30766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/>
              <a:t>Consolidar la estrategia del talento humano.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/>
              <a:t>Implementar la estrategia de gestión del cambio en el cuerpo oficial de bomberos </a:t>
            </a:r>
            <a:endParaRPr lang="es-CO"/>
          </a:p>
        </p:txBody>
      </p:sp>
      <p:sp>
        <p:nvSpPr>
          <p:cNvPr id="12" name="Marcador de texto 1">
            <a:extLst>
              <a:ext uri="{FF2B5EF4-FFF2-40B4-BE49-F238E27FC236}">
                <a16:creationId xmlns:a16="http://schemas.microsoft.com/office/drawing/2014/main" id="{0D82D067-7195-103A-63BC-16ED62F4B62F}"/>
              </a:ext>
            </a:extLst>
          </p:cNvPr>
          <p:cNvSpPr txBox="1">
            <a:spLocks/>
          </p:cNvSpPr>
          <p:nvPr/>
        </p:nvSpPr>
        <p:spPr>
          <a:xfrm>
            <a:off x="4104344" y="212141"/>
            <a:ext cx="3740150" cy="7917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4400">
                <a:solidFill>
                  <a:srgbClr val="C00000"/>
                </a:solidFill>
                <a:latin typeface="Impact" panose="020B0806030902050204" pitchFamily="34" charset="0"/>
              </a:rPr>
              <a:t>Pilares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1D55F3C-7154-5399-DDEB-1C44BF44115D}"/>
              </a:ext>
            </a:extLst>
          </p:cNvPr>
          <p:cNvSpPr txBox="1"/>
          <p:nvPr/>
        </p:nvSpPr>
        <p:spPr>
          <a:xfrm>
            <a:off x="2891799" y="897809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>
                <a:solidFill>
                  <a:srgbClr val="C00000"/>
                </a:solidFill>
                <a:latin typeface="Impact" panose="020B0806030902050204" pitchFamily="34" charset="0"/>
              </a:rPr>
              <a:t>97,4%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0769C76-EA83-C98A-7F5F-71B092605ABC}"/>
              </a:ext>
            </a:extLst>
          </p:cNvPr>
          <p:cNvSpPr txBox="1"/>
          <p:nvPr/>
        </p:nvSpPr>
        <p:spPr>
          <a:xfrm>
            <a:off x="9532800" y="2083148"/>
            <a:ext cx="58541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CO">
                <a:solidFill>
                  <a:srgbClr val="00B050"/>
                </a:solidFill>
                <a:latin typeface="Impact"/>
              </a:rPr>
              <a:t>92%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E24435B-A4DE-2D76-1A50-05BB8BB0E07E}"/>
              </a:ext>
            </a:extLst>
          </p:cNvPr>
          <p:cNvSpPr txBox="1"/>
          <p:nvPr/>
        </p:nvSpPr>
        <p:spPr>
          <a:xfrm>
            <a:off x="8582178" y="4463702"/>
            <a:ext cx="58541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CO">
                <a:solidFill>
                  <a:srgbClr val="FFC000"/>
                </a:solidFill>
                <a:latin typeface="Impact"/>
              </a:rPr>
              <a:t>92%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D932F39-1D37-C0EF-EF78-8868DD43A856}"/>
              </a:ext>
            </a:extLst>
          </p:cNvPr>
          <p:cNvSpPr txBox="1"/>
          <p:nvPr/>
        </p:nvSpPr>
        <p:spPr>
          <a:xfrm>
            <a:off x="2240053" y="4348382"/>
            <a:ext cx="8333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>
                <a:solidFill>
                  <a:srgbClr val="00B0F0"/>
                </a:solidFill>
                <a:latin typeface="Impact"/>
              </a:rPr>
              <a:t>90,12%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FF0E29-81F1-BEB3-3172-6FD2FE0A5FA4}"/>
              </a:ext>
            </a:extLst>
          </p:cNvPr>
          <p:cNvSpPr/>
          <p:nvPr/>
        </p:nvSpPr>
        <p:spPr>
          <a:xfrm>
            <a:off x="9611752" y="213507"/>
            <a:ext cx="1570628" cy="1592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2400" b="1">
                <a:solidFill>
                  <a:schemeClr val="bg1"/>
                </a:solidFill>
              </a:rPr>
              <a:t>92,88%</a:t>
            </a:r>
          </a:p>
        </p:txBody>
      </p:sp>
    </p:spTree>
    <p:extLst>
      <p:ext uri="{BB962C8B-B14F-4D97-AF65-F5344CB8AC3E}">
        <p14:creationId xmlns:p14="http://schemas.microsoft.com/office/powerpoint/2010/main" val="4002675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2ECDDEBF-F109-BACC-2F0C-FA86AB304ED5}"/>
              </a:ext>
            </a:extLst>
          </p:cNvPr>
          <p:cNvSpPr/>
          <p:nvPr/>
        </p:nvSpPr>
        <p:spPr>
          <a:xfrm>
            <a:off x="1111137" y="1418081"/>
            <a:ext cx="8414098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b="1" kern="10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Sala de monitoreo: </a:t>
            </a:r>
            <a:r>
              <a:rPr lang="es-CO" kern="10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En lo corrido del cuatrienio se han monitoreado en tiempo real aproximadamente </a:t>
            </a:r>
            <a:r>
              <a:rPr lang="es-CO" b="1" kern="10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100.000 </a:t>
            </a:r>
            <a:r>
              <a:rPr lang="es-CO" kern="10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incidentes atendidos en la ciudad, generando datos e información útiles para el análisis de eventos que puedan afectar y amenazar la seguridad de la ciudad.</a:t>
            </a:r>
            <a:endParaRPr lang="es-CO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C002115-7D7D-83F0-8F05-F8DC649579CB}"/>
              </a:ext>
            </a:extLst>
          </p:cNvPr>
          <p:cNvSpPr/>
          <p:nvPr/>
        </p:nvSpPr>
        <p:spPr>
          <a:xfrm>
            <a:off x="1493717" y="2744670"/>
            <a:ext cx="7952623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b="1" kern="10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Portal de servicios</a:t>
            </a:r>
            <a:r>
              <a:rPr lang="es-CO" kern="10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 Digitalización del servicio de solicitud de inspecciones técnicas encaminadas a la disminución en los tiempos de atención. Se han beneficiado 67.324 establecimientos de comercio.</a:t>
            </a:r>
            <a:endParaRPr lang="es-CO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816916A-3615-1D4C-9DBF-FB5309A9C58F}"/>
              </a:ext>
            </a:extLst>
          </p:cNvPr>
          <p:cNvSpPr/>
          <p:nvPr/>
        </p:nvSpPr>
        <p:spPr>
          <a:xfrm>
            <a:off x="1717288" y="5402782"/>
            <a:ext cx="9029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b="1">
                <a:latin typeface="Calibri" panose="020F0502020204030204" pitchFamily="34" charset="0"/>
                <a:ea typeface="Arial" panose="020B0604020202020204" pitchFamily="34" charset="0"/>
              </a:rPr>
              <a:t>Campus Virtual</a:t>
            </a:r>
            <a:r>
              <a:rPr lang="es-CO">
                <a:latin typeface="Calibri" panose="020F0502020204030204" pitchFamily="34" charset="0"/>
                <a:ea typeface="Arial" panose="020B0604020202020204" pitchFamily="34" charset="0"/>
              </a:rPr>
              <a:t>: 25.741 ciudadanos capacitados en prevención de riesgos de incendios en el hogar y el comercio con la creación de la plataforma de Capacitación Virtual</a:t>
            </a:r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9687127-6E7E-3139-DB1B-2C81746476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75347" y="1958436"/>
            <a:ext cx="1645872" cy="208792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4D20048-F1ED-764C-99A1-3759E060DE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2975" y="3745871"/>
            <a:ext cx="3751874" cy="1536700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2C0ED2B7-7A96-6390-65C3-A2603A89E000}"/>
              </a:ext>
            </a:extLst>
          </p:cNvPr>
          <p:cNvSpPr/>
          <p:nvPr/>
        </p:nvSpPr>
        <p:spPr>
          <a:xfrm>
            <a:off x="9426695" y="115536"/>
            <a:ext cx="1440000" cy="1440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2400" b="1">
                <a:solidFill>
                  <a:schemeClr val="bg1"/>
                </a:solidFill>
              </a:rPr>
              <a:t>97.4%</a:t>
            </a:r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E6FD5B42-0E5B-6015-DC1E-0C23173567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62980" y="423743"/>
            <a:ext cx="8414098" cy="827049"/>
          </a:xfrm>
        </p:spPr>
        <p:txBody>
          <a:bodyPr/>
          <a:lstStyle/>
          <a:p>
            <a:pPr algn="ctr"/>
            <a:r>
              <a:rPr lang="es-CO" sz="4400" b="0">
                <a:latin typeface="Impact" panose="020B0806030902050204" pitchFamily="34" charset="0"/>
              </a:rPr>
              <a:t>Pilar de Gestión del Riesgo </a:t>
            </a:r>
          </a:p>
        </p:txBody>
      </p:sp>
    </p:spTree>
    <p:extLst>
      <p:ext uri="{BB962C8B-B14F-4D97-AF65-F5344CB8AC3E}">
        <p14:creationId xmlns:p14="http://schemas.microsoft.com/office/powerpoint/2010/main" val="2386335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007B0-A451-056F-791F-6E79D3E97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24">
            <a:extLst>
              <a:ext uri="{FF2B5EF4-FFF2-40B4-BE49-F238E27FC236}">
                <a16:creationId xmlns:a16="http://schemas.microsoft.com/office/drawing/2014/main" id="{DEE81350-1690-D799-D1C4-B004C9B010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0221" y="588466"/>
            <a:ext cx="8814636" cy="827049"/>
          </a:xfrm>
        </p:spPr>
        <p:txBody>
          <a:bodyPr/>
          <a:lstStyle/>
          <a:p>
            <a:pPr algn="ctr"/>
            <a:r>
              <a:rPr lang="es-CO" sz="4400" b="0">
                <a:latin typeface="Impact" panose="020B0806030902050204" pitchFamily="34" charset="0"/>
              </a:rPr>
              <a:t>Pilar de gestión del Riesgo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B8294BA-D203-2B1B-407D-1473CB6CC2E8}"/>
              </a:ext>
            </a:extLst>
          </p:cNvPr>
          <p:cNvSpPr/>
          <p:nvPr/>
        </p:nvSpPr>
        <p:spPr>
          <a:xfrm>
            <a:off x="1269570" y="1658638"/>
            <a:ext cx="59435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Incremento de la oferta y cobertura de campañas y programas para la reducción del riesgo en la ciudad.</a:t>
            </a:r>
            <a:endParaRPr lang="es-CO" sz="2000" b="1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5584E1F-9CA5-7119-9469-2041C3AC9C5C}"/>
              </a:ext>
            </a:extLst>
          </p:cNvPr>
          <p:cNvSpPr/>
          <p:nvPr/>
        </p:nvSpPr>
        <p:spPr>
          <a:xfrm>
            <a:off x="1605853" y="2459926"/>
            <a:ext cx="5943519" cy="31393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>
                <a:ea typeface="Arial" panose="020B0604020202020204" pitchFamily="34" charset="0"/>
                <a:cs typeface="Arial"/>
              </a:rPr>
              <a:t>A la fecha</a:t>
            </a:r>
            <a:r>
              <a:rPr lang="es-CO" b="1">
                <a:ea typeface="Arial" panose="020B0604020202020204" pitchFamily="34" charset="0"/>
                <a:cs typeface="Arial"/>
              </a:rPr>
              <a:t>, 26.467 </a:t>
            </a:r>
            <a:r>
              <a:rPr lang="es-CO">
                <a:ea typeface="Arial" panose="020B0604020202020204" pitchFamily="34" charset="0"/>
                <a:cs typeface="Arial"/>
              </a:rPr>
              <a:t>niños y niñas han participado del curso bomberitos Nicolás Quevedo Rizo</a:t>
            </a:r>
            <a:r>
              <a:rPr lang="es-CO"/>
              <a:t> </a:t>
            </a:r>
            <a:endParaRPr lang="es-CO">
              <a:ea typeface="Calibri" panose="020F0502020204030204" pitchFamily="34" charset="0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/>
              <a:t>1.659</a:t>
            </a:r>
            <a:r>
              <a:rPr lang="es-CO"/>
              <a:t> hogares beneficiados con el programa ‘Vivienda segura – Mi casa sin incendios</a:t>
            </a:r>
            <a:endParaRPr lang="es-CO">
              <a:cs typeface="Calibri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>
              <a:cs typeface="Calibri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b="1"/>
              <a:t>73.394</a:t>
            </a:r>
            <a:r>
              <a:rPr lang="es-CO"/>
              <a:t> establecimientos de comercio se prepararon con el programa ‘Mi negocio sin incendios</a:t>
            </a:r>
            <a:endParaRPr lang="es-CO">
              <a:cs typeface="Calibri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>
              <a:cs typeface="Calibri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b="1"/>
              <a:t>67.421</a:t>
            </a:r>
            <a:r>
              <a:rPr lang="es-CO"/>
              <a:t> animales inscritos en el programa Salvando Patas”, dirigido a hogares con animales de compañía</a:t>
            </a:r>
            <a:endParaRPr lang="es-CO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 descr="Una persona sosteniendo una laptop&#10;&#10;Descripción generada automáticamente">
            <a:extLst>
              <a:ext uri="{FF2B5EF4-FFF2-40B4-BE49-F238E27FC236}">
                <a16:creationId xmlns:a16="http://schemas.microsoft.com/office/drawing/2014/main" id="{10306B83-8675-8ACA-388B-59FE7D93A1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43333" y="1852441"/>
            <a:ext cx="3069351" cy="1760553"/>
          </a:xfrm>
          <a:prstGeom prst="rect">
            <a:avLst/>
          </a:prstGeom>
        </p:spPr>
      </p:pic>
      <p:pic>
        <p:nvPicPr>
          <p:cNvPr id="13" name="Imagen 12" descr="Imagen que contiene persona, ropa, hombre, comida&#10;&#10;Descripción generada automáticamente">
            <a:extLst>
              <a:ext uri="{FF2B5EF4-FFF2-40B4-BE49-F238E27FC236}">
                <a16:creationId xmlns:a16="http://schemas.microsoft.com/office/drawing/2014/main" id="{2434AC32-73F2-B1D4-FE07-EC79BAF930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43333" y="3833414"/>
            <a:ext cx="3069352" cy="1841611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0D78D563-7FFC-E933-0F8C-933313078FD3}"/>
              </a:ext>
            </a:extLst>
          </p:cNvPr>
          <p:cNvSpPr/>
          <p:nvPr/>
        </p:nvSpPr>
        <p:spPr>
          <a:xfrm>
            <a:off x="9406729" y="230818"/>
            <a:ext cx="1440000" cy="1440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2400" b="1">
                <a:solidFill>
                  <a:schemeClr val="bg1"/>
                </a:solidFill>
              </a:rPr>
              <a:t>97.4%</a:t>
            </a:r>
          </a:p>
        </p:txBody>
      </p:sp>
    </p:spTree>
    <p:extLst>
      <p:ext uri="{BB962C8B-B14F-4D97-AF65-F5344CB8AC3E}">
        <p14:creationId xmlns:p14="http://schemas.microsoft.com/office/powerpoint/2010/main" val="2319413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61B16-C10A-353E-EEC8-F48EE3C40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8474BF24-F890-43D9-FBB0-14F463F185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6658" y="436139"/>
            <a:ext cx="5984715" cy="687510"/>
          </a:xfrm>
        </p:spPr>
        <p:txBody>
          <a:bodyPr/>
          <a:lstStyle/>
          <a:p>
            <a:r>
              <a:rPr lang="es-CO" sz="4400" b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Operaciones y respuesta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058CC09-F471-03CA-7AEF-1C635041EA8B}"/>
              </a:ext>
            </a:extLst>
          </p:cNvPr>
          <p:cNvSpPr/>
          <p:nvPr/>
        </p:nvSpPr>
        <p:spPr>
          <a:xfrm>
            <a:off x="9151074" y="24705"/>
            <a:ext cx="1440000" cy="144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2100" b="1">
                <a:solidFill>
                  <a:schemeClr val="tx1"/>
                </a:solidFill>
              </a:rPr>
              <a:t>90.12%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71DEDEC-2D79-960D-171A-4241A6FB209F}"/>
              </a:ext>
            </a:extLst>
          </p:cNvPr>
          <p:cNvSpPr/>
          <p:nvPr/>
        </p:nvSpPr>
        <p:spPr>
          <a:xfrm>
            <a:off x="6488863" y="1475826"/>
            <a:ext cx="4203887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b="1" kern="100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Nuevo Espacio, Grupo de Búsqueda y Rescate de Animales en Emergencia- BRAE</a:t>
            </a:r>
            <a:endParaRPr lang="es-CO" sz="24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660248755">
            <a:extLst>
              <a:ext uri="{FF2B5EF4-FFF2-40B4-BE49-F238E27FC236}">
                <a16:creationId xmlns:a16="http://schemas.microsoft.com/office/drawing/2014/main" id="{BFB9A527-0ABD-B2AA-FF70-421B664B69C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69" y="2208525"/>
            <a:ext cx="3314274" cy="1850400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7C4C6EB0-FB60-8FF7-752F-E197FC74FD1A}"/>
              </a:ext>
            </a:extLst>
          </p:cNvPr>
          <p:cNvSpPr/>
          <p:nvPr/>
        </p:nvSpPr>
        <p:spPr>
          <a:xfrm>
            <a:off x="6741523" y="4106565"/>
            <a:ext cx="3698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Nuevo Espacio:  Academia Bomberil – Espacio para el entrenamiento</a:t>
            </a:r>
            <a:endParaRPr lang="es-CO"/>
          </a:p>
        </p:txBody>
      </p:sp>
      <p:pic>
        <p:nvPicPr>
          <p:cNvPr id="20" name="Picture 454073436">
            <a:extLst>
              <a:ext uri="{FF2B5EF4-FFF2-40B4-BE49-F238E27FC236}">
                <a16:creationId xmlns:a16="http://schemas.microsoft.com/office/drawing/2014/main" id="{52E78E52-D581-FACD-3ACE-B0CF11D5FC8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909" y="4784141"/>
            <a:ext cx="3871795" cy="1659600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25F3345F-618C-BB05-FEE0-01FD0D6202D3}"/>
              </a:ext>
            </a:extLst>
          </p:cNvPr>
          <p:cNvSpPr/>
          <p:nvPr/>
        </p:nvSpPr>
        <p:spPr>
          <a:xfrm>
            <a:off x="1748700" y="1469860"/>
            <a:ext cx="3866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Construcción de la nueva estación de bomberos de Bellavista. </a:t>
            </a:r>
            <a:endParaRPr lang="es-CO"/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BAF752F6-1B60-A1F6-5E9A-F0CB069E745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49" y="2208113"/>
            <a:ext cx="3250375" cy="1849826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1D6EE994-99AC-35FA-3E6A-478DDC5B255D}"/>
              </a:ext>
            </a:extLst>
          </p:cNvPr>
          <p:cNvSpPr/>
          <p:nvPr/>
        </p:nvSpPr>
        <p:spPr>
          <a:xfrm>
            <a:off x="1832853" y="4084964"/>
            <a:ext cx="3698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Reforzamiento y ampliación de la estación de bomberos de </a:t>
            </a:r>
            <a:r>
              <a:rPr lang="es-CO" b="1" err="1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Marichuela</a:t>
            </a:r>
            <a:r>
              <a:rPr lang="es-CO" b="1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O"/>
          </a:p>
        </p:txBody>
      </p:sp>
      <p:pic>
        <p:nvPicPr>
          <p:cNvPr id="25" name="Picture 11">
            <a:extLst>
              <a:ext uri="{FF2B5EF4-FFF2-40B4-BE49-F238E27FC236}">
                <a16:creationId xmlns:a16="http://schemas.microsoft.com/office/drawing/2014/main" id="{3A229BE6-0DB8-135B-238E-A9C2F7D3E9D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637" y="4743114"/>
            <a:ext cx="3198998" cy="16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87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1B0B9-7E6A-3315-7930-DEF2DC3D1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5">
            <a:extLst>
              <a:ext uri="{FF2B5EF4-FFF2-40B4-BE49-F238E27FC236}">
                <a16:creationId xmlns:a16="http://schemas.microsoft.com/office/drawing/2014/main" id="{617BBE2D-B550-963B-C4D1-429B0D726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64365" y="427891"/>
            <a:ext cx="7554651" cy="687510"/>
          </a:xfrm>
        </p:spPr>
        <p:txBody>
          <a:bodyPr/>
          <a:lstStyle/>
          <a:p>
            <a:pPr algn="ctr"/>
            <a:r>
              <a:rPr lang="es-CO" sz="4400" b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Operaciones y respuesta </a:t>
            </a:r>
          </a:p>
          <a:p>
            <a:pPr algn="ctr"/>
            <a:endParaRPr lang="es-CO" sz="4400">
              <a:latin typeface="Impact" panose="020B080603090205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4DA62A5-3E78-2810-B951-A4C87E538A85}"/>
              </a:ext>
            </a:extLst>
          </p:cNvPr>
          <p:cNvSpPr/>
          <p:nvPr/>
        </p:nvSpPr>
        <p:spPr>
          <a:xfrm>
            <a:off x="1014354" y="1399617"/>
            <a:ext cx="5127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Adecuación</a:t>
            </a:r>
            <a:r>
              <a:rPr lang="es-ES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mejoramientos de la instalación de la Estación Central de la UAECOB SGC. (grupo 1 Estación B-02 CENTRAL</a:t>
            </a:r>
            <a:endParaRPr lang="es-CO"/>
          </a:p>
        </p:txBody>
      </p:sp>
      <p:pic>
        <p:nvPicPr>
          <p:cNvPr id="6" name="Picture 2050" descr="Camioneta estacionada en la calle&#10;&#10;Descripción generada automáticamente">
            <a:extLst>
              <a:ext uri="{FF2B5EF4-FFF2-40B4-BE49-F238E27FC236}">
                <a16:creationId xmlns:a16="http://schemas.microsoft.com/office/drawing/2014/main" id="{B118079B-EAFD-E564-E02C-2EBEC8126354}"/>
              </a:ext>
            </a:extLst>
          </p:cNvPr>
          <p:cNvPicPr/>
          <p:nvPr/>
        </p:nvPicPr>
        <p:blipFill>
          <a:blip r:embed="rId2" cstate="print">
            <a:extLst>
              <a:ext uri="{FF2B5EF4-FFF2-40B4-BE49-F238E27FC236}">
                <a16:creationId xmlns="" xmlns:lc="http://schemas.openxmlformats.org/drawingml/2006/lockedCanvas" xmlns:arto="http://schemas.microsoft.com/office/word/2006/arto" xmlns:a16="http://schemas.microsoft.com/office/drawing/2014/main" xmlns:adec="http://schemas.microsoft.com/office/drawing/2017/decorativ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ve="http://schemas.openxmlformats.org/markup-compatibility/2006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id="{765E2C05-0D15-C931-931B-6F556B4495C4}"/>
              </a:ext>
            </a:extLst>
          </a:blip>
          <a:stretch>
            <a:fillRect/>
          </a:stretch>
        </p:blipFill>
        <p:spPr>
          <a:xfrm>
            <a:off x="1527760" y="2376139"/>
            <a:ext cx="4100668" cy="2466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A18E31-CA9F-12E2-32CB-F0DD611A2E07}"/>
              </a:ext>
            </a:extLst>
          </p:cNvPr>
          <p:cNvSpPr/>
          <p:nvPr/>
        </p:nvSpPr>
        <p:spPr>
          <a:xfrm>
            <a:off x="6896515" y="1624667"/>
            <a:ext cx="4137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Adecuación y mejoramiento de las instalaciones estación B-11 Candelaria</a:t>
            </a:r>
            <a:endParaRPr lang="es-CO"/>
          </a:p>
        </p:txBody>
      </p:sp>
      <p:pic>
        <p:nvPicPr>
          <p:cNvPr id="12" name="Picture 13" descr="Una sala de estar&#10;&#10;Descripción generada automáticamente con confianza baja">
            <a:extLst>
              <a:ext uri="{FF2B5EF4-FFF2-40B4-BE49-F238E27FC236}">
                <a16:creationId xmlns:a16="http://schemas.microsoft.com/office/drawing/2014/main" id="{026C91E4-67B2-F43B-28BD-EDB39D8D8C27}"/>
              </a:ext>
            </a:extLst>
          </p:cNvPr>
          <p:cNvPicPr/>
          <p:nvPr/>
        </p:nvPicPr>
        <p:blipFill>
          <a:blip r:embed="rId3" cstate="print">
            <a:extLst>
              <a:ext uri="{FF2B5EF4-FFF2-40B4-BE49-F238E27FC236}">
                <a16:creationId xmlns="" xmlns:lc="http://schemas.openxmlformats.org/drawingml/2006/lockedCanvas" xmlns:arto="http://schemas.microsoft.com/office/word/2006/arto" xmlns:a16="http://schemas.microsoft.com/office/drawing/2014/main" xmlns:adec="http://schemas.microsoft.com/office/drawing/2017/decorativ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ve="http://schemas.openxmlformats.org/markup-compatibility/2006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id="{D64FF7A5-F6F5-1848-79A0-15C1DB55BF0E}"/>
              </a:ext>
            </a:extLst>
          </a:blip>
          <a:stretch>
            <a:fillRect/>
          </a:stretch>
        </p:blipFill>
        <p:spPr>
          <a:xfrm>
            <a:off x="7266355" y="2377069"/>
            <a:ext cx="3397885" cy="246507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9578894-4595-432D-4FF2-8A05A4B2D9E0}"/>
              </a:ext>
            </a:extLst>
          </p:cNvPr>
          <p:cNvSpPr/>
          <p:nvPr/>
        </p:nvSpPr>
        <p:spPr>
          <a:xfrm>
            <a:off x="2409187" y="5019389"/>
            <a:ext cx="7373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Elaboración de estudios y diseños técnicos para la construcción de la estación de bomberos de Caobos Salazar B13 </a:t>
            </a:r>
          </a:p>
          <a:p>
            <a:pPr algn="ctr"/>
            <a:endParaRPr lang="es-CO" b="1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b="1"/>
              <a:t>Adecuación la estación Venecia</a:t>
            </a:r>
            <a:endParaRPr lang="es-CO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662326E-02F2-8514-F562-A3EFC0BBF2C9}"/>
              </a:ext>
            </a:extLst>
          </p:cNvPr>
          <p:cNvSpPr/>
          <p:nvPr/>
        </p:nvSpPr>
        <p:spPr>
          <a:xfrm>
            <a:off x="9306658" y="51646"/>
            <a:ext cx="1440000" cy="144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2100" b="1">
                <a:solidFill>
                  <a:schemeClr val="tx1"/>
                </a:solidFill>
              </a:rPr>
              <a:t>90.12%</a:t>
            </a:r>
          </a:p>
        </p:txBody>
      </p:sp>
    </p:spTree>
    <p:extLst>
      <p:ext uri="{BB962C8B-B14F-4D97-AF65-F5344CB8AC3E}">
        <p14:creationId xmlns:p14="http://schemas.microsoft.com/office/powerpoint/2010/main" val="510177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0B19-6A03-6FA4-3953-71DB78F3A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D4971A-E7CA-6E59-DE4C-120C381506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3424320"/>
              </p:ext>
            </p:extLst>
          </p:nvPr>
        </p:nvGraphicFramePr>
        <p:xfrm>
          <a:off x="6191576" y="1883282"/>
          <a:ext cx="4085195" cy="2052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D9D90C55-9AA6-5EEC-3CE9-A2165C7AF1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4250005"/>
              </p:ext>
            </p:extLst>
          </p:nvPr>
        </p:nvGraphicFramePr>
        <p:xfrm>
          <a:off x="1523475" y="1883282"/>
          <a:ext cx="4085195" cy="2153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B43DD106-A9EC-A9BB-F9A4-E7C06E70E20B}"/>
              </a:ext>
            </a:extLst>
          </p:cNvPr>
          <p:cNvSpPr txBox="1"/>
          <p:nvPr/>
        </p:nvSpPr>
        <p:spPr>
          <a:xfrm>
            <a:off x="1813649" y="33255"/>
            <a:ext cx="830780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4400">
                <a:solidFill>
                  <a:srgbClr val="C00000"/>
                </a:solidFill>
                <a:latin typeface="Impact"/>
              </a:rPr>
              <a:t>Índice de Desempeño Institucional</a:t>
            </a:r>
            <a:r>
              <a:rPr lang="es-ES" sz="4400">
                <a:solidFill>
                  <a:srgbClr val="C00000"/>
                </a:solidFill>
                <a:latin typeface="Impact"/>
              </a:rPr>
              <a:t>​ </a:t>
            </a:r>
            <a:r>
              <a:rPr lang="es-CO" sz="4400">
                <a:solidFill>
                  <a:srgbClr val="C00000"/>
                </a:solidFill>
                <a:latin typeface="Impact"/>
              </a:rPr>
              <a:t>2020 - 2022</a:t>
            </a:r>
            <a:endParaRPr lang="es-ES" sz="4400">
              <a:solidFill>
                <a:srgbClr val="C00000"/>
              </a:solidFill>
              <a:latin typeface="Impact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A6CEDC34-7C13-5722-B5F1-98743856CD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9766241"/>
              </p:ext>
            </p:extLst>
          </p:nvPr>
        </p:nvGraphicFramePr>
        <p:xfrm>
          <a:off x="2095630" y="3935549"/>
          <a:ext cx="8191892" cy="2491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5979F70-0D33-FF0D-705A-B6A9C5498392}"/>
              </a:ext>
            </a:extLst>
          </p:cNvPr>
          <p:cNvSpPr txBox="1"/>
          <p:nvPr/>
        </p:nvSpPr>
        <p:spPr>
          <a:xfrm>
            <a:off x="2883740" y="1705196"/>
            <a:ext cx="1762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/>
              <a:t>Talento Humano</a:t>
            </a:r>
            <a:endParaRPr lang="es-CO" sz="1400" b="1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A3F335A-EFC5-9D89-76E4-A316AD521BEB}"/>
              </a:ext>
            </a:extLst>
          </p:cNvPr>
          <p:cNvSpPr txBox="1"/>
          <p:nvPr/>
        </p:nvSpPr>
        <p:spPr>
          <a:xfrm>
            <a:off x="6622454" y="1729392"/>
            <a:ext cx="3315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/>
              <a:t>Direccionamiento Estratégico y Planeación</a:t>
            </a:r>
            <a:endParaRPr lang="es-CO" sz="1400" b="1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F724ACE-CAAB-2031-CE7A-A5F47ED607E6}"/>
              </a:ext>
            </a:extLst>
          </p:cNvPr>
          <p:cNvSpPr txBox="1"/>
          <p:nvPr/>
        </p:nvSpPr>
        <p:spPr>
          <a:xfrm>
            <a:off x="4670687" y="3898212"/>
            <a:ext cx="304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/>
              <a:t>Gestión con Valores para el Resultado </a:t>
            </a:r>
            <a:endParaRPr lang="es-CO" sz="1400" b="1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E2F6E05-118D-5F9C-F187-C82E73909D4D}"/>
              </a:ext>
            </a:extLst>
          </p:cNvPr>
          <p:cNvSpPr txBox="1"/>
          <p:nvPr/>
        </p:nvSpPr>
        <p:spPr>
          <a:xfrm>
            <a:off x="10947429" y="2470963"/>
            <a:ext cx="66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>
                <a:latin typeface="Impact" panose="020B0806030902050204" pitchFamily="34" charset="0"/>
              </a:rPr>
              <a:t>2020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77818CD-B2CF-876B-30E8-282B1CC92887}"/>
              </a:ext>
            </a:extLst>
          </p:cNvPr>
          <p:cNvSpPr/>
          <p:nvPr/>
        </p:nvSpPr>
        <p:spPr>
          <a:xfrm>
            <a:off x="10608495" y="2510039"/>
            <a:ext cx="305729" cy="3057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6C8F38B-0AAE-F30F-1EFC-B1C08BDFD54F}"/>
              </a:ext>
            </a:extLst>
          </p:cNvPr>
          <p:cNvSpPr txBox="1"/>
          <p:nvPr/>
        </p:nvSpPr>
        <p:spPr>
          <a:xfrm>
            <a:off x="10932727" y="3017245"/>
            <a:ext cx="66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>
                <a:latin typeface="Impact" panose="020B0806030902050204" pitchFamily="34" charset="0"/>
              </a:rPr>
              <a:t>2021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B4A865A-DDCB-9AFA-42E8-8E5DCC59AEE2}"/>
              </a:ext>
            </a:extLst>
          </p:cNvPr>
          <p:cNvSpPr/>
          <p:nvPr/>
        </p:nvSpPr>
        <p:spPr>
          <a:xfrm>
            <a:off x="10593793" y="3056321"/>
            <a:ext cx="305729" cy="3057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81F666D-D236-B946-AD05-FE13EB2A514B}"/>
              </a:ext>
            </a:extLst>
          </p:cNvPr>
          <p:cNvSpPr txBox="1"/>
          <p:nvPr/>
        </p:nvSpPr>
        <p:spPr>
          <a:xfrm>
            <a:off x="10946332" y="3528880"/>
            <a:ext cx="66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>
                <a:latin typeface="Impact" panose="020B0806030902050204" pitchFamily="34" charset="0"/>
              </a:rPr>
              <a:t>2022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E99AC3FD-54E8-6BCF-02AF-A578D731446D}"/>
              </a:ext>
            </a:extLst>
          </p:cNvPr>
          <p:cNvSpPr/>
          <p:nvPr/>
        </p:nvSpPr>
        <p:spPr>
          <a:xfrm>
            <a:off x="10607398" y="3567956"/>
            <a:ext cx="305729" cy="3057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BD98035D-F5BC-77F1-7D78-AE921E585D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t="14815" r="14500" b="19301"/>
          <a:stretch/>
        </p:blipFill>
        <p:spPr>
          <a:xfrm>
            <a:off x="5181409" y="1912895"/>
            <a:ext cx="311075" cy="284043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FCD036C6-1215-7048-0954-7DE2802441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t="14815" r="14500" b="19301"/>
          <a:stretch/>
        </p:blipFill>
        <p:spPr>
          <a:xfrm>
            <a:off x="5930651" y="4197005"/>
            <a:ext cx="311075" cy="284043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2067C909-A47E-E075-49BF-C7690CB8E4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t="14815" r="14500" b="19301"/>
          <a:stretch/>
        </p:blipFill>
        <p:spPr>
          <a:xfrm>
            <a:off x="10096370" y="4496539"/>
            <a:ext cx="311075" cy="28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68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43B32-04FB-E347-CC48-267DCB4D3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5">
            <a:extLst>
              <a:ext uri="{FF2B5EF4-FFF2-40B4-BE49-F238E27FC236}">
                <a16:creationId xmlns:a16="http://schemas.microsoft.com/office/drawing/2014/main" id="{689AE0EA-67EA-4EE7-EEF1-794506C5B9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5720" y="470337"/>
            <a:ext cx="7554651" cy="687510"/>
          </a:xfrm>
        </p:spPr>
        <p:txBody>
          <a:bodyPr/>
          <a:lstStyle/>
          <a:p>
            <a:pPr algn="ctr"/>
            <a:r>
              <a:rPr lang="es-CO" sz="4400" b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Operaciones y respuesta </a:t>
            </a:r>
          </a:p>
          <a:p>
            <a:pPr algn="ctr"/>
            <a:endParaRPr lang="es-CO" sz="4400">
              <a:latin typeface="Impact" panose="020B080603090205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643D2B7-EA14-2FAD-EF59-C3AB8C45D4D3}"/>
              </a:ext>
            </a:extLst>
          </p:cNvPr>
          <p:cNvSpPr/>
          <p:nvPr/>
        </p:nvSpPr>
        <p:spPr>
          <a:xfrm>
            <a:off x="1615775" y="1450668"/>
            <a:ext cx="5563393" cy="48230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600" kern="100">
                <a:ea typeface="Calibri" panose="020F0502020204030204" pitchFamily="34" charset="0"/>
                <a:cs typeface="Calibri"/>
              </a:rPr>
              <a:t>Adjudicación de contrato para la adquisición de </a:t>
            </a:r>
            <a:r>
              <a:rPr lang="es-CO" sz="1600" b="1" kern="100">
                <a:ea typeface="Calibri" panose="020F0502020204030204" pitchFamily="34" charset="0"/>
                <a:cs typeface="Calibri"/>
              </a:rPr>
              <a:t>7 vehículos Operativos.</a:t>
            </a: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CO" sz="1600" b="1"/>
              <a:t>683 trajes nuevos de protección personal </a:t>
            </a:r>
            <a:r>
              <a:rPr lang="es-CO" sz="1600"/>
              <a:t>para el combate de incendios estructurales.</a:t>
            </a:r>
            <a:endParaRPr lang="es-CO" sz="1600">
              <a:cs typeface="Calibri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CO" sz="1600" b="1"/>
              <a:t>689 botas nuevas</a:t>
            </a:r>
            <a:r>
              <a:rPr lang="es-CO" sz="1600"/>
              <a:t> para el combate de incendios estructurales. </a:t>
            </a: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CO" sz="1600" b="1"/>
              <a:t>689 botas nuevas</a:t>
            </a:r>
            <a:r>
              <a:rPr lang="es-CO" sz="1600"/>
              <a:t> tácticas de estación.</a:t>
            </a:r>
            <a:endParaRPr lang="es-CO" sz="1600">
              <a:cs typeface="Calibri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CO" sz="1600" b="1"/>
              <a:t>689 trajes nuevos</a:t>
            </a:r>
            <a:r>
              <a:rPr lang="es-CO" sz="1600"/>
              <a:t> de protección personal para el combate de incendios forestales. </a:t>
            </a:r>
            <a:endParaRPr lang="es-CO" sz="1600">
              <a:cs typeface="Calibri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CO" sz="1600" b="1"/>
              <a:t>667 cascos nuevos </a:t>
            </a:r>
            <a:r>
              <a:rPr lang="es-CO" sz="1600"/>
              <a:t>con monogafas y protector facial.</a:t>
            </a:r>
            <a:endParaRPr lang="es-CO" sz="1600">
              <a:cs typeface="Calibri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CO" sz="1600" b="1"/>
              <a:t>4 motobombas </a:t>
            </a:r>
            <a:r>
              <a:rPr lang="es-CO" sz="1600"/>
              <a:t>de alta presión-forestales.</a:t>
            </a:r>
            <a:endParaRPr lang="es-CO" sz="1600">
              <a:cs typeface="Calibri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CO" sz="1600" b="1"/>
              <a:t>36 kit</a:t>
            </a:r>
            <a:r>
              <a:rPr lang="es-CO" sz="1600"/>
              <a:t> de rescate por extensión.</a:t>
            </a:r>
            <a:endParaRPr lang="es-CO" sz="1600">
              <a:cs typeface="Calibri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CO" sz="1600" b="1"/>
              <a:t>154 máscaras</a:t>
            </a:r>
            <a:r>
              <a:rPr lang="es-CO" sz="1600"/>
              <a:t> compatibles con los equipos de protección respiratoria existentes. </a:t>
            </a:r>
            <a:endParaRPr lang="es-CO" sz="1600">
              <a:cs typeface="Calibri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CO" sz="1600" b="1"/>
              <a:t>629 pares</a:t>
            </a:r>
            <a:r>
              <a:rPr lang="es-CO" sz="1600"/>
              <a:t> de guantes.</a:t>
            </a:r>
            <a:endParaRPr lang="es-CO" sz="1600">
              <a:cs typeface="Calibri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CO" sz="1600" b="1"/>
              <a:t>640</a:t>
            </a:r>
            <a:r>
              <a:rPr lang="es-CO" sz="1600"/>
              <a:t> </a:t>
            </a:r>
            <a:r>
              <a:rPr lang="es-CO" sz="1600" b="1"/>
              <a:t>monjas</a:t>
            </a:r>
            <a:r>
              <a:rPr lang="es-CO" sz="1600"/>
              <a:t> o Hood.</a:t>
            </a:r>
            <a:endParaRPr lang="es-CO" sz="1600">
              <a:cs typeface="Calibri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CO" sz="1600" b="1"/>
              <a:t>1 simulador</a:t>
            </a:r>
            <a:r>
              <a:rPr lang="es-CO" sz="1600"/>
              <a:t> con sus herramientas y accesorios.</a:t>
            </a:r>
            <a:endParaRPr lang="es-CO" sz="1600">
              <a:cs typeface="Calibri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CO" sz="1600" b="1"/>
              <a:t>24 escaleras </a:t>
            </a:r>
            <a:r>
              <a:rPr lang="es-CO" sz="1600"/>
              <a:t>manuales y plegables.</a:t>
            </a:r>
            <a:endParaRPr lang="es-CO" sz="1600">
              <a:cs typeface="Calibri"/>
            </a:endParaRPr>
          </a:p>
        </p:txBody>
      </p:sp>
      <p:pic>
        <p:nvPicPr>
          <p:cNvPr id="6" name="Picture 23" descr="Elementos de protección personal línea de fuego">
            <a:extLst>
              <a:ext uri="{FF2B5EF4-FFF2-40B4-BE49-F238E27FC236}">
                <a16:creationId xmlns:a16="http://schemas.microsoft.com/office/drawing/2014/main" id="{7D27329A-7F7A-2AF5-0206-E06C9928CC7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01" y="3689402"/>
            <a:ext cx="3747273" cy="2438653"/>
          </a:xfrm>
          <a:prstGeom prst="rect">
            <a:avLst/>
          </a:prstGeom>
        </p:spPr>
      </p:pic>
      <p:pic>
        <p:nvPicPr>
          <p:cNvPr id="10" name="Picture 4" descr="Elementos de protección personal para atención de incendios forestales.">
            <a:extLst>
              <a:ext uri="{FF2B5EF4-FFF2-40B4-BE49-F238E27FC236}">
                <a16:creationId xmlns:a16="http://schemas.microsoft.com/office/drawing/2014/main" id="{2357FE06-BB7B-C2B9-0885-2454FAA4D23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01" y="1695887"/>
            <a:ext cx="4779010" cy="1847850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8756D14B-0082-AA31-0C38-7DA954BB3D6F}"/>
              </a:ext>
            </a:extLst>
          </p:cNvPr>
          <p:cNvSpPr/>
          <p:nvPr/>
        </p:nvSpPr>
        <p:spPr>
          <a:xfrm>
            <a:off x="9459074" y="93402"/>
            <a:ext cx="1440000" cy="144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2100" b="1">
                <a:solidFill>
                  <a:schemeClr val="tx1"/>
                </a:solidFill>
              </a:rPr>
              <a:t>90.12%</a:t>
            </a:r>
          </a:p>
        </p:txBody>
      </p:sp>
    </p:spTree>
    <p:extLst>
      <p:ext uri="{BB962C8B-B14F-4D97-AF65-F5344CB8AC3E}">
        <p14:creationId xmlns:p14="http://schemas.microsoft.com/office/powerpoint/2010/main" val="2795373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C7565-6CDD-16D9-E36A-11C6D4936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3A2BB62D-761D-F2FC-C92F-1436F0817867}"/>
              </a:ext>
            </a:extLst>
          </p:cNvPr>
          <p:cNvSpPr/>
          <p:nvPr/>
        </p:nvSpPr>
        <p:spPr>
          <a:xfrm>
            <a:off x="9619264" y="93402"/>
            <a:ext cx="1440000" cy="144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2100" b="1">
                <a:solidFill>
                  <a:schemeClr val="tx1"/>
                </a:solidFill>
              </a:rPr>
              <a:t>90.12%</a:t>
            </a:r>
          </a:p>
        </p:txBody>
      </p:sp>
      <p:sp>
        <p:nvSpPr>
          <p:cNvPr id="4" name="Marcador de texto 15">
            <a:extLst>
              <a:ext uri="{FF2B5EF4-FFF2-40B4-BE49-F238E27FC236}">
                <a16:creationId xmlns:a16="http://schemas.microsoft.com/office/drawing/2014/main" id="{98B4961F-885B-5A98-C3CF-6F0838F09D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88987" y="479479"/>
            <a:ext cx="7554651" cy="687510"/>
          </a:xfrm>
        </p:spPr>
        <p:txBody>
          <a:bodyPr/>
          <a:lstStyle/>
          <a:p>
            <a:pPr algn="ctr"/>
            <a:r>
              <a:rPr lang="es-CO" sz="4400" b="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Operaciones y respuesta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81ADCBD-C6AB-553D-22D5-965F873A72A2}"/>
              </a:ext>
            </a:extLst>
          </p:cNvPr>
          <p:cNvSpPr/>
          <p:nvPr/>
        </p:nvSpPr>
        <p:spPr>
          <a:xfrm>
            <a:off x="6445478" y="1859340"/>
            <a:ext cx="46137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Desde la Subdirección Logística se diseñó y desarrolló la herramienta tecnológica INHOUSE llamada “LOG+”.</a:t>
            </a:r>
            <a:endParaRPr lang="es-CO" sz="2400" b="1" dirty="0"/>
          </a:p>
        </p:txBody>
      </p:sp>
      <p:pic>
        <p:nvPicPr>
          <p:cNvPr id="6" name="Google Shape;663;p30">
            <a:extLst>
              <a:ext uri="{FF2B5EF4-FFF2-40B4-BE49-F238E27FC236}">
                <a16:creationId xmlns:a16="http://schemas.microsoft.com/office/drawing/2014/main" id="{C633DA2E-5A80-1B84-E7B8-161B4989367E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l="7832" t="11569" r="9012" b="22654"/>
          <a:stretch/>
        </p:blipFill>
        <p:spPr>
          <a:xfrm>
            <a:off x="2428568" y="1681316"/>
            <a:ext cx="3617644" cy="1827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AF021ECC-FE87-AABA-B86A-9261C4778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51" b="24462"/>
          <a:stretch/>
        </p:blipFill>
        <p:spPr>
          <a:xfrm>
            <a:off x="3005406" y="3765304"/>
            <a:ext cx="6489239" cy="20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8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F9613-C4EF-70AD-41E7-3AA25AA98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C57A86AC-676F-069D-C399-7DD0A8EA4C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07598" y="656138"/>
            <a:ext cx="5768250" cy="827049"/>
          </a:xfrm>
        </p:spPr>
        <p:txBody>
          <a:bodyPr/>
          <a:lstStyle/>
          <a:p>
            <a:pPr algn="ctr"/>
            <a:r>
              <a:rPr lang="es-CO" sz="4400" b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Talento humano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F3F14819-45A9-31E1-9B28-2778634F157C}"/>
              </a:ext>
            </a:extLst>
          </p:cNvPr>
          <p:cNvSpPr/>
          <p:nvPr/>
        </p:nvSpPr>
        <p:spPr>
          <a:xfrm>
            <a:off x="9306658" y="287576"/>
            <a:ext cx="1440000" cy="144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3200" b="1">
                <a:solidFill>
                  <a:schemeClr val="tx1"/>
                </a:solidFill>
              </a:rPr>
              <a:t>92%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31A234E-866D-CDC8-959C-161B421DFEB2}"/>
              </a:ext>
            </a:extLst>
          </p:cNvPr>
          <p:cNvSpPr/>
          <p:nvPr/>
        </p:nvSpPr>
        <p:spPr>
          <a:xfrm>
            <a:off x="1813649" y="2142442"/>
            <a:ext cx="5425661" cy="3300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S" b="1" kern="100">
                <a:latin typeface="Calibri" panose="020F0502020204030204" pitchFamily="34" charset="0"/>
                <a:cs typeface="Calibri" panose="020F0502020204030204" pitchFamily="34" charset="0"/>
              </a:rPr>
              <a:t>Aumento en la provisión de empleos para la atención de emergencias:</a:t>
            </a:r>
            <a:endParaRPr lang="es-CO" b="1" kern="1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CO" kern="1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285750" marR="0" lvl="0" indent="-28575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Provisión de 142 cargos para los empleos de Bombero </a:t>
            </a:r>
            <a:r>
              <a:rPr lang="es-MX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cargos de los empleos de cabo (26), sargentos (19) y profesional universitario (1).</a:t>
            </a:r>
            <a:endParaRPr lang="es-MX"/>
          </a:p>
          <a:p>
            <a:pPr marL="285750" marR="0" lvl="0" indent="-28575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MX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realizó la provisión mediante nombramiento provisional a </a:t>
            </a:r>
            <a:r>
              <a:rPr lang="es-MX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96 servidores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los empleos de; bombero (70), cabo (20), conductor (1), profesional especializado (3) y profesional universitario (2).</a:t>
            </a:r>
            <a:endParaRPr lang="es-MX"/>
          </a:p>
        </p:txBody>
      </p:sp>
      <p:pic>
        <p:nvPicPr>
          <p:cNvPr id="2" name="Google Shape;678;p31">
            <a:extLst>
              <a:ext uri="{FF2B5EF4-FFF2-40B4-BE49-F238E27FC236}">
                <a16:creationId xmlns:a16="http://schemas.microsoft.com/office/drawing/2014/main" id="{94D8F859-70C4-90CB-67AC-DEA66DB2B1D2}"/>
              </a:ext>
            </a:extLst>
          </p:cNvPr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7701375" y="1883899"/>
            <a:ext cx="3721325" cy="388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674" name="AutoShape 2" descr="blob:https://bomberosbog.sharepoint.com/1f75504e-a266-4b24-940d-b4af2845e29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8676" name="AutoShape 4" descr="blob:https://bomberosbog.sharepoint.com/1f75504e-a266-4b24-940d-b4af2845e29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8678" name="AutoShape 6" descr="blob:https://bomberosbog.sharepoint.com/1f75504e-a266-4b24-940d-b4af2845e29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8680" name="AutoShape 8" descr="blob:https://bomberosbog.sharepoint.com/1f75504e-a266-4b24-940d-b4af2845e29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8682" name="AutoShape 10" descr="blob:https://bomberosbog.sharepoint.com/1f75504e-a266-4b24-940d-b4af2845e29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9975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5F558-B83B-B012-A72A-FA69D65DC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77495E26-9983-52E9-884D-5386BCA9B7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07598" y="656138"/>
            <a:ext cx="5768250" cy="827049"/>
          </a:xfrm>
        </p:spPr>
        <p:txBody>
          <a:bodyPr/>
          <a:lstStyle/>
          <a:p>
            <a:pPr algn="ctr"/>
            <a:r>
              <a:rPr lang="es-CO" sz="4400" b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Talento humano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DA4622CB-E07D-8CF1-5B65-1E133554D9A5}"/>
              </a:ext>
            </a:extLst>
          </p:cNvPr>
          <p:cNvSpPr/>
          <p:nvPr/>
        </p:nvSpPr>
        <p:spPr>
          <a:xfrm>
            <a:off x="9306658" y="287576"/>
            <a:ext cx="1440000" cy="144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3200" b="1">
                <a:solidFill>
                  <a:schemeClr val="tx1"/>
                </a:solidFill>
              </a:rPr>
              <a:t>92%</a:t>
            </a:r>
          </a:p>
        </p:txBody>
      </p:sp>
      <p:sp>
        <p:nvSpPr>
          <p:cNvPr id="9" name="Google Shape;691;g1f2b3fd3db5_0_65">
            <a:extLst>
              <a:ext uri="{FF2B5EF4-FFF2-40B4-BE49-F238E27FC236}">
                <a16:creationId xmlns:a16="http://schemas.microsoft.com/office/drawing/2014/main" id="{4ADAC0B7-7D5C-5CE5-9714-63284A9B904A}"/>
              </a:ext>
            </a:extLst>
          </p:cNvPr>
          <p:cNvSpPr/>
          <p:nvPr/>
        </p:nvSpPr>
        <p:spPr>
          <a:xfrm>
            <a:off x="2086478" y="1855292"/>
            <a:ext cx="40530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Escuela de formación bomberil para los procesos de formación de los servidores de la Entidad.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693;g1f2b3fd3db5_0_65">
            <a:extLst>
              <a:ext uri="{FF2B5EF4-FFF2-40B4-BE49-F238E27FC236}">
                <a16:creationId xmlns:a16="http://schemas.microsoft.com/office/drawing/2014/main" id="{8063041D-75ED-59BE-5786-029866FA6ED7}"/>
              </a:ext>
            </a:extLst>
          </p:cNvPr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1712678" y="2893552"/>
            <a:ext cx="4800600" cy="26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94;g1f2b3fd3db5_0_65">
            <a:extLst>
              <a:ext uri="{FF2B5EF4-FFF2-40B4-BE49-F238E27FC236}">
                <a16:creationId xmlns:a16="http://schemas.microsoft.com/office/drawing/2014/main" id="{51E0068D-7E72-2497-75F7-126CE0DB4216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 t="16266"/>
          <a:stretch/>
        </p:blipFill>
        <p:spPr>
          <a:xfrm>
            <a:off x="6784258" y="2890063"/>
            <a:ext cx="4149204" cy="268001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695;g1f2b3fd3db5_0_65">
            <a:extLst>
              <a:ext uri="{FF2B5EF4-FFF2-40B4-BE49-F238E27FC236}">
                <a16:creationId xmlns:a16="http://schemas.microsoft.com/office/drawing/2014/main" id="{DE8856E5-9B0F-E483-B23A-04C5C42C5F59}"/>
              </a:ext>
            </a:extLst>
          </p:cNvPr>
          <p:cNvSpPr/>
          <p:nvPr/>
        </p:nvSpPr>
        <p:spPr>
          <a:xfrm>
            <a:off x="7200019" y="2118692"/>
            <a:ext cx="315171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Academia a la Estación .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1441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241B6-9781-4081-DC04-68E0FA02A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5">
            <a:extLst>
              <a:ext uri="{FF2B5EF4-FFF2-40B4-BE49-F238E27FC236}">
                <a16:creationId xmlns:a16="http://schemas.microsoft.com/office/drawing/2014/main" id="{5D791C0D-D887-AA41-EA32-608C66966A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6476" y="584929"/>
            <a:ext cx="8356702" cy="687510"/>
          </a:xfrm>
        </p:spPr>
        <p:txBody>
          <a:bodyPr/>
          <a:lstStyle/>
          <a:p>
            <a:pPr algn="ctr"/>
            <a:r>
              <a:rPr lang="es-CO" sz="4400" b="0">
                <a:solidFill>
                  <a:schemeClr val="accent4"/>
                </a:solidFill>
                <a:latin typeface="Impact" panose="020B0806030902050204" pitchFamily="34" charset="0"/>
              </a:rPr>
              <a:t>Fortalecimiento Institucional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53BC233-5024-2E4A-6DE0-1070B7BBBF08}"/>
              </a:ext>
            </a:extLst>
          </p:cNvPr>
          <p:cNvSpPr/>
          <p:nvPr/>
        </p:nvSpPr>
        <p:spPr>
          <a:xfrm>
            <a:off x="6579907" y="1990289"/>
            <a:ext cx="3156155" cy="1264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Mejora en los resultados del índice de Desempeño </a:t>
            </a:r>
            <a:r>
              <a:rPr lang="es-MX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nstitucional (IDI) alcanzando un puntaje 89.4 en 2022. </a:t>
            </a:r>
          </a:p>
        </p:txBody>
      </p:sp>
      <p:pic>
        <p:nvPicPr>
          <p:cNvPr id="8" name="Picture 24" descr="Fotografias del Pabellon del Conocimiento y la innovacion">
            <a:extLst>
              <a:ext uri="{FF2B5EF4-FFF2-40B4-BE49-F238E27FC236}">
                <a16:creationId xmlns:a16="http://schemas.microsoft.com/office/drawing/2014/main" id="{9A16CD26-E112-62FB-CA28-1FAC7099EF2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966" y="3690826"/>
            <a:ext cx="3548683" cy="2277902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95F377A7-A4ED-72F3-FB38-9CFC9D1F14BE}"/>
              </a:ext>
            </a:extLst>
          </p:cNvPr>
          <p:cNvSpPr/>
          <p:nvPr/>
        </p:nvSpPr>
        <p:spPr>
          <a:xfrm>
            <a:off x="9604407" y="288340"/>
            <a:ext cx="1331194" cy="12806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3200" b="1">
                <a:solidFill>
                  <a:schemeClr val="tx1"/>
                </a:solidFill>
              </a:rPr>
              <a:t>92%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0397A2F-F289-A145-569A-19FD08B7542D}"/>
              </a:ext>
            </a:extLst>
          </p:cNvPr>
          <p:cNvSpPr txBox="1"/>
          <p:nvPr/>
        </p:nvSpPr>
        <p:spPr>
          <a:xfrm>
            <a:off x="6579907" y="4257998"/>
            <a:ext cx="3156155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Consolidación de la Política de gestión del conocimiento y la innovación: implementación del pabellón</a:t>
            </a:r>
            <a:endParaRPr lang="es-MX"/>
          </a:p>
        </p:txBody>
      </p:sp>
      <p:pic>
        <p:nvPicPr>
          <p:cNvPr id="6" name="Google Shape;712;p32">
            <a:extLst>
              <a:ext uri="{FF2B5EF4-FFF2-40B4-BE49-F238E27FC236}">
                <a16:creationId xmlns:a16="http://schemas.microsoft.com/office/drawing/2014/main" id="{5CF963BC-227A-EC85-1ED2-447198B98C1F}"/>
              </a:ext>
            </a:extLst>
          </p:cNvPr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3208378" y="1692442"/>
            <a:ext cx="1862079" cy="1860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1133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DFCDC-873E-9BA9-E9FD-AC6CF5C5A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5">
            <a:extLst>
              <a:ext uri="{FF2B5EF4-FFF2-40B4-BE49-F238E27FC236}">
                <a16:creationId xmlns:a16="http://schemas.microsoft.com/office/drawing/2014/main" id="{086E044F-46C7-9E93-D01E-2AF9D69B20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937" y="341999"/>
            <a:ext cx="8640501" cy="687510"/>
          </a:xfrm>
        </p:spPr>
        <p:txBody>
          <a:bodyPr/>
          <a:lstStyle/>
          <a:p>
            <a:pPr algn="ctr"/>
            <a:r>
              <a:rPr lang="es-CO" sz="4400" b="0">
                <a:solidFill>
                  <a:srgbClr val="FFC000"/>
                </a:solidFill>
                <a:latin typeface="Impact" panose="020B0806030902050204" pitchFamily="34" charset="0"/>
              </a:rPr>
              <a:t>Fortalecimiento Institucional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2D6F639-6F1C-1BA0-751C-732421156A8B}"/>
              </a:ext>
            </a:extLst>
          </p:cNvPr>
          <p:cNvSpPr/>
          <p:nvPr/>
        </p:nvSpPr>
        <p:spPr>
          <a:xfrm>
            <a:off x="1255823" y="1438347"/>
            <a:ext cx="4899169" cy="1561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s-MX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Simplificación de procesos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se actualizó y documentó el mapa de procesos de la Entidad al pasar de 17 a 10 procesos: 3 misionales, 2 estratégicos, 4 de apoyo y 1 de evaluación y control.</a:t>
            </a:r>
            <a:endParaRPr lang="es-MX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5E1167C1-0265-1C76-78A3-D7C58592AA23}"/>
              </a:ext>
            </a:extLst>
          </p:cNvPr>
          <p:cNvSpPr/>
          <p:nvPr/>
        </p:nvSpPr>
        <p:spPr>
          <a:xfrm>
            <a:off x="9494021" y="99566"/>
            <a:ext cx="1440000" cy="144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3200" b="1">
                <a:solidFill>
                  <a:schemeClr val="tx1"/>
                </a:solidFill>
              </a:rPr>
              <a:t>92%</a:t>
            </a:r>
          </a:p>
        </p:txBody>
      </p:sp>
      <p:pic>
        <p:nvPicPr>
          <p:cNvPr id="3" name="Google Shape;727;p33">
            <a:extLst>
              <a:ext uri="{FF2B5EF4-FFF2-40B4-BE49-F238E27FC236}">
                <a16:creationId xmlns:a16="http://schemas.microsoft.com/office/drawing/2014/main" id="{437ACF1A-9342-1E82-147E-EDBA90025258}"/>
              </a:ext>
            </a:extLst>
          </p:cNvPr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2788559" y="3119701"/>
            <a:ext cx="2708843" cy="26998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3F8FB14-42DE-5A4F-8F25-D6736C121D3B}"/>
              </a:ext>
            </a:extLst>
          </p:cNvPr>
          <p:cNvSpPr txBox="1"/>
          <p:nvPr/>
        </p:nvSpPr>
        <p:spPr>
          <a:xfrm>
            <a:off x="6348279" y="1298669"/>
            <a:ext cx="2721855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s-C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Tableros de control:</a:t>
            </a: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C90CD43-6110-05CC-6392-A73543025424}"/>
              </a:ext>
            </a:extLst>
          </p:cNvPr>
          <p:cNvSpPr txBox="1"/>
          <p:nvPr/>
        </p:nvSpPr>
        <p:spPr>
          <a:xfrm>
            <a:off x="6348279" y="3391915"/>
            <a:ext cx="4870327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s-MX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Gestión contractual eficiente y transparente.</a:t>
            </a:r>
            <a:endParaRPr lang="es-MX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729;p33">
            <a:extLst>
              <a:ext uri="{FF2B5EF4-FFF2-40B4-BE49-F238E27FC236}">
                <a16:creationId xmlns:a16="http://schemas.microsoft.com/office/drawing/2014/main" id="{C58C1BA3-7B8A-E5D1-096E-F745B24898CE}"/>
              </a:ext>
            </a:extLst>
          </p:cNvPr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6917470" y="1715304"/>
            <a:ext cx="2872651" cy="1614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28;p33">
            <a:extLst>
              <a:ext uri="{FF2B5EF4-FFF2-40B4-BE49-F238E27FC236}">
                <a16:creationId xmlns:a16="http://schemas.microsoft.com/office/drawing/2014/main" id="{7D07712F-5EA0-9995-84A4-C0FDB9684F9D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 t="23339" b="14218"/>
          <a:stretch/>
        </p:blipFill>
        <p:spPr>
          <a:xfrm>
            <a:off x="6807108" y="3829776"/>
            <a:ext cx="2268066" cy="1872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329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DEB62-0D18-CF3C-F9B4-B4551A8C6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aboratorio Iberoamericano de Innovacin Socioecolgica |">
            <a:extLst>
              <a:ext uri="{FF2B5EF4-FFF2-40B4-BE49-F238E27FC236}">
                <a16:creationId xmlns:a16="http://schemas.microsoft.com/office/drawing/2014/main" id="{CD234E60-3003-1BB8-7151-3F5938DC9F5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10957" y="2115565"/>
            <a:ext cx="3587106" cy="3587106"/>
          </a:xfrm>
          <a:prstGeom prst="rect">
            <a:avLst/>
          </a:prstGeom>
        </p:spPr>
      </p:pic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2572947A-8DD5-AAB4-55B3-0A96BA91CE5B}"/>
              </a:ext>
            </a:extLst>
          </p:cNvPr>
          <p:cNvSpPr txBox="1">
            <a:spLocks/>
          </p:cNvSpPr>
          <p:nvPr/>
        </p:nvSpPr>
        <p:spPr>
          <a:xfrm>
            <a:off x="707810" y="242928"/>
            <a:ext cx="9674440" cy="6603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4400">
                <a:solidFill>
                  <a:srgbClr val="C00000"/>
                </a:solidFill>
                <a:latin typeface="Impact" panose="020B0806030902050204" pitchFamily="34" charset="0"/>
              </a:rPr>
              <a:t>Retos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65027A4-18B5-6713-28AA-C92BDB311739}"/>
              </a:ext>
            </a:extLst>
          </p:cNvPr>
          <p:cNvSpPr txBox="1"/>
          <p:nvPr/>
        </p:nvSpPr>
        <p:spPr>
          <a:xfrm>
            <a:off x="1558183" y="1242331"/>
            <a:ext cx="50897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/>
              <a:t>Realizar autodiagnóstico de los registros administrativos para el fortalecimiento y el aprovechamiento estadístico.</a:t>
            </a:r>
            <a:endParaRPr lang="es-ES">
              <a:cs typeface="Calibri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>
              <a:ea typeface="Calibri"/>
              <a:cs typeface="Calibri" panose="020F0502020204030204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/>
              <a:t>Realizar un diagnóstico para evaluar la posibilidad, y hoja de ruta tentativa, para la creación del Laboratorio de Innovación y Conocimiento de la Entidad, junto con la Academia.</a:t>
            </a:r>
            <a:endParaRPr lang="es-ES">
              <a:cs typeface="Calibri" panose="020F0502020204030204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>
              <a:ea typeface="Calibri" panose="020F0502020204030204"/>
              <a:cs typeface="Calibri" panose="020F0502020204030204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/>
              <a:t>Culminar gestión de entrega de vehículos.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>
              <a:ea typeface="Calibri" panose="020F0502020204030204"/>
              <a:cs typeface="Calibri" panose="020F0502020204030204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/>
              <a:t>Medir y evaluar la tasa de éxito procesal en las acciones de repetición incoadas.</a:t>
            </a:r>
            <a:endParaRPr lang="es-ES">
              <a:cs typeface="Calibri" panose="020F0502020204030204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429D7560-76A4-A4DA-D0E7-361958869A81}"/>
              </a:ext>
            </a:extLst>
          </p:cNvPr>
          <p:cNvSpPr/>
          <p:nvPr/>
        </p:nvSpPr>
        <p:spPr>
          <a:xfrm>
            <a:off x="1332327" y="1242331"/>
            <a:ext cx="475200" cy="473361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>
                <a:solidFill>
                  <a:schemeClr val="bg1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C723B019-1ED1-E78A-0800-601B3BD4E370}"/>
              </a:ext>
            </a:extLst>
          </p:cNvPr>
          <p:cNvSpPr/>
          <p:nvPr/>
        </p:nvSpPr>
        <p:spPr>
          <a:xfrm>
            <a:off x="1326576" y="2285931"/>
            <a:ext cx="475200" cy="473361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>
                <a:solidFill>
                  <a:schemeClr val="bg1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0798E6D4-64D3-D900-14A5-8BB210B19AB4}"/>
              </a:ext>
            </a:extLst>
          </p:cNvPr>
          <p:cNvSpPr/>
          <p:nvPr/>
        </p:nvSpPr>
        <p:spPr>
          <a:xfrm>
            <a:off x="1338449" y="3905293"/>
            <a:ext cx="475200" cy="473361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>
                <a:solidFill>
                  <a:schemeClr val="bg1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AEBC9BCA-B202-B6D5-47F0-E86FEA2F257E}"/>
              </a:ext>
            </a:extLst>
          </p:cNvPr>
          <p:cNvSpPr/>
          <p:nvPr/>
        </p:nvSpPr>
        <p:spPr>
          <a:xfrm>
            <a:off x="1332327" y="4510113"/>
            <a:ext cx="475200" cy="473361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>
                <a:solidFill>
                  <a:schemeClr val="bg1"/>
                </a:solidFill>
                <a:latin typeface="Impact" panose="020B0806030902050204" pitchFamily="34" charset="0"/>
              </a:rPr>
              <a:t>4</a:t>
            </a:r>
          </a:p>
        </p:txBody>
      </p:sp>
      <p:pic>
        <p:nvPicPr>
          <p:cNvPr id="16" name="Imagen 15" descr="Forma&#10;&#10;Descripción generada automáticamente con confianza baja">
            <a:extLst>
              <a:ext uri="{FF2B5EF4-FFF2-40B4-BE49-F238E27FC236}">
                <a16:creationId xmlns:a16="http://schemas.microsoft.com/office/drawing/2014/main" id="{268F894B-2BB1-8F59-398D-326721D1BC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53" y="1341495"/>
            <a:ext cx="760514" cy="76051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5C8134D-8D04-240B-1D59-FD28B89ED6F6}"/>
              </a:ext>
            </a:extLst>
          </p:cNvPr>
          <p:cNvSpPr txBox="1"/>
          <p:nvPr/>
        </p:nvSpPr>
        <p:spPr>
          <a:xfrm>
            <a:off x="8902767" y="1489447"/>
            <a:ext cx="163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>
                <a:solidFill>
                  <a:srgbClr val="C00000"/>
                </a:solidFill>
                <a:latin typeface="Impact" panose="020B0806030902050204" pitchFamily="34" charset="0"/>
              </a:rPr>
              <a:t>3 Meses</a:t>
            </a:r>
          </a:p>
        </p:txBody>
      </p:sp>
    </p:spTree>
    <p:extLst>
      <p:ext uri="{BB962C8B-B14F-4D97-AF65-F5344CB8AC3E}">
        <p14:creationId xmlns:p14="http://schemas.microsoft.com/office/powerpoint/2010/main" val="1824652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C273A-64A9-64E2-6B61-16F14C3E3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5;p4">
            <a:extLst>
              <a:ext uri="{FF2B5EF4-FFF2-40B4-BE49-F238E27FC236}">
                <a16:creationId xmlns:a16="http://schemas.microsoft.com/office/drawing/2014/main" id="{D22C7BF9-9F03-DF83-95EA-E8B9D011D3F8}"/>
              </a:ext>
            </a:extLst>
          </p:cNvPr>
          <p:cNvGrpSpPr/>
          <p:nvPr/>
        </p:nvGrpSpPr>
        <p:grpSpPr>
          <a:xfrm>
            <a:off x="196423" y="0"/>
            <a:ext cx="1617225" cy="6858000"/>
            <a:chOff x="1150777" y="837425"/>
            <a:chExt cx="572073" cy="4036850"/>
          </a:xfrm>
        </p:grpSpPr>
        <p:sp>
          <p:nvSpPr>
            <p:cNvPr id="8" name="Google Shape;87;p4">
              <a:extLst>
                <a:ext uri="{FF2B5EF4-FFF2-40B4-BE49-F238E27FC236}">
                  <a16:creationId xmlns:a16="http://schemas.microsoft.com/office/drawing/2014/main" id="{C24D830D-C04E-0E9C-61B0-31635633641C}"/>
                </a:ext>
              </a:extLst>
            </p:cNvPr>
            <p:cNvSpPr/>
            <p:nvPr/>
          </p:nvSpPr>
          <p:spPr>
            <a:xfrm>
              <a:off x="1718650" y="4861150"/>
              <a:ext cx="4200" cy="13125"/>
            </a:xfrm>
            <a:custGeom>
              <a:avLst/>
              <a:gdLst/>
              <a:ahLst/>
              <a:cxnLst/>
              <a:rect l="l" t="t" r="r" b="b"/>
              <a:pathLst>
                <a:path w="168" h="525" extrusionOk="0">
                  <a:moveTo>
                    <a:pt x="167" y="0"/>
                  </a:moveTo>
                  <a:lnTo>
                    <a:pt x="1" y="524"/>
                  </a:lnTo>
                  <a:lnTo>
                    <a:pt x="167" y="52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CE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8;p4">
              <a:extLst>
                <a:ext uri="{FF2B5EF4-FFF2-40B4-BE49-F238E27FC236}">
                  <a16:creationId xmlns:a16="http://schemas.microsoft.com/office/drawing/2014/main" id="{AB2AB08D-10C6-25B1-4162-68334B03A712}"/>
                </a:ext>
              </a:extLst>
            </p:cNvPr>
            <p:cNvSpPr/>
            <p:nvPr/>
          </p:nvSpPr>
          <p:spPr>
            <a:xfrm>
              <a:off x="1150777" y="837425"/>
              <a:ext cx="465850" cy="4036850"/>
            </a:xfrm>
            <a:custGeom>
              <a:avLst/>
              <a:gdLst/>
              <a:ahLst/>
              <a:cxnLst/>
              <a:rect l="l" t="t" r="r" b="b"/>
              <a:pathLst>
                <a:path w="18634" h="161474" extrusionOk="0">
                  <a:moveTo>
                    <a:pt x="143" y="1"/>
                  </a:moveTo>
                  <a:lnTo>
                    <a:pt x="0" y="251"/>
                  </a:lnTo>
                  <a:lnTo>
                    <a:pt x="12" y="251"/>
                  </a:lnTo>
                  <a:cubicBezTo>
                    <a:pt x="12" y="251"/>
                    <a:pt x="203" y="1061"/>
                    <a:pt x="203" y="2120"/>
                  </a:cubicBezTo>
                  <a:lnTo>
                    <a:pt x="203" y="4251"/>
                  </a:lnTo>
                  <a:cubicBezTo>
                    <a:pt x="203" y="4605"/>
                    <a:pt x="268" y="4722"/>
                    <a:pt x="354" y="4722"/>
                  </a:cubicBezTo>
                  <a:cubicBezTo>
                    <a:pt x="527" y="4722"/>
                    <a:pt x="786" y="4251"/>
                    <a:pt x="786" y="4251"/>
                  </a:cubicBezTo>
                  <a:lnTo>
                    <a:pt x="1370" y="8490"/>
                  </a:lnTo>
                  <a:lnTo>
                    <a:pt x="1370" y="30802"/>
                  </a:lnTo>
                  <a:lnTo>
                    <a:pt x="2536" y="35053"/>
                  </a:lnTo>
                  <a:cubicBezTo>
                    <a:pt x="2536" y="35053"/>
                    <a:pt x="3120" y="37184"/>
                    <a:pt x="3703" y="37184"/>
                  </a:cubicBezTo>
                  <a:cubicBezTo>
                    <a:pt x="4287" y="37184"/>
                    <a:pt x="4870" y="40363"/>
                    <a:pt x="4870" y="41435"/>
                  </a:cubicBezTo>
                  <a:lnTo>
                    <a:pt x="4870" y="45673"/>
                  </a:lnTo>
                  <a:cubicBezTo>
                    <a:pt x="4870" y="45673"/>
                    <a:pt x="5453" y="47804"/>
                    <a:pt x="6037" y="49924"/>
                  </a:cubicBezTo>
                  <a:cubicBezTo>
                    <a:pt x="6620" y="52055"/>
                    <a:pt x="6037" y="52055"/>
                    <a:pt x="6037" y="52055"/>
                  </a:cubicBezTo>
                  <a:lnTo>
                    <a:pt x="6620" y="55234"/>
                  </a:lnTo>
                  <a:lnTo>
                    <a:pt x="6037" y="59484"/>
                  </a:lnTo>
                  <a:lnTo>
                    <a:pt x="7204" y="63735"/>
                  </a:lnTo>
                  <a:lnTo>
                    <a:pt x="7204" y="65866"/>
                  </a:lnTo>
                  <a:lnTo>
                    <a:pt x="8371" y="67985"/>
                  </a:lnTo>
                  <a:lnTo>
                    <a:pt x="8371" y="71176"/>
                  </a:lnTo>
                  <a:lnTo>
                    <a:pt x="8954" y="75427"/>
                  </a:lnTo>
                  <a:lnTo>
                    <a:pt x="10121" y="75427"/>
                  </a:lnTo>
                  <a:lnTo>
                    <a:pt x="10704" y="77546"/>
                  </a:lnTo>
                  <a:lnTo>
                    <a:pt x="11871" y="81797"/>
                  </a:lnTo>
                  <a:cubicBezTo>
                    <a:pt x="11871" y="81797"/>
                    <a:pt x="11871" y="84988"/>
                    <a:pt x="11288" y="88167"/>
                  </a:cubicBezTo>
                  <a:cubicBezTo>
                    <a:pt x="11061" y="89405"/>
                    <a:pt x="11010" y="89682"/>
                    <a:pt x="11033" y="89682"/>
                  </a:cubicBezTo>
                  <a:cubicBezTo>
                    <a:pt x="11052" y="89682"/>
                    <a:pt x="11118" y="89501"/>
                    <a:pt x="11179" y="89501"/>
                  </a:cubicBezTo>
                  <a:cubicBezTo>
                    <a:pt x="11236" y="89501"/>
                    <a:pt x="11288" y="89663"/>
                    <a:pt x="11288" y="90298"/>
                  </a:cubicBezTo>
                  <a:cubicBezTo>
                    <a:pt x="11288" y="92417"/>
                    <a:pt x="11871" y="92417"/>
                    <a:pt x="11871" y="92417"/>
                  </a:cubicBezTo>
                  <a:lnTo>
                    <a:pt x="12454" y="94548"/>
                  </a:lnTo>
                  <a:lnTo>
                    <a:pt x="12454" y="95608"/>
                  </a:lnTo>
                  <a:lnTo>
                    <a:pt x="11871" y="98799"/>
                  </a:lnTo>
                  <a:lnTo>
                    <a:pt x="12633" y="103418"/>
                  </a:lnTo>
                  <a:lnTo>
                    <a:pt x="13621" y="106228"/>
                  </a:lnTo>
                  <a:lnTo>
                    <a:pt x="13621" y="109419"/>
                  </a:lnTo>
                  <a:lnTo>
                    <a:pt x="14205" y="114729"/>
                  </a:lnTo>
                  <a:lnTo>
                    <a:pt x="15371" y="116861"/>
                  </a:lnTo>
                  <a:lnTo>
                    <a:pt x="15371" y="120039"/>
                  </a:lnTo>
                  <a:lnTo>
                    <a:pt x="14788" y="122171"/>
                  </a:lnTo>
                  <a:cubicBezTo>
                    <a:pt x="14788" y="122171"/>
                    <a:pt x="14788" y="126421"/>
                    <a:pt x="14205" y="131731"/>
                  </a:cubicBezTo>
                  <a:cubicBezTo>
                    <a:pt x="13788" y="135527"/>
                    <a:pt x="13967" y="136068"/>
                    <a:pt x="14103" y="136068"/>
                  </a:cubicBezTo>
                  <a:cubicBezTo>
                    <a:pt x="14157" y="136068"/>
                    <a:pt x="14205" y="135982"/>
                    <a:pt x="14205" y="135982"/>
                  </a:cubicBezTo>
                  <a:cubicBezTo>
                    <a:pt x="14205" y="135982"/>
                    <a:pt x="14788" y="137042"/>
                    <a:pt x="14788" y="138101"/>
                  </a:cubicBezTo>
                  <a:lnTo>
                    <a:pt x="14788" y="145543"/>
                  </a:lnTo>
                  <a:lnTo>
                    <a:pt x="15955" y="148722"/>
                  </a:lnTo>
                  <a:lnTo>
                    <a:pt x="15955" y="159354"/>
                  </a:lnTo>
                  <a:lnTo>
                    <a:pt x="15657" y="161473"/>
                  </a:lnTo>
                  <a:lnTo>
                    <a:pt x="18634" y="161473"/>
                  </a:lnTo>
                  <a:lnTo>
                    <a:pt x="17705" y="152972"/>
                  </a:lnTo>
                  <a:lnTo>
                    <a:pt x="17705" y="146602"/>
                  </a:lnTo>
                  <a:lnTo>
                    <a:pt x="15955" y="140221"/>
                  </a:lnTo>
                  <a:cubicBezTo>
                    <a:pt x="15955" y="140221"/>
                    <a:pt x="15371" y="135982"/>
                    <a:pt x="15371" y="130660"/>
                  </a:cubicBezTo>
                  <a:cubicBezTo>
                    <a:pt x="15371" y="125350"/>
                    <a:pt x="16538" y="117920"/>
                    <a:pt x="16538" y="117920"/>
                  </a:cubicBezTo>
                  <a:lnTo>
                    <a:pt x="16538" y="113670"/>
                  </a:lnTo>
                  <a:lnTo>
                    <a:pt x="14788" y="106228"/>
                  </a:lnTo>
                  <a:lnTo>
                    <a:pt x="13026" y="90298"/>
                  </a:lnTo>
                  <a:cubicBezTo>
                    <a:pt x="13026" y="90298"/>
                    <a:pt x="13026" y="83916"/>
                    <a:pt x="13609" y="81797"/>
                  </a:cubicBezTo>
                  <a:cubicBezTo>
                    <a:pt x="13943" y="80606"/>
                    <a:pt x="13609" y="76486"/>
                    <a:pt x="13609" y="76486"/>
                  </a:cubicBezTo>
                  <a:cubicBezTo>
                    <a:pt x="13609" y="76486"/>
                    <a:pt x="11859" y="67985"/>
                    <a:pt x="10145" y="64985"/>
                  </a:cubicBezTo>
                  <a:cubicBezTo>
                    <a:pt x="9978" y="64711"/>
                    <a:pt x="9716" y="63592"/>
                    <a:pt x="9716" y="63592"/>
                  </a:cubicBezTo>
                  <a:lnTo>
                    <a:pt x="9525" y="60544"/>
                  </a:lnTo>
                  <a:lnTo>
                    <a:pt x="7192" y="55234"/>
                  </a:lnTo>
                  <a:lnTo>
                    <a:pt x="7192" y="42494"/>
                  </a:lnTo>
                  <a:lnTo>
                    <a:pt x="6025" y="32934"/>
                  </a:lnTo>
                  <a:lnTo>
                    <a:pt x="2525" y="28683"/>
                  </a:lnTo>
                  <a:lnTo>
                    <a:pt x="3108" y="19122"/>
                  </a:lnTo>
                  <a:lnTo>
                    <a:pt x="3691" y="10621"/>
                  </a:lnTo>
                  <a:lnTo>
                    <a:pt x="2525" y="8490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rgbClr val="FDFB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4B6959D1-2BFE-0D1A-052A-2B4DC4AED301}"/>
              </a:ext>
            </a:extLst>
          </p:cNvPr>
          <p:cNvSpPr txBox="1">
            <a:spLocks/>
          </p:cNvSpPr>
          <p:nvPr/>
        </p:nvSpPr>
        <p:spPr>
          <a:xfrm>
            <a:off x="1613506" y="242928"/>
            <a:ext cx="8768743" cy="693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s-CO" sz="4000">
                <a:solidFill>
                  <a:srgbClr val="C00000"/>
                </a:solidFill>
                <a:latin typeface="Impact" panose="020B0806030902050204" pitchFamily="34" charset="0"/>
              </a:rPr>
              <a:t>Retos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7AA83C8-CBD1-A261-59AF-9ADCF2B99C01}"/>
              </a:ext>
            </a:extLst>
          </p:cNvPr>
          <p:cNvSpPr txBox="1"/>
          <p:nvPr/>
        </p:nvSpPr>
        <p:spPr>
          <a:xfrm>
            <a:off x="6130052" y="1149200"/>
            <a:ext cx="4616606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Actualizar activos de información de todos los procesos de la Entidad.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000" dirty="0">
              <a:cs typeface="Calibri" panose="020F0502020204030204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Elaborar un procedimiento de seguimiento del Plan para la Identificación, Clasificación y publicación de datos abiertos.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000" dirty="0">
              <a:cs typeface="Calibri" panose="020F0502020204030204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Elaborar el Plan de Recuperación de Desastres (Tecnología)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000" dirty="0">
              <a:ea typeface="Calibri"/>
              <a:cs typeface="Calibri" panose="020F0502020204030204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ea typeface="Calibri"/>
                <a:cs typeface="Calibri" panose="020F0502020204030204"/>
              </a:rPr>
              <a:t>Fortalecer el Sistema de Control Interno de la Entidad.</a:t>
            </a:r>
          </a:p>
        </p:txBody>
      </p:sp>
      <p:pic>
        <p:nvPicPr>
          <p:cNvPr id="13" name="Imagen 12" descr="Plan Recuperación de Desastres | Disaster Recovery Plan (DRP)">
            <a:extLst>
              <a:ext uri="{FF2B5EF4-FFF2-40B4-BE49-F238E27FC236}">
                <a16:creationId xmlns:a16="http://schemas.microsoft.com/office/drawing/2014/main" id="{4EE6DEEB-7672-AFC5-E214-896527CECE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5222"/>
          <a:stretch/>
        </p:blipFill>
        <p:spPr>
          <a:xfrm>
            <a:off x="2452049" y="3163029"/>
            <a:ext cx="2119012" cy="3002109"/>
          </a:xfrm>
          <a:prstGeom prst="rect">
            <a:avLst/>
          </a:prstGeom>
        </p:spPr>
      </p:pic>
      <p:pic>
        <p:nvPicPr>
          <p:cNvPr id="14" name="Imagen 13" descr="Plan de recuperación de desastres (DRP) - Asperis Security">
            <a:extLst>
              <a:ext uri="{FF2B5EF4-FFF2-40B4-BE49-F238E27FC236}">
                <a16:creationId xmlns:a16="http://schemas.microsoft.com/office/drawing/2014/main" id="{ED607F61-A5F4-01F0-7F78-33A4970800F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6952" y="1334457"/>
            <a:ext cx="2607473" cy="2516192"/>
          </a:xfrm>
          <a:prstGeom prst="rect">
            <a:avLst/>
          </a:prstGeom>
        </p:spPr>
      </p:pic>
      <p:pic>
        <p:nvPicPr>
          <p:cNvPr id="15" name="Imagen 14" descr="Plan de Gestión de Riesgos de Desastres - ISA INTERCOLOMBIA">
            <a:extLst>
              <a:ext uri="{FF2B5EF4-FFF2-40B4-BE49-F238E27FC236}">
                <a16:creationId xmlns:a16="http://schemas.microsoft.com/office/drawing/2014/main" id="{BFFF2FD1-1F29-4A2B-86DE-89E68E9031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99197" y="2592553"/>
            <a:ext cx="2106327" cy="2105871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6AF27B7-B538-7359-5DBD-F145D9BFD2DE}"/>
              </a:ext>
            </a:extLst>
          </p:cNvPr>
          <p:cNvSpPr/>
          <p:nvPr/>
        </p:nvSpPr>
        <p:spPr>
          <a:xfrm>
            <a:off x="5892410" y="1172925"/>
            <a:ext cx="475200" cy="473361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>
                <a:solidFill>
                  <a:schemeClr val="bg1"/>
                </a:solidFill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CBC1B6D-4233-642C-91D1-BBD8B427E3EE}"/>
              </a:ext>
            </a:extLst>
          </p:cNvPr>
          <p:cNvSpPr/>
          <p:nvPr/>
        </p:nvSpPr>
        <p:spPr>
          <a:xfrm>
            <a:off x="5892410" y="2119192"/>
            <a:ext cx="475200" cy="473361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>
                <a:solidFill>
                  <a:schemeClr val="bg1"/>
                </a:solidFill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808FB56-F9C5-ADAA-2827-6E78C98D5F9E}"/>
              </a:ext>
            </a:extLst>
          </p:cNvPr>
          <p:cNvSpPr/>
          <p:nvPr/>
        </p:nvSpPr>
        <p:spPr>
          <a:xfrm>
            <a:off x="5893468" y="3595574"/>
            <a:ext cx="475200" cy="473361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>
                <a:solidFill>
                  <a:schemeClr val="bg1"/>
                </a:solidFill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F850CEF8-3D5C-81E5-240C-98B440BC7423}"/>
              </a:ext>
            </a:extLst>
          </p:cNvPr>
          <p:cNvSpPr/>
          <p:nvPr/>
        </p:nvSpPr>
        <p:spPr>
          <a:xfrm>
            <a:off x="5892410" y="4485085"/>
            <a:ext cx="475200" cy="491623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>
                <a:solidFill>
                  <a:schemeClr val="bg1"/>
                </a:solidFill>
                <a:latin typeface="Impact" panose="020B080603090205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06595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233B4-D247-DE76-B6AA-A84992CC2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A037E7DA-7997-4522-9AAD-738C801E2DF4}"/>
              </a:ext>
            </a:extLst>
          </p:cNvPr>
          <p:cNvSpPr txBox="1">
            <a:spLocks/>
          </p:cNvSpPr>
          <p:nvPr/>
        </p:nvSpPr>
        <p:spPr>
          <a:xfrm>
            <a:off x="1613506" y="242928"/>
            <a:ext cx="8768743" cy="693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0" i="0" u="none" strike="noStrike" dirty="0">
                <a:solidFill>
                  <a:srgbClr val="C00000"/>
                </a:solidFill>
                <a:effectLst/>
                <a:latin typeface="Impact" panose="020B0806030902050204" pitchFamily="34" charset="0"/>
              </a:rPr>
              <a:t>Metas Proyecto 7658 (Misional) 2023 a 31-dic</a:t>
            </a:r>
            <a:endParaRPr lang="es-CO" sz="72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09BD548-6F75-F4C1-C4E2-CDBD10FDF7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5640640"/>
              </p:ext>
            </p:extLst>
          </p:nvPr>
        </p:nvGraphicFramePr>
        <p:xfrm>
          <a:off x="1304694" y="1007806"/>
          <a:ext cx="9924584" cy="5225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2EB43B79-7D9F-FA17-CA0C-E4151A871558}"/>
              </a:ext>
            </a:extLst>
          </p:cNvPr>
          <p:cNvSpPr txBox="1"/>
          <p:nvPr/>
        </p:nvSpPr>
        <p:spPr>
          <a:xfrm>
            <a:off x="8251902" y="1124822"/>
            <a:ext cx="2635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>
                <a:solidFill>
                  <a:srgbClr val="C00000"/>
                </a:solidFill>
              </a:rPr>
              <a:t>Magnitud 2023 – recurrente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7336F10-50E2-6A86-269C-3D6C884B7F47}"/>
              </a:ext>
            </a:extLst>
          </p:cNvPr>
          <p:cNvSpPr txBox="1"/>
          <p:nvPr/>
        </p:nvSpPr>
        <p:spPr>
          <a:xfrm>
            <a:off x="8251901" y="1659369"/>
            <a:ext cx="2635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>
                <a:solidFill>
                  <a:srgbClr val="C00000"/>
                </a:solidFill>
              </a:rPr>
              <a:t>Magnitud 2023 – recurrente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55F06D3-2E11-8EC6-BB7E-C90BA0C7D766}"/>
              </a:ext>
            </a:extLst>
          </p:cNvPr>
          <p:cNvSpPr txBox="1"/>
          <p:nvPr/>
        </p:nvSpPr>
        <p:spPr>
          <a:xfrm>
            <a:off x="8251898" y="2242428"/>
            <a:ext cx="2635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>
                <a:solidFill>
                  <a:srgbClr val="C00000"/>
                </a:solidFill>
              </a:rPr>
              <a:t>Magnitud 2023 – recurrente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17FDB7E-3D11-FF55-7F1C-11B6E31887D0}"/>
              </a:ext>
            </a:extLst>
          </p:cNvPr>
          <p:cNvSpPr txBox="1"/>
          <p:nvPr/>
        </p:nvSpPr>
        <p:spPr>
          <a:xfrm>
            <a:off x="8251898" y="2782655"/>
            <a:ext cx="2635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>
                <a:solidFill>
                  <a:srgbClr val="C00000"/>
                </a:solidFill>
              </a:rPr>
              <a:t>Magnitud 2023 – recurrente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E9E8D26-0C00-C340-9BE4-7898B0E8AF6B}"/>
              </a:ext>
            </a:extLst>
          </p:cNvPr>
          <p:cNvSpPr txBox="1"/>
          <p:nvPr/>
        </p:nvSpPr>
        <p:spPr>
          <a:xfrm>
            <a:off x="8251898" y="3340367"/>
            <a:ext cx="2635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>
                <a:solidFill>
                  <a:srgbClr val="C00000"/>
                </a:solidFill>
              </a:rPr>
              <a:t>Acumulado PDD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FEAB7D8-3045-8F91-C338-0DB0F51DFBCB}"/>
              </a:ext>
            </a:extLst>
          </p:cNvPr>
          <p:cNvSpPr txBox="1"/>
          <p:nvPr/>
        </p:nvSpPr>
        <p:spPr>
          <a:xfrm>
            <a:off x="8251898" y="3846546"/>
            <a:ext cx="2635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>
                <a:solidFill>
                  <a:srgbClr val="C00000"/>
                </a:solidFill>
              </a:rPr>
              <a:t>Magnitud 2023 – recurrente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1FC38DC-FEC8-D0F5-D556-FB7FA40ADD5B}"/>
              </a:ext>
            </a:extLst>
          </p:cNvPr>
          <p:cNvSpPr txBox="1"/>
          <p:nvPr/>
        </p:nvSpPr>
        <p:spPr>
          <a:xfrm>
            <a:off x="8251899" y="4934925"/>
            <a:ext cx="2635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>
                <a:solidFill>
                  <a:srgbClr val="C00000"/>
                </a:solidFill>
              </a:rPr>
              <a:t>Acumulado PDD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366C98A-3F32-CA96-DCA0-E18B62C10B50}"/>
              </a:ext>
            </a:extLst>
          </p:cNvPr>
          <p:cNvSpPr txBox="1"/>
          <p:nvPr/>
        </p:nvSpPr>
        <p:spPr>
          <a:xfrm>
            <a:off x="8251898" y="4365317"/>
            <a:ext cx="2635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>
                <a:solidFill>
                  <a:srgbClr val="C00000"/>
                </a:solidFill>
              </a:rPr>
              <a:t>Magnitud 2023 – recurrente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6C58A43-48B0-8122-1FC1-D276CB4DF8B0}"/>
              </a:ext>
            </a:extLst>
          </p:cNvPr>
          <p:cNvSpPr txBox="1"/>
          <p:nvPr/>
        </p:nvSpPr>
        <p:spPr>
          <a:xfrm>
            <a:off x="9869187" y="5313826"/>
            <a:ext cx="1754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>
                <a:solidFill>
                  <a:srgbClr val="C00000"/>
                </a:solidFill>
              </a:rPr>
              <a:t>Acumulado PDD</a:t>
            </a:r>
          </a:p>
        </p:txBody>
      </p:sp>
    </p:spTree>
    <p:extLst>
      <p:ext uri="{BB962C8B-B14F-4D97-AF65-F5344CB8AC3E}">
        <p14:creationId xmlns:p14="http://schemas.microsoft.com/office/powerpoint/2010/main" val="2264990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189ED-BAF9-8F41-F218-727ADFDCC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53E77A2A-4795-FCAF-02F0-2A3B3D16B559}"/>
              </a:ext>
            </a:extLst>
          </p:cNvPr>
          <p:cNvSpPr txBox="1">
            <a:spLocks/>
          </p:cNvSpPr>
          <p:nvPr/>
        </p:nvSpPr>
        <p:spPr>
          <a:xfrm>
            <a:off x="1613506" y="242928"/>
            <a:ext cx="8768743" cy="693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3600" b="0" i="0" u="none" strike="noStrike" dirty="0">
                <a:solidFill>
                  <a:srgbClr val="C00000"/>
                </a:solidFill>
                <a:effectLst/>
                <a:latin typeface="Impact" panose="020B0806030902050204" pitchFamily="34" charset="0"/>
              </a:rPr>
              <a:t>Metas Proyecto 7655 (MIPG) 2023 a 31-dic</a:t>
            </a:r>
            <a:r>
              <a:rPr lang="es-MX" sz="3600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​</a:t>
            </a:r>
            <a:endParaRPr lang="es-CO" sz="72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6A8DF11-4A4E-A3E8-985B-55620E1013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3598850"/>
              </p:ext>
            </p:extLst>
          </p:nvPr>
        </p:nvGraphicFramePr>
        <p:xfrm>
          <a:off x="1425720" y="1074198"/>
          <a:ext cx="9937374" cy="4935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183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7C696-1779-48A6-60B5-EBA3BB0A9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49555093-9E54-14FA-4BD8-648F968213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2968879"/>
              </p:ext>
            </p:extLst>
          </p:nvPr>
        </p:nvGraphicFramePr>
        <p:xfrm>
          <a:off x="1086093" y="4304804"/>
          <a:ext cx="4487999" cy="2098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3FB3A83F-B953-C622-E2BF-41C9DA11B097}"/>
              </a:ext>
            </a:extLst>
          </p:cNvPr>
          <p:cNvSpPr txBox="1"/>
          <p:nvPr/>
        </p:nvSpPr>
        <p:spPr>
          <a:xfrm>
            <a:off x="2763286" y="101992"/>
            <a:ext cx="660431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4400">
                <a:solidFill>
                  <a:srgbClr val="C00000"/>
                </a:solidFill>
                <a:latin typeface="Impact"/>
              </a:rPr>
              <a:t>Índice de Desempeño Institucional</a:t>
            </a:r>
            <a:r>
              <a:rPr lang="es-ES" sz="4400">
                <a:solidFill>
                  <a:srgbClr val="C00000"/>
                </a:solidFill>
                <a:latin typeface="Impact"/>
              </a:rPr>
              <a:t>​ </a:t>
            </a:r>
            <a:r>
              <a:rPr lang="es-CO" sz="4400">
                <a:solidFill>
                  <a:srgbClr val="C00000"/>
                </a:solidFill>
                <a:latin typeface="Impact"/>
              </a:rPr>
              <a:t>2020 - 2022</a:t>
            </a:r>
            <a:endParaRPr lang="es-ES" sz="4400">
              <a:solidFill>
                <a:srgbClr val="C00000"/>
              </a:solidFill>
              <a:latin typeface="Impact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9E0957A-1774-DE26-D5EE-84703822E058}"/>
              </a:ext>
            </a:extLst>
          </p:cNvPr>
          <p:cNvSpPr txBox="1"/>
          <p:nvPr/>
        </p:nvSpPr>
        <p:spPr>
          <a:xfrm>
            <a:off x="2284782" y="4032399"/>
            <a:ext cx="209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/>
              <a:t>Gestión del Conocimiento</a:t>
            </a:r>
            <a:endParaRPr lang="es-CO" sz="1400" b="1"/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84F93AC3-2F5A-5FA7-5734-8A92D0F99D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4105102"/>
              </p:ext>
            </p:extLst>
          </p:nvPr>
        </p:nvGraphicFramePr>
        <p:xfrm>
          <a:off x="1174850" y="1960454"/>
          <a:ext cx="4085195" cy="2071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B26C1FCC-B5AC-9A6B-E289-7DADD0B71CCB}"/>
              </a:ext>
            </a:extLst>
          </p:cNvPr>
          <p:cNvSpPr txBox="1"/>
          <p:nvPr/>
        </p:nvSpPr>
        <p:spPr>
          <a:xfrm>
            <a:off x="1497460" y="1772782"/>
            <a:ext cx="3389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/>
              <a:t>Evaluación para el Resultado</a:t>
            </a:r>
            <a:endParaRPr lang="es-CO" sz="1400" b="1"/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7A591975-9A47-21E2-A99C-706FCA97F1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7744565"/>
              </p:ext>
            </p:extLst>
          </p:nvPr>
        </p:nvGraphicFramePr>
        <p:xfrm>
          <a:off x="5614876" y="2067994"/>
          <a:ext cx="4085195" cy="1946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4F4D290B-2462-03FE-37EC-D98A87D3076D}"/>
              </a:ext>
            </a:extLst>
          </p:cNvPr>
          <p:cNvSpPr txBox="1"/>
          <p:nvPr/>
        </p:nvSpPr>
        <p:spPr>
          <a:xfrm>
            <a:off x="6454128" y="1740541"/>
            <a:ext cx="268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/>
              <a:t>Información y Comunicaciones</a:t>
            </a:r>
            <a:endParaRPr lang="es-CO" sz="1400" b="1"/>
          </a:p>
        </p:txBody>
      </p:sp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5CCAAF93-C22A-4FB5-648A-42565E99B7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2282154"/>
              </p:ext>
            </p:extLst>
          </p:nvPr>
        </p:nvGraphicFramePr>
        <p:xfrm>
          <a:off x="5557201" y="4346991"/>
          <a:ext cx="4085195" cy="20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" name="CuadroTexto 24">
            <a:extLst>
              <a:ext uri="{FF2B5EF4-FFF2-40B4-BE49-F238E27FC236}">
                <a16:creationId xmlns:a16="http://schemas.microsoft.com/office/drawing/2014/main" id="{FE6D8675-AA1A-CA24-14C5-AE61D4DA1915}"/>
              </a:ext>
            </a:extLst>
          </p:cNvPr>
          <p:cNvSpPr txBox="1"/>
          <p:nvPr/>
        </p:nvSpPr>
        <p:spPr>
          <a:xfrm>
            <a:off x="6625401" y="3968109"/>
            <a:ext cx="209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/>
              <a:t>Control Interno</a:t>
            </a:r>
            <a:endParaRPr lang="es-CO" sz="1400" b="1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103163B-0AF1-C8F9-B656-531F92C5A48F}"/>
              </a:ext>
            </a:extLst>
          </p:cNvPr>
          <p:cNvSpPr txBox="1"/>
          <p:nvPr/>
        </p:nvSpPr>
        <p:spPr>
          <a:xfrm>
            <a:off x="9577668" y="4102273"/>
            <a:ext cx="1918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/>
              <a:t>Las políticas 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/>
              <a:t>Mejora Normativa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/>
              <a:t>Participación Ciudadana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/>
              <a:t>Gestión Estadística</a:t>
            </a:r>
          </a:p>
          <a:p>
            <a:r>
              <a:rPr lang="es-MX" sz="1400" b="1"/>
              <a:t>No son evaluadas</a:t>
            </a:r>
            <a:endParaRPr lang="es-CO" sz="1400" b="1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C0FAC17-D22C-040B-9915-8EEA17C7BE71}"/>
              </a:ext>
            </a:extLst>
          </p:cNvPr>
          <p:cNvSpPr txBox="1"/>
          <p:nvPr/>
        </p:nvSpPr>
        <p:spPr>
          <a:xfrm>
            <a:off x="10746658" y="2259400"/>
            <a:ext cx="66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>
                <a:latin typeface="Impact" panose="020B0806030902050204" pitchFamily="34" charset="0"/>
              </a:rPr>
              <a:t>2020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180A509F-2B41-1639-6B60-5ACD436F32B3}"/>
              </a:ext>
            </a:extLst>
          </p:cNvPr>
          <p:cNvSpPr/>
          <p:nvPr/>
        </p:nvSpPr>
        <p:spPr>
          <a:xfrm>
            <a:off x="10407724" y="2298476"/>
            <a:ext cx="305729" cy="3057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1BE806C-D57A-F078-A389-E139279AD842}"/>
              </a:ext>
            </a:extLst>
          </p:cNvPr>
          <p:cNvSpPr txBox="1"/>
          <p:nvPr/>
        </p:nvSpPr>
        <p:spPr>
          <a:xfrm>
            <a:off x="10731956" y="2805682"/>
            <a:ext cx="66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>
                <a:latin typeface="Impact" panose="020B0806030902050204" pitchFamily="34" charset="0"/>
              </a:rPr>
              <a:t>2021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A0379DE8-FD5C-4FF7-B647-6916A3DC2B1A}"/>
              </a:ext>
            </a:extLst>
          </p:cNvPr>
          <p:cNvSpPr/>
          <p:nvPr/>
        </p:nvSpPr>
        <p:spPr>
          <a:xfrm>
            <a:off x="10393022" y="2844758"/>
            <a:ext cx="305729" cy="3057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CA8759E-45B3-CE3C-65BC-639A792B9F7D}"/>
              </a:ext>
            </a:extLst>
          </p:cNvPr>
          <p:cNvSpPr txBox="1"/>
          <p:nvPr/>
        </p:nvSpPr>
        <p:spPr>
          <a:xfrm>
            <a:off x="10745561" y="3317317"/>
            <a:ext cx="66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>
                <a:latin typeface="Impact" panose="020B0806030902050204" pitchFamily="34" charset="0"/>
              </a:rPr>
              <a:t>2022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17532574-94A2-A235-EE58-80CC0E5B2641}"/>
              </a:ext>
            </a:extLst>
          </p:cNvPr>
          <p:cNvSpPr/>
          <p:nvPr/>
        </p:nvSpPr>
        <p:spPr>
          <a:xfrm>
            <a:off x="10406627" y="3356393"/>
            <a:ext cx="305729" cy="3057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710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544B9-721E-EFB2-6905-C6DFEBB74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5;p4">
            <a:extLst>
              <a:ext uri="{FF2B5EF4-FFF2-40B4-BE49-F238E27FC236}">
                <a16:creationId xmlns:a16="http://schemas.microsoft.com/office/drawing/2014/main" id="{B1AAF842-F538-F566-0C29-67B719D9017E}"/>
              </a:ext>
            </a:extLst>
          </p:cNvPr>
          <p:cNvGrpSpPr/>
          <p:nvPr/>
        </p:nvGrpSpPr>
        <p:grpSpPr>
          <a:xfrm>
            <a:off x="196423" y="0"/>
            <a:ext cx="1617225" cy="6858000"/>
            <a:chOff x="1150777" y="837425"/>
            <a:chExt cx="572073" cy="4036850"/>
          </a:xfrm>
        </p:grpSpPr>
        <p:sp>
          <p:nvSpPr>
            <p:cNvPr id="8" name="Google Shape;87;p4">
              <a:extLst>
                <a:ext uri="{FF2B5EF4-FFF2-40B4-BE49-F238E27FC236}">
                  <a16:creationId xmlns:a16="http://schemas.microsoft.com/office/drawing/2014/main" id="{8BF23DBD-D8BD-9510-B97F-25AB3BBBC0B2}"/>
                </a:ext>
              </a:extLst>
            </p:cNvPr>
            <p:cNvSpPr/>
            <p:nvPr/>
          </p:nvSpPr>
          <p:spPr>
            <a:xfrm>
              <a:off x="1718650" y="4861150"/>
              <a:ext cx="4200" cy="13125"/>
            </a:xfrm>
            <a:custGeom>
              <a:avLst/>
              <a:gdLst/>
              <a:ahLst/>
              <a:cxnLst/>
              <a:rect l="l" t="t" r="r" b="b"/>
              <a:pathLst>
                <a:path w="168" h="525" extrusionOk="0">
                  <a:moveTo>
                    <a:pt x="167" y="0"/>
                  </a:moveTo>
                  <a:lnTo>
                    <a:pt x="1" y="524"/>
                  </a:lnTo>
                  <a:lnTo>
                    <a:pt x="167" y="52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CE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8;p4">
              <a:extLst>
                <a:ext uri="{FF2B5EF4-FFF2-40B4-BE49-F238E27FC236}">
                  <a16:creationId xmlns:a16="http://schemas.microsoft.com/office/drawing/2014/main" id="{95AB5E6A-8D0F-3E1D-02DE-F10AE43CFAFA}"/>
                </a:ext>
              </a:extLst>
            </p:cNvPr>
            <p:cNvSpPr/>
            <p:nvPr/>
          </p:nvSpPr>
          <p:spPr>
            <a:xfrm>
              <a:off x="1150777" y="837425"/>
              <a:ext cx="465850" cy="4036850"/>
            </a:xfrm>
            <a:custGeom>
              <a:avLst/>
              <a:gdLst/>
              <a:ahLst/>
              <a:cxnLst/>
              <a:rect l="l" t="t" r="r" b="b"/>
              <a:pathLst>
                <a:path w="18634" h="161474" extrusionOk="0">
                  <a:moveTo>
                    <a:pt x="143" y="1"/>
                  </a:moveTo>
                  <a:lnTo>
                    <a:pt x="0" y="251"/>
                  </a:lnTo>
                  <a:lnTo>
                    <a:pt x="12" y="251"/>
                  </a:lnTo>
                  <a:cubicBezTo>
                    <a:pt x="12" y="251"/>
                    <a:pt x="203" y="1061"/>
                    <a:pt x="203" y="2120"/>
                  </a:cubicBezTo>
                  <a:lnTo>
                    <a:pt x="203" y="4251"/>
                  </a:lnTo>
                  <a:cubicBezTo>
                    <a:pt x="203" y="4605"/>
                    <a:pt x="268" y="4722"/>
                    <a:pt x="354" y="4722"/>
                  </a:cubicBezTo>
                  <a:cubicBezTo>
                    <a:pt x="527" y="4722"/>
                    <a:pt x="786" y="4251"/>
                    <a:pt x="786" y="4251"/>
                  </a:cubicBezTo>
                  <a:lnTo>
                    <a:pt x="1370" y="8490"/>
                  </a:lnTo>
                  <a:lnTo>
                    <a:pt x="1370" y="30802"/>
                  </a:lnTo>
                  <a:lnTo>
                    <a:pt x="2536" y="35053"/>
                  </a:lnTo>
                  <a:cubicBezTo>
                    <a:pt x="2536" y="35053"/>
                    <a:pt x="3120" y="37184"/>
                    <a:pt x="3703" y="37184"/>
                  </a:cubicBezTo>
                  <a:cubicBezTo>
                    <a:pt x="4287" y="37184"/>
                    <a:pt x="4870" y="40363"/>
                    <a:pt x="4870" y="41435"/>
                  </a:cubicBezTo>
                  <a:lnTo>
                    <a:pt x="4870" y="45673"/>
                  </a:lnTo>
                  <a:cubicBezTo>
                    <a:pt x="4870" y="45673"/>
                    <a:pt x="5453" y="47804"/>
                    <a:pt x="6037" y="49924"/>
                  </a:cubicBezTo>
                  <a:cubicBezTo>
                    <a:pt x="6620" y="52055"/>
                    <a:pt x="6037" y="52055"/>
                    <a:pt x="6037" y="52055"/>
                  </a:cubicBezTo>
                  <a:lnTo>
                    <a:pt x="6620" y="55234"/>
                  </a:lnTo>
                  <a:lnTo>
                    <a:pt x="6037" y="59484"/>
                  </a:lnTo>
                  <a:lnTo>
                    <a:pt x="7204" y="63735"/>
                  </a:lnTo>
                  <a:lnTo>
                    <a:pt x="7204" y="65866"/>
                  </a:lnTo>
                  <a:lnTo>
                    <a:pt x="8371" y="67985"/>
                  </a:lnTo>
                  <a:lnTo>
                    <a:pt x="8371" y="71176"/>
                  </a:lnTo>
                  <a:lnTo>
                    <a:pt x="8954" y="75427"/>
                  </a:lnTo>
                  <a:lnTo>
                    <a:pt x="10121" y="75427"/>
                  </a:lnTo>
                  <a:lnTo>
                    <a:pt x="10704" y="77546"/>
                  </a:lnTo>
                  <a:lnTo>
                    <a:pt x="11871" y="81797"/>
                  </a:lnTo>
                  <a:cubicBezTo>
                    <a:pt x="11871" y="81797"/>
                    <a:pt x="11871" y="84988"/>
                    <a:pt x="11288" y="88167"/>
                  </a:cubicBezTo>
                  <a:cubicBezTo>
                    <a:pt x="11061" y="89405"/>
                    <a:pt x="11010" y="89682"/>
                    <a:pt x="11033" y="89682"/>
                  </a:cubicBezTo>
                  <a:cubicBezTo>
                    <a:pt x="11052" y="89682"/>
                    <a:pt x="11118" y="89501"/>
                    <a:pt x="11179" y="89501"/>
                  </a:cubicBezTo>
                  <a:cubicBezTo>
                    <a:pt x="11236" y="89501"/>
                    <a:pt x="11288" y="89663"/>
                    <a:pt x="11288" y="90298"/>
                  </a:cubicBezTo>
                  <a:cubicBezTo>
                    <a:pt x="11288" y="92417"/>
                    <a:pt x="11871" y="92417"/>
                    <a:pt x="11871" y="92417"/>
                  </a:cubicBezTo>
                  <a:lnTo>
                    <a:pt x="12454" y="94548"/>
                  </a:lnTo>
                  <a:lnTo>
                    <a:pt x="12454" y="95608"/>
                  </a:lnTo>
                  <a:lnTo>
                    <a:pt x="11871" y="98799"/>
                  </a:lnTo>
                  <a:lnTo>
                    <a:pt x="12633" y="103418"/>
                  </a:lnTo>
                  <a:lnTo>
                    <a:pt x="13621" y="106228"/>
                  </a:lnTo>
                  <a:lnTo>
                    <a:pt x="13621" y="109419"/>
                  </a:lnTo>
                  <a:lnTo>
                    <a:pt x="14205" y="114729"/>
                  </a:lnTo>
                  <a:lnTo>
                    <a:pt x="15371" y="116861"/>
                  </a:lnTo>
                  <a:lnTo>
                    <a:pt x="15371" y="120039"/>
                  </a:lnTo>
                  <a:lnTo>
                    <a:pt x="14788" y="122171"/>
                  </a:lnTo>
                  <a:cubicBezTo>
                    <a:pt x="14788" y="122171"/>
                    <a:pt x="14788" y="126421"/>
                    <a:pt x="14205" y="131731"/>
                  </a:cubicBezTo>
                  <a:cubicBezTo>
                    <a:pt x="13788" y="135527"/>
                    <a:pt x="13967" y="136068"/>
                    <a:pt x="14103" y="136068"/>
                  </a:cubicBezTo>
                  <a:cubicBezTo>
                    <a:pt x="14157" y="136068"/>
                    <a:pt x="14205" y="135982"/>
                    <a:pt x="14205" y="135982"/>
                  </a:cubicBezTo>
                  <a:cubicBezTo>
                    <a:pt x="14205" y="135982"/>
                    <a:pt x="14788" y="137042"/>
                    <a:pt x="14788" y="138101"/>
                  </a:cubicBezTo>
                  <a:lnTo>
                    <a:pt x="14788" y="145543"/>
                  </a:lnTo>
                  <a:lnTo>
                    <a:pt x="15955" y="148722"/>
                  </a:lnTo>
                  <a:lnTo>
                    <a:pt x="15955" y="159354"/>
                  </a:lnTo>
                  <a:lnTo>
                    <a:pt x="15657" y="161473"/>
                  </a:lnTo>
                  <a:lnTo>
                    <a:pt x="18634" y="161473"/>
                  </a:lnTo>
                  <a:lnTo>
                    <a:pt x="17705" y="152972"/>
                  </a:lnTo>
                  <a:lnTo>
                    <a:pt x="17705" y="146602"/>
                  </a:lnTo>
                  <a:lnTo>
                    <a:pt x="15955" y="140221"/>
                  </a:lnTo>
                  <a:cubicBezTo>
                    <a:pt x="15955" y="140221"/>
                    <a:pt x="15371" y="135982"/>
                    <a:pt x="15371" y="130660"/>
                  </a:cubicBezTo>
                  <a:cubicBezTo>
                    <a:pt x="15371" y="125350"/>
                    <a:pt x="16538" y="117920"/>
                    <a:pt x="16538" y="117920"/>
                  </a:cubicBezTo>
                  <a:lnTo>
                    <a:pt x="16538" y="113670"/>
                  </a:lnTo>
                  <a:lnTo>
                    <a:pt x="14788" y="106228"/>
                  </a:lnTo>
                  <a:lnTo>
                    <a:pt x="13026" y="90298"/>
                  </a:lnTo>
                  <a:cubicBezTo>
                    <a:pt x="13026" y="90298"/>
                    <a:pt x="13026" y="83916"/>
                    <a:pt x="13609" y="81797"/>
                  </a:cubicBezTo>
                  <a:cubicBezTo>
                    <a:pt x="13943" y="80606"/>
                    <a:pt x="13609" y="76486"/>
                    <a:pt x="13609" y="76486"/>
                  </a:cubicBezTo>
                  <a:cubicBezTo>
                    <a:pt x="13609" y="76486"/>
                    <a:pt x="11859" y="67985"/>
                    <a:pt x="10145" y="64985"/>
                  </a:cubicBezTo>
                  <a:cubicBezTo>
                    <a:pt x="9978" y="64711"/>
                    <a:pt x="9716" y="63592"/>
                    <a:pt x="9716" y="63592"/>
                  </a:cubicBezTo>
                  <a:lnTo>
                    <a:pt x="9525" y="60544"/>
                  </a:lnTo>
                  <a:lnTo>
                    <a:pt x="7192" y="55234"/>
                  </a:lnTo>
                  <a:lnTo>
                    <a:pt x="7192" y="42494"/>
                  </a:lnTo>
                  <a:lnTo>
                    <a:pt x="6025" y="32934"/>
                  </a:lnTo>
                  <a:lnTo>
                    <a:pt x="2525" y="28683"/>
                  </a:lnTo>
                  <a:lnTo>
                    <a:pt x="3108" y="19122"/>
                  </a:lnTo>
                  <a:lnTo>
                    <a:pt x="3691" y="10621"/>
                  </a:lnTo>
                  <a:lnTo>
                    <a:pt x="2525" y="8490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rgbClr val="FDFB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5ECDF1A4-1DC3-8B8C-5B08-DBE1ACAD45E0}"/>
              </a:ext>
            </a:extLst>
          </p:cNvPr>
          <p:cNvSpPr txBox="1">
            <a:spLocks/>
          </p:cNvSpPr>
          <p:nvPr/>
        </p:nvSpPr>
        <p:spPr>
          <a:xfrm>
            <a:off x="1613506" y="242928"/>
            <a:ext cx="8768743" cy="693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0" i="0" u="none" strike="noStrike" dirty="0">
                <a:solidFill>
                  <a:srgbClr val="C00000"/>
                </a:solidFill>
                <a:effectLst/>
                <a:latin typeface="Impact" panose="020B0806030902050204" pitchFamily="34" charset="0"/>
              </a:rPr>
              <a:t>Metas Proyecto 7637 (</a:t>
            </a:r>
            <a:r>
              <a:rPr lang="es-CO" sz="3600" b="0" i="0" u="none" strike="noStrike" dirty="0" err="1">
                <a:solidFill>
                  <a:srgbClr val="C00000"/>
                </a:solidFill>
                <a:effectLst/>
                <a:latin typeface="Impact" panose="020B0806030902050204" pitchFamily="34" charset="0"/>
              </a:rPr>
              <a:t>TIC´s</a:t>
            </a:r>
            <a:r>
              <a:rPr lang="es-CO" sz="3600" b="0" i="0" u="none" strike="noStrike" dirty="0">
                <a:solidFill>
                  <a:srgbClr val="C00000"/>
                </a:solidFill>
                <a:effectLst/>
                <a:latin typeface="Impact" panose="020B0806030902050204" pitchFamily="34" charset="0"/>
              </a:rPr>
              <a:t>) 2023 a 31-dic</a:t>
            </a:r>
            <a:r>
              <a:rPr lang="es-CO" sz="3600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​</a:t>
            </a:r>
            <a:endParaRPr lang="es-CO" sz="72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FDB1BCC6-21A1-33C4-3A27-868AEAA757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2453348"/>
              </p:ext>
            </p:extLst>
          </p:nvPr>
        </p:nvGraphicFramePr>
        <p:xfrm>
          <a:off x="1315845" y="1074198"/>
          <a:ext cx="9976552" cy="5137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7938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38F12-B28E-B99D-1212-89773634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CC2076D5-7BAF-5960-E74E-8B5D763B4B51}"/>
              </a:ext>
            </a:extLst>
          </p:cNvPr>
          <p:cNvSpPr txBox="1">
            <a:spLocks/>
          </p:cNvSpPr>
          <p:nvPr/>
        </p:nvSpPr>
        <p:spPr>
          <a:xfrm>
            <a:off x="1613506" y="373559"/>
            <a:ext cx="8768743" cy="693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4400">
                <a:solidFill>
                  <a:srgbClr val="C00000"/>
                </a:solidFill>
                <a:latin typeface="Impact" panose="020B0806030902050204" pitchFamily="34" charset="0"/>
              </a:rPr>
              <a:t>Metas PDD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E4DA0A8-C474-D86C-E8F1-BD6F48058F20}"/>
              </a:ext>
            </a:extLst>
          </p:cNvPr>
          <p:cNvSpPr txBox="1"/>
          <p:nvPr/>
        </p:nvSpPr>
        <p:spPr>
          <a:xfrm>
            <a:off x="2708986" y="1076492"/>
            <a:ext cx="6577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CO" sz="1800" b="1" i="0" baseline="0">
                <a:solidFill>
                  <a:schemeClr val="tx1"/>
                </a:solidFill>
                <a:effectLst/>
              </a:rPr>
              <a:t>% AVANCE FÍSICO ACUMULADO   METAS PLAN (2020-2024 UAE Cuerpo Oficial de Bomberos de Bogotá) 31 de diciembre 2023</a:t>
            </a:r>
            <a:endParaRPr lang="es-CO" b="1">
              <a:solidFill>
                <a:schemeClr val="tx1"/>
              </a:solidFill>
              <a:effectLst/>
            </a:endParaRPr>
          </a:p>
        </p:txBody>
      </p:sp>
      <p:grpSp>
        <p:nvGrpSpPr>
          <p:cNvPr id="88" name="Grupo 87">
            <a:extLst>
              <a:ext uri="{FF2B5EF4-FFF2-40B4-BE49-F238E27FC236}">
                <a16:creationId xmlns:a16="http://schemas.microsoft.com/office/drawing/2014/main" id="{C4615820-6AA8-E622-C6D3-C7BBC864DB64}"/>
              </a:ext>
            </a:extLst>
          </p:cNvPr>
          <p:cNvGrpSpPr/>
          <p:nvPr/>
        </p:nvGrpSpPr>
        <p:grpSpPr>
          <a:xfrm>
            <a:off x="1904768" y="1940754"/>
            <a:ext cx="8497907" cy="1009016"/>
            <a:chOff x="1904768" y="1744810"/>
            <a:chExt cx="8497907" cy="1009016"/>
          </a:xfrm>
        </p:grpSpPr>
        <p:grpSp>
          <p:nvGrpSpPr>
            <p:cNvPr id="83" name="Grupo 82">
              <a:extLst>
                <a:ext uri="{FF2B5EF4-FFF2-40B4-BE49-F238E27FC236}">
                  <a16:creationId xmlns:a16="http://schemas.microsoft.com/office/drawing/2014/main" id="{BEB8D221-E1CC-5C48-97DF-41444505DB14}"/>
                </a:ext>
              </a:extLst>
            </p:cNvPr>
            <p:cNvGrpSpPr/>
            <p:nvPr/>
          </p:nvGrpSpPr>
          <p:grpSpPr>
            <a:xfrm>
              <a:off x="2993550" y="1744810"/>
              <a:ext cx="431706" cy="1009016"/>
              <a:chOff x="2993550" y="1744810"/>
              <a:chExt cx="431706" cy="1009016"/>
            </a:xfrm>
          </p:grpSpPr>
          <p:sp>
            <p:nvSpPr>
              <p:cNvPr id="60" name="Forma libre: forma 59">
                <a:extLst>
                  <a:ext uri="{FF2B5EF4-FFF2-40B4-BE49-F238E27FC236}">
                    <a16:creationId xmlns:a16="http://schemas.microsoft.com/office/drawing/2014/main" id="{D61B05C2-EA87-4035-0FF5-9CE2A996AE29}"/>
                  </a:ext>
                </a:extLst>
              </p:cNvPr>
              <p:cNvSpPr/>
              <p:nvPr/>
            </p:nvSpPr>
            <p:spPr>
              <a:xfrm>
                <a:off x="3017423" y="2164958"/>
                <a:ext cx="383599" cy="57600"/>
              </a:xfrm>
              <a:custGeom>
                <a:avLst/>
                <a:gdLst>
                  <a:gd name="connsiteX0" fmla="*/ 189927 w 383599"/>
                  <a:gd name="connsiteY0" fmla="*/ 231870 h 232184"/>
                  <a:gd name="connsiteX1" fmla="*/ 51318 w 383599"/>
                  <a:gd name="connsiteY1" fmla="*/ 232161 h 232184"/>
                  <a:gd name="connsiteX2" fmla="*/ -992 w 383599"/>
                  <a:gd name="connsiteY2" fmla="*/ 179402 h 232184"/>
                  <a:gd name="connsiteX3" fmla="*/ -727 w 383599"/>
                  <a:gd name="connsiteY3" fmla="*/ 50719 h 232184"/>
                  <a:gd name="connsiteX4" fmla="*/ 50338 w 383599"/>
                  <a:gd name="connsiteY4" fmla="*/ -2 h 232184"/>
                  <a:gd name="connsiteX5" fmla="*/ 331501 w 383599"/>
                  <a:gd name="connsiteY5" fmla="*/ -2 h 232184"/>
                  <a:gd name="connsiteX6" fmla="*/ 382592 w 383599"/>
                  <a:gd name="connsiteY6" fmla="*/ 50719 h 232184"/>
                  <a:gd name="connsiteX7" fmla="*/ 382592 w 383599"/>
                  <a:gd name="connsiteY7" fmla="*/ 181387 h 232184"/>
                  <a:gd name="connsiteX8" fmla="*/ 332481 w 383599"/>
                  <a:gd name="connsiteY8" fmla="*/ 231843 h 232184"/>
                  <a:gd name="connsiteX9" fmla="*/ 189927 w 383599"/>
                  <a:gd name="connsiteY9" fmla="*/ 231870 h 23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599" h="232184">
                    <a:moveTo>
                      <a:pt x="189927" y="231870"/>
                    </a:moveTo>
                    <a:cubicBezTo>
                      <a:pt x="143733" y="231870"/>
                      <a:pt x="97512" y="231023"/>
                      <a:pt x="51318" y="232161"/>
                    </a:cubicBezTo>
                    <a:cubicBezTo>
                      <a:pt x="17486" y="232982"/>
                      <a:pt x="-1627" y="209845"/>
                      <a:pt x="-992" y="179402"/>
                    </a:cubicBezTo>
                    <a:cubicBezTo>
                      <a:pt x="14" y="136516"/>
                      <a:pt x="-780" y="93605"/>
                      <a:pt x="-727" y="50719"/>
                    </a:cubicBezTo>
                    <a:cubicBezTo>
                      <a:pt x="-727" y="18264"/>
                      <a:pt x="17804" y="25"/>
                      <a:pt x="50338" y="-2"/>
                    </a:cubicBezTo>
                    <a:cubicBezTo>
                      <a:pt x="144050" y="-2"/>
                      <a:pt x="237762" y="-2"/>
                      <a:pt x="331501" y="-2"/>
                    </a:cubicBezTo>
                    <a:cubicBezTo>
                      <a:pt x="364115" y="-2"/>
                      <a:pt x="382540" y="18291"/>
                      <a:pt x="382592" y="50719"/>
                    </a:cubicBezTo>
                    <a:cubicBezTo>
                      <a:pt x="382592" y="94293"/>
                      <a:pt x="382592" y="137848"/>
                      <a:pt x="382592" y="181387"/>
                    </a:cubicBezTo>
                    <a:cubicBezTo>
                      <a:pt x="382592" y="213577"/>
                      <a:pt x="364565" y="231685"/>
                      <a:pt x="332481" y="231843"/>
                    </a:cubicBezTo>
                    <a:cubicBezTo>
                      <a:pt x="285042" y="231976"/>
                      <a:pt x="237392" y="231870"/>
                      <a:pt x="189927" y="231870"/>
                    </a:cubicBezTo>
                    <a:close/>
                  </a:path>
                </a:pathLst>
              </a:custGeom>
              <a:solidFill>
                <a:srgbClr val="9CD6E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1BAEF1E2-800B-1A81-9A05-6AEB35F5CBEB}"/>
                  </a:ext>
                </a:extLst>
              </p:cNvPr>
              <p:cNvSpPr/>
              <p:nvPr/>
            </p:nvSpPr>
            <p:spPr>
              <a:xfrm>
                <a:off x="2993550" y="1744810"/>
                <a:ext cx="431706" cy="1009016"/>
              </a:xfrm>
              <a:custGeom>
                <a:avLst/>
                <a:gdLst>
                  <a:gd name="connsiteX0" fmla="*/ 29420 w 431706"/>
                  <a:gd name="connsiteY0" fmla="*/ 741100 h 1009016"/>
                  <a:gd name="connsiteX1" fmla="*/ -970 w 431706"/>
                  <a:gd name="connsiteY1" fmla="*/ 673040 h 1009016"/>
                  <a:gd name="connsiteX2" fmla="*/ -970 w 431706"/>
                  <a:gd name="connsiteY2" fmla="*/ 555211 h 1009016"/>
                  <a:gd name="connsiteX3" fmla="*/ 29499 w 431706"/>
                  <a:gd name="connsiteY3" fmla="*/ 485589 h 1009016"/>
                  <a:gd name="connsiteX4" fmla="*/ -970 w 431706"/>
                  <a:gd name="connsiteY4" fmla="*/ 415781 h 1009016"/>
                  <a:gd name="connsiteX5" fmla="*/ -970 w 431706"/>
                  <a:gd name="connsiteY5" fmla="*/ 307853 h 1009016"/>
                  <a:gd name="connsiteX6" fmla="*/ 128427 w 431706"/>
                  <a:gd name="connsiteY6" fmla="*/ 153757 h 1009016"/>
                  <a:gd name="connsiteX7" fmla="*/ 136368 w 431706"/>
                  <a:gd name="connsiteY7" fmla="*/ 144333 h 1009016"/>
                  <a:gd name="connsiteX8" fmla="*/ 136368 w 431706"/>
                  <a:gd name="connsiteY8" fmla="*/ 136391 h 1009016"/>
                  <a:gd name="connsiteX9" fmla="*/ 124218 w 431706"/>
                  <a:gd name="connsiteY9" fmla="*/ 116722 h 1009016"/>
                  <a:gd name="connsiteX10" fmla="*/ 108334 w 431706"/>
                  <a:gd name="connsiteY10" fmla="*/ 96868 h 1009016"/>
                  <a:gd name="connsiteX11" fmla="*/ 108996 w 431706"/>
                  <a:gd name="connsiteY11" fmla="*/ 50515 h 1009016"/>
                  <a:gd name="connsiteX12" fmla="*/ 170650 w 431706"/>
                  <a:gd name="connsiteY12" fmla="*/ 614 h 1009016"/>
                  <a:gd name="connsiteX13" fmla="*/ 258776 w 431706"/>
                  <a:gd name="connsiteY13" fmla="*/ 614 h 1009016"/>
                  <a:gd name="connsiteX14" fmla="*/ 321913 w 431706"/>
                  <a:gd name="connsiteY14" fmla="*/ 66081 h 1009016"/>
                  <a:gd name="connsiteX15" fmla="*/ 321913 w 431706"/>
                  <a:gd name="connsiteY15" fmla="*/ 90832 h 1009016"/>
                  <a:gd name="connsiteX16" fmla="*/ 300973 w 431706"/>
                  <a:gd name="connsiteY16" fmla="*/ 118522 h 1009016"/>
                  <a:gd name="connsiteX17" fmla="*/ 293190 w 431706"/>
                  <a:gd name="connsiteY17" fmla="*/ 129323 h 1009016"/>
                  <a:gd name="connsiteX18" fmla="*/ 313653 w 431706"/>
                  <a:gd name="connsiteY18" fmla="*/ 155796 h 1009016"/>
                  <a:gd name="connsiteX19" fmla="*/ 430344 w 431706"/>
                  <a:gd name="connsiteY19" fmla="*/ 299885 h 1009016"/>
                  <a:gd name="connsiteX20" fmla="*/ 430344 w 431706"/>
                  <a:gd name="connsiteY20" fmla="*/ 427640 h 1009016"/>
                  <a:gd name="connsiteX21" fmla="*/ 400827 w 431706"/>
                  <a:gd name="connsiteY21" fmla="*/ 485880 h 1009016"/>
                  <a:gd name="connsiteX22" fmla="*/ 430608 w 431706"/>
                  <a:gd name="connsiteY22" fmla="*/ 554126 h 1009016"/>
                  <a:gd name="connsiteX23" fmla="*/ 430608 w 431706"/>
                  <a:gd name="connsiteY23" fmla="*/ 672934 h 1009016"/>
                  <a:gd name="connsiteX24" fmla="*/ 400192 w 431706"/>
                  <a:gd name="connsiteY24" fmla="*/ 741100 h 1009016"/>
                  <a:gd name="connsiteX25" fmla="*/ 430635 w 431706"/>
                  <a:gd name="connsiteY25" fmla="*/ 813423 h 1009016"/>
                  <a:gd name="connsiteX26" fmla="*/ 430396 w 431706"/>
                  <a:gd name="connsiteY26" fmla="*/ 935196 h 1009016"/>
                  <a:gd name="connsiteX27" fmla="*/ 358365 w 431706"/>
                  <a:gd name="connsiteY27" fmla="*/ 1008683 h 1009016"/>
                  <a:gd name="connsiteX28" fmla="*/ 71167 w 431706"/>
                  <a:gd name="connsiteY28" fmla="*/ 1008683 h 1009016"/>
                  <a:gd name="connsiteX29" fmla="*/ -864 w 431706"/>
                  <a:gd name="connsiteY29" fmla="*/ 935169 h 1009016"/>
                  <a:gd name="connsiteX30" fmla="*/ -864 w 431706"/>
                  <a:gd name="connsiteY30" fmla="*/ 804449 h 1009016"/>
                  <a:gd name="connsiteX31" fmla="*/ 29420 w 431706"/>
                  <a:gd name="connsiteY31" fmla="*/ 741100 h 1009016"/>
                  <a:gd name="connsiteX32" fmla="*/ 214276 w 431706"/>
                  <a:gd name="connsiteY32" fmla="*/ 473438 h 1009016"/>
                  <a:gd name="connsiteX33" fmla="*/ 358789 w 431706"/>
                  <a:gd name="connsiteY33" fmla="*/ 473438 h 1009016"/>
                  <a:gd name="connsiteX34" fmla="*/ 406439 w 431706"/>
                  <a:gd name="connsiteY34" fmla="*/ 426635 h 1009016"/>
                  <a:gd name="connsiteX35" fmla="*/ 406439 w 431706"/>
                  <a:gd name="connsiteY35" fmla="*/ 301923 h 1009016"/>
                  <a:gd name="connsiteX36" fmla="*/ 285408 w 431706"/>
                  <a:gd name="connsiteY36" fmla="*/ 176206 h 1009016"/>
                  <a:gd name="connsiteX37" fmla="*/ 144839 w 431706"/>
                  <a:gd name="connsiteY37" fmla="*/ 176206 h 1009016"/>
                  <a:gd name="connsiteX38" fmla="*/ 24893 w 431706"/>
                  <a:gd name="connsiteY38" fmla="*/ 287972 h 1009016"/>
                  <a:gd name="connsiteX39" fmla="*/ 23596 w 431706"/>
                  <a:gd name="connsiteY39" fmla="*/ 424490 h 1009016"/>
                  <a:gd name="connsiteX40" fmla="*/ 72914 w 431706"/>
                  <a:gd name="connsiteY40" fmla="*/ 473464 h 1009016"/>
                  <a:gd name="connsiteX41" fmla="*/ 214276 w 431706"/>
                  <a:gd name="connsiteY41" fmla="*/ 473438 h 1009016"/>
                  <a:gd name="connsiteX42" fmla="*/ 213800 w 431706"/>
                  <a:gd name="connsiteY42" fmla="*/ 984725 h 1009016"/>
                  <a:gd name="connsiteX43" fmla="*/ 356353 w 431706"/>
                  <a:gd name="connsiteY43" fmla="*/ 984725 h 1009016"/>
                  <a:gd name="connsiteX44" fmla="*/ 406466 w 431706"/>
                  <a:gd name="connsiteY44" fmla="*/ 934296 h 1009016"/>
                  <a:gd name="connsiteX45" fmla="*/ 406466 w 431706"/>
                  <a:gd name="connsiteY45" fmla="*/ 803628 h 1009016"/>
                  <a:gd name="connsiteX46" fmla="*/ 355374 w 431706"/>
                  <a:gd name="connsiteY46" fmla="*/ 752907 h 1009016"/>
                  <a:gd name="connsiteX47" fmla="*/ 74264 w 431706"/>
                  <a:gd name="connsiteY47" fmla="*/ 752907 h 1009016"/>
                  <a:gd name="connsiteX48" fmla="*/ 23199 w 431706"/>
                  <a:gd name="connsiteY48" fmla="*/ 803601 h 1009016"/>
                  <a:gd name="connsiteX49" fmla="*/ 22934 w 431706"/>
                  <a:gd name="connsiteY49" fmla="*/ 932284 h 1009016"/>
                  <a:gd name="connsiteX50" fmla="*/ 75244 w 431706"/>
                  <a:gd name="connsiteY50" fmla="*/ 985043 h 1009016"/>
                  <a:gd name="connsiteX51" fmla="*/ 213800 w 431706"/>
                  <a:gd name="connsiteY51" fmla="*/ 984725 h 1009016"/>
                  <a:gd name="connsiteX52" fmla="*/ 213800 w 431706"/>
                  <a:gd name="connsiteY52" fmla="*/ 729002 h 1009016"/>
                  <a:gd name="connsiteX53" fmla="*/ 356353 w 431706"/>
                  <a:gd name="connsiteY53" fmla="*/ 729002 h 1009016"/>
                  <a:gd name="connsiteX54" fmla="*/ 406466 w 431706"/>
                  <a:gd name="connsiteY54" fmla="*/ 678705 h 1009016"/>
                  <a:gd name="connsiteX55" fmla="*/ 406466 w 431706"/>
                  <a:gd name="connsiteY55" fmla="*/ 548037 h 1009016"/>
                  <a:gd name="connsiteX56" fmla="*/ 355400 w 431706"/>
                  <a:gd name="connsiteY56" fmla="*/ 497236 h 1009016"/>
                  <a:gd name="connsiteX57" fmla="*/ 74238 w 431706"/>
                  <a:gd name="connsiteY57" fmla="*/ 497236 h 1009016"/>
                  <a:gd name="connsiteX58" fmla="*/ 23172 w 431706"/>
                  <a:gd name="connsiteY58" fmla="*/ 548037 h 1009016"/>
                  <a:gd name="connsiteX59" fmla="*/ 23172 w 431706"/>
                  <a:gd name="connsiteY59" fmla="*/ 678705 h 1009016"/>
                  <a:gd name="connsiteX60" fmla="*/ 73232 w 431706"/>
                  <a:gd name="connsiteY60" fmla="*/ 729002 h 1009016"/>
                  <a:gd name="connsiteX61" fmla="*/ 213800 w 431706"/>
                  <a:gd name="connsiteY61" fmla="*/ 96312 h 1009016"/>
                  <a:gd name="connsiteX62" fmla="*/ 285963 w 431706"/>
                  <a:gd name="connsiteY62" fmla="*/ 96312 h 1009016"/>
                  <a:gd name="connsiteX63" fmla="*/ 298141 w 431706"/>
                  <a:gd name="connsiteY63" fmla="*/ 84611 h 1009016"/>
                  <a:gd name="connsiteX64" fmla="*/ 297955 w 431706"/>
                  <a:gd name="connsiteY64" fmla="*/ 61871 h 1009016"/>
                  <a:gd name="connsiteX65" fmla="*/ 261450 w 431706"/>
                  <a:gd name="connsiteY65" fmla="*/ 25234 h 1009016"/>
                  <a:gd name="connsiteX66" fmla="*/ 168532 w 431706"/>
                  <a:gd name="connsiteY66" fmla="*/ 25234 h 1009016"/>
                  <a:gd name="connsiteX67" fmla="*/ 131736 w 431706"/>
                  <a:gd name="connsiteY67" fmla="*/ 61977 h 1009016"/>
                  <a:gd name="connsiteX68" fmla="*/ 131550 w 431706"/>
                  <a:gd name="connsiteY68" fmla="*/ 84717 h 1009016"/>
                  <a:gd name="connsiteX69" fmla="*/ 143675 w 431706"/>
                  <a:gd name="connsiteY69" fmla="*/ 96471 h 1009016"/>
                  <a:gd name="connsiteX70" fmla="*/ 213800 w 431706"/>
                  <a:gd name="connsiteY70" fmla="*/ 96339 h 1009016"/>
                  <a:gd name="connsiteX71" fmla="*/ 214382 w 431706"/>
                  <a:gd name="connsiteY71" fmla="*/ 152089 h 1009016"/>
                  <a:gd name="connsiteX72" fmla="*/ 245037 w 431706"/>
                  <a:gd name="connsiteY72" fmla="*/ 152089 h 1009016"/>
                  <a:gd name="connsiteX73" fmla="*/ 269207 w 431706"/>
                  <a:gd name="connsiteY73" fmla="*/ 127497 h 1009016"/>
                  <a:gd name="connsiteX74" fmla="*/ 261265 w 431706"/>
                  <a:gd name="connsiteY74" fmla="*/ 120111 h 1009016"/>
                  <a:gd name="connsiteX75" fmla="*/ 185157 w 431706"/>
                  <a:gd name="connsiteY75" fmla="*/ 120111 h 1009016"/>
                  <a:gd name="connsiteX76" fmla="*/ 160537 w 431706"/>
                  <a:gd name="connsiteY76" fmla="*/ 145260 h 1009016"/>
                  <a:gd name="connsiteX77" fmla="*/ 167976 w 431706"/>
                  <a:gd name="connsiteY77" fmla="*/ 152063 h 1009016"/>
                  <a:gd name="connsiteX78" fmla="*/ 214409 w 431706"/>
                  <a:gd name="connsiteY78" fmla="*/ 152116 h 1009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31706" h="1009016">
                    <a:moveTo>
                      <a:pt x="29420" y="741100"/>
                    </a:moveTo>
                    <a:cubicBezTo>
                      <a:pt x="5886" y="723761"/>
                      <a:pt x="-1473" y="700465"/>
                      <a:pt x="-970" y="673040"/>
                    </a:cubicBezTo>
                    <a:cubicBezTo>
                      <a:pt x="-255" y="633773"/>
                      <a:pt x="-255" y="594496"/>
                      <a:pt x="-970" y="555211"/>
                    </a:cubicBezTo>
                    <a:cubicBezTo>
                      <a:pt x="-1526" y="527230"/>
                      <a:pt x="5304" y="503193"/>
                      <a:pt x="29499" y="485589"/>
                    </a:cubicBezTo>
                    <a:cubicBezTo>
                      <a:pt x="5277" y="467958"/>
                      <a:pt x="-1579" y="443842"/>
                      <a:pt x="-970" y="415781"/>
                    </a:cubicBezTo>
                    <a:cubicBezTo>
                      <a:pt x="-150" y="379831"/>
                      <a:pt x="-335" y="343829"/>
                      <a:pt x="-970" y="307853"/>
                    </a:cubicBezTo>
                    <a:cubicBezTo>
                      <a:pt x="-2188" y="221315"/>
                      <a:pt x="61822" y="161911"/>
                      <a:pt x="128427" y="153757"/>
                    </a:cubicBezTo>
                    <a:cubicBezTo>
                      <a:pt x="134462" y="153016"/>
                      <a:pt x="137242" y="150633"/>
                      <a:pt x="136368" y="144333"/>
                    </a:cubicBezTo>
                    <a:cubicBezTo>
                      <a:pt x="135998" y="141699"/>
                      <a:pt x="135998" y="139025"/>
                      <a:pt x="136368" y="136391"/>
                    </a:cubicBezTo>
                    <a:cubicBezTo>
                      <a:pt x="137692" y="126464"/>
                      <a:pt x="136368" y="119528"/>
                      <a:pt x="124218" y="116722"/>
                    </a:cubicBezTo>
                    <a:cubicBezTo>
                      <a:pt x="115164" y="114604"/>
                      <a:pt x="109261" y="106133"/>
                      <a:pt x="108334" y="96868"/>
                    </a:cubicBezTo>
                    <a:cubicBezTo>
                      <a:pt x="106904" y="81488"/>
                      <a:pt x="105687" y="65736"/>
                      <a:pt x="108996" y="50515"/>
                    </a:cubicBezTo>
                    <a:cubicBezTo>
                      <a:pt x="115270" y="20707"/>
                      <a:pt x="138909" y="1461"/>
                      <a:pt x="170650" y="614"/>
                    </a:cubicBezTo>
                    <a:cubicBezTo>
                      <a:pt x="200008" y="-153"/>
                      <a:pt x="229419" y="-259"/>
                      <a:pt x="258776" y="614"/>
                    </a:cubicBezTo>
                    <a:cubicBezTo>
                      <a:pt x="296764" y="1753"/>
                      <a:pt x="321569" y="28066"/>
                      <a:pt x="321913" y="66081"/>
                    </a:cubicBezTo>
                    <a:cubicBezTo>
                      <a:pt x="321913" y="74340"/>
                      <a:pt x="322072" y="82599"/>
                      <a:pt x="321913" y="90832"/>
                    </a:cubicBezTo>
                    <a:cubicBezTo>
                      <a:pt x="321569" y="104757"/>
                      <a:pt x="314421" y="114657"/>
                      <a:pt x="300973" y="118522"/>
                    </a:cubicBezTo>
                    <a:cubicBezTo>
                      <a:pt x="294779" y="120296"/>
                      <a:pt x="293032" y="122970"/>
                      <a:pt x="293190" y="129323"/>
                    </a:cubicBezTo>
                    <a:cubicBezTo>
                      <a:pt x="293561" y="151295"/>
                      <a:pt x="293190" y="151295"/>
                      <a:pt x="313653" y="155796"/>
                    </a:cubicBezTo>
                    <a:cubicBezTo>
                      <a:pt x="381026" y="171308"/>
                      <a:pt x="429179" y="230748"/>
                      <a:pt x="430344" y="299885"/>
                    </a:cubicBezTo>
                    <a:cubicBezTo>
                      <a:pt x="430952" y="342452"/>
                      <a:pt x="430661" y="385046"/>
                      <a:pt x="430344" y="427640"/>
                    </a:cubicBezTo>
                    <a:cubicBezTo>
                      <a:pt x="430344" y="450724"/>
                      <a:pt x="422772" y="464914"/>
                      <a:pt x="400827" y="485880"/>
                    </a:cubicBezTo>
                    <a:cubicBezTo>
                      <a:pt x="423831" y="502902"/>
                      <a:pt x="431138" y="526435"/>
                      <a:pt x="430608" y="554126"/>
                    </a:cubicBezTo>
                    <a:cubicBezTo>
                      <a:pt x="429867" y="593710"/>
                      <a:pt x="429867" y="633312"/>
                      <a:pt x="430608" y="672934"/>
                    </a:cubicBezTo>
                    <a:cubicBezTo>
                      <a:pt x="431085" y="700359"/>
                      <a:pt x="423726" y="723655"/>
                      <a:pt x="400192" y="741100"/>
                    </a:cubicBezTo>
                    <a:cubicBezTo>
                      <a:pt x="425446" y="759260"/>
                      <a:pt x="431244" y="784647"/>
                      <a:pt x="430635" y="813423"/>
                    </a:cubicBezTo>
                    <a:cubicBezTo>
                      <a:pt x="429787" y="854005"/>
                      <a:pt x="430476" y="894613"/>
                      <a:pt x="430396" y="935196"/>
                    </a:cubicBezTo>
                    <a:cubicBezTo>
                      <a:pt x="430396" y="978610"/>
                      <a:pt x="401700" y="1008471"/>
                      <a:pt x="358365" y="1008683"/>
                    </a:cubicBezTo>
                    <a:cubicBezTo>
                      <a:pt x="262641" y="1009125"/>
                      <a:pt x="166917" y="1009125"/>
                      <a:pt x="71167" y="1008683"/>
                    </a:cubicBezTo>
                    <a:cubicBezTo>
                      <a:pt x="27858" y="1008471"/>
                      <a:pt x="-785" y="978584"/>
                      <a:pt x="-864" y="935169"/>
                    </a:cubicBezTo>
                    <a:cubicBezTo>
                      <a:pt x="-944" y="891754"/>
                      <a:pt x="-626" y="848022"/>
                      <a:pt x="-864" y="804449"/>
                    </a:cubicBezTo>
                    <a:cubicBezTo>
                      <a:pt x="-1076" y="778797"/>
                      <a:pt x="7554" y="757566"/>
                      <a:pt x="29420" y="741100"/>
                    </a:cubicBezTo>
                    <a:close/>
                    <a:moveTo>
                      <a:pt x="214276" y="473438"/>
                    </a:moveTo>
                    <a:cubicBezTo>
                      <a:pt x="262429" y="473438"/>
                      <a:pt x="310609" y="473438"/>
                      <a:pt x="358789" y="473438"/>
                    </a:cubicBezTo>
                    <a:cubicBezTo>
                      <a:pt x="387247" y="473438"/>
                      <a:pt x="406068" y="455066"/>
                      <a:pt x="406439" y="426635"/>
                    </a:cubicBezTo>
                    <a:cubicBezTo>
                      <a:pt x="406783" y="385073"/>
                      <a:pt x="407101" y="343485"/>
                      <a:pt x="406439" y="301923"/>
                    </a:cubicBezTo>
                    <a:cubicBezTo>
                      <a:pt x="405274" y="233466"/>
                      <a:pt x="351588" y="177503"/>
                      <a:pt x="285408" y="176206"/>
                    </a:cubicBezTo>
                    <a:cubicBezTo>
                      <a:pt x="238551" y="175306"/>
                      <a:pt x="191695" y="175306"/>
                      <a:pt x="144839" y="176206"/>
                    </a:cubicBezTo>
                    <a:cubicBezTo>
                      <a:pt x="83953" y="177291"/>
                      <a:pt x="29791" y="227642"/>
                      <a:pt x="24893" y="287972"/>
                    </a:cubicBezTo>
                    <a:cubicBezTo>
                      <a:pt x="21187" y="333372"/>
                      <a:pt x="23940" y="378984"/>
                      <a:pt x="23596" y="424490"/>
                    </a:cubicBezTo>
                    <a:cubicBezTo>
                      <a:pt x="23358" y="455331"/>
                      <a:pt x="41888" y="473411"/>
                      <a:pt x="72914" y="473464"/>
                    </a:cubicBezTo>
                    <a:cubicBezTo>
                      <a:pt x="119955" y="473499"/>
                      <a:pt x="167076" y="473491"/>
                      <a:pt x="214276" y="473438"/>
                    </a:cubicBezTo>
                    <a:close/>
                    <a:moveTo>
                      <a:pt x="213800" y="984725"/>
                    </a:moveTo>
                    <a:cubicBezTo>
                      <a:pt x="261450" y="984725"/>
                      <a:pt x="308836" y="984725"/>
                      <a:pt x="356353" y="984725"/>
                    </a:cubicBezTo>
                    <a:cubicBezTo>
                      <a:pt x="388438" y="984725"/>
                      <a:pt x="406386" y="966459"/>
                      <a:pt x="406466" y="934296"/>
                    </a:cubicBezTo>
                    <a:cubicBezTo>
                      <a:pt x="406466" y="890722"/>
                      <a:pt x="406466" y="847167"/>
                      <a:pt x="406466" y="803628"/>
                    </a:cubicBezTo>
                    <a:cubicBezTo>
                      <a:pt x="406466" y="771173"/>
                      <a:pt x="387935" y="752907"/>
                      <a:pt x="355374" y="752907"/>
                    </a:cubicBezTo>
                    <a:lnTo>
                      <a:pt x="74264" y="752907"/>
                    </a:lnTo>
                    <a:cubicBezTo>
                      <a:pt x="41624" y="752907"/>
                      <a:pt x="23252" y="771173"/>
                      <a:pt x="23199" y="803601"/>
                    </a:cubicBezTo>
                    <a:cubicBezTo>
                      <a:pt x="23199" y="846513"/>
                      <a:pt x="23940" y="889425"/>
                      <a:pt x="22934" y="932284"/>
                    </a:cubicBezTo>
                    <a:cubicBezTo>
                      <a:pt x="22193" y="962753"/>
                      <a:pt x="41465" y="985890"/>
                      <a:pt x="75244" y="985043"/>
                    </a:cubicBezTo>
                    <a:cubicBezTo>
                      <a:pt x="121438" y="983852"/>
                      <a:pt x="167658" y="984725"/>
                      <a:pt x="213800" y="984725"/>
                    </a:cubicBezTo>
                    <a:close/>
                    <a:moveTo>
                      <a:pt x="213800" y="729002"/>
                    </a:moveTo>
                    <a:lnTo>
                      <a:pt x="356353" y="729002"/>
                    </a:lnTo>
                    <a:cubicBezTo>
                      <a:pt x="388411" y="729002"/>
                      <a:pt x="406386" y="710948"/>
                      <a:pt x="406466" y="678705"/>
                    </a:cubicBezTo>
                    <a:cubicBezTo>
                      <a:pt x="406466" y="635166"/>
                      <a:pt x="406466" y="591610"/>
                      <a:pt x="406466" y="548037"/>
                    </a:cubicBezTo>
                    <a:cubicBezTo>
                      <a:pt x="406466" y="515661"/>
                      <a:pt x="387935" y="497263"/>
                      <a:pt x="355400" y="497236"/>
                    </a:cubicBezTo>
                    <a:cubicBezTo>
                      <a:pt x="261688" y="497236"/>
                      <a:pt x="167976" y="497236"/>
                      <a:pt x="74238" y="497236"/>
                    </a:cubicBezTo>
                    <a:cubicBezTo>
                      <a:pt x="41650" y="497236"/>
                      <a:pt x="23225" y="515767"/>
                      <a:pt x="23172" y="548037"/>
                    </a:cubicBezTo>
                    <a:cubicBezTo>
                      <a:pt x="23172" y="591592"/>
                      <a:pt x="23172" y="635150"/>
                      <a:pt x="23172" y="678705"/>
                    </a:cubicBezTo>
                    <a:cubicBezTo>
                      <a:pt x="23172" y="711001"/>
                      <a:pt x="41174" y="729002"/>
                      <a:pt x="73232" y="729002"/>
                    </a:cubicBezTo>
                    <a:close/>
                    <a:moveTo>
                      <a:pt x="213800" y="96312"/>
                    </a:moveTo>
                    <a:cubicBezTo>
                      <a:pt x="237863" y="96312"/>
                      <a:pt x="261927" y="96074"/>
                      <a:pt x="285963" y="96312"/>
                    </a:cubicBezTo>
                    <a:cubicBezTo>
                      <a:pt x="294567" y="96444"/>
                      <a:pt x="299014" y="94168"/>
                      <a:pt x="298141" y="84611"/>
                    </a:cubicBezTo>
                    <a:cubicBezTo>
                      <a:pt x="297479" y="77093"/>
                      <a:pt x="298141" y="69443"/>
                      <a:pt x="297955" y="61871"/>
                    </a:cubicBezTo>
                    <a:cubicBezTo>
                      <a:pt x="297347" y="41949"/>
                      <a:pt x="281384" y="25922"/>
                      <a:pt x="261450" y="25234"/>
                    </a:cubicBezTo>
                    <a:cubicBezTo>
                      <a:pt x="230477" y="24792"/>
                      <a:pt x="199505" y="24792"/>
                      <a:pt x="168532" y="25234"/>
                    </a:cubicBezTo>
                    <a:cubicBezTo>
                      <a:pt x="148440" y="25761"/>
                      <a:pt x="132291" y="41899"/>
                      <a:pt x="131736" y="61977"/>
                    </a:cubicBezTo>
                    <a:cubicBezTo>
                      <a:pt x="131444" y="69548"/>
                      <a:pt x="132212" y="77199"/>
                      <a:pt x="131550" y="84717"/>
                    </a:cubicBezTo>
                    <a:cubicBezTo>
                      <a:pt x="130677" y="94194"/>
                      <a:pt x="134965" y="96630"/>
                      <a:pt x="143675" y="96471"/>
                    </a:cubicBezTo>
                    <a:cubicBezTo>
                      <a:pt x="167050" y="96047"/>
                      <a:pt x="190451" y="96339"/>
                      <a:pt x="213800" y="96339"/>
                    </a:cubicBezTo>
                    <a:close/>
                    <a:moveTo>
                      <a:pt x="214382" y="152089"/>
                    </a:moveTo>
                    <a:lnTo>
                      <a:pt x="245037" y="152089"/>
                    </a:lnTo>
                    <a:cubicBezTo>
                      <a:pt x="269603" y="152089"/>
                      <a:pt x="269312" y="152089"/>
                      <a:pt x="269207" y="127497"/>
                    </a:cubicBezTo>
                    <a:cubicBezTo>
                      <a:pt x="269207" y="120958"/>
                      <a:pt x="266903" y="120058"/>
                      <a:pt x="261265" y="120111"/>
                    </a:cubicBezTo>
                    <a:cubicBezTo>
                      <a:pt x="235904" y="120402"/>
                      <a:pt x="210517" y="120111"/>
                      <a:pt x="185157" y="120111"/>
                    </a:cubicBezTo>
                    <a:cubicBezTo>
                      <a:pt x="159796" y="120111"/>
                      <a:pt x="160061" y="120111"/>
                      <a:pt x="160537" y="145260"/>
                    </a:cubicBezTo>
                    <a:cubicBezTo>
                      <a:pt x="160537" y="151242"/>
                      <a:pt x="162788" y="152142"/>
                      <a:pt x="167976" y="152063"/>
                    </a:cubicBezTo>
                    <a:cubicBezTo>
                      <a:pt x="183436" y="151931"/>
                      <a:pt x="198922" y="152116"/>
                      <a:pt x="214409" y="152116"/>
                    </a:cubicBezTo>
                    <a:close/>
                  </a:path>
                </a:pathLst>
              </a:custGeom>
              <a:solidFill>
                <a:srgbClr val="1D233B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59" name="Forma libre: forma 58">
                <a:extLst>
                  <a:ext uri="{FF2B5EF4-FFF2-40B4-BE49-F238E27FC236}">
                    <a16:creationId xmlns:a16="http://schemas.microsoft.com/office/drawing/2014/main" id="{BFB9DAA8-1590-7B75-491F-B79F57C2B829}"/>
                  </a:ext>
                </a:extLst>
              </p:cNvPr>
              <p:cNvSpPr/>
              <p:nvPr/>
            </p:nvSpPr>
            <p:spPr>
              <a:xfrm>
                <a:off x="3017423" y="2497666"/>
                <a:ext cx="383652" cy="232158"/>
              </a:xfrm>
              <a:custGeom>
                <a:avLst/>
                <a:gdLst>
                  <a:gd name="connsiteX0" fmla="*/ 189927 w 383652"/>
                  <a:gd name="connsiteY0" fmla="*/ 231870 h 232158"/>
                  <a:gd name="connsiteX1" fmla="*/ 51318 w 383652"/>
                  <a:gd name="connsiteY1" fmla="*/ 232135 h 232158"/>
                  <a:gd name="connsiteX2" fmla="*/ -992 w 383652"/>
                  <a:gd name="connsiteY2" fmla="*/ 179375 h 232158"/>
                  <a:gd name="connsiteX3" fmla="*/ -727 w 383652"/>
                  <a:gd name="connsiteY3" fmla="*/ 50693 h 232158"/>
                  <a:gd name="connsiteX4" fmla="*/ 50338 w 383652"/>
                  <a:gd name="connsiteY4" fmla="*/ -2 h 232158"/>
                  <a:gd name="connsiteX5" fmla="*/ 331554 w 383652"/>
                  <a:gd name="connsiteY5" fmla="*/ -2 h 232158"/>
                  <a:gd name="connsiteX6" fmla="*/ 382646 w 383652"/>
                  <a:gd name="connsiteY6" fmla="*/ 50719 h 232158"/>
                  <a:gd name="connsiteX7" fmla="*/ 382646 w 383652"/>
                  <a:gd name="connsiteY7" fmla="*/ 181387 h 232158"/>
                  <a:gd name="connsiteX8" fmla="*/ 332533 w 383652"/>
                  <a:gd name="connsiteY8" fmla="*/ 231817 h 232158"/>
                  <a:gd name="connsiteX9" fmla="*/ 189927 w 383652"/>
                  <a:gd name="connsiteY9" fmla="*/ 231870 h 23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52" h="232158">
                    <a:moveTo>
                      <a:pt x="189927" y="231870"/>
                    </a:moveTo>
                    <a:cubicBezTo>
                      <a:pt x="143733" y="231870"/>
                      <a:pt x="97512" y="230996"/>
                      <a:pt x="51318" y="232135"/>
                    </a:cubicBezTo>
                    <a:cubicBezTo>
                      <a:pt x="17486" y="232982"/>
                      <a:pt x="-1627" y="209845"/>
                      <a:pt x="-992" y="179375"/>
                    </a:cubicBezTo>
                    <a:cubicBezTo>
                      <a:pt x="14" y="136516"/>
                      <a:pt x="-780" y="93605"/>
                      <a:pt x="-727" y="50693"/>
                    </a:cubicBezTo>
                    <a:cubicBezTo>
                      <a:pt x="-727" y="18264"/>
                      <a:pt x="17804" y="-2"/>
                      <a:pt x="50338" y="-2"/>
                    </a:cubicBezTo>
                    <a:lnTo>
                      <a:pt x="331554" y="-2"/>
                    </a:lnTo>
                    <a:cubicBezTo>
                      <a:pt x="364168" y="-2"/>
                      <a:pt x="382593" y="18264"/>
                      <a:pt x="382646" y="50719"/>
                    </a:cubicBezTo>
                    <a:cubicBezTo>
                      <a:pt x="382646" y="94274"/>
                      <a:pt x="382646" y="137832"/>
                      <a:pt x="382646" y="181387"/>
                    </a:cubicBezTo>
                    <a:cubicBezTo>
                      <a:pt x="382646" y="213551"/>
                      <a:pt x="364618" y="231685"/>
                      <a:pt x="332533" y="231817"/>
                    </a:cubicBezTo>
                    <a:cubicBezTo>
                      <a:pt x="285016" y="231949"/>
                      <a:pt x="237577" y="231870"/>
                      <a:pt x="189927" y="231870"/>
                    </a:cubicBezTo>
                    <a:close/>
                  </a:path>
                </a:pathLst>
              </a:custGeom>
              <a:solidFill>
                <a:srgbClr val="9CD6E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61" name="Forma libre: forma 60">
                <a:extLst>
                  <a:ext uri="{FF2B5EF4-FFF2-40B4-BE49-F238E27FC236}">
                    <a16:creationId xmlns:a16="http://schemas.microsoft.com/office/drawing/2014/main" id="{7BF0E255-A9D0-9CEA-D8C9-4F0280BEBC50}"/>
                  </a:ext>
                </a:extLst>
              </p:cNvPr>
              <p:cNvSpPr/>
              <p:nvPr/>
            </p:nvSpPr>
            <p:spPr>
              <a:xfrm>
                <a:off x="3017703" y="2242048"/>
                <a:ext cx="383372" cy="231765"/>
              </a:xfrm>
              <a:custGeom>
                <a:avLst/>
                <a:gdLst>
                  <a:gd name="connsiteX0" fmla="*/ 189647 w 383372"/>
                  <a:gd name="connsiteY0" fmla="*/ 231764 h 231765"/>
                  <a:gd name="connsiteX1" fmla="*/ 49052 w 383372"/>
                  <a:gd name="connsiteY1" fmla="*/ 231764 h 231765"/>
                  <a:gd name="connsiteX2" fmla="*/ -1007 w 383372"/>
                  <a:gd name="connsiteY2" fmla="*/ 181466 h 231765"/>
                  <a:gd name="connsiteX3" fmla="*/ -1007 w 383372"/>
                  <a:gd name="connsiteY3" fmla="*/ 50799 h 231765"/>
                  <a:gd name="connsiteX4" fmla="*/ 50058 w 383372"/>
                  <a:gd name="connsiteY4" fmla="*/ -2 h 231765"/>
                  <a:gd name="connsiteX5" fmla="*/ 331221 w 383372"/>
                  <a:gd name="connsiteY5" fmla="*/ -2 h 231765"/>
                  <a:gd name="connsiteX6" fmla="*/ 382286 w 383372"/>
                  <a:gd name="connsiteY6" fmla="*/ 50799 h 231765"/>
                  <a:gd name="connsiteX7" fmla="*/ 382286 w 383372"/>
                  <a:gd name="connsiteY7" fmla="*/ 181466 h 231765"/>
                  <a:gd name="connsiteX8" fmla="*/ 332174 w 383372"/>
                  <a:gd name="connsiteY8" fmla="*/ 231764 h 23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3372" h="231765">
                    <a:moveTo>
                      <a:pt x="189647" y="231764"/>
                    </a:moveTo>
                    <a:lnTo>
                      <a:pt x="49052" y="231764"/>
                    </a:lnTo>
                    <a:cubicBezTo>
                      <a:pt x="16994" y="231764"/>
                      <a:pt x="-954" y="213736"/>
                      <a:pt x="-1007" y="181466"/>
                    </a:cubicBezTo>
                    <a:cubicBezTo>
                      <a:pt x="-1007" y="137927"/>
                      <a:pt x="-1007" y="94372"/>
                      <a:pt x="-1007" y="50799"/>
                    </a:cubicBezTo>
                    <a:cubicBezTo>
                      <a:pt x="-1007" y="18423"/>
                      <a:pt x="17524" y="25"/>
                      <a:pt x="50058" y="-2"/>
                    </a:cubicBezTo>
                    <a:cubicBezTo>
                      <a:pt x="143797" y="-2"/>
                      <a:pt x="237535" y="-2"/>
                      <a:pt x="331221" y="-2"/>
                    </a:cubicBezTo>
                    <a:cubicBezTo>
                      <a:pt x="363809" y="-2"/>
                      <a:pt x="382233" y="18529"/>
                      <a:pt x="382286" y="50799"/>
                    </a:cubicBezTo>
                    <a:cubicBezTo>
                      <a:pt x="382392" y="94372"/>
                      <a:pt x="382392" y="137927"/>
                      <a:pt x="382286" y="181466"/>
                    </a:cubicBezTo>
                    <a:cubicBezTo>
                      <a:pt x="382286" y="213736"/>
                      <a:pt x="364232" y="231764"/>
                      <a:pt x="332174" y="231764"/>
                    </a:cubicBezTo>
                    <a:close/>
                  </a:path>
                </a:pathLst>
              </a:custGeom>
              <a:solidFill>
                <a:srgbClr val="9CD6E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62" name="Forma libre: forma 61">
                <a:extLst>
                  <a:ext uri="{FF2B5EF4-FFF2-40B4-BE49-F238E27FC236}">
                    <a16:creationId xmlns:a16="http://schemas.microsoft.com/office/drawing/2014/main" id="{1C065465-20C2-C895-5B05-5CCB547F8AEF}"/>
                  </a:ext>
                </a:extLst>
              </p:cNvPr>
              <p:cNvSpPr/>
              <p:nvPr/>
            </p:nvSpPr>
            <p:spPr>
              <a:xfrm>
                <a:off x="3125969" y="1769582"/>
                <a:ext cx="166836" cy="71575"/>
              </a:xfrm>
              <a:custGeom>
                <a:avLst/>
                <a:gdLst>
                  <a:gd name="connsiteX0" fmla="*/ 81380 w 166836"/>
                  <a:gd name="connsiteY0" fmla="*/ 71566 h 71575"/>
                  <a:gd name="connsiteX1" fmla="*/ 11229 w 166836"/>
                  <a:gd name="connsiteY1" fmla="*/ 71566 h 71575"/>
                  <a:gd name="connsiteX2" fmla="*/ -895 w 166836"/>
                  <a:gd name="connsiteY2" fmla="*/ 59813 h 71575"/>
                  <a:gd name="connsiteX3" fmla="*/ -710 w 166836"/>
                  <a:gd name="connsiteY3" fmla="*/ 37073 h 71575"/>
                  <a:gd name="connsiteX4" fmla="*/ 35980 w 166836"/>
                  <a:gd name="connsiteY4" fmla="*/ 329 h 71575"/>
                  <a:gd name="connsiteX5" fmla="*/ 128898 w 166836"/>
                  <a:gd name="connsiteY5" fmla="*/ 329 h 71575"/>
                  <a:gd name="connsiteX6" fmla="*/ 165536 w 166836"/>
                  <a:gd name="connsiteY6" fmla="*/ 37126 h 71575"/>
                  <a:gd name="connsiteX7" fmla="*/ 165721 w 166836"/>
                  <a:gd name="connsiteY7" fmla="*/ 59866 h 71575"/>
                  <a:gd name="connsiteX8" fmla="*/ 153544 w 166836"/>
                  <a:gd name="connsiteY8" fmla="*/ 71566 h 71575"/>
                  <a:gd name="connsiteX9" fmla="*/ 81380 w 166836"/>
                  <a:gd name="connsiteY9" fmla="*/ 71566 h 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836" h="71575">
                    <a:moveTo>
                      <a:pt x="81380" y="71566"/>
                    </a:moveTo>
                    <a:cubicBezTo>
                      <a:pt x="58005" y="71566"/>
                      <a:pt x="34604" y="71328"/>
                      <a:pt x="11229" y="71566"/>
                    </a:cubicBezTo>
                    <a:cubicBezTo>
                      <a:pt x="2519" y="71725"/>
                      <a:pt x="-1769" y="69290"/>
                      <a:pt x="-895" y="59813"/>
                    </a:cubicBezTo>
                    <a:cubicBezTo>
                      <a:pt x="-234" y="52295"/>
                      <a:pt x="-895" y="44644"/>
                      <a:pt x="-710" y="37073"/>
                    </a:cubicBezTo>
                    <a:cubicBezTo>
                      <a:pt x="-154" y="17034"/>
                      <a:pt x="15941" y="911"/>
                      <a:pt x="35980" y="329"/>
                    </a:cubicBezTo>
                    <a:cubicBezTo>
                      <a:pt x="66953" y="-112"/>
                      <a:pt x="97926" y="-112"/>
                      <a:pt x="128898" y="329"/>
                    </a:cubicBezTo>
                    <a:cubicBezTo>
                      <a:pt x="148938" y="953"/>
                      <a:pt x="165006" y="17092"/>
                      <a:pt x="165536" y="37126"/>
                    </a:cubicBezTo>
                    <a:cubicBezTo>
                      <a:pt x="165827" y="44697"/>
                      <a:pt x="165059" y="52347"/>
                      <a:pt x="165721" y="59866"/>
                    </a:cubicBezTo>
                    <a:cubicBezTo>
                      <a:pt x="166595" y="69422"/>
                      <a:pt x="162148" y="71699"/>
                      <a:pt x="153544" y="71566"/>
                    </a:cubicBezTo>
                    <a:cubicBezTo>
                      <a:pt x="129533" y="71275"/>
                      <a:pt x="105470" y="71566"/>
                      <a:pt x="81380" y="71566"/>
                    </a:cubicBezTo>
                    <a:close/>
                  </a:path>
                </a:pathLst>
              </a:custGeom>
              <a:solidFill>
                <a:srgbClr val="F29978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63" name="Forma libre: forma 62">
                <a:extLst>
                  <a:ext uri="{FF2B5EF4-FFF2-40B4-BE49-F238E27FC236}">
                    <a16:creationId xmlns:a16="http://schemas.microsoft.com/office/drawing/2014/main" id="{7640C239-72AE-9B06-AC16-742AE18B47B8}"/>
                  </a:ext>
                </a:extLst>
              </p:cNvPr>
              <p:cNvSpPr/>
              <p:nvPr/>
            </p:nvSpPr>
            <p:spPr>
              <a:xfrm>
                <a:off x="3154976" y="1864976"/>
                <a:ext cx="108787" cy="31978"/>
              </a:xfrm>
              <a:custGeom>
                <a:avLst/>
                <a:gdLst>
                  <a:gd name="connsiteX0" fmla="*/ 52982 w 108787"/>
                  <a:gd name="connsiteY0" fmla="*/ 31950 h 31978"/>
                  <a:gd name="connsiteX1" fmla="*/ 6550 w 108787"/>
                  <a:gd name="connsiteY1" fmla="*/ 31950 h 31978"/>
                  <a:gd name="connsiteX2" fmla="*/ -889 w 108787"/>
                  <a:gd name="connsiteY2" fmla="*/ 25147 h 31978"/>
                  <a:gd name="connsiteX3" fmla="*/ 23731 w 108787"/>
                  <a:gd name="connsiteY3" fmla="*/ -2 h 31978"/>
                  <a:gd name="connsiteX4" fmla="*/ 99839 w 108787"/>
                  <a:gd name="connsiteY4" fmla="*/ -2 h 31978"/>
                  <a:gd name="connsiteX5" fmla="*/ 107780 w 108787"/>
                  <a:gd name="connsiteY5" fmla="*/ 7384 h 31978"/>
                  <a:gd name="connsiteX6" fmla="*/ 83611 w 108787"/>
                  <a:gd name="connsiteY6" fmla="*/ 31977 h 31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787" h="31978">
                    <a:moveTo>
                      <a:pt x="52982" y="31950"/>
                    </a:moveTo>
                    <a:cubicBezTo>
                      <a:pt x="37496" y="31950"/>
                      <a:pt x="22010" y="31765"/>
                      <a:pt x="6550" y="31950"/>
                    </a:cubicBezTo>
                    <a:cubicBezTo>
                      <a:pt x="1255" y="31950"/>
                      <a:pt x="-783" y="31130"/>
                      <a:pt x="-889" y="25147"/>
                    </a:cubicBezTo>
                    <a:cubicBezTo>
                      <a:pt x="-1365" y="-2"/>
                      <a:pt x="-1603" y="-2"/>
                      <a:pt x="23731" y="-2"/>
                    </a:cubicBezTo>
                    <a:cubicBezTo>
                      <a:pt x="49065" y="-2"/>
                      <a:pt x="74478" y="157"/>
                      <a:pt x="99839" y="-2"/>
                    </a:cubicBezTo>
                    <a:cubicBezTo>
                      <a:pt x="105503" y="-2"/>
                      <a:pt x="107780" y="845"/>
                      <a:pt x="107780" y="7384"/>
                    </a:cubicBezTo>
                    <a:cubicBezTo>
                      <a:pt x="107780" y="31977"/>
                      <a:pt x="108177" y="31977"/>
                      <a:pt x="83611" y="319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60CA292E-5692-9CFE-D8FE-B3E1D2D33189}"/>
                </a:ext>
              </a:extLst>
            </p:cNvPr>
            <p:cNvSpPr txBox="1"/>
            <p:nvPr/>
          </p:nvSpPr>
          <p:spPr>
            <a:xfrm>
              <a:off x="3653634" y="1956931"/>
              <a:ext cx="674904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600" b="0" i="0" u="none" strike="noStrike">
                  <a:solidFill>
                    <a:srgbClr val="000000"/>
                  </a:solidFill>
                  <a:effectLst/>
                </a:rPr>
                <a:t>222 Implementar al 100% un (1) programa de capacitación, formación y entrenamiento al personal en el marco de la Academia Bomberil de Bogotá</a:t>
              </a:r>
              <a:r>
                <a:rPr lang="es-MX" sz="1600"/>
                <a:t> </a:t>
              </a:r>
              <a:endParaRPr lang="es-CO" sz="1600"/>
            </a:p>
          </p:txBody>
        </p:sp>
        <p:sp>
          <p:nvSpPr>
            <p:cNvPr id="80" name="CuadroTexto 79">
              <a:extLst>
                <a:ext uri="{FF2B5EF4-FFF2-40B4-BE49-F238E27FC236}">
                  <a16:creationId xmlns:a16="http://schemas.microsoft.com/office/drawing/2014/main" id="{B64A82CB-B88D-122B-FC2A-511FC22AE614}"/>
                </a:ext>
              </a:extLst>
            </p:cNvPr>
            <p:cNvSpPr txBox="1"/>
            <p:nvPr/>
          </p:nvSpPr>
          <p:spPr>
            <a:xfrm>
              <a:off x="1904768" y="2018486"/>
              <a:ext cx="940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>
                  <a:latin typeface="Impact" panose="020B0806030902050204" pitchFamily="34" charset="0"/>
                </a:rPr>
                <a:t>73,8%</a:t>
              </a:r>
            </a:p>
          </p:txBody>
        </p:sp>
      </p:grpSp>
      <p:grpSp>
        <p:nvGrpSpPr>
          <p:cNvPr id="87" name="Grupo 86">
            <a:extLst>
              <a:ext uri="{FF2B5EF4-FFF2-40B4-BE49-F238E27FC236}">
                <a16:creationId xmlns:a16="http://schemas.microsoft.com/office/drawing/2014/main" id="{0F202886-02C0-B480-3E7C-49EAB1FB8619}"/>
              </a:ext>
            </a:extLst>
          </p:cNvPr>
          <p:cNvGrpSpPr/>
          <p:nvPr/>
        </p:nvGrpSpPr>
        <p:grpSpPr>
          <a:xfrm>
            <a:off x="1904768" y="3358753"/>
            <a:ext cx="8497907" cy="1009016"/>
            <a:chOff x="1904768" y="3084903"/>
            <a:chExt cx="8497907" cy="1009016"/>
          </a:xfrm>
        </p:grpSpPr>
        <p:grpSp>
          <p:nvGrpSpPr>
            <p:cNvPr id="84" name="Grupo 83">
              <a:extLst>
                <a:ext uri="{FF2B5EF4-FFF2-40B4-BE49-F238E27FC236}">
                  <a16:creationId xmlns:a16="http://schemas.microsoft.com/office/drawing/2014/main" id="{C279FA54-ACB2-FAE4-DF9C-85DA61107FAF}"/>
                </a:ext>
              </a:extLst>
            </p:cNvPr>
            <p:cNvGrpSpPr/>
            <p:nvPr/>
          </p:nvGrpSpPr>
          <p:grpSpPr>
            <a:xfrm>
              <a:off x="2993550" y="3084903"/>
              <a:ext cx="431706" cy="1009016"/>
              <a:chOff x="2993550" y="3084903"/>
              <a:chExt cx="431706" cy="1009016"/>
            </a:xfrm>
          </p:grpSpPr>
          <p:sp>
            <p:nvSpPr>
              <p:cNvPr id="68" name="Forma libre: forma 67">
                <a:extLst>
                  <a:ext uri="{FF2B5EF4-FFF2-40B4-BE49-F238E27FC236}">
                    <a16:creationId xmlns:a16="http://schemas.microsoft.com/office/drawing/2014/main" id="{9202AE26-75A3-5D73-6704-CA4821C84941}"/>
                  </a:ext>
                </a:extLst>
              </p:cNvPr>
              <p:cNvSpPr/>
              <p:nvPr/>
            </p:nvSpPr>
            <p:spPr>
              <a:xfrm>
                <a:off x="3017423" y="3500539"/>
                <a:ext cx="383599" cy="57600"/>
              </a:xfrm>
              <a:custGeom>
                <a:avLst/>
                <a:gdLst>
                  <a:gd name="connsiteX0" fmla="*/ 189927 w 383599"/>
                  <a:gd name="connsiteY0" fmla="*/ 231870 h 232184"/>
                  <a:gd name="connsiteX1" fmla="*/ 51318 w 383599"/>
                  <a:gd name="connsiteY1" fmla="*/ 232161 h 232184"/>
                  <a:gd name="connsiteX2" fmla="*/ -992 w 383599"/>
                  <a:gd name="connsiteY2" fmla="*/ 179402 h 232184"/>
                  <a:gd name="connsiteX3" fmla="*/ -727 w 383599"/>
                  <a:gd name="connsiteY3" fmla="*/ 50719 h 232184"/>
                  <a:gd name="connsiteX4" fmla="*/ 50338 w 383599"/>
                  <a:gd name="connsiteY4" fmla="*/ -2 h 232184"/>
                  <a:gd name="connsiteX5" fmla="*/ 331501 w 383599"/>
                  <a:gd name="connsiteY5" fmla="*/ -2 h 232184"/>
                  <a:gd name="connsiteX6" fmla="*/ 382592 w 383599"/>
                  <a:gd name="connsiteY6" fmla="*/ 50719 h 232184"/>
                  <a:gd name="connsiteX7" fmla="*/ 382592 w 383599"/>
                  <a:gd name="connsiteY7" fmla="*/ 181387 h 232184"/>
                  <a:gd name="connsiteX8" fmla="*/ 332481 w 383599"/>
                  <a:gd name="connsiteY8" fmla="*/ 231843 h 232184"/>
                  <a:gd name="connsiteX9" fmla="*/ 189927 w 383599"/>
                  <a:gd name="connsiteY9" fmla="*/ 231870 h 23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599" h="232184">
                    <a:moveTo>
                      <a:pt x="189927" y="231870"/>
                    </a:moveTo>
                    <a:cubicBezTo>
                      <a:pt x="143733" y="231870"/>
                      <a:pt x="97512" y="231023"/>
                      <a:pt x="51318" y="232161"/>
                    </a:cubicBezTo>
                    <a:cubicBezTo>
                      <a:pt x="17486" y="232982"/>
                      <a:pt x="-1627" y="209845"/>
                      <a:pt x="-992" y="179402"/>
                    </a:cubicBezTo>
                    <a:cubicBezTo>
                      <a:pt x="14" y="136516"/>
                      <a:pt x="-780" y="93605"/>
                      <a:pt x="-727" y="50719"/>
                    </a:cubicBezTo>
                    <a:cubicBezTo>
                      <a:pt x="-727" y="18264"/>
                      <a:pt x="17804" y="25"/>
                      <a:pt x="50338" y="-2"/>
                    </a:cubicBezTo>
                    <a:cubicBezTo>
                      <a:pt x="144050" y="-2"/>
                      <a:pt x="237762" y="-2"/>
                      <a:pt x="331501" y="-2"/>
                    </a:cubicBezTo>
                    <a:cubicBezTo>
                      <a:pt x="364115" y="-2"/>
                      <a:pt x="382540" y="18291"/>
                      <a:pt x="382592" y="50719"/>
                    </a:cubicBezTo>
                    <a:cubicBezTo>
                      <a:pt x="382592" y="94293"/>
                      <a:pt x="382592" y="137848"/>
                      <a:pt x="382592" y="181387"/>
                    </a:cubicBezTo>
                    <a:cubicBezTo>
                      <a:pt x="382592" y="213577"/>
                      <a:pt x="364565" y="231685"/>
                      <a:pt x="332481" y="231843"/>
                    </a:cubicBezTo>
                    <a:cubicBezTo>
                      <a:pt x="285042" y="231976"/>
                      <a:pt x="237392" y="231870"/>
                      <a:pt x="189927" y="231870"/>
                    </a:cubicBezTo>
                    <a:close/>
                  </a:path>
                </a:pathLst>
              </a:custGeom>
              <a:solidFill>
                <a:srgbClr val="9CD6E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65" name="Forma libre: forma 64">
                <a:extLst>
                  <a:ext uri="{FF2B5EF4-FFF2-40B4-BE49-F238E27FC236}">
                    <a16:creationId xmlns:a16="http://schemas.microsoft.com/office/drawing/2014/main" id="{4AFC5311-0B06-D49E-FC51-803A6F6D03E1}"/>
                  </a:ext>
                </a:extLst>
              </p:cNvPr>
              <p:cNvSpPr/>
              <p:nvPr/>
            </p:nvSpPr>
            <p:spPr>
              <a:xfrm>
                <a:off x="2993550" y="3084903"/>
                <a:ext cx="431706" cy="1009016"/>
              </a:xfrm>
              <a:custGeom>
                <a:avLst/>
                <a:gdLst>
                  <a:gd name="connsiteX0" fmla="*/ 29420 w 431706"/>
                  <a:gd name="connsiteY0" fmla="*/ 741100 h 1009016"/>
                  <a:gd name="connsiteX1" fmla="*/ -970 w 431706"/>
                  <a:gd name="connsiteY1" fmla="*/ 673040 h 1009016"/>
                  <a:gd name="connsiteX2" fmla="*/ -970 w 431706"/>
                  <a:gd name="connsiteY2" fmla="*/ 555211 h 1009016"/>
                  <a:gd name="connsiteX3" fmla="*/ 29499 w 431706"/>
                  <a:gd name="connsiteY3" fmla="*/ 485589 h 1009016"/>
                  <a:gd name="connsiteX4" fmla="*/ -970 w 431706"/>
                  <a:gd name="connsiteY4" fmla="*/ 415781 h 1009016"/>
                  <a:gd name="connsiteX5" fmla="*/ -970 w 431706"/>
                  <a:gd name="connsiteY5" fmla="*/ 307853 h 1009016"/>
                  <a:gd name="connsiteX6" fmla="*/ 128427 w 431706"/>
                  <a:gd name="connsiteY6" fmla="*/ 153757 h 1009016"/>
                  <a:gd name="connsiteX7" fmla="*/ 136368 w 431706"/>
                  <a:gd name="connsiteY7" fmla="*/ 144333 h 1009016"/>
                  <a:gd name="connsiteX8" fmla="*/ 136368 w 431706"/>
                  <a:gd name="connsiteY8" fmla="*/ 136391 h 1009016"/>
                  <a:gd name="connsiteX9" fmla="*/ 124218 w 431706"/>
                  <a:gd name="connsiteY9" fmla="*/ 116722 h 1009016"/>
                  <a:gd name="connsiteX10" fmla="*/ 108334 w 431706"/>
                  <a:gd name="connsiteY10" fmla="*/ 96868 h 1009016"/>
                  <a:gd name="connsiteX11" fmla="*/ 108996 w 431706"/>
                  <a:gd name="connsiteY11" fmla="*/ 50515 h 1009016"/>
                  <a:gd name="connsiteX12" fmla="*/ 170650 w 431706"/>
                  <a:gd name="connsiteY12" fmla="*/ 614 h 1009016"/>
                  <a:gd name="connsiteX13" fmla="*/ 258776 w 431706"/>
                  <a:gd name="connsiteY13" fmla="*/ 614 h 1009016"/>
                  <a:gd name="connsiteX14" fmla="*/ 321913 w 431706"/>
                  <a:gd name="connsiteY14" fmla="*/ 66081 h 1009016"/>
                  <a:gd name="connsiteX15" fmla="*/ 321913 w 431706"/>
                  <a:gd name="connsiteY15" fmla="*/ 90832 h 1009016"/>
                  <a:gd name="connsiteX16" fmla="*/ 300973 w 431706"/>
                  <a:gd name="connsiteY16" fmla="*/ 118522 h 1009016"/>
                  <a:gd name="connsiteX17" fmla="*/ 293190 w 431706"/>
                  <a:gd name="connsiteY17" fmla="*/ 129323 h 1009016"/>
                  <a:gd name="connsiteX18" fmla="*/ 313653 w 431706"/>
                  <a:gd name="connsiteY18" fmla="*/ 155796 h 1009016"/>
                  <a:gd name="connsiteX19" fmla="*/ 430344 w 431706"/>
                  <a:gd name="connsiteY19" fmla="*/ 299885 h 1009016"/>
                  <a:gd name="connsiteX20" fmla="*/ 430344 w 431706"/>
                  <a:gd name="connsiteY20" fmla="*/ 427640 h 1009016"/>
                  <a:gd name="connsiteX21" fmla="*/ 400827 w 431706"/>
                  <a:gd name="connsiteY21" fmla="*/ 485880 h 1009016"/>
                  <a:gd name="connsiteX22" fmla="*/ 430608 w 431706"/>
                  <a:gd name="connsiteY22" fmla="*/ 554126 h 1009016"/>
                  <a:gd name="connsiteX23" fmla="*/ 430608 w 431706"/>
                  <a:gd name="connsiteY23" fmla="*/ 672934 h 1009016"/>
                  <a:gd name="connsiteX24" fmla="*/ 400192 w 431706"/>
                  <a:gd name="connsiteY24" fmla="*/ 741100 h 1009016"/>
                  <a:gd name="connsiteX25" fmla="*/ 430635 w 431706"/>
                  <a:gd name="connsiteY25" fmla="*/ 813423 h 1009016"/>
                  <a:gd name="connsiteX26" fmla="*/ 430396 w 431706"/>
                  <a:gd name="connsiteY26" fmla="*/ 935196 h 1009016"/>
                  <a:gd name="connsiteX27" fmla="*/ 358365 w 431706"/>
                  <a:gd name="connsiteY27" fmla="*/ 1008683 h 1009016"/>
                  <a:gd name="connsiteX28" fmla="*/ 71167 w 431706"/>
                  <a:gd name="connsiteY28" fmla="*/ 1008683 h 1009016"/>
                  <a:gd name="connsiteX29" fmla="*/ -864 w 431706"/>
                  <a:gd name="connsiteY29" fmla="*/ 935169 h 1009016"/>
                  <a:gd name="connsiteX30" fmla="*/ -864 w 431706"/>
                  <a:gd name="connsiteY30" fmla="*/ 804449 h 1009016"/>
                  <a:gd name="connsiteX31" fmla="*/ 29420 w 431706"/>
                  <a:gd name="connsiteY31" fmla="*/ 741100 h 1009016"/>
                  <a:gd name="connsiteX32" fmla="*/ 214276 w 431706"/>
                  <a:gd name="connsiteY32" fmla="*/ 473438 h 1009016"/>
                  <a:gd name="connsiteX33" fmla="*/ 358789 w 431706"/>
                  <a:gd name="connsiteY33" fmla="*/ 473438 h 1009016"/>
                  <a:gd name="connsiteX34" fmla="*/ 406439 w 431706"/>
                  <a:gd name="connsiteY34" fmla="*/ 426635 h 1009016"/>
                  <a:gd name="connsiteX35" fmla="*/ 406439 w 431706"/>
                  <a:gd name="connsiteY35" fmla="*/ 301923 h 1009016"/>
                  <a:gd name="connsiteX36" fmla="*/ 285408 w 431706"/>
                  <a:gd name="connsiteY36" fmla="*/ 176206 h 1009016"/>
                  <a:gd name="connsiteX37" fmla="*/ 144839 w 431706"/>
                  <a:gd name="connsiteY37" fmla="*/ 176206 h 1009016"/>
                  <a:gd name="connsiteX38" fmla="*/ 24893 w 431706"/>
                  <a:gd name="connsiteY38" fmla="*/ 287972 h 1009016"/>
                  <a:gd name="connsiteX39" fmla="*/ 23596 w 431706"/>
                  <a:gd name="connsiteY39" fmla="*/ 424490 h 1009016"/>
                  <a:gd name="connsiteX40" fmla="*/ 72914 w 431706"/>
                  <a:gd name="connsiteY40" fmla="*/ 473464 h 1009016"/>
                  <a:gd name="connsiteX41" fmla="*/ 214276 w 431706"/>
                  <a:gd name="connsiteY41" fmla="*/ 473438 h 1009016"/>
                  <a:gd name="connsiteX42" fmla="*/ 213800 w 431706"/>
                  <a:gd name="connsiteY42" fmla="*/ 984725 h 1009016"/>
                  <a:gd name="connsiteX43" fmla="*/ 356353 w 431706"/>
                  <a:gd name="connsiteY43" fmla="*/ 984725 h 1009016"/>
                  <a:gd name="connsiteX44" fmla="*/ 406466 w 431706"/>
                  <a:gd name="connsiteY44" fmla="*/ 934296 h 1009016"/>
                  <a:gd name="connsiteX45" fmla="*/ 406466 w 431706"/>
                  <a:gd name="connsiteY45" fmla="*/ 803628 h 1009016"/>
                  <a:gd name="connsiteX46" fmla="*/ 355374 w 431706"/>
                  <a:gd name="connsiteY46" fmla="*/ 752907 h 1009016"/>
                  <a:gd name="connsiteX47" fmla="*/ 74264 w 431706"/>
                  <a:gd name="connsiteY47" fmla="*/ 752907 h 1009016"/>
                  <a:gd name="connsiteX48" fmla="*/ 23199 w 431706"/>
                  <a:gd name="connsiteY48" fmla="*/ 803601 h 1009016"/>
                  <a:gd name="connsiteX49" fmla="*/ 22934 w 431706"/>
                  <a:gd name="connsiteY49" fmla="*/ 932284 h 1009016"/>
                  <a:gd name="connsiteX50" fmla="*/ 75244 w 431706"/>
                  <a:gd name="connsiteY50" fmla="*/ 985043 h 1009016"/>
                  <a:gd name="connsiteX51" fmla="*/ 213800 w 431706"/>
                  <a:gd name="connsiteY51" fmla="*/ 984725 h 1009016"/>
                  <a:gd name="connsiteX52" fmla="*/ 213800 w 431706"/>
                  <a:gd name="connsiteY52" fmla="*/ 729002 h 1009016"/>
                  <a:gd name="connsiteX53" fmla="*/ 356353 w 431706"/>
                  <a:gd name="connsiteY53" fmla="*/ 729002 h 1009016"/>
                  <a:gd name="connsiteX54" fmla="*/ 406466 w 431706"/>
                  <a:gd name="connsiteY54" fmla="*/ 678705 h 1009016"/>
                  <a:gd name="connsiteX55" fmla="*/ 406466 w 431706"/>
                  <a:gd name="connsiteY55" fmla="*/ 548037 h 1009016"/>
                  <a:gd name="connsiteX56" fmla="*/ 355400 w 431706"/>
                  <a:gd name="connsiteY56" fmla="*/ 497236 h 1009016"/>
                  <a:gd name="connsiteX57" fmla="*/ 74238 w 431706"/>
                  <a:gd name="connsiteY57" fmla="*/ 497236 h 1009016"/>
                  <a:gd name="connsiteX58" fmla="*/ 23172 w 431706"/>
                  <a:gd name="connsiteY58" fmla="*/ 548037 h 1009016"/>
                  <a:gd name="connsiteX59" fmla="*/ 23172 w 431706"/>
                  <a:gd name="connsiteY59" fmla="*/ 678705 h 1009016"/>
                  <a:gd name="connsiteX60" fmla="*/ 73232 w 431706"/>
                  <a:gd name="connsiteY60" fmla="*/ 729002 h 1009016"/>
                  <a:gd name="connsiteX61" fmla="*/ 213800 w 431706"/>
                  <a:gd name="connsiteY61" fmla="*/ 96312 h 1009016"/>
                  <a:gd name="connsiteX62" fmla="*/ 285963 w 431706"/>
                  <a:gd name="connsiteY62" fmla="*/ 96312 h 1009016"/>
                  <a:gd name="connsiteX63" fmla="*/ 298141 w 431706"/>
                  <a:gd name="connsiteY63" fmla="*/ 84611 h 1009016"/>
                  <a:gd name="connsiteX64" fmla="*/ 297955 w 431706"/>
                  <a:gd name="connsiteY64" fmla="*/ 61871 h 1009016"/>
                  <a:gd name="connsiteX65" fmla="*/ 261450 w 431706"/>
                  <a:gd name="connsiteY65" fmla="*/ 25234 h 1009016"/>
                  <a:gd name="connsiteX66" fmla="*/ 168532 w 431706"/>
                  <a:gd name="connsiteY66" fmla="*/ 25234 h 1009016"/>
                  <a:gd name="connsiteX67" fmla="*/ 131736 w 431706"/>
                  <a:gd name="connsiteY67" fmla="*/ 61977 h 1009016"/>
                  <a:gd name="connsiteX68" fmla="*/ 131550 w 431706"/>
                  <a:gd name="connsiteY68" fmla="*/ 84717 h 1009016"/>
                  <a:gd name="connsiteX69" fmla="*/ 143675 w 431706"/>
                  <a:gd name="connsiteY69" fmla="*/ 96471 h 1009016"/>
                  <a:gd name="connsiteX70" fmla="*/ 213800 w 431706"/>
                  <a:gd name="connsiteY70" fmla="*/ 96339 h 1009016"/>
                  <a:gd name="connsiteX71" fmla="*/ 214382 w 431706"/>
                  <a:gd name="connsiteY71" fmla="*/ 152089 h 1009016"/>
                  <a:gd name="connsiteX72" fmla="*/ 245037 w 431706"/>
                  <a:gd name="connsiteY72" fmla="*/ 152089 h 1009016"/>
                  <a:gd name="connsiteX73" fmla="*/ 269207 w 431706"/>
                  <a:gd name="connsiteY73" fmla="*/ 127497 h 1009016"/>
                  <a:gd name="connsiteX74" fmla="*/ 261265 w 431706"/>
                  <a:gd name="connsiteY74" fmla="*/ 120111 h 1009016"/>
                  <a:gd name="connsiteX75" fmla="*/ 185157 w 431706"/>
                  <a:gd name="connsiteY75" fmla="*/ 120111 h 1009016"/>
                  <a:gd name="connsiteX76" fmla="*/ 160537 w 431706"/>
                  <a:gd name="connsiteY76" fmla="*/ 145260 h 1009016"/>
                  <a:gd name="connsiteX77" fmla="*/ 167976 w 431706"/>
                  <a:gd name="connsiteY77" fmla="*/ 152063 h 1009016"/>
                  <a:gd name="connsiteX78" fmla="*/ 214409 w 431706"/>
                  <a:gd name="connsiteY78" fmla="*/ 152116 h 1009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31706" h="1009016">
                    <a:moveTo>
                      <a:pt x="29420" y="741100"/>
                    </a:moveTo>
                    <a:cubicBezTo>
                      <a:pt x="5886" y="723761"/>
                      <a:pt x="-1473" y="700465"/>
                      <a:pt x="-970" y="673040"/>
                    </a:cubicBezTo>
                    <a:cubicBezTo>
                      <a:pt x="-255" y="633773"/>
                      <a:pt x="-255" y="594496"/>
                      <a:pt x="-970" y="555211"/>
                    </a:cubicBezTo>
                    <a:cubicBezTo>
                      <a:pt x="-1526" y="527230"/>
                      <a:pt x="5304" y="503193"/>
                      <a:pt x="29499" y="485589"/>
                    </a:cubicBezTo>
                    <a:cubicBezTo>
                      <a:pt x="5277" y="467958"/>
                      <a:pt x="-1579" y="443842"/>
                      <a:pt x="-970" y="415781"/>
                    </a:cubicBezTo>
                    <a:cubicBezTo>
                      <a:pt x="-150" y="379831"/>
                      <a:pt x="-335" y="343829"/>
                      <a:pt x="-970" y="307853"/>
                    </a:cubicBezTo>
                    <a:cubicBezTo>
                      <a:pt x="-2188" y="221315"/>
                      <a:pt x="61822" y="161911"/>
                      <a:pt x="128427" y="153757"/>
                    </a:cubicBezTo>
                    <a:cubicBezTo>
                      <a:pt x="134462" y="153016"/>
                      <a:pt x="137242" y="150633"/>
                      <a:pt x="136368" y="144333"/>
                    </a:cubicBezTo>
                    <a:cubicBezTo>
                      <a:pt x="135998" y="141699"/>
                      <a:pt x="135998" y="139025"/>
                      <a:pt x="136368" y="136391"/>
                    </a:cubicBezTo>
                    <a:cubicBezTo>
                      <a:pt x="137692" y="126464"/>
                      <a:pt x="136368" y="119528"/>
                      <a:pt x="124218" y="116722"/>
                    </a:cubicBezTo>
                    <a:cubicBezTo>
                      <a:pt x="115164" y="114604"/>
                      <a:pt x="109261" y="106133"/>
                      <a:pt x="108334" y="96868"/>
                    </a:cubicBezTo>
                    <a:cubicBezTo>
                      <a:pt x="106904" y="81488"/>
                      <a:pt x="105687" y="65736"/>
                      <a:pt x="108996" y="50515"/>
                    </a:cubicBezTo>
                    <a:cubicBezTo>
                      <a:pt x="115270" y="20707"/>
                      <a:pt x="138909" y="1461"/>
                      <a:pt x="170650" y="614"/>
                    </a:cubicBezTo>
                    <a:cubicBezTo>
                      <a:pt x="200008" y="-153"/>
                      <a:pt x="229419" y="-259"/>
                      <a:pt x="258776" y="614"/>
                    </a:cubicBezTo>
                    <a:cubicBezTo>
                      <a:pt x="296764" y="1753"/>
                      <a:pt x="321569" y="28066"/>
                      <a:pt x="321913" y="66081"/>
                    </a:cubicBezTo>
                    <a:cubicBezTo>
                      <a:pt x="321913" y="74340"/>
                      <a:pt x="322072" y="82599"/>
                      <a:pt x="321913" y="90832"/>
                    </a:cubicBezTo>
                    <a:cubicBezTo>
                      <a:pt x="321569" y="104757"/>
                      <a:pt x="314421" y="114657"/>
                      <a:pt x="300973" y="118522"/>
                    </a:cubicBezTo>
                    <a:cubicBezTo>
                      <a:pt x="294779" y="120296"/>
                      <a:pt x="293032" y="122970"/>
                      <a:pt x="293190" y="129323"/>
                    </a:cubicBezTo>
                    <a:cubicBezTo>
                      <a:pt x="293561" y="151295"/>
                      <a:pt x="293190" y="151295"/>
                      <a:pt x="313653" y="155796"/>
                    </a:cubicBezTo>
                    <a:cubicBezTo>
                      <a:pt x="381026" y="171308"/>
                      <a:pt x="429179" y="230748"/>
                      <a:pt x="430344" y="299885"/>
                    </a:cubicBezTo>
                    <a:cubicBezTo>
                      <a:pt x="430952" y="342452"/>
                      <a:pt x="430661" y="385046"/>
                      <a:pt x="430344" y="427640"/>
                    </a:cubicBezTo>
                    <a:cubicBezTo>
                      <a:pt x="430344" y="450724"/>
                      <a:pt x="422772" y="464914"/>
                      <a:pt x="400827" y="485880"/>
                    </a:cubicBezTo>
                    <a:cubicBezTo>
                      <a:pt x="423831" y="502902"/>
                      <a:pt x="431138" y="526435"/>
                      <a:pt x="430608" y="554126"/>
                    </a:cubicBezTo>
                    <a:cubicBezTo>
                      <a:pt x="429867" y="593710"/>
                      <a:pt x="429867" y="633312"/>
                      <a:pt x="430608" y="672934"/>
                    </a:cubicBezTo>
                    <a:cubicBezTo>
                      <a:pt x="431085" y="700359"/>
                      <a:pt x="423726" y="723655"/>
                      <a:pt x="400192" y="741100"/>
                    </a:cubicBezTo>
                    <a:cubicBezTo>
                      <a:pt x="425446" y="759260"/>
                      <a:pt x="431244" y="784647"/>
                      <a:pt x="430635" y="813423"/>
                    </a:cubicBezTo>
                    <a:cubicBezTo>
                      <a:pt x="429787" y="854005"/>
                      <a:pt x="430476" y="894613"/>
                      <a:pt x="430396" y="935196"/>
                    </a:cubicBezTo>
                    <a:cubicBezTo>
                      <a:pt x="430396" y="978610"/>
                      <a:pt x="401700" y="1008471"/>
                      <a:pt x="358365" y="1008683"/>
                    </a:cubicBezTo>
                    <a:cubicBezTo>
                      <a:pt x="262641" y="1009125"/>
                      <a:pt x="166917" y="1009125"/>
                      <a:pt x="71167" y="1008683"/>
                    </a:cubicBezTo>
                    <a:cubicBezTo>
                      <a:pt x="27858" y="1008471"/>
                      <a:pt x="-785" y="978584"/>
                      <a:pt x="-864" y="935169"/>
                    </a:cubicBezTo>
                    <a:cubicBezTo>
                      <a:pt x="-944" y="891754"/>
                      <a:pt x="-626" y="848022"/>
                      <a:pt x="-864" y="804449"/>
                    </a:cubicBezTo>
                    <a:cubicBezTo>
                      <a:pt x="-1076" y="778797"/>
                      <a:pt x="7554" y="757566"/>
                      <a:pt x="29420" y="741100"/>
                    </a:cubicBezTo>
                    <a:close/>
                    <a:moveTo>
                      <a:pt x="214276" y="473438"/>
                    </a:moveTo>
                    <a:cubicBezTo>
                      <a:pt x="262429" y="473438"/>
                      <a:pt x="310609" y="473438"/>
                      <a:pt x="358789" y="473438"/>
                    </a:cubicBezTo>
                    <a:cubicBezTo>
                      <a:pt x="387247" y="473438"/>
                      <a:pt x="406068" y="455066"/>
                      <a:pt x="406439" y="426635"/>
                    </a:cubicBezTo>
                    <a:cubicBezTo>
                      <a:pt x="406783" y="385073"/>
                      <a:pt x="407101" y="343485"/>
                      <a:pt x="406439" y="301923"/>
                    </a:cubicBezTo>
                    <a:cubicBezTo>
                      <a:pt x="405274" y="233466"/>
                      <a:pt x="351588" y="177503"/>
                      <a:pt x="285408" y="176206"/>
                    </a:cubicBezTo>
                    <a:cubicBezTo>
                      <a:pt x="238551" y="175306"/>
                      <a:pt x="191695" y="175306"/>
                      <a:pt x="144839" y="176206"/>
                    </a:cubicBezTo>
                    <a:cubicBezTo>
                      <a:pt x="83953" y="177291"/>
                      <a:pt x="29791" y="227642"/>
                      <a:pt x="24893" y="287972"/>
                    </a:cubicBezTo>
                    <a:cubicBezTo>
                      <a:pt x="21187" y="333372"/>
                      <a:pt x="23940" y="378984"/>
                      <a:pt x="23596" y="424490"/>
                    </a:cubicBezTo>
                    <a:cubicBezTo>
                      <a:pt x="23358" y="455331"/>
                      <a:pt x="41888" y="473411"/>
                      <a:pt x="72914" y="473464"/>
                    </a:cubicBezTo>
                    <a:cubicBezTo>
                      <a:pt x="119955" y="473499"/>
                      <a:pt x="167076" y="473491"/>
                      <a:pt x="214276" y="473438"/>
                    </a:cubicBezTo>
                    <a:close/>
                    <a:moveTo>
                      <a:pt x="213800" y="984725"/>
                    </a:moveTo>
                    <a:cubicBezTo>
                      <a:pt x="261450" y="984725"/>
                      <a:pt x="308836" y="984725"/>
                      <a:pt x="356353" y="984725"/>
                    </a:cubicBezTo>
                    <a:cubicBezTo>
                      <a:pt x="388438" y="984725"/>
                      <a:pt x="406386" y="966459"/>
                      <a:pt x="406466" y="934296"/>
                    </a:cubicBezTo>
                    <a:cubicBezTo>
                      <a:pt x="406466" y="890722"/>
                      <a:pt x="406466" y="847167"/>
                      <a:pt x="406466" y="803628"/>
                    </a:cubicBezTo>
                    <a:cubicBezTo>
                      <a:pt x="406466" y="771173"/>
                      <a:pt x="387935" y="752907"/>
                      <a:pt x="355374" y="752907"/>
                    </a:cubicBezTo>
                    <a:lnTo>
                      <a:pt x="74264" y="752907"/>
                    </a:lnTo>
                    <a:cubicBezTo>
                      <a:pt x="41624" y="752907"/>
                      <a:pt x="23252" y="771173"/>
                      <a:pt x="23199" y="803601"/>
                    </a:cubicBezTo>
                    <a:cubicBezTo>
                      <a:pt x="23199" y="846513"/>
                      <a:pt x="23940" y="889425"/>
                      <a:pt x="22934" y="932284"/>
                    </a:cubicBezTo>
                    <a:cubicBezTo>
                      <a:pt x="22193" y="962753"/>
                      <a:pt x="41465" y="985890"/>
                      <a:pt x="75244" y="985043"/>
                    </a:cubicBezTo>
                    <a:cubicBezTo>
                      <a:pt x="121438" y="983852"/>
                      <a:pt x="167658" y="984725"/>
                      <a:pt x="213800" y="984725"/>
                    </a:cubicBezTo>
                    <a:close/>
                    <a:moveTo>
                      <a:pt x="213800" y="729002"/>
                    </a:moveTo>
                    <a:lnTo>
                      <a:pt x="356353" y="729002"/>
                    </a:lnTo>
                    <a:cubicBezTo>
                      <a:pt x="388411" y="729002"/>
                      <a:pt x="406386" y="710948"/>
                      <a:pt x="406466" y="678705"/>
                    </a:cubicBezTo>
                    <a:cubicBezTo>
                      <a:pt x="406466" y="635166"/>
                      <a:pt x="406466" y="591610"/>
                      <a:pt x="406466" y="548037"/>
                    </a:cubicBezTo>
                    <a:cubicBezTo>
                      <a:pt x="406466" y="515661"/>
                      <a:pt x="387935" y="497263"/>
                      <a:pt x="355400" y="497236"/>
                    </a:cubicBezTo>
                    <a:cubicBezTo>
                      <a:pt x="261688" y="497236"/>
                      <a:pt x="167976" y="497236"/>
                      <a:pt x="74238" y="497236"/>
                    </a:cubicBezTo>
                    <a:cubicBezTo>
                      <a:pt x="41650" y="497236"/>
                      <a:pt x="23225" y="515767"/>
                      <a:pt x="23172" y="548037"/>
                    </a:cubicBezTo>
                    <a:cubicBezTo>
                      <a:pt x="23172" y="591592"/>
                      <a:pt x="23172" y="635150"/>
                      <a:pt x="23172" y="678705"/>
                    </a:cubicBezTo>
                    <a:cubicBezTo>
                      <a:pt x="23172" y="711001"/>
                      <a:pt x="41174" y="729002"/>
                      <a:pt x="73232" y="729002"/>
                    </a:cubicBezTo>
                    <a:close/>
                    <a:moveTo>
                      <a:pt x="213800" y="96312"/>
                    </a:moveTo>
                    <a:cubicBezTo>
                      <a:pt x="237863" y="96312"/>
                      <a:pt x="261927" y="96074"/>
                      <a:pt x="285963" y="96312"/>
                    </a:cubicBezTo>
                    <a:cubicBezTo>
                      <a:pt x="294567" y="96444"/>
                      <a:pt x="299014" y="94168"/>
                      <a:pt x="298141" y="84611"/>
                    </a:cubicBezTo>
                    <a:cubicBezTo>
                      <a:pt x="297479" y="77093"/>
                      <a:pt x="298141" y="69443"/>
                      <a:pt x="297955" y="61871"/>
                    </a:cubicBezTo>
                    <a:cubicBezTo>
                      <a:pt x="297347" y="41949"/>
                      <a:pt x="281384" y="25922"/>
                      <a:pt x="261450" y="25234"/>
                    </a:cubicBezTo>
                    <a:cubicBezTo>
                      <a:pt x="230477" y="24792"/>
                      <a:pt x="199505" y="24792"/>
                      <a:pt x="168532" y="25234"/>
                    </a:cubicBezTo>
                    <a:cubicBezTo>
                      <a:pt x="148440" y="25761"/>
                      <a:pt x="132291" y="41899"/>
                      <a:pt x="131736" y="61977"/>
                    </a:cubicBezTo>
                    <a:cubicBezTo>
                      <a:pt x="131444" y="69548"/>
                      <a:pt x="132212" y="77199"/>
                      <a:pt x="131550" y="84717"/>
                    </a:cubicBezTo>
                    <a:cubicBezTo>
                      <a:pt x="130677" y="94194"/>
                      <a:pt x="134965" y="96630"/>
                      <a:pt x="143675" y="96471"/>
                    </a:cubicBezTo>
                    <a:cubicBezTo>
                      <a:pt x="167050" y="96047"/>
                      <a:pt x="190451" y="96339"/>
                      <a:pt x="213800" y="96339"/>
                    </a:cubicBezTo>
                    <a:close/>
                    <a:moveTo>
                      <a:pt x="214382" y="152089"/>
                    </a:moveTo>
                    <a:lnTo>
                      <a:pt x="245037" y="152089"/>
                    </a:lnTo>
                    <a:cubicBezTo>
                      <a:pt x="269603" y="152089"/>
                      <a:pt x="269312" y="152089"/>
                      <a:pt x="269207" y="127497"/>
                    </a:cubicBezTo>
                    <a:cubicBezTo>
                      <a:pt x="269207" y="120958"/>
                      <a:pt x="266903" y="120058"/>
                      <a:pt x="261265" y="120111"/>
                    </a:cubicBezTo>
                    <a:cubicBezTo>
                      <a:pt x="235904" y="120402"/>
                      <a:pt x="210517" y="120111"/>
                      <a:pt x="185157" y="120111"/>
                    </a:cubicBezTo>
                    <a:cubicBezTo>
                      <a:pt x="159796" y="120111"/>
                      <a:pt x="160061" y="120111"/>
                      <a:pt x="160537" y="145260"/>
                    </a:cubicBezTo>
                    <a:cubicBezTo>
                      <a:pt x="160537" y="151242"/>
                      <a:pt x="162788" y="152142"/>
                      <a:pt x="167976" y="152063"/>
                    </a:cubicBezTo>
                    <a:cubicBezTo>
                      <a:pt x="183436" y="151931"/>
                      <a:pt x="198922" y="152116"/>
                      <a:pt x="214409" y="152116"/>
                    </a:cubicBezTo>
                    <a:close/>
                  </a:path>
                </a:pathLst>
              </a:custGeom>
              <a:solidFill>
                <a:srgbClr val="1D233B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67" name="Forma libre: forma 66">
                <a:extLst>
                  <a:ext uri="{FF2B5EF4-FFF2-40B4-BE49-F238E27FC236}">
                    <a16:creationId xmlns:a16="http://schemas.microsoft.com/office/drawing/2014/main" id="{851C61BE-536A-36E6-631E-D50873407FFB}"/>
                  </a:ext>
                </a:extLst>
              </p:cNvPr>
              <p:cNvSpPr/>
              <p:nvPr/>
            </p:nvSpPr>
            <p:spPr>
              <a:xfrm>
                <a:off x="3017423" y="3837759"/>
                <a:ext cx="383652" cy="232158"/>
              </a:xfrm>
              <a:custGeom>
                <a:avLst/>
                <a:gdLst>
                  <a:gd name="connsiteX0" fmla="*/ 189927 w 383652"/>
                  <a:gd name="connsiteY0" fmla="*/ 231870 h 232158"/>
                  <a:gd name="connsiteX1" fmla="*/ 51318 w 383652"/>
                  <a:gd name="connsiteY1" fmla="*/ 232135 h 232158"/>
                  <a:gd name="connsiteX2" fmla="*/ -992 w 383652"/>
                  <a:gd name="connsiteY2" fmla="*/ 179375 h 232158"/>
                  <a:gd name="connsiteX3" fmla="*/ -727 w 383652"/>
                  <a:gd name="connsiteY3" fmla="*/ 50693 h 232158"/>
                  <a:gd name="connsiteX4" fmla="*/ 50338 w 383652"/>
                  <a:gd name="connsiteY4" fmla="*/ -2 h 232158"/>
                  <a:gd name="connsiteX5" fmla="*/ 331554 w 383652"/>
                  <a:gd name="connsiteY5" fmla="*/ -2 h 232158"/>
                  <a:gd name="connsiteX6" fmla="*/ 382646 w 383652"/>
                  <a:gd name="connsiteY6" fmla="*/ 50719 h 232158"/>
                  <a:gd name="connsiteX7" fmla="*/ 382646 w 383652"/>
                  <a:gd name="connsiteY7" fmla="*/ 181387 h 232158"/>
                  <a:gd name="connsiteX8" fmla="*/ 332533 w 383652"/>
                  <a:gd name="connsiteY8" fmla="*/ 231817 h 232158"/>
                  <a:gd name="connsiteX9" fmla="*/ 189927 w 383652"/>
                  <a:gd name="connsiteY9" fmla="*/ 231870 h 23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52" h="232158">
                    <a:moveTo>
                      <a:pt x="189927" y="231870"/>
                    </a:moveTo>
                    <a:cubicBezTo>
                      <a:pt x="143733" y="231870"/>
                      <a:pt x="97512" y="230996"/>
                      <a:pt x="51318" y="232135"/>
                    </a:cubicBezTo>
                    <a:cubicBezTo>
                      <a:pt x="17486" y="232982"/>
                      <a:pt x="-1627" y="209845"/>
                      <a:pt x="-992" y="179375"/>
                    </a:cubicBezTo>
                    <a:cubicBezTo>
                      <a:pt x="14" y="136516"/>
                      <a:pt x="-780" y="93605"/>
                      <a:pt x="-727" y="50693"/>
                    </a:cubicBezTo>
                    <a:cubicBezTo>
                      <a:pt x="-727" y="18264"/>
                      <a:pt x="17804" y="-2"/>
                      <a:pt x="50338" y="-2"/>
                    </a:cubicBezTo>
                    <a:lnTo>
                      <a:pt x="331554" y="-2"/>
                    </a:lnTo>
                    <a:cubicBezTo>
                      <a:pt x="364168" y="-2"/>
                      <a:pt x="382593" y="18264"/>
                      <a:pt x="382646" y="50719"/>
                    </a:cubicBezTo>
                    <a:cubicBezTo>
                      <a:pt x="382646" y="94274"/>
                      <a:pt x="382646" y="137832"/>
                      <a:pt x="382646" y="181387"/>
                    </a:cubicBezTo>
                    <a:cubicBezTo>
                      <a:pt x="382646" y="213551"/>
                      <a:pt x="364618" y="231685"/>
                      <a:pt x="332533" y="231817"/>
                    </a:cubicBezTo>
                    <a:cubicBezTo>
                      <a:pt x="285016" y="231949"/>
                      <a:pt x="237577" y="231870"/>
                      <a:pt x="189927" y="231870"/>
                    </a:cubicBezTo>
                    <a:close/>
                  </a:path>
                </a:pathLst>
              </a:custGeom>
              <a:solidFill>
                <a:srgbClr val="9CD6E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69" name="Forma libre: forma 68">
                <a:extLst>
                  <a:ext uri="{FF2B5EF4-FFF2-40B4-BE49-F238E27FC236}">
                    <a16:creationId xmlns:a16="http://schemas.microsoft.com/office/drawing/2014/main" id="{C6D3F030-C612-6B08-C320-E37A84927CD5}"/>
                  </a:ext>
                </a:extLst>
              </p:cNvPr>
              <p:cNvSpPr/>
              <p:nvPr/>
            </p:nvSpPr>
            <p:spPr>
              <a:xfrm>
                <a:off x="3017703" y="3582141"/>
                <a:ext cx="383372" cy="231765"/>
              </a:xfrm>
              <a:custGeom>
                <a:avLst/>
                <a:gdLst>
                  <a:gd name="connsiteX0" fmla="*/ 189647 w 383372"/>
                  <a:gd name="connsiteY0" fmla="*/ 231764 h 231765"/>
                  <a:gd name="connsiteX1" fmla="*/ 49052 w 383372"/>
                  <a:gd name="connsiteY1" fmla="*/ 231764 h 231765"/>
                  <a:gd name="connsiteX2" fmla="*/ -1007 w 383372"/>
                  <a:gd name="connsiteY2" fmla="*/ 181466 h 231765"/>
                  <a:gd name="connsiteX3" fmla="*/ -1007 w 383372"/>
                  <a:gd name="connsiteY3" fmla="*/ 50799 h 231765"/>
                  <a:gd name="connsiteX4" fmla="*/ 50058 w 383372"/>
                  <a:gd name="connsiteY4" fmla="*/ -2 h 231765"/>
                  <a:gd name="connsiteX5" fmla="*/ 331221 w 383372"/>
                  <a:gd name="connsiteY5" fmla="*/ -2 h 231765"/>
                  <a:gd name="connsiteX6" fmla="*/ 382286 w 383372"/>
                  <a:gd name="connsiteY6" fmla="*/ 50799 h 231765"/>
                  <a:gd name="connsiteX7" fmla="*/ 382286 w 383372"/>
                  <a:gd name="connsiteY7" fmla="*/ 181466 h 231765"/>
                  <a:gd name="connsiteX8" fmla="*/ 332174 w 383372"/>
                  <a:gd name="connsiteY8" fmla="*/ 231764 h 23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3372" h="231765">
                    <a:moveTo>
                      <a:pt x="189647" y="231764"/>
                    </a:moveTo>
                    <a:lnTo>
                      <a:pt x="49052" y="231764"/>
                    </a:lnTo>
                    <a:cubicBezTo>
                      <a:pt x="16994" y="231764"/>
                      <a:pt x="-954" y="213736"/>
                      <a:pt x="-1007" y="181466"/>
                    </a:cubicBezTo>
                    <a:cubicBezTo>
                      <a:pt x="-1007" y="137927"/>
                      <a:pt x="-1007" y="94372"/>
                      <a:pt x="-1007" y="50799"/>
                    </a:cubicBezTo>
                    <a:cubicBezTo>
                      <a:pt x="-1007" y="18423"/>
                      <a:pt x="17524" y="25"/>
                      <a:pt x="50058" y="-2"/>
                    </a:cubicBezTo>
                    <a:cubicBezTo>
                      <a:pt x="143797" y="-2"/>
                      <a:pt x="237535" y="-2"/>
                      <a:pt x="331221" y="-2"/>
                    </a:cubicBezTo>
                    <a:cubicBezTo>
                      <a:pt x="363809" y="-2"/>
                      <a:pt x="382233" y="18529"/>
                      <a:pt x="382286" y="50799"/>
                    </a:cubicBezTo>
                    <a:cubicBezTo>
                      <a:pt x="382392" y="94372"/>
                      <a:pt x="382392" y="137927"/>
                      <a:pt x="382286" y="181466"/>
                    </a:cubicBezTo>
                    <a:cubicBezTo>
                      <a:pt x="382286" y="213736"/>
                      <a:pt x="364232" y="231764"/>
                      <a:pt x="332174" y="231764"/>
                    </a:cubicBezTo>
                    <a:close/>
                  </a:path>
                </a:pathLst>
              </a:custGeom>
              <a:solidFill>
                <a:srgbClr val="9CD6E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70" name="Forma libre: forma 69">
                <a:extLst>
                  <a:ext uri="{FF2B5EF4-FFF2-40B4-BE49-F238E27FC236}">
                    <a16:creationId xmlns:a16="http://schemas.microsoft.com/office/drawing/2014/main" id="{2CA45132-601E-3F09-320F-9C00601D566F}"/>
                  </a:ext>
                </a:extLst>
              </p:cNvPr>
              <p:cNvSpPr/>
              <p:nvPr/>
            </p:nvSpPr>
            <p:spPr>
              <a:xfrm>
                <a:off x="3125969" y="3109675"/>
                <a:ext cx="166836" cy="71575"/>
              </a:xfrm>
              <a:custGeom>
                <a:avLst/>
                <a:gdLst>
                  <a:gd name="connsiteX0" fmla="*/ 81380 w 166836"/>
                  <a:gd name="connsiteY0" fmla="*/ 71566 h 71575"/>
                  <a:gd name="connsiteX1" fmla="*/ 11229 w 166836"/>
                  <a:gd name="connsiteY1" fmla="*/ 71566 h 71575"/>
                  <a:gd name="connsiteX2" fmla="*/ -895 w 166836"/>
                  <a:gd name="connsiteY2" fmla="*/ 59813 h 71575"/>
                  <a:gd name="connsiteX3" fmla="*/ -710 w 166836"/>
                  <a:gd name="connsiteY3" fmla="*/ 37073 h 71575"/>
                  <a:gd name="connsiteX4" fmla="*/ 35980 w 166836"/>
                  <a:gd name="connsiteY4" fmla="*/ 329 h 71575"/>
                  <a:gd name="connsiteX5" fmla="*/ 128898 w 166836"/>
                  <a:gd name="connsiteY5" fmla="*/ 329 h 71575"/>
                  <a:gd name="connsiteX6" fmla="*/ 165536 w 166836"/>
                  <a:gd name="connsiteY6" fmla="*/ 37126 h 71575"/>
                  <a:gd name="connsiteX7" fmla="*/ 165721 w 166836"/>
                  <a:gd name="connsiteY7" fmla="*/ 59866 h 71575"/>
                  <a:gd name="connsiteX8" fmla="*/ 153544 w 166836"/>
                  <a:gd name="connsiteY8" fmla="*/ 71566 h 71575"/>
                  <a:gd name="connsiteX9" fmla="*/ 81380 w 166836"/>
                  <a:gd name="connsiteY9" fmla="*/ 71566 h 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836" h="71575">
                    <a:moveTo>
                      <a:pt x="81380" y="71566"/>
                    </a:moveTo>
                    <a:cubicBezTo>
                      <a:pt x="58005" y="71566"/>
                      <a:pt x="34604" y="71328"/>
                      <a:pt x="11229" y="71566"/>
                    </a:cubicBezTo>
                    <a:cubicBezTo>
                      <a:pt x="2519" y="71725"/>
                      <a:pt x="-1769" y="69290"/>
                      <a:pt x="-895" y="59813"/>
                    </a:cubicBezTo>
                    <a:cubicBezTo>
                      <a:pt x="-234" y="52295"/>
                      <a:pt x="-895" y="44644"/>
                      <a:pt x="-710" y="37073"/>
                    </a:cubicBezTo>
                    <a:cubicBezTo>
                      <a:pt x="-154" y="17034"/>
                      <a:pt x="15941" y="911"/>
                      <a:pt x="35980" y="329"/>
                    </a:cubicBezTo>
                    <a:cubicBezTo>
                      <a:pt x="66953" y="-112"/>
                      <a:pt x="97926" y="-112"/>
                      <a:pt x="128898" y="329"/>
                    </a:cubicBezTo>
                    <a:cubicBezTo>
                      <a:pt x="148938" y="953"/>
                      <a:pt x="165006" y="17092"/>
                      <a:pt x="165536" y="37126"/>
                    </a:cubicBezTo>
                    <a:cubicBezTo>
                      <a:pt x="165827" y="44697"/>
                      <a:pt x="165059" y="52347"/>
                      <a:pt x="165721" y="59866"/>
                    </a:cubicBezTo>
                    <a:cubicBezTo>
                      <a:pt x="166595" y="69422"/>
                      <a:pt x="162148" y="71699"/>
                      <a:pt x="153544" y="71566"/>
                    </a:cubicBezTo>
                    <a:cubicBezTo>
                      <a:pt x="129533" y="71275"/>
                      <a:pt x="105470" y="71566"/>
                      <a:pt x="81380" y="71566"/>
                    </a:cubicBezTo>
                    <a:close/>
                  </a:path>
                </a:pathLst>
              </a:custGeom>
              <a:solidFill>
                <a:srgbClr val="F29978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71" name="Forma libre: forma 70">
                <a:extLst>
                  <a:ext uri="{FF2B5EF4-FFF2-40B4-BE49-F238E27FC236}">
                    <a16:creationId xmlns:a16="http://schemas.microsoft.com/office/drawing/2014/main" id="{2BB76A96-D415-4A29-5B76-5FC2EC0641FA}"/>
                  </a:ext>
                </a:extLst>
              </p:cNvPr>
              <p:cNvSpPr/>
              <p:nvPr/>
            </p:nvSpPr>
            <p:spPr>
              <a:xfrm>
                <a:off x="3154976" y="3205069"/>
                <a:ext cx="108787" cy="31978"/>
              </a:xfrm>
              <a:custGeom>
                <a:avLst/>
                <a:gdLst>
                  <a:gd name="connsiteX0" fmla="*/ 52982 w 108787"/>
                  <a:gd name="connsiteY0" fmla="*/ 31950 h 31978"/>
                  <a:gd name="connsiteX1" fmla="*/ 6550 w 108787"/>
                  <a:gd name="connsiteY1" fmla="*/ 31950 h 31978"/>
                  <a:gd name="connsiteX2" fmla="*/ -889 w 108787"/>
                  <a:gd name="connsiteY2" fmla="*/ 25147 h 31978"/>
                  <a:gd name="connsiteX3" fmla="*/ 23731 w 108787"/>
                  <a:gd name="connsiteY3" fmla="*/ -2 h 31978"/>
                  <a:gd name="connsiteX4" fmla="*/ 99839 w 108787"/>
                  <a:gd name="connsiteY4" fmla="*/ -2 h 31978"/>
                  <a:gd name="connsiteX5" fmla="*/ 107780 w 108787"/>
                  <a:gd name="connsiteY5" fmla="*/ 7384 h 31978"/>
                  <a:gd name="connsiteX6" fmla="*/ 83611 w 108787"/>
                  <a:gd name="connsiteY6" fmla="*/ 31977 h 31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787" h="31978">
                    <a:moveTo>
                      <a:pt x="52982" y="31950"/>
                    </a:moveTo>
                    <a:cubicBezTo>
                      <a:pt x="37496" y="31950"/>
                      <a:pt x="22010" y="31765"/>
                      <a:pt x="6550" y="31950"/>
                    </a:cubicBezTo>
                    <a:cubicBezTo>
                      <a:pt x="1255" y="31950"/>
                      <a:pt x="-783" y="31130"/>
                      <a:pt x="-889" y="25147"/>
                    </a:cubicBezTo>
                    <a:cubicBezTo>
                      <a:pt x="-1365" y="-2"/>
                      <a:pt x="-1603" y="-2"/>
                      <a:pt x="23731" y="-2"/>
                    </a:cubicBezTo>
                    <a:cubicBezTo>
                      <a:pt x="49065" y="-2"/>
                      <a:pt x="74478" y="157"/>
                      <a:pt x="99839" y="-2"/>
                    </a:cubicBezTo>
                    <a:cubicBezTo>
                      <a:pt x="105503" y="-2"/>
                      <a:pt x="107780" y="845"/>
                      <a:pt x="107780" y="7384"/>
                    </a:cubicBezTo>
                    <a:cubicBezTo>
                      <a:pt x="107780" y="31977"/>
                      <a:pt x="108177" y="31977"/>
                      <a:pt x="83611" y="319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A23156AE-F34C-C9C5-E22D-6F4E858121EA}"/>
                </a:ext>
              </a:extLst>
            </p:cNvPr>
            <p:cNvSpPr txBox="1"/>
            <p:nvPr/>
          </p:nvSpPr>
          <p:spPr>
            <a:xfrm>
              <a:off x="3653634" y="3173913"/>
              <a:ext cx="674904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600" b="0" i="0" u="none" strike="noStrike">
                  <a:solidFill>
                    <a:srgbClr val="000000"/>
                  </a:solidFill>
                  <a:effectLst/>
                </a:rPr>
                <a:t>223 Implementar al 100% un (1) programa de conocimiento y reducción en la gestión de riesgo en incendios, incidentes con materiales peligrosos y escenarios de riesgos</a:t>
              </a:r>
            </a:p>
          </p:txBody>
        </p:sp>
        <p:sp>
          <p:nvSpPr>
            <p:cNvPr id="81" name="CuadroTexto 80">
              <a:extLst>
                <a:ext uri="{FF2B5EF4-FFF2-40B4-BE49-F238E27FC236}">
                  <a16:creationId xmlns:a16="http://schemas.microsoft.com/office/drawing/2014/main" id="{934C1CC8-3CA4-5881-40E3-BB4BC61B1815}"/>
                </a:ext>
              </a:extLst>
            </p:cNvPr>
            <p:cNvSpPr txBox="1"/>
            <p:nvPr/>
          </p:nvSpPr>
          <p:spPr>
            <a:xfrm>
              <a:off x="1904768" y="3358579"/>
              <a:ext cx="940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>
                  <a:latin typeface="Impact" panose="020B0806030902050204" pitchFamily="34" charset="0"/>
                </a:rPr>
                <a:t>74%</a:t>
              </a:r>
            </a:p>
          </p:txBody>
        </p:sp>
      </p:grpSp>
      <p:grpSp>
        <p:nvGrpSpPr>
          <p:cNvPr id="86" name="Grupo 85">
            <a:extLst>
              <a:ext uri="{FF2B5EF4-FFF2-40B4-BE49-F238E27FC236}">
                <a16:creationId xmlns:a16="http://schemas.microsoft.com/office/drawing/2014/main" id="{7AE57997-4230-B7B8-561E-3BA470D21EA2}"/>
              </a:ext>
            </a:extLst>
          </p:cNvPr>
          <p:cNvGrpSpPr/>
          <p:nvPr/>
        </p:nvGrpSpPr>
        <p:grpSpPr>
          <a:xfrm>
            <a:off x="1904768" y="4776751"/>
            <a:ext cx="8497907" cy="1009016"/>
            <a:chOff x="1904768" y="4580807"/>
            <a:chExt cx="8497907" cy="1009016"/>
          </a:xfrm>
        </p:grpSpPr>
        <p:grpSp>
          <p:nvGrpSpPr>
            <p:cNvPr id="85" name="Grupo 84">
              <a:extLst>
                <a:ext uri="{FF2B5EF4-FFF2-40B4-BE49-F238E27FC236}">
                  <a16:creationId xmlns:a16="http://schemas.microsoft.com/office/drawing/2014/main" id="{3B300304-2219-7C9E-FB51-BF44D2E59905}"/>
                </a:ext>
              </a:extLst>
            </p:cNvPr>
            <p:cNvGrpSpPr/>
            <p:nvPr/>
          </p:nvGrpSpPr>
          <p:grpSpPr>
            <a:xfrm>
              <a:off x="2993550" y="4580807"/>
              <a:ext cx="431706" cy="1009016"/>
              <a:chOff x="2993550" y="4580807"/>
              <a:chExt cx="431706" cy="1009016"/>
            </a:xfrm>
          </p:grpSpPr>
          <p:sp>
            <p:nvSpPr>
              <p:cNvPr id="77" name="Forma libre: forma 76">
                <a:extLst>
                  <a:ext uri="{FF2B5EF4-FFF2-40B4-BE49-F238E27FC236}">
                    <a16:creationId xmlns:a16="http://schemas.microsoft.com/office/drawing/2014/main" id="{630E625D-DABA-665C-0444-2A440748406F}"/>
                  </a:ext>
                </a:extLst>
              </p:cNvPr>
              <p:cNvSpPr/>
              <p:nvPr/>
            </p:nvSpPr>
            <p:spPr>
              <a:xfrm>
                <a:off x="3017423" y="5093661"/>
                <a:ext cx="383372" cy="216000"/>
              </a:xfrm>
              <a:custGeom>
                <a:avLst/>
                <a:gdLst>
                  <a:gd name="connsiteX0" fmla="*/ 189647 w 383372"/>
                  <a:gd name="connsiteY0" fmla="*/ 231764 h 231765"/>
                  <a:gd name="connsiteX1" fmla="*/ 49052 w 383372"/>
                  <a:gd name="connsiteY1" fmla="*/ 231764 h 231765"/>
                  <a:gd name="connsiteX2" fmla="*/ -1007 w 383372"/>
                  <a:gd name="connsiteY2" fmla="*/ 181466 h 231765"/>
                  <a:gd name="connsiteX3" fmla="*/ -1007 w 383372"/>
                  <a:gd name="connsiteY3" fmla="*/ 50799 h 231765"/>
                  <a:gd name="connsiteX4" fmla="*/ 50058 w 383372"/>
                  <a:gd name="connsiteY4" fmla="*/ -2 h 231765"/>
                  <a:gd name="connsiteX5" fmla="*/ 331221 w 383372"/>
                  <a:gd name="connsiteY5" fmla="*/ -2 h 231765"/>
                  <a:gd name="connsiteX6" fmla="*/ 382286 w 383372"/>
                  <a:gd name="connsiteY6" fmla="*/ 50799 h 231765"/>
                  <a:gd name="connsiteX7" fmla="*/ 382286 w 383372"/>
                  <a:gd name="connsiteY7" fmla="*/ 181466 h 231765"/>
                  <a:gd name="connsiteX8" fmla="*/ 332174 w 383372"/>
                  <a:gd name="connsiteY8" fmla="*/ 231764 h 23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3372" h="231765">
                    <a:moveTo>
                      <a:pt x="189647" y="231764"/>
                    </a:moveTo>
                    <a:lnTo>
                      <a:pt x="49052" y="231764"/>
                    </a:lnTo>
                    <a:cubicBezTo>
                      <a:pt x="16994" y="231764"/>
                      <a:pt x="-954" y="213736"/>
                      <a:pt x="-1007" y="181466"/>
                    </a:cubicBezTo>
                    <a:cubicBezTo>
                      <a:pt x="-1007" y="137927"/>
                      <a:pt x="-1007" y="94372"/>
                      <a:pt x="-1007" y="50799"/>
                    </a:cubicBezTo>
                    <a:cubicBezTo>
                      <a:pt x="-1007" y="18423"/>
                      <a:pt x="17524" y="25"/>
                      <a:pt x="50058" y="-2"/>
                    </a:cubicBezTo>
                    <a:cubicBezTo>
                      <a:pt x="143797" y="-2"/>
                      <a:pt x="237535" y="-2"/>
                      <a:pt x="331221" y="-2"/>
                    </a:cubicBezTo>
                    <a:cubicBezTo>
                      <a:pt x="363809" y="-2"/>
                      <a:pt x="382233" y="18529"/>
                      <a:pt x="382286" y="50799"/>
                    </a:cubicBezTo>
                    <a:cubicBezTo>
                      <a:pt x="382392" y="94372"/>
                      <a:pt x="382392" y="137927"/>
                      <a:pt x="382286" y="181466"/>
                    </a:cubicBezTo>
                    <a:cubicBezTo>
                      <a:pt x="382286" y="213736"/>
                      <a:pt x="364232" y="231764"/>
                      <a:pt x="332174" y="231764"/>
                    </a:cubicBezTo>
                    <a:close/>
                  </a:path>
                </a:pathLst>
              </a:custGeom>
              <a:solidFill>
                <a:srgbClr val="9CD6E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73" name="Forma libre: forma 72">
                <a:extLst>
                  <a:ext uri="{FF2B5EF4-FFF2-40B4-BE49-F238E27FC236}">
                    <a16:creationId xmlns:a16="http://schemas.microsoft.com/office/drawing/2014/main" id="{92C4ADE3-DF98-9C86-BE61-8A35DA2DF303}"/>
                  </a:ext>
                </a:extLst>
              </p:cNvPr>
              <p:cNvSpPr/>
              <p:nvPr/>
            </p:nvSpPr>
            <p:spPr>
              <a:xfrm>
                <a:off x="2993550" y="4580807"/>
                <a:ext cx="431706" cy="1009016"/>
              </a:xfrm>
              <a:custGeom>
                <a:avLst/>
                <a:gdLst>
                  <a:gd name="connsiteX0" fmla="*/ 29420 w 431706"/>
                  <a:gd name="connsiteY0" fmla="*/ 741100 h 1009016"/>
                  <a:gd name="connsiteX1" fmla="*/ -970 w 431706"/>
                  <a:gd name="connsiteY1" fmla="*/ 673040 h 1009016"/>
                  <a:gd name="connsiteX2" fmla="*/ -970 w 431706"/>
                  <a:gd name="connsiteY2" fmla="*/ 555211 h 1009016"/>
                  <a:gd name="connsiteX3" fmla="*/ 29499 w 431706"/>
                  <a:gd name="connsiteY3" fmla="*/ 485589 h 1009016"/>
                  <a:gd name="connsiteX4" fmla="*/ -970 w 431706"/>
                  <a:gd name="connsiteY4" fmla="*/ 415781 h 1009016"/>
                  <a:gd name="connsiteX5" fmla="*/ -970 w 431706"/>
                  <a:gd name="connsiteY5" fmla="*/ 307853 h 1009016"/>
                  <a:gd name="connsiteX6" fmla="*/ 128427 w 431706"/>
                  <a:gd name="connsiteY6" fmla="*/ 153757 h 1009016"/>
                  <a:gd name="connsiteX7" fmla="*/ 136368 w 431706"/>
                  <a:gd name="connsiteY7" fmla="*/ 144333 h 1009016"/>
                  <a:gd name="connsiteX8" fmla="*/ 136368 w 431706"/>
                  <a:gd name="connsiteY8" fmla="*/ 136391 h 1009016"/>
                  <a:gd name="connsiteX9" fmla="*/ 124218 w 431706"/>
                  <a:gd name="connsiteY9" fmla="*/ 116722 h 1009016"/>
                  <a:gd name="connsiteX10" fmla="*/ 108334 w 431706"/>
                  <a:gd name="connsiteY10" fmla="*/ 96868 h 1009016"/>
                  <a:gd name="connsiteX11" fmla="*/ 108996 w 431706"/>
                  <a:gd name="connsiteY11" fmla="*/ 50515 h 1009016"/>
                  <a:gd name="connsiteX12" fmla="*/ 170650 w 431706"/>
                  <a:gd name="connsiteY12" fmla="*/ 614 h 1009016"/>
                  <a:gd name="connsiteX13" fmla="*/ 258776 w 431706"/>
                  <a:gd name="connsiteY13" fmla="*/ 614 h 1009016"/>
                  <a:gd name="connsiteX14" fmla="*/ 321913 w 431706"/>
                  <a:gd name="connsiteY14" fmla="*/ 66081 h 1009016"/>
                  <a:gd name="connsiteX15" fmla="*/ 321913 w 431706"/>
                  <a:gd name="connsiteY15" fmla="*/ 90832 h 1009016"/>
                  <a:gd name="connsiteX16" fmla="*/ 300973 w 431706"/>
                  <a:gd name="connsiteY16" fmla="*/ 118522 h 1009016"/>
                  <a:gd name="connsiteX17" fmla="*/ 293190 w 431706"/>
                  <a:gd name="connsiteY17" fmla="*/ 129323 h 1009016"/>
                  <a:gd name="connsiteX18" fmla="*/ 313653 w 431706"/>
                  <a:gd name="connsiteY18" fmla="*/ 155796 h 1009016"/>
                  <a:gd name="connsiteX19" fmla="*/ 430344 w 431706"/>
                  <a:gd name="connsiteY19" fmla="*/ 299885 h 1009016"/>
                  <a:gd name="connsiteX20" fmla="*/ 430344 w 431706"/>
                  <a:gd name="connsiteY20" fmla="*/ 427640 h 1009016"/>
                  <a:gd name="connsiteX21" fmla="*/ 400827 w 431706"/>
                  <a:gd name="connsiteY21" fmla="*/ 485880 h 1009016"/>
                  <a:gd name="connsiteX22" fmla="*/ 430608 w 431706"/>
                  <a:gd name="connsiteY22" fmla="*/ 554126 h 1009016"/>
                  <a:gd name="connsiteX23" fmla="*/ 430608 w 431706"/>
                  <a:gd name="connsiteY23" fmla="*/ 672934 h 1009016"/>
                  <a:gd name="connsiteX24" fmla="*/ 400192 w 431706"/>
                  <a:gd name="connsiteY24" fmla="*/ 741100 h 1009016"/>
                  <a:gd name="connsiteX25" fmla="*/ 430635 w 431706"/>
                  <a:gd name="connsiteY25" fmla="*/ 813423 h 1009016"/>
                  <a:gd name="connsiteX26" fmla="*/ 430396 w 431706"/>
                  <a:gd name="connsiteY26" fmla="*/ 935196 h 1009016"/>
                  <a:gd name="connsiteX27" fmla="*/ 358365 w 431706"/>
                  <a:gd name="connsiteY27" fmla="*/ 1008683 h 1009016"/>
                  <a:gd name="connsiteX28" fmla="*/ 71167 w 431706"/>
                  <a:gd name="connsiteY28" fmla="*/ 1008683 h 1009016"/>
                  <a:gd name="connsiteX29" fmla="*/ -864 w 431706"/>
                  <a:gd name="connsiteY29" fmla="*/ 935169 h 1009016"/>
                  <a:gd name="connsiteX30" fmla="*/ -864 w 431706"/>
                  <a:gd name="connsiteY30" fmla="*/ 804449 h 1009016"/>
                  <a:gd name="connsiteX31" fmla="*/ 29420 w 431706"/>
                  <a:gd name="connsiteY31" fmla="*/ 741100 h 1009016"/>
                  <a:gd name="connsiteX32" fmla="*/ 214276 w 431706"/>
                  <a:gd name="connsiteY32" fmla="*/ 473438 h 1009016"/>
                  <a:gd name="connsiteX33" fmla="*/ 358789 w 431706"/>
                  <a:gd name="connsiteY33" fmla="*/ 473438 h 1009016"/>
                  <a:gd name="connsiteX34" fmla="*/ 406439 w 431706"/>
                  <a:gd name="connsiteY34" fmla="*/ 426635 h 1009016"/>
                  <a:gd name="connsiteX35" fmla="*/ 406439 w 431706"/>
                  <a:gd name="connsiteY35" fmla="*/ 301923 h 1009016"/>
                  <a:gd name="connsiteX36" fmla="*/ 285408 w 431706"/>
                  <a:gd name="connsiteY36" fmla="*/ 176206 h 1009016"/>
                  <a:gd name="connsiteX37" fmla="*/ 144839 w 431706"/>
                  <a:gd name="connsiteY37" fmla="*/ 176206 h 1009016"/>
                  <a:gd name="connsiteX38" fmla="*/ 24893 w 431706"/>
                  <a:gd name="connsiteY38" fmla="*/ 287972 h 1009016"/>
                  <a:gd name="connsiteX39" fmla="*/ 23596 w 431706"/>
                  <a:gd name="connsiteY39" fmla="*/ 424490 h 1009016"/>
                  <a:gd name="connsiteX40" fmla="*/ 72914 w 431706"/>
                  <a:gd name="connsiteY40" fmla="*/ 473464 h 1009016"/>
                  <a:gd name="connsiteX41" fmla="*/ 214276 w 431706"/>
                  <a:gd name="connsiteY41" fmla="*/ 473438 h 1009016"/>
                  <a:gd name="connsiteX42" fmla="*/ 213800 w 431706"/>
                  <a:gd name="connsiteY42" fmla="*/ 984725 h 1009016"/>
                  <a:gd name="connsiteX43" fmla="*/ 356353 w 431706"/>
                  <a:gd name="connsiteY43" fmla="*/ 984725 h 1009016"/>
                  <a:gd name="connsiteX44" fmla="*/ 406466 w 431706"/>
                  <a:gd name="connsiteY44" fmla="*/ 934296 h 1009016"/>
                  <a:gd name="connsiteX45" fmla="*/ 406466 w 431706"/>
                  <a:gd name="connsiteY45" fmla="*/ 803628 h 1009016"/>
                  <a:gd name="connsiteX46" fmla="*/ 355374 w 431706"/>
                  <a:gd name="connsiteY46" fmla="*/ 752907 h 1009016"/>
                  <a:gd name="connsiteX47" fmla="*/ 74264 w 431706"/>
                  <a:gd name="connsiteY47" fmla="*/ 752907 h 1009016"/>
                  <a:gd name="connsiteX48" fmla="*/ 23199 w 431706"/>
                  <a:gd name="connsiteY48" fmla="*/ 803601 h 1009016"/>
                  <a:gd name="connsiteX49" fmla="*/ 22934 w 431706"/>
                  <a:gd name="connsiteY49" fmla="*/ 932284 h 1009016"/>
                  <a:gd name="connsiteX50" fmla="*/ 75244 w 431706"/>
                  <a:gd name="connsiteY50" fmla="*/ 985043 h 1009016"/>
                  <a:gd name="connsiteX51" fmla="*/ 213800 w 431706"/>
                  <a:gd name="connsiteY51" fmla="*/ 984725 h 1009016"/>
                  <a:gd name="connsiteX52" fmla="*/ 213800 w 431706"/>
                  <a:gd name="connsiteY52" fmla="*/ 729002 h 1009016"/>
                  <a:gd name="connsiteX53" fmla="*/ 356353 w 431706"/>
                  <a:gd name="connsiteY53" fmla="*/ 729002 h 1009016"/>
                  <a:gd name="connsiteX54" fmla="*/ 406466 w 431706"/>
                  <a:gd name="connsiteY54" fmla="*/ 678705 h 1009016"/>
                  <a:gd name="connsiteX55" fmla="*/ 406466 w 431706"/>
                  <a:gd name="connsiteY55" fmla="*/ 548037 h 1009016"/>
                  <a:gd name="connsiteX56" fmla="*/ 355400 w 431706"/>
                  <a:gd name="connsiteY56" fmla="*/ 497236 h 1009016"/>
                  <a:gd name="connsiteX57" fmla="*/ 74238 w 431706"/>
                  <a:gd name="connsiteY57" fmla="*/ 497236 h 1009016"/>
                  <a:gd name="connsiteX58" fmla="*/ 23172 w 431706"/>
                  <a:gd name="connsiteY58" fmla="*/ 548037 h 1009016"/>
                  <a:gd name="connsiteX59" fmla="*/ 23172 w 431706"/>
                  <a:gd name="connsiteY59" fmla="*/ 678705 h 1009016"/>
                  <a:gd name="connsiteX60" fmla="*/ 73232 w 431706"/>
                  <a:gd name="connsiteY60" fmla="*/ 729002 h 1009016"/>
                  <a:gd name="connsiteX61" fmla="*/ 213800 w 431706"/>
                  <a:gd name="connsiteY61" fmla="*/ 96312 h 1009016"/>
                  <a:gd name="connsiteX62" fmla="*/ 285963 w 431706"/>
                  <a:gd name="connsiteY62" fmla="*/ 96312 h 1009016"/>
                  <a:gd name="connsiteX63" fmla="*/ 298141 w 431706"/>
                  <a:gd name="connsiteY63" fmla="*/ 84611 h 1009016"/>
                  <a:gd name="connsiteX64" fmla="*/ 297955 w 431706"/>
                  <a:gd name="connsiteY64" fmla="*/ 61871 h 1009016"/>
                  <a:gd name="connsiteX65" fmla="*/ 261450 w 431706"/>
                  <a:gd name="connsiteY65" fmla="*/ 25234 h 1009016"/>
                  <a:gd name="connsiteX66" fmla="*/ 168532 w 431706"/>
                  <a:gd name="connsiteY66" fmla="*/ 25234 h 1009016"/>
                  <a:gd name="connsiteX67" fmla="*/ 131736 w 431706"/>
                  <a:gd name="connsiteY67" fmla="*/ 61977 h 1009016"/>
                  <a:gd name="connsiteX68" fmla="*/ 131550 w 431706"/>
                  <a:gd name="connsiteY68" fmla="*/ 84717 h 1009016"/>
                  <a:gd name="connsiteX69" fmla="*/ 143675 w 431706"/>
                  <a:gd name="connsiteY69" fmla="*/ 96471 h 1009016"/>
                  <a:gd name="connsiteX70" fmla="*/ 213800 w 431706"/>
                  <a:gd name="connsiteY70" fmla="*/ 96339 h 1009016"/>
                  <a:gd name="connsiteX71" fmla="*/ 214382 w 431706"/>
                  <a:gd name="connsiteY71" fmla="*/ 152089 h 1009016"/>
                  <a:gd name="connsiteX72" fmla="*/ 245037 w 431706"/>
                  <a:gd name="connsiteY72" fmla="*/ 152089 h 1009016"/>
                  <a:gd name="connsiteX73" fmla="*/ 269207 w 431706"/>
                  <a:gd name="connsiteY73" fmla="*/ 127497 h 1009016"/>
                  <a:gd name="connsiteX74" fmla="*/ 261265 w 431706"/>
                  <a:gd name="connsiteY74" fmla="*/ 120111 h 1009016"/>
                  <a:gd name="connsiteX75" fmla="*/ 185157 w 431706"/>
                  <a:gd name="connsiteY75" fmla="*/ 120111 h 1009016"/>
                  <a:gd name="connsiteX76" fmla="*/ 160537 w 431706"/>
                  <a:gd name="connsiteY76" fmla="*/ 145260 h 1009016"/>
                  <a:gd name="connsiteX77" fmla="*/ 167976 w 431706"/>
                  <a:gd name="connsiteY77" fmla="*/ 152063 h 1009016"/>
                  <a:gd name="connsiteX78" fmla="*/ 214409 w 431706"/>
                  <a:gd name="connsiteY78" fmla="*/ 152116 h 1009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31706" h="1009016">
                    <a:moveTo>
                      <a:pt x="29420" y="741100"/>
                    </a:moveTo>
                    <a:cubicBezTo>
                      <a:pt x="5886" y="723761"/>
                      <a:pt x="-1473" y="700465"/>
                      <a:pt x="-970" y="673040"/>
                    </a:cubicBezTo>
                    <a:cubicBezTo>
                      <a:pt x="-255" y="633773"/>
                      <a:pt x="-255" y="594496"/>
                      <a:pt x="-970" y="555211"/>
                    </a:cubicBezTo>
                    <a:cubicBezTo>
                      <a:pt x="-1526" y="527230"/>
                      <a:pt x="5304" y="503193"/>
                      <a:pt x="29499" y="485589"/>
                    </a:cubicBezTo>
                    <a:cubicBezTo>
                      <a:pt x="5277" y="467958"/>
                      <a:pt x="-1579" y="443842"/>
                      <a:pt x="-970" y="415781"/>
                    </a:cubicBezTo>
                    <a:cubicBezTo>
                      <a:pt x="-150" y="379831"/>
                      <a:pt x="-335" y="343829"/>
                      <a:pt x="-970" y="307853"/>
                    </a:cubicBezTo>
                    <a:cubicBezTo>
                      <a:pt x="-2188" y="221315"/>
                      <a:pt x="61822" y="161911"/>
                      <a:pt x="128427" y="153757"/>
                    </a:cubicBezTo>
                    <a:cubicBezTo>
                      <a:pt x="134462" y="153016"/>
                      <a:pt x="137242" y="150633"/>
                      <a:pt x="136368" y="144333"/>
                    </a:cubicBezTo>
                    <a:cubicBezTo>
                      <a:pt x="135998" y="141699"/>
                      <a:pt x="135998" y="139025"/>
                      <a:pt x="136368" y="136391"/>
                    </a:cubicBezTo>
                    <a:cubicBezTo>
                      <a:pt x="137692" y="126464"/>
                      <a:pt x="136368" y="119528"/>
                      <a:pt x="124218" y="116722"/>
                    </a:cubicBezTo>
                    <a:cubicBezTo>
                      <a:pt x="115164" y="114604"/>
                      <a:pt x="109261" y="106133"/>
                      <a:pt x="108334" y="96868"/>
                    </a:cubicBezTo>
                    <a:cubicBezTo>
                      <a:pt x="106904" y="81488"/>
                      <a:pt x="105687" y="65736"/>
                      <a:pt x="108996" y="50515"/>
                    </a:cubicBezTo>
                    <a:cubicBezTo>
                      <a:pt x="115270" y="20707"/>
                      <a:pt x="138909" y="1461"/>
                      <a:pt x="170650" y="614"/>
                    </a:cubicBezTo>
                    <a:cubicBezTo>
                      <a:pt x="200008" y="-153"/>
                      <a:pt x="229419" y="-259"/>
                      <a:pt x="258776" y="614"/>
                    </a:cubicBezTo>
                    <a:cubicBezTo>
                      <a:pt x="296764" y="1753"/>
                      <a:pt x="321569" y="28066"/>
                      <a:pt x="321913" y="66081"/>
                    </a:cubicBezTo>
                    <a:cubicBezTo>
                      <a:pt x="321913" y="74340"/>
                      <a:pt x="322072" y="82599"/>
                      <a:pt x="321913" y="90832"/>
                    </a:cubicBezTo>
                    <a:cubicBezTo>
                      <a:pt x="321569" y="104757"/>
                      <a:pt x="314421" y="114657"/>
                      <a:pt x="300973" y="118522"/>
                    </a:cubicBezTo>
                    <a:cubicBezTo>
                      <a:pt x="294779" y="120296"/>
                      <a:pt x="293032" y="122970"/>
                      <a:pt x="293190" y="129323"/>
                    </a:cubicBezTo>
                    <a:cubicBezTo>
                      <a:pt x="293561" y="151295"/>
                      <a:pt x="293190" y="151295"/>
                      <a:pt x="313653" y="155796"/>
                    </a:cubicBezTo>
                    <a:cubicBezTo>
                      <a:pt x="381026" y="171308"/>
                      <a:pt x="429179" y="230748"/>
                      <a:pt x="430344" y="299885"/>
                    </a:cubicBezTo>
                    <a:cubicBezTo>
                      <a:pt x="430952" y="342452"/>
                      <a:pt x="430661" y="385046"/>
                      <a:pt x="430344" y="427640"/>
                    </a:cubicBezTo>
                    <a:cubicBezTo>
                      <a:pt x="430344" y="450724"/>
                      <a:pt x="422772" y="464914"/>
                      <a:pt x="400827" y="485880"/>
                    </a:cubicBezTo>
                    <a:cubicBezTo>
                      <a:pt x="423831" y="502902"/>
                      <a:pt x="431138" y="526435"/>
                      <a:pt x="430608" y="554126"/>
                    </a:cubicBezTo>
                    <a:cubicBezTo>
                      <a:pt x="429867" y="593710"/>
                      <a:pt x="429867" y="633312"/>
                      <a:pt x="430608" y="672934"/>
                    </a:cubicBezTo>
                    <a:cubicBezTo>
                      <a:pt x="431085" y="700359"/>
                      <a:pt x="423726" y="723655"/>
                      <a:pt x="400192" y="741100"/>
                    </a:cubicBezTo>
                    <a:cubicBezTo>
                      <a:pt x="425446" y="759260"/>
                      <a:pt x="431244" y="784647"/>
                      <a:pt x="430635" y="813423"/>
                    </a:cubicBezTo>
                    <a:cubicBezTo>
                      <a:pt x="429787" y="854005"/>
                      <a:pt x="430476" y="894613"/>
                      <a:pt x="430396" y="935196"/>
                    </a:cubicBezTo>
                    <a:cubicBezTo>
                      <a:pt x="430396" y="978610"/>
                      <a:pt x="401700" y="1008471"/>
                      <a:pt x="358365" y="1008683"/>
                    </a:cubicBezTo>
                    <a:cubicBezTo>
                      <a:pt x="262641" y="1009125"/>
                      <a:pt x="166917" y="1009125"/>
                      <a:pt x="71167" y="1008683"/>
                    </a:cubicBezTo>
                    <a:cubicBezTo>
                      <a:pt x="27858" y="1008471"/>
                      <a:pt x="-785" y="978584"/>
                      <a:pt x="-864" y="935169"/>
                    </a:cubicBezTo>
                    <a:cubicBezTo>
                      <a:pt x="-944" y="891754"/>
                      <a:pt x="-626" y="848022"/>
                      <a:pt x="-864" y="804449"/>
                    </a:cubicBezTo>
                    <a:cubicBezTo>
                      <a:pt x="-1076" y="778797"/>
                      <a:pt x="7554" y="757566"/>
                      <a:pt x="29420" y="741100"/>
                    </a:cubicBezTo>
                    <a:close/>
                    <a:moveTo>
                      <a:pt x="214276" y="473438"/>
                    </a:moveTo>
                    <a:cubicBezTo>
                      <a:pt x="262429" y="473438"/>
                      <a:pt x="310609" y="473438"/>
                      <a:pt x="358789" y="473438"/>
                    </a:cubicBezTo>
                    <a:cubicBezTo>
                      <a:pt x="387247" y="473438"/>
                      <a:pt x="406068" y="455066"/>
                      <a:pt x="406439" y="426635"/>
                    </a:cubicBezTo>
                    <a:cubicBezTo>
                      <a:pt x="406783" y="385073"/>
                      <a:pt x="407101" y="343485"/>
                      <a:pt x="406439" y="301923"/>
                    </a:cubicBezTo>
                    <a:cubicBezTo>
                      <a:pt x="405274" y="233466"/>
                      <a:pt x="351588" y="177503"/>
                      <a:pt x="285408" y="176206"/>
                    </a:cubicBezTo>
                    <a:cubicBezTo>
                      <a:pt x="238551" y="175306"/>
                      <a:pt x="191695" y="175306"/>
                      <a:pt x="144839" y="176206"/>
                    </a:cubicBezTo>
                    <a:cubicBezTo>
                      <a:pt x="83953" y="177291"/>
                      <a:pt x="29791" y="227642"/>
                      <a:pt x="24893" y="287972"/>
                    </a:cubicBezTo>
                    <a:cubicBezTo>
                      <a:pt x="21187" y="333372"/>
                      <a:pt x="23940" y="378984"/>
                      <a:pt x="23596" y="424490"/>
                    </a:cubicBezTo>
                    <a:cubicBezTo>
                      <a:pt x="23358" y="455331"/>
                      <a:pt x="41888" y="473411"/>
                      <a:pt x="72914" y="473464"/>
                    </a:cubicBezTo>
                    <a:cubicBezTo>
                      <a:pt x="119955" y="473499"/>
                      <a:pt x="167076" y="473491"/>
                      <a:pt x="214276" y="473438"/>
                    </a:cubicBezTo>
                    <a:close/>
                    <a:moveTo>
                      <a:pt x="213800" y="984725"/>
                    </a:moveTo>
                    <a:cubicBezTo>
                      <a:pt x="261450" y="984725"/>
                      <a:pt x="308836" y="984725"/>
                      <a:pt x="356353" y="984725"/>
                    </a:cubicBezTo>
                    <a:cubicBezTo>
                      <a:pt x="388438" y="984725"/>
                      <a:pt x="406386" y="966459"/>
                      <a:pt x="406466" y="934296"/>
                    </a:cubicBezTo>
                    <a:cubicBezTo>
                      <a:pt x="406466" y="890722"/>
                      <a:pt x="406466" y="847167"/>
                      <a:pt x="406466" y="803628"/>
                    </a:cubicBezTo>
                    <a:cubicBezTo>
                      <a:pt x="406466" y="771173"/>
                      <a:pt x="387935" y="752907"/>
                      <a:pt x="355374" y="752907"/>
                    </a:cubicBezTo>
                    <a:lnTo>
                      <a:pt x="74264" y="752907"/>
                    </a:lnTo>
                    <a:cubicBezTo>
                      <a:pt x="41624" y="752907"/>
                      <a:pt x="23252" y="771173"/>
                      <a:pt x="23199" y="803601"/>
                    </a:cubicBezTo>
                    <a:cubicBezTo>
                      <a:pt x="23199" y="846513"/>
                      <a:pt x="23940" y="889425"/>
                      <a:pt x="22934" y="932284"/>
                    </a:cubicBezTo>
                    <a:cubicBezTo>
                      <a:pt x="22193" y="962753"/>
                      <a:pt x="41465" y="985890"/>
                      <a:pt x="75244" y="985043"/>
                    </a:cubicBezTo>
                    <a:cubicBezTo>
                      <a:pt x="121438" y="983852"/>
                      <a:pt x="167658" y="984725"/>
                      <a:pt x="213800" y="984725"/>
                    </a:cubicBezTo>
                    <a:close/>
                    <a:moveTo>
                      <a:pt x="213800" y="729002"/>
                    </a:moveTo>
                    <a:lnTo>
                      <a:pt x="356353" y="729002"/>
                    </a:lnTo>
                    <a:cubicBezTo>
                      <a:pt x="388411" y="729002"/>
                      <a:pt x="406386" y="710948"/>
                      <a:pt x="406466" y="678705"/>
                    </a:cubicBezTo>
                    <a:cubicBezTo>
                      <a:pt x="406466" y="635166"/>
                      <a:pt x="406466" y="591610"/>
                      <a:pt x="406466" y="548037"/>
                    </a:cubicBezTo>
                    <a:cubicBezTo>
                      <a:pt x="406466" y="515661"/>
                      <a:pt x="387935" y="497263"/>
                      <a:pt x="355400" y="497236"/>
                    </a:cubicBezTo>
                    <a:cubicBezTo>
                      <a:pt x="261688" y="497236"/>
                      <a:pt x="167976" y="497236"/>
                      <a:pt x="74238" y="497236"/>
                    </a:cubicBezTo>
                    <a:cubicBezTo>
                      <a:pt x="41650" y="497236"/>
                      <a:pt x="23225" y="515767"/>
                      <a:pt x="23172" y="548037"/>
                    </a:cubicBezTo>
                    <a:cubicBezTo>
                      <a:pt x="23172" y="591592"/>
                      <a:pt x="23172" y="635150"/>
                      <a:pt x="23172" y="678705"/>
                    </a:cubicBezTo>
                    <a:cubicBezTo>
                      <a:pt x="23172" y="711001"/>
                      <a:pt x="41174" y="729002"/>
                      <a:pt x="73232" y="729002"/>
                    </a:cubicBezTo>
                    <a:close/>
                    <a:moveTo>
                      <a:pt x="213800" y="96312"/>
                    </a:moveTo>
                    <a:cubicBezTo>
                      <a:pt x="237863" y="96312"/>
                      <a:pt x="261927" y="96074"/>
                      <a:pt x="285963" y="96312"/>
                    </a:cubicBezTo>
                    <a:cubicBezTo>
                      <a:pt x="294567" y="96444"/>
                      <a:pt x="299014" y="94168"/>
                      <a:pt x="298141" y="84611"/>
                    </a:cubicBezTo>
                    <a:cubicBezTo>
                      <a:pt x="297479" y="77093"/>
                      <a:pt x="298141" y="69443"/>
                      <a:pt x="297955" y="61871"/>
                    </a:cubicBezTo>
                    <a:cubicBezTo>
                      <a:pt x="297347" y="41949"/>
                      <a:pt x="281384" y="25922"/>
                      <a:pt x="261450" y="25234"/>
                    </a:cubicBezTo>
                    <a:cubicBezTo>
                      <a:pt x="230477" y="24792"/>
                      <a:pt x="199505" y="24792"/>
                      <a:pt x="168532" y="25234"/>
                    </a:cubicBezTo>
                    <a:cubicBezTo>
                      <a:pt x="148440" y="25761"/>
                      <a:pt x="132291" y="41899"/>
                      <a:pt x="131736" y="61977"/>
                    </a:cubicBezTo>
                    <a:cubicBezTo>
                      <a:pt x="131444" y="69548"/>
                      <a:pt x="132212" y="77199"/>
                      <a:pt x="131550" y="84717"/>
                    </a:cubicBezTo>
                    <a:cubicBezTo>
                      <a:pt x="130677" y="94194"/>
                      <a:pt x="134965" y="96630"/>
                      <a:pt x="143675" y="96471"/>
                    </a:cubicBezTo>
                    <a:cubicBezTo>
                      <a:pt x="167050" y="96047"/>
                      <a:pt x="190451" y="96339"/>
                      <a:pt x="213800" y="96339"/>
                    </a:cubicBezTo>
                    <a:close/>
                    <a:moveTo>
                      <a:pt x="214382" y="152089"/>
                    </a:moveTo>
                    <a:lnTo>
                      <a:pt x="245037" y="152089"/>
                    </a:lnTo>
                    <a:cubicBezTo>
                      <a:pt x="269603" y="152089"/>
                      <a:pt x="269312" y="152089"/>
                      <a:pt x="269207" y="127497"/>
                    </a:cubicBezTo>
                    <a:cubicBezTo>
                      <a:pt x="269207" y="120958"/>
                      <a:pt x="266903" y="120058"/>
                      <a:pt x="261265" y="120111"/>
                    </a:cubicBezTo>
                    <a:cubicBezTo>
                      <a:pt x="235904" y="120402"/>
                      <a:pt x="210517" y="120111"/>
                      <a:pt x="185157" y="120111"/>
                    </a:cubicBezTo>
                    <a:cubicBezTo>
                      <a:pt x="159796" y="120111"/>
                      <a:pt x="160061" y="120111"/>
                      <a:pt x="160537" y="145260"/>
                    </a:cubicBezTo>
                    <a:cubicBezTo>
                      <a:pt x="160537" y="151242"/>
                      <a:pt x="162788" y="152142"/>
                      <a:pt x="167976" y="152063"/>
                    </a:cubicBezTo>
                    <a:cubicBezTo>
                      <a:pt x="183436" y="151931"/>
                      <a:pt x="198922" y="152116"/>
                      <a:pt x="214409" y="152116"/>
                    </a:cubicBezTo>
                    <a:close/>
                  </a:path>
                </a:pathLst>
              </a:custGeom>
              <a:solidFill>
                <a:srgbClr val="1D233B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75" name="Forma libre: forma 74">
                <a:extLst>
                  <a:ext uri="{FF2B5EF4-FFF2-40B4-BE49-F238E27FC236}">
                    <a16:creationId xmlns:a16="http://schemas.microsoft.com/office/drawing/2014/main" id="{35B9C78A-5AC5-B3D8-EC32-31D6F4BEB8F6}"/>
                  </a:ext>
                </a:extLst>
              </p:cNvPr>
              <p:cNvSpPr/>
              <p:nvPr/>
            </p:nvSpPr>
            <p:spPr>
              <a:xfrm>
                <a:off x="3017423" y="5333663"/>
                <a:ext cx="383652" cy="232158"/>
              </a:xfrm>
              <a:custGeom>
                <a:avLst/>
                <a:gdLst>
                  <a:gd name="connsiteX0" fmla="*/ 189927 w 383652"/>
                  <a:gd name="connsiteY0" fmla="*/ 231870 h 232158"/>
                  <a:gd name="connsiteX1" fmla="*/ 51318 w 383652"/>
                  <a:gd name="connsiteY1" fmla="*/ 232135 h 232158"/>
                  <a:gd name="connsiteX2" fmla="*/ -992 w 383652"/>
                  <a:gd name="connsiteY2" fmla="*/ 179375 h 232158"/>
                  <a:gd name="connsiteX3" fmla="*/ -727 w 383652"/>
                  <a:gd name="connsiteY3" fmla="*/ 50693 h 232158"/>
                  <a:gd name="connsiteX4" fmla="*/ 50338 w 383652"/>
                  <a:gd name="connsiteY4" fmla="*/ -2 h 232158"/>
                  <a:gd name="connsiteX5" fmla="*/ 331554 w 383652"/>
                  <a:gd name="connsiteY5" fmla="*/ -2 h 232158"/>
                  <a:gd name="connsiteX6" fmla="*/ 382646 w 383652"/>
                  <a:gd name="connsiteY6" fmla="*/ 50719 h 232158"/>
                  <a:gd name="connsiteX7" fmla="*/ 382646 w 383652"/>
                  <a:gd name="connsiteY7" fmla="*/ 181387 h 232158"/>
                  <a:gd name="connsiteX8" fmla="*/ 332533 w 383652"/>
                  <a:gd name="connsiteY8" fmla="*/ 231817 h 232158"/>
                  <a:gd name="connsiteX9" fmla="*/ 189927 w 383652"/>
                  <a:gd name="connsiteY9" fmla="*/ 231870 h 23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52" h="232158">
                    <a:moveTo>
                      <a:pt x="189927" y="231870"/>
                    </a:moveTo>
                    <a:cubicBezTo>
                      <a:pt x="143733" y="231870"/>
                      <a:pt x="97512" y="230996"/>
                      <a:pt x="51318" y="232135"/>
                    </a:cubicBezTo>
                    <a:cubicBezTo>
                      <a:pt x="17486" y="232982"/>
                      <a:pt x="-1627" y="209845"/>
                      <a:pt x="-992" y="179375"/>
                    </a:cubicBezTo>
                    <a:cubicBezTo>
                      <a:pt x="14" y="136516"/>
                      <a:pt x="-780" y="93605"/>
                      <a:pt x="-727" y="50693"/>
                    </a:cubicBezTo>
                    <a:cubicBezTo>
                      <a:pt x="-727" y="18264"/>
                      <a:pt x="17804" y="-2"/>
                      <a:pt x="50338" y="-2"/>
                    </a:cubicBezTo>
                    <a:lnTo>
                      <a:pt x="331554" y="-2"/>
                    </a:lnTo>
                    <a:cubicBezTo>
                      <a:pt x="364168" y="-2"/>
                      <a:pt x="382593" y="18264"/>
                      <a:pt x="382646" y="50719"/>
                    </a:cubicBezTo>
                    <a:cubicBezTo>
                      <a:pt x="382646" y="94274"/>
                      <a:pt x="382646" y="137832"/>
                      <a:pt x="382646" y="181387"/>
                    </a:cubicBezTo>
                    <a:cubicBezTo>
                      <a:pt x="382646" y="213551"/>
                      <a:pt x="364618" y="231685"/>
                      <a:pt x="332533" y="231817"/>
                    </a:cubicBezTo>
                    <a:cubicBezTo>
                      <a:pt x="285016" y="231949"/>
                      <a:pt x="237577" y="231870"/>
                      <a:pt x="189927" y="231870"/>
                    </a:cubicBezTo>
                    <a:close/>
                  </a:path>
                </a:pathLst>
              </a:custGeom>
              <a:solidFill>
                <a:srgbClr val="9CD6E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78" name="Forma libre: forma 77">
                <a:extLst>
                  <a:ext uri="{FF2B5EF4-FFF2-40B4-BE49-F238E27FC236}">
                    <a16:creationId xmlns:a16="http://schemas.microsoft.com/office/drawing/2014/main" id="{54D64310-95F9-EBE7-7F57-895D6F81995E}"/>
                  </a:ext>
                </a:extLst>
              </p:cNvPr>
              <p:cNvSpPr/>
              <p:nvPr/>
            </p:nvSpPr>
            <p:spPr>
              <a:xfrm>
                <a:off x="3125969" y="4605579"/>
                <a:ext cx="166836" cy="71575"/>
              </a:xfrm>
              <a:custGeom>
                <a:avLst/>
                <a:gdLst>
                  <a:gd name="connsiteX0" fmla="*/ 81380 w 166836"/>
                  <a:gd name="connsiteY0" fmla="*/ 71566 h 71575"/>
                  <a:gd name="connsiteX1" fmla="*/ 11229 w 166836"/>
                  <a:gd name="connsiteY1" fmla="*/ 71566 h 71575"/>
                  <a:gd name="connsiteX2" fmla="*/ -895 w 166836"/>
                  <a:gd name="connsiteY2" fmla="*/ 59813 h 71575"/>
                  <a:gd name="connsiteX3" fmla="*/ -710 w 166836"/>
                  <a:gd name="connsiteY3" fmla="*/ 37073 h 71575"/>
                  <a:gd name="connsiteX4" fmla="*/ 35980 w 166836"/>
                  <a:gd name="connsiteY4" fmla="*/ 329 h 71575"/>
                  <a:gd name="connsiteX5" fmla="*/ 128898 w 166836"/>
                  <a:gd name="connsiteY5" fmla="*/ 329 h 71575"/>
                  <a:gd name="connsiteX6" fmla="*/ 165536 w 166836"/>
                  <a:gd name="connsiteY6" fmla="*/ 37126 h 71575"/>
                  <a:gd name="connsiteX7" fmla="*/ 165721 w 166836"/>
                  <a:gd name="connsiteY7" fmla="*/ 59866 h 71575"/>
                  <a:gd name="connsiteX8" fmla="*/ 153544 w 166836"/>
                  <a:gd name="connsiteY8" fmla="*/ 71566 h 71575"/>
                  <a:gd name="connsiteX9" fmla="*/ 81380 w 166836"/>
                  <a:gd name="connsiteY9" fmla="*/ 71566 h 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836" h="71575">
                    <a:moveTo>
                      <a:pt x="81380" y="71566"/>
                    </a:moveTo>
                    <a:cubicBezTo>
                      <a:pt x="58005" y="71566"/>
                      <a:pt x="34604" y="71328"/>
                      <a:pt x="11229" y="71566"/>
                    </a:cubicBezTo>
                    <a:cubicBezTo>
                      <a:pt x="2519" y="71725"/>
                      <a:pt x="-1769" y="69290"/>
                      <a:pt x="-895" y="59813"/>
                    </a:cubicBezTo>
                    <a:cubicBezTo>
                      <a:pt x="-234" y="52295"/>
                      <a:pt x="-895" y="44644"/>
                      <a:pt x="-710" y="37073"/>
                    </a:cubicBezTo>
                    <a:cubicBezTo>
                      <a:pt x="-154" y="17034"/>
                      <a:pt x="15941" y="911"/>
                      <a:pt x="35980" y="329"/>
                    </a:cubicBezTo>
                    <a:cubicBezTo>
                      <a:pt x="66953" y="-112"/>
                      <a:pt x="97926" y="-112"/>
                      <a:pt x="128898" y="329"/>
                    </a:cubicBezTo>
                    <a:cubicBezTo>
                      <a:pt x="148938" y="953"/>
                      <a:pt x="165006" y="17092"/>
                      <a:pt x="165536" y="37126"/>
                    </a:cubicBezTo>
                    <a:cubicBezTo>
                      <a:pt x="165827" y="44697"/>
                      <a:pt x="165059" y="52347"/>
                      <a:pt x="165721" y="59866"/>
                    </a:cubicBezTo>
                    <a:cubicBezTo>
                      <a:pt x="166595" y="69422"/>
                      <a:pt x="162148" y="71699"/>
                      <a:pt x="153544" y="71566"/>
                    </a:cubicBezTo>
                    <a:cubicBezTo>
                      <a:pt x="129533" y="71275"/>
                      <a:pt x="105470" y="71566"/>
                      <a:pt x="81380" y="71566"/>
                    </a:cubicBezTo>
                    <a:close/>
                  </a:path>
                </a:pathLst>
              </a:custGeom>
              <a:solidFill>
                <a:srgbClr val="F29978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79" name="Forma libre: forma 78">
                <a:extLst>
                  <a:ext uri="{FF2B5EF4-FFF2-40B4-BE49-F238E27FC236}">
                    <a16:creationId xmlns:a16="http://schemas.microsoft.com/office/drawing/2014/main" id="{265A5DEA-529C-1615-E223-0DE72BDA4AC1}"/>
                  </a:ext>
                </a:extLst>
              </p:cNvPr>
              <p:cNvSpPr/>
              <p:nvPr/>
            </p:nvSpPr>
            <p:spPr>
              <a:xfrm>
                <a:off x="3154976" y="4700973"/>
                <a:ext cx="108787" cy="31978"/>
              </a:xfrm>
              <a:custGeom>
                <a:avLst/>
                <a:gdLst>
                  <a:gd name="connsiteX0" fmla="*/ 52982 w 108787"/>
                  <a:gd name="connsiteY0" fmla="*/ 31950 h 31978"/>
                  <a:gd name="connsiteX1" fmla="*/ 6550 w 108787"/>
                  <a:gd name="connsiteY1" fmla="*/ 31950 h 31978"/>
                  <a:gd name="connsiteX2" fmla="*/ -889 w 108787"/>
                  <a:gd name="connsiteY2" fmla="*/ 25147 h 31978"/>
                  <a:gd name="connsiteX3" fmla="*/ 23731 w 108787"/>
                  <a:gd name="connsiteY3" fmla="*/ -2 h 31978"/>
                  <a:gd name="connsiteX4" fmla="*/ 99839 w 108787"/>
                  <a:gd name="connsiteY4" fmla="*/ -2 h 31978"/>
                  <a:gd name="connsiteX5" fmla="*/ 107780 w 108787"/>
                  <a:gd name="connsiteY5" fmla="*/ 7384 h 31978"/>
                  <a:gd name="connsiteX6" fmla="*/ 83611 w 108787"/>
                  <a:gd name="connsiteY6" fmla="*/ 31977 h 31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787" h="31978">
                    <a:moveTo>
                      <a:pt x="52982" y="31950"/>
                    </a:moveTo>
                    <a:cubicBezTo>
                      <a:pt x="37496" y="31950"/>
                      <a:pt x="22010" y="31765"/>
                      <a:pt x="6550" y="31950"/>
                    </a:cubicBezTo>
                    <a:cubicBezTo>
                      <a:pt x="1255" y="31950"/>
                      <a:pt x="-783" y="31130"/>
                      <a:pt x="-889" y="25147"/>
                    </a:cubicBezTo>
                    <a:cubicBezTo>
                      <a:pt x="-1365" y="-2"/>
                      <a:pt x="-1603" y="-2"/>
                      <a:pt x="23731" y="-2"/>
                    </a:cubicBezTo>
                    <a:cubicBezTo>
                      <a:pt x="49065" y="-2"/>
                      <a:pt x="74478" y="157"/>
                      <a:pt x="99839" y="-2"/>
                    </a:cubicBezTo>
                    <a:cubicBezTo>
                      <a:pt x="105503" y="-2"/>
                      <a:pt x="107780" y="845"/>
                      <a:pt x="107780" y="7384"/>
                    </a:cubicBezTo>
                    <a:cubicBezTo>
                      <a:pt x="107780" y="31977"/>
                      <a:pt x="108177" y="31977"/>
                      <a:pt x="83611" y="319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CEBBF77E-4FBE-6A67-239A-0B72E94CA6D7}"/>
                </a:ext>
              </a:extLst>
            </p:cNvPr>
            <p:cNvSpPr txBox="1"/>
            <p:nvPr/>
          </p:nvSpPr>
          <p:spPr>
            <a:xfrm>
              <a:off x="3653634" y="4669817"/>
              <a:ext cx="674904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600" b="0" i="0" u="none" strike="noStrike">
                  <a:solidFill>
                    <a:srgbClr val="000000"/>
                  </a:solidFill>
                  <a:effectLst/>
                </a:rPr>
                <a:t>224 Implementar al 100% un programa de formación, modernización y sostenibilidad de la Unidad Administrativa Especial Cuerpo Oficial de Bomberos - UAECOB, para la respuesta efectiva en la atención de emergencias y desastres</a:t>
              </a:r>
            </a:p>
          </p:txBody>
        </p:sp>
        <p:sp>
          <p:nvSpPr>
            <p:cNvPr id="82" name="CuadroTexto 81">
              <a:extLst>
                <a:ext uri="{FF2B5EF4-FFF2-40B4-BE49-F238E27FC236}">
                  <a16:creationId xmlns:a16="http://schemas.microsoft.com/office/drawing/2014/main" id="{D67EFCF3-D196-216A-26D7-AEB3D654B241}"/>
                </a:ext>
              </a:extLst>
            </p:cNvPr>
            <p:cNvSpPr txBox="1"/>
            <p:nvPr/>
          </p:nvSpPr>
          <p:spPr>
            <a:xfrm>
              <a:off x="1904768" y="4854483"/>
              <a:ext cx="940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>
                  <a:latin typeface="Impact" panose="020B0806030902050204" pitchFamily="34" charset="0"/>
                </a:rPr>
                <a:t>63,4%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9982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40243-F8BA-3CEF-E267-537979B1F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o 58">
            <a:extLst>
              <a:ext uri="{FF2B5EF4-FFF2-40B4-BE49-F238E27FC236}">
                <a16:creationId xmlns:a16="http://schemas.microsoft.com/office/drawing/2014/main" id="{CEB29E88-ACB7-76C9-92E9-F4A327BB3C5F}"/>
              </a:ext>
            </a:extLst>
          </p:cNvPr>
          <p:cNvGrpSpPr/>
          <p:nvPr/>
        </p:nvGrpSpPr>
        <p:grpSpPr>
          <a:xfrm>
            <a:off x="1979059" y="555101"/>
            <a:ext cx="8425519" cy="1009016"/>
            <a:chOff x="1979059" y="555101"/>
            <a:chExt cx="8425519" cy="1009016"/>
          </a:xfrm>
        </p:grpSpPr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62295550-998B-FC7A-5293-A3836486B5E4}"/>
                </a:ext>
              </a:extLst>
            </p:cNvPr>
            <p:cNvGrpSpPr/>
            <p:nvPr/>
          </p:nvGrpSpPr>
          <p:grpSpPr>
            <a:xfrm>
              <a:off x="3115194" y="555101"/>
              <a:ext cx="431706" cy="1009016"/>
              <a:chOff x="3115194" y="555101"/>
              <a:chExt cx="431706" cy="1009016"/>
            </a:xfrm>
          </p:grpSpPr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64362592-BCB2-74A5-C10C-25C3BE5E2B1F}"/>
                  </a:ext>
                </a:extLst>
              </p:cNvPr>
              <p:cNvSpPr/>
              <p:nvPr/>
            </p:nvSpPr>
            <p:spPr>
              <a:xfrm>
                <a:off x="3139120" y="1017525"/>
                <a:ext cx="383599" cy="14400"/>
              </a:xfrm>
              <a:custGeom>
                <a:avLst/>
                <a:gdLst>
                  <a:gd name="connsiteX0" fmla="*/ 189927 w 383599"/>
                  <a:gd name="connsiteY0" fmla="*/ 231870 h 232184"/>
                  <a:gd name="connsiteX1" fmla="*/ 51318 w 383599"/>
                  <a:gd name="connsiteY1" fmla="*/ 232161 h 232184"/>
                  <a:gd name="connsiteX2" fmla="*/ -992 w 383599"/>
                  <a:gd name="connsiteY2" fmla="*/ 179402 h 232184"/>
                  <a:gd name="connsiteX3" fmla="*/ -727 w 383599"/>
                  <a:gd name="connsiteY3" fmla="*/ 50719 h 232184"/>
                  <a:gd name="connsiteX4" fmla="*/ 50338 w 383599"/>
                  <a:gd name="connsiteY4" fmla="*/ -2 h 232184"/>
                  <a:gd name="connsiteX5" fmla="*/ 331501 w 383599"/>
                  <a:gd name="connsiteY5" fmla="*/ -2 h 232184"/>
                  <a:gd name="connsiteX6" fmla="*/ 382592 w 383599"/>
                  <a:gd name="connsiteY6" fmla="*/ 50719 h 232184"/>
                  <a:gd name="connsiteX7" fmla="*/ 382592 w 383599"/>
                  <a:gd name="connsiteY7" fmla="*/ 181387 h 232184"/>
                  <a:gd name="connsiteX8" fmla="*/ 332481 w 383599"/>
                  <a:gd name="connsiteY8" fmla="*/ 231843 h 232184"/>
                  <a:gd name="connsiteX9" fmla="*/ 189927 w 383599"/>
                  <a:gd name="connsiteY9" fmla="*/ 231870 h 23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599" h="232184">
                    <a:moveTo>
                      <a:pt x="189927" y="231870"/>
                    </a:moveTo>
                    <a:cubicBezTo>
                      <a:pt x="143733" y="231870"/>
                      <a:pt x="97512" y="231023"/>
                      <a:pt x="51318" y="232161"/>
                    </a:cubicBezTo>
                    <a:cubicBezTo>
                      <a:pt x="17486" y="232982"/>
                      <a:pt x="-1627" y="209845"/>
                      <a:pt x="-992" y="179402"/>
                    </a:cubicBezTo>
                    <a:cubicBezTo>
                      <a:pt x="14" y="136516"/>
                      <a:pt x="-780" y="93605"/>
                      <a:pt x="-727" y="50719"/>
                    </a:cubicBezTo>
                    <a:cubicBezTo>
                      <a:pt x="-727" y="18264"/>
                      <a:pt x="17804" y="25"/>
                      <a:pt x="50338" y="-2"/>
                    </a:cubicBezTo>
                    <a:cubicBezTo>
                      <a:pt x="144050" y="-2"/>
                      <a:pt x="237762" y="-2"/>
                      <a:pt x="331501" y="-2"/>
                    </a:cubicBezTo>
                    <a:cubicBezTo>
                      <a:pt x="364115" y="-2"/>
                      <a:pt x="382540" y="18291"/>
                      <a:pt x="382592" y="50719"/>
                    </a:cubicBezTo>
                    <a:cubicBezTo>
                      <a:pt x="382592" y="94293"/>
                      <a:pt x="382592" y="137848"/>
                      <a:pt x="382592" y="181387"/>
                    </a:cubicBezTo>
                    <a:cubicBezTo>
                      <a:pt x="382592" y="213577"/>
                      <a:pt x="364565" y="231685"/>
                      <a:pt x="332481" y="231843"/>
                    </a:cubicBezTo>
                    <a:cubicBezTo>
                      <a:pt x="285042" y="231976"/>
                      <a:pt x="237392" y="231870"/>
                      <a:pt x="189927" y="231870"/>
                    </a:cubicBezTo>
                    <a:close/>
                  </a:path>
                </a:pathLst>
              </a:custGeom>
              <a:solidFill>
                <a:srgbClr val="9CD6E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06FFA4BE-FE5D-096E-3240-B3C9CBFECDF4}"/>
                  </a:ext>
                </a:extLst>
              </p:cNvPr>
              <p:cNvSpPr/>
              <p:nvPr/>
            </p:nvSpPr>
            <p:spPr>
              <a:xfrm>
                <a:off x="3115194" y="555101"/>
                <a:ext cx="431706" cy="1009016"/>
              </a:xfrm>
              <a:custGeom>
                <a:avLst/>
                <a:gdLst>
                  <a:gd name="connsiteX0" fmla="*/ 29420 w 431706"/>
                  <a:gd name="connsiteY0" fmla="*/ 741100 h 1009016"/>
                  <a:gd name="connsiteX1" fmla="*/ -970 w 431706"/>
                  <a:gd name="connsiteY1" fmla="*/ 673040 h 1009016"/>
                  <a:gd name="connsiteX2" fmla="*/ -970 w 431706"/>
                  <a:gd name="connsiteY2" fmla="*/ 555211 h 1009016"/>
                  <a:gd name="connsiteX3" fmla="*/ 29499 w 431706"/>
                  <a:gd name="connsiteY3" fmla="*/ 485589 h 1009016"/>
                  <a:gd name="connsiteX4" fmla="*/ -970 w 431706"/>
                  <a:gd name="connsiteY4" fmla="*/ 415781 h 1009016"/>
                  <a:gd name="connsiteX5" fmla="*/ -970 w 431706"/>
                  <a:gd name="connsiteY5" fmla="*/ 307853 h 1009016"/>
                  <a:gd name="connsiteX6" fmla="*/ 128427 w 431706"/>
                  <a:gd name="connsiteY6" fmla="*/ 153757 h 1009016"/>
                  <a:gd name="connsiteX7" fmla="*/ 136368 w 431706"/>
                  <a:gd name="connsiteY7" fmla="*/ 144333 h 1009016"/>
                  <a:gd name="connsiteX8" fmla="*/ 136368 w 431706"/>
                  <a:gd name="connsiteY8" fmla="*/ 136391 h 1009016"/>
                  <a:gd name="connsiteX9" fmla="*/ 124218 w 431706"/>
                  <a:gd name="connsiteY9" fmla="*/ 116722 h 1009016"/>
                  <a:gd name="connsiteX10" fmla="*/ 108334 w 431706"/>
                  <a:gd name="connsiteY10" fmla="*/ 96868 h 1009016"/>
                  <a:gd name="connsiteX11" fmla="*/ 108996 w 431706"/>
                  <a:gd name="connsiteY11" fmla="*/ 50515 h 1009016"/>
                  <a:gd name="connsiteX12" fmla="*/ 170650 w 431706"/>
                  <a:gd name="connsiteY12" fmla="*/ 614 h 1009016"/>
                  <a:gd name="connsiteX13" fmla="*/ 258776 w 431706"/>
                  <a:gd name="connsiteY13" fmla="*/ 614 h 1009016"/>
                  <a:gd name="connsiteX14" fmla="*/ 321913 w 431706"/>
                  <a:gd name="connsiteY14" fmla="*/ 66081 h 1009016"/>
                  <a:gd name="connsiteX15" fmla="*/ 321913 w 431706"/>
                  <a:gd name="connsiteY15" fmla="*/ 90832 h 1009016"/>
                  <a:gd name="connsiteX16" fmla="*/ 300973 w 431706"/>
                  <a:gd name="connsiteY16" fmla="*/ 118522 h 1009016"/>
                  <a:gd name="connsiteX17" fmla="*/ 293190 w 431706"/>
                  <a:gd name="connsiteY17" fmla="*/ 129323 h 1009016"/>
                  <a:gd name="connsiteX18" fmla="*/ 313653 w 431706"/>
                  <a:gd name="connsiteY18" fmla="*/ 155796 h 1009016"/>
                  <a:gd name="connsiteX19" fmla="*/ 430344 w 431706"/>
                  <a:gd name="connsiteY19" fmla="*/ 299885 h 1009016"/>
                  <a:gd name="connsiteX20" fmla="*/ 430344 w 431706"/>
                  <a:gd name="connsiteY20" fmla="*/ 427640 h 1009016"/>
                  <a:gd name="connsiteX21" fmla="*/ 400827 w 431706"/>
                  <a:gd name="connsiteY21" fmla="*/ 485880 h 1009016"/>
                  <a:gd name="connsiteX22" fmla="*/ 430608 w 431706"/>
                  <a:gd name="connsiteY22" fmla="*/ 554126 h 1009016"/>
                  <a:gd name="connsiteX23" fmla="*/ 430608 w 431706"/>
                  <a:gd name="connsiteY23" fmla="*/ 672934 h 1009016"/>
                  <a:gd name="connsiteX24" fmla="*/ 400192 w 431706"/>
                  <a:gd name="connsiteY24" fmla="*/ 741100 h 1009016"/>
                  <a:gd name="connsiteX25" fmla="*/ 430635 w 431706"/>
                  <a:gd name="connsiteY25" fmla="*/ 813423 h 1009016"/>
                  <a:gd name="connsiteX26" fmla="*/ 430396 w 431706"/>
                  <a:gd name="connsiteY26" fmla="*/ 935196 h 1009016"/>
                  <a:gd name="connsiteX27" fmla="*/ 358365 w 431706"/>
                  <a:gd name="connsiteY27" fmla="*/ 1008683 h 1009016"/>
                  <a:gd name="connsiteX28" fmla="*/ 71167 w 431706"/>
                  <a:gd name="connsiteY28" fmla="*/ 1008683 h 1009016"/>
                  <a:gd name="connsiteX29" fmla="*/ -864 w 431706"/>
                  <a:gd name="connsiteY29" fmla="*/ 935169 h 1009016"/>
                  <a:gd name="connsiteX30" fmla="*/ -864 w 431706"/>
                  <a:gd name="connsiteY30" fmla="*/ 804449 h 1009016"/>
                  <a:gd name="connsiteX31" fmla="*/ 29420 w 431706"/>
                  <a:gd name="connsiteY31" fmla="*/ 741100 h 1009016"/>
                  <a:gd name="connsiteX32" fmla="*/ 214276 w 431706"/>
                  <a:gd name="connsiteY32" fmla="*/ 473438 h 1009016"/>
                  <a:gd name="connsiteX33" fmla="*/ 358789 w 431706"/>
                  <a:gd name="connsiteY33" fmla="*/ 473438 h 1009016"/>
                  <a:gd name="connsiteX34" fmla="*/ 406439 w 431706"/>
                  <a:gd name="connsiteY34" fmla="*/ 426635 h 1009016"/>
                  <a:gd name="connsiteX35" fmla="*/ 406439 w 431706"/>
                  <a:gd name="connsiteY35" fmla="*/ 301923 h 1009016"/>
                  <a:gd name="connsiteX36" fmla="*/ 285408 w 431706"/>
                  <a:gd name="connsiteY36" fmla="*/ 176206 h 1009016"/>
                  <a:gd name="connsiteX37" fmla="*/ 144839 w 431706"/>
                  <a:gd name="connsiteY37" fmla="*/ 176206 h 1009016"/>
                  <a:gd name="connsiteX38" fmla="*/ 24893 w 431706"/>
                  <a:gd name="connsiteY38" fmla="*/ 287972 h 1009016"/>
                  <a:gd name="connsiteX39" fmla="*/ 23596 w 431706"/>
                  <a:gd name="connsiteY39" fmla="*/ 424490 h 1009016"/>
                  <a:gd name="connsiteX40" fmla="*/ 72914 w 431706"/>
                  <a:gd name="connsiteY40" fmla="*/ 473464 h 1009016"/>
                  <a:gd name="connsiteX41" fmla="*/ 214276 w 431706"/>
                  <a:gd name="connsiteY41" fmla="*/ 473438 h 1009016"/>
                  <a:gd name="connsiteX42" fmla="*/ 213800 w 431706"/>
                  <a:gd name="connsiteY42" fmla="*/ 984725 h 1009016"/>
                  <a:gd name="connsiteX43" fmla="*/ 356353 w 431706"/>
                  <a:gd name="connsiteY43" fmla="*/ 984725 h 1009016"/>
                  <a:gd name="connsiteX44" fmla="*/ 406466 w 431706"/>
                  <a:gd name="connsiteY44" fmla="*/ 934296 h 1009016"/>
                  <a:gd name="connsiteX45" fmla="*/ 406466 w 431706"/>
                  <a:gd name="connsiteY45" fmla="*/ 803628 h 1009016"/>
                  <a:gd name="connsiteX46" fmla="*/ 355374 w 431706"/>
                  <a:gd name="connsiteY46" fmla="*/ 752907 h 1009016"/>
                  <a:gd name="connsiteX47" fmla="*/ 74264 w 431706"/>
                  <a:gd name="connsiteY47" fmla="*/ 752907 h 1009016"/>
                  <a:gd name="connsiteX48" fmla="*/ 23199 w 431706"/>
                  <a:gd name="connsiteY48" fmla="*/ 803601 h 1009016"/>
                  <a:gd name="connsiteX49" fmla="*/ 22934 w 431706"/>
                  <a:gd name="connsiteY49" fmla="*/ 932284 h 1009016"/>
                  <a:gd name="connsiteX50" fmla="*/ 75244 w 431706"/>
                  <a:gd name="connsiteY50" fmla="*/ 985043 h 1009016"/>
                  <a:gd name="connsiteX51" fmla="*/ 213800 w 431706"/>
                  <a:gd name="connsiteY51" fmla="*/ 984725 h 1009016"/>
                  <a:gd name="connsiteX52" fmla="*/ 213800 w 431706"/>
                  <a:gd name="connsiteY52" fmla="*/ 729002 h 1009016"/>
                  <a:gd name="connsiteX53" fmla="*/ 356353 w 431706"/>
                  <a:gd name="connsiteY53" fmla="*/ 729002 h 1009016"/>
                  <a:gd name="connsiteX54" fmla="*/ 406466 w 431706"/>
                  <a:gd name="connsiteY54" fmla="*/ 678705 h 1009016"/>
                  <a:gd name="connsiteX55" fmla="*/ 406466 w 431706"/>
                  <a:gd name="connsiteY55" fmla="*/ 548037 h 1009016"/>
                  <a:gd name="connsiteX56" fmla="*/ 355400 w 431706"/>
                  <a:gd name="connsiteY56" fmla="*/ 497236 h 1009016"/>
                  <a:gd name="connsiteX57" fmla="*/ 74238 w 431706"/>
                  <a:gd name="connsiteY57" fmla="*/ 497236 h 1009016"/>
                  <a:gd name="connsiteX58" fmla="*/ 23172 w 431706"/>
                  <a:gd name="connsiteY58" fmla="*/ 548037 h 1009016"/>
                  <a:gd name="connsiteX59" fmla="*/ 23172 w 431706"/>
                  <a:gd name="connsiteY59" fmla="*/ 678705 h 1009016"/>
                  <a:gd name="connsiteX60" fmla="*/ 73232 w 431706"/>
                  <a:gd name="connsiteY60" fmla="*/ 729002 h 1009016"/>
                  <a:gd name="connsiteX61" fmla="*/ 213800 w 431706"/>
                  <a:gd name="connsiteY61" fmla="*/ 96312 h 1009016"/>
                  <a:gd name="connsiteX62" fmla="*/ 285963 w 431706"/>
                  <a:gd name="connsiteY62" fmla="*/ 96312 h 1009016"/>
                  <a:gd name="connsiteX63" fmla="*/ 298141 w 431706"/>
                  <a:gd name="connsiteY63" fmla="*/ 84611 h 1009016"/>
                  <a:gd name="connsiteX64" fmla="*/ 297955 w 431706"/>
                  <a:gd name="connsiteY64" fmla="*/ 61871 h 1009016"/>
                  <a:gd name="connsiteX65" fmla="*/ 261450 w 431706"/>
                  <a:gd name="connsiteY65" fmla="*/ 25234 h 1009016"/>
                  <a:gd name="connsiteX66" fmla="*/ 168532 w 431706"/>
                  <a:gd name="connsiteY66" fmla="*/ 25234 h 1009016"/>
                  <a:gd name="connsiteX67" fmla="*/ 131736 w 431706"/>
                  <a:gd name="connsiteY67" fmla="*/ 61977 h 1009016"/>
                  <a:gd name="connsiteX68" fmla="*/ 131550 w 431706"/>
                  <a:gd name="connsiteY68" fmla="*/ 84717 h 1009016"/>
                  <a:gd name="connsiteX69" fmla="*/ 143675 w 431706"/>
                  <a:gd name="connsiteY69" fmla="*/ 96471 h 1009016"/>
                  <a:gd name="connsiteX70" fmla="*/ 213800 w 431706"/>
                  <a:gd name="connsiteY70" fmla="*/ 96339 h 1009016"/>
                  <a:gd name="connsiteX71" fmla="*/ 214382 w 431706"/>
                  <a:gd name="connsiteY71" fmla="*/ 152089 h 1009016"/>
                  <a:gd name="connsiteX72" fmla="*/ 245037 w 431706"/>
                  <a:gd name="connsiteY72" fmla="*/ 152089 h 1009016"/>
                  <a:gd name="connsiteX73" fmla="*/ 269207 w 431706"/>
                  <a:gd name="connsiteY73" fmla="*/ 127497 h 1009016"/>
                  <a:gd name="connsiteX74" fmla="*/ 261265 w 431706"/>
                  <a:gd name="connsiteY74" fmla="*/ 120111 h 1009016"/>
                  <a:gd name="connsiteX75" fmla="*/ 185157 w 431706"/>
                  <a:gd name="connsiteY75" fmla="*/ 120111 h 1009016"/>
                  <a:gd name="connsiteX76" fmla="*/ 160537 w 431706"/>
                  <a:gd name="connsiteY76" fmla="*/ 145260 h 1009016"/>
                  <a:gd name="connsiteX77" fmla="*/ 167976 w 431706"/>
                  <a:gd name="connsiteY77" fmla="*/ 152063 h 1009016"/>
                  <a:gd name="connsiteX78" fmla="*/ 214409 w 431706"/>
                  <a:gd name="connsiteY78" fmla="*/ 152116 h 1009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31706" h="1009016">
                    <a:moveTo>
                      <a:pt x="29420" y="741100"/>
                    </a:moveTo>
                    <a:cubicBezTo>
                      <a:pt x="5886" y="723761"/>
                      <a:pt x="-1473" y="700465"/>
                      <a:pt x="-970" y="673040"/>
                    </a:cubicBezTo>
                    <a:cubicBezTo>
                      <a:pt x="-255" y="633773"/>
                      <a:pt x="-255" y="594496"/>
                      <a:pt x="-970" y="555211"/>
                    </a:cubicBezTo>
                    <a:cubicBezTo>
                      <a:pt x="-1526" y="527230"/>
                      <a:pt x="5304" y="503193"/>
                      <a:pt x="29499" y="485589"/>
                    </a:cubicBezTo>
                    <a:cubicBezTo>
                      <a:pt x="5277" y="467958"/>
                      <a:pt x="-1579" y="443842"/>
                      <a:pt x="-970" y="415781"/>
                    </a:cubicBezTo>
                    <a:cubicBezTo>
                      <a:pt x="-150" y="379831"/>
                      <a:pt x="-335" y="343829"/>
                      <a:pt x="-970" y="307853"/>
                    </a:cubicBezTo>
                    <a:cubicBezTo>
                      <a:pt x="-2188" y="221315"/>
                      <a:pt x="61822" y="161911"/>
                      <a:pt x="128427" y="153757"/>
                    </a:cubicBezTo>
                    <a:cubicBezTo>
                      <a:pt x="134462" y="153016"/>
                      <a:pt x="137242" y="150633"/>
                      <a:pt x="136368" y="144333"/>
                    </a:cubicBezTo>
                    <a:cubicBezTo>
                      <a:pt x="135998" y="141699"/>
                      <a:pt x="135998" y="139025"/>
                      <a:pt x="136368" y="136391"/>
                    </a:cubicBezTo>
                    <a:cubicBezTo>
                      <a:pt x="137692" y="126464"/>
                      <a:pt x="136368" y="119528"/>
                      <a:pt x="124218" y="116722"/>
                    </a:cubicBezTo>
                    <a:cubicBezTo>
                      <a:pt x="115164" y="114604"/>
                      <a:pt x="109261" y="106133"/>
                      <a:pt x="108334" y="96868"/>
                    </a:cubicBezTo>
                    <a:cubicBezTo>
                      <a:pt x="106904" y="81488"/>
                      <a:pt x="105687" y="65736"/>
                      <a:pt x="108996" y="50515"/>
                    </a:cubicBezTo>
                    <a:cubicBezTo>
                      <a:pt x="115270" y="20707"/>
                      <a:pt x="138909" y="1461"/>
                      <a:pt x="170650" y="614"/>
                    </a:cubicBezTo>
                    <a:cubicBezTo>
                      <a:pt x="200008" y="-153"/>
                      <a:pt x="229419" y="-259"/>
                      <a:pt x="258776" y="614"/>
                    </a:cubicBezTo>
                    <a:cubicBezTo>
                      <a:pt x="296764" y="1753"/>
                      <a:pt x="321569" y="28066"/>
                      <a:pt x="321913" y="66081"/>
                    </a:cubicBezTo>
                    <a:cubicBezTo>
                      <a:pt x="321913" y="74340"/>
                      <a:pt x="322072" y="82599"/>
                      <a:pt x="321913" y="90832"/>
                    </a:cubicBezTo>
                    <a:cubicBezTo>
                      <a:pt x="321569" y="104757"/>
                      <a:pt x="314421" y="114657"/>
                      <a:pt x="300973" y="118522"/>
                    </a:cubicBezTo>
                    <a:cubicBezTo>
                      <a:pt x="294779" y="120296"/>
                      <a:pt x="293032" y="122970"/>
                      <a:pt x="293190" y="129323"/>
                    </a:cubicBezTo>
                    <a:cubicBezTo>
                      <a:pt x="293561" y="151295"/>
                      <a:pt x="293190" y="151295"/>
                      <a:pt x="313653" y="155796"/>
                    </a:cubicBezTo>
                    <a:cubicBezTo>
                      <a:pt x="381026" y="171308"/>
                      <a:pt x="429179" y="230748"/>
                      <a:pt x="430344" y="299885"/>
                    </a:cubicBezTo>
                    <a:cubicBezTo>
                      <a:pt x="430952" y="342452"/>
                      <a:pt x="430661" y="385046"/>
                      <a:pt x="430344" y="427640"/>
                    </a:cubicBezTo>
                    <a:cubicBezTo>
                      <a:pt x="430344" y="450724"/>
                      <a:pt x="422772" y="464914"/>
                      <a:pt x="400827" y="485880"/>
                    </a:cubicBezTo>
                    <a:cubicBezTo>
                      <a:pt x="423831" y="502902"/>
                      <a:pt x="431138" y="526435"/>
                      <a:pt x="430608" y="554126"/>
                    </a:cubicBezTo>
                    <a:cubicBezTo>
                      <a:pt x="429867" y="593710"/>
                      <a:pt x="429867" y="633312"/>
                      <a:pt x="430608" y="672934"/>
                    </a:cubicBezTo>
                    <a:cubicBezTo>
                      <a:pt x="431085" y="700359"/>
                      <a:pt x="423726" y="723655"/>
                      <a:pt x="400192" y="741100"/>
                    </a:cubicBezTo>
                    <a:cubicBezTo>
                      <a:pt x="425446" y="759260"/>
                      <a:pt x="431244" y="784647"/>
                      <a:pt x="430635" y="813423"/>
                    </a:cubicBezTo>
                    <a:cubicBezTo>
                      <a:pt x="429787" y="854005"/>
                      <a:pt x="430476" y="894613"/>
                      <a:pt x="430396" y="935196"/>
                    </a:cubicBezTo>
                    <a:cubicBezTo>
                      <a:pt x="430396" y="978610"/>
                      <a:pt x="401700" y="1008471"/>
                      <a:pt x="358365" y="1008683"/>
                    </a:cubicBezTo>
                    <a:cubicBezTo>
                      <a:pt x="262641" y="1009125"/>
                      <a:pt x="166917" y="1009125"/>
                      <a:pt x="71167" y="1008683"/>
                    </a:cubicBezTo>
                    <a:cubicBezTo>
                      <a:pt x="27858" y="1008471"/>
                      <a:pt x="-785" y="978584"/>
                      <a:pt x="-864" y="935169"/>
                    </a:cubicBezTo>
                    <a:cubicBezTo>
                      <a:pt x="-944" y="891754"/>
                      <a:pt x="-626" y="848022"/>
                      <a:pt x="-864" y="804449"/>
                    </a:cubicBezTo>
                    <a:cubicBezTo>
                      <a:pt x="-1076" y="778797"/>
                      <a:pt x="7554" y="757566"/>
                      <a:pt x="29420" y="741100"/>
                    </a:cubicBezTo>
                    <a:close/>
                    <a:moveTo>
                      <a:pt x="214276" y="473438"/>
                    </a:moveTo>
                    <a:cubicBezTo>
                      <a:pt x="262429" y="473438"/>
                      <a:pt x="310609" y="473438"/>
                      <a:pt x="358789" y="473438"/>
                    </a:cubicBezTo>
                    <a:cubicBezTo>
                      <a:pt x="387247" y="473438"/>
                      <a:pt x="406068" y="455066"/>
                      <a:pt x="406439" y="426635"/>
                    </a:cubicBezTo>
                    <a:cubicBezTo>
                      <a:pt x="406783" y="385073"/>
                      <a:pt x="407101" y="343485"/>
                      <a:pt x="406439" y="301923"/>
                    </a:cubicBezTo>
                    <a:cubicBezTo>
                      <a:pt x="405274" y="233466"/>
                      <a:pt x="351588" y="177503"/>
                      <a:pt x="285408" y="176206"/>
                    </a:cubicBezTo>
                    <a:cubicBezTo>
                      <a:pt x="238551" y="175306"/>
                      <a:pt x="191695" y="175306"/>
                      <a:pt x="144839" y="176206"/>
                    </a:cubicBezTo>
                    <a:cubicBezTo>
                      <a:pt x="83953" y="177291"/>
                      <a:pt x="29791" y="227642"/>
                      <a:pt x="24893" y="287972"/>
                    </a:cubicBezTo>
                    <a:cubicBezTo>
                      <a:pt x="21187" y="333372"/>
                      <a:pt x="23940" y="378984"/>
                      <a:pt x="23596" y="424490"/>
                    </a:cubicBezTo>
                    <a:cubicBezTo>
                      <a:pt x="23358" y="455331"/>
                      <a:pt x="41888" y="473411"/>
                      <a:pt x="72914" y="473464"/>
                    </a:cubicBezTo>
                    <a:cubicBezTo>
                      <a:pt x="119955" y="473499"/>
                      <a:pt x="167076" y="473491"/>
                      <a:pt x="214276" y="473438"/>
                    </a:cubicBezTo>
                    <a:close/>
                    <a:moveTo>
                      <a:pt x="213800" y="984725"/>
                    </a:moveTo>
                    <a:cubicBezTo>
                      <a:pt x="261450" y="984725"/>
                      <a:pt x="308836" y="984725"/>
                      <a:pt x="356353" y="984725"/>
                    </a:cubicBezTo>
                    <a:cubicBezTo>
                      <a:pt x="388438" y="984725"/>
                      <a:pt x="406386" y="966459"/>
                      <a:pt x="406466" y="934296"/>
                    </a:cubicBezTo>
                    <a:cubicBezTo>
                      <a:pt x="406466" y="890722"/>
                      <a:pt x="406466" y="847167"/>
                      <a:pt x="406466" y="803628"/>
                    </a:cubicBezTo>
                    <a:cubicBezTo>
                      <a:pt x="406466" y="771173"/>
                      <a:pt x="387935" y="752907"/>
                      <a:pt x="355374" y="752907"/>
                    </a:cubicBezTo>
                    <a:lnTo>
                      <a:pt x="74264" y="752907"/>
                    </a:lnTo>
                    <a:cubicBezTo>
                      <a:pt x="41624" y="752907"/>
                      <a:pt x="23252" y="771173"/>
                      <a:pt x="23199" y="803601"/>
                    </a:cubicBezTo>
                    <a:cubicBezTo>
                      <a:pt x="23199" y="846513"/>
                      <a:pt x="23940" y="889425"/>
                      <a:pt x="22934" y="932284"/>
                    </a:cubicBezTo>
                    <a:cubicBezTo>
                      <a:pt x="22193" y="962753"/>
                      <a:pt x="41465" y="985890"/>
                      <a:pt x="75244" y="985043"/>
                    </a:cubicBezTo>
                    <a:cubicBezTo>
                      <a:pt x="121438" y="983852"/>
                      <a:pt x="167658" y="984725"/>
                      <a:pt x="213800" y="984725"/>
                    </a:cubicBezTo>
                    <a:close/>
                    <a:moveTo>
                      <a:pt x="213800" y="729002"/>
                    </a:moveTo>
                    <a:lnTo>
                      <a:pt x="356353" y="729002"/>
                    </a:lnTo>
                    <a:cubicBezTo>
                      <a:pt x="388411" y="729002"/>
                      <a:pt x="406386" y="710948"/>
                      <a:pt x="406466" y="678705"/>
                    </a:cubicBezTo>
                    <a:cubicBezTo>
                      <a:pt x="406466" y="635166"/>
                      <a:pt x="406466" y="591610"/>
                      <a:pt x="406466" y="548037"/>
                    </a:cubicBezTo>
                    <a:cubicBezTo>
                      <a:pt x="406466" y="515661"/>
                      <a:pt x="387935" y="497263"/>
                      <a:pt x="355400" y="497236"/>
                    </a:cubicBezTo>
                    <a:cubicBezTo>
                      <a:pt x="261688" y="497236"/>
                      <a:pt x="167976" y="497236"/>
                      <a:pt x="74238" y="497236"/>
                    </a:cubicBezTo>
                    <a:cubicBezTo>
                      <a:pt x="41650" y="497236"/>
                      <a:pt x="23225" y="515767"/>
                      <a:pt x="23172" y="548037"/>
                    </a:cubicBezTo>
                    <a:cubicBezTo>
                      <a:pt x="23172" y="591592"/>
                      <a:pt x="23172" y="635150"/>
                      <a:pt x="23172" y="678705"/>
                    </a:cubicBezTo>
                    <a:cubicBezTo>
                      <a:pt x="23172" y="711001"/>
                      <a:pt x="41174" y="729002"/>
                      <a:pt x="73232" y="729002"/>
                    </a:cubicBezTo>
                    <a:close/>
                    <a:moveTo>
                      <a:pt x="213800" y="96312"/>
                    </a:moveTo>
                    <a:cubicBezTo>
                      <a:pt x="237863" y="96312"/>
                      <a:pt x="261927" y="96074"/>
                      <a:pt x="285963" y="96312"/>
                    </a:cubicBezTo>
                    <a:cubicBezTo>
                      <a:pt x="294567" y="96444"/>
                      <a:pt x="299014" y="94168"/>
                      <a:pt x="298141" y="84611"/>
                    </a:cubicBezTo>
                    <a:cubicBezTo>
                      <a:pt x="297479" y="77093"/>
                      <a:pt x="298141" y="69443"/>
                      <a:pt x="297955" y="61871"/>
                    </a:cubicBezTo>
                    <a:cubicBezTo>
                      <a:pt x="297347" y="41949"/>
                      <a:pt x="281384" y="25922"/>
                      <a:pt x="261450" y="25234"/>
                    </a:cubicBezTo>
                    <a:cubicBezTo>
                      <a:pt x="230477" y="24792"/>
                      <a:pt x="199505" y="24792"/>
                      <a:pt x="168532" y="25234"/>
                    </a:cubicBezTo>
                    <a:cubicBezTo>
                      <a:pt x="148440" y="25761"/>
                      <a:pt x="132291" y="41899"/>
                      <a:pt x="131736" y="61977"/>
                    </a:cubicBezTo>
                    <a:cubicBezTo>
                      <a:pt x="131444" y="69548"/>
                      <a:pt x="132212" y="77199"/>
                      <a:pt x="131550" y="84717"/>
                    </a:cubicBezTo>
                    <a:cubicBezTo>
                      <a:pt x="130677" y="94194"/>
                      <a:pt x="134965" y="96630"/>
                      <a:pt x="143675" y="96471"/>
                    </a:cubicBezTo>
                    <a:cubicBezTo>
                      <a:pt x="167050" y="96047"/>
                      <a:pt x="190451" y="96339"/>
                      <a:pt x="213800" y="96339"/>
                    </a:cubicBezTo>
                    <a:close/>
                    <a:moveTo>
                      <a:pt x="214382" y="152089"/>
                    </a:moveTo>
                    <a:lnTo>
                      <a:pt x="245037" y="152089"/>
                    </a:lnTo>
                    <a:cubicBezTo>
                      <a:pt x="269603" y="152089"/>
                      <a:pt x="269312" y="152089"/>
                      <a:pt x="269207" y="127497"/>
                    </a:cubicBezTo>
                    <a:cubicBezTo>
                      <a:pt x="269207" y="120958"/>
                      <a:pt x="266903" y="120058"/>
                      <a:pt x="261265" y="120111"/>
                    </a:cubicBezTo>
                    <a:cubicBezTo>
                      <a:pt x="235904" y="120402"/>
                      <a:pt x="210517" y="120111"/>
                      <a:pt x="185157" y="120111"/>
                    </a:cubicBezTo>
                    <a:cubicBezTo>
                      <a:pt x="159796" y="120111"/>
                      <a:pt x="160061" y="120111"/>
                      <a:pt x="160537" y="145260"/>
                    </a:cubicBezTo>
                    <a:cubicBezTo>
                      <a:pt x="160537" y="151242"/>
                      <a:pt x="162788" y="152142"/>
                      <a:pt x="167976" y="152063"/>
                    </a:cubicBezTo>
                    <a:cubicBezTo>
                      <a:pt x="183436" y="151931"/>
                      <a:pt x="198922" y="152116"/>
                      <a:pt x="214409" y="152116"/>
                    </a:cubicBezTo>
                    <a:close/>
                  </a:path>
                </a:pathLst>
              </a:custGeom>
              <a:solidFill>
                <a:srgbClr val="1D233B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531D653B-19FF-0F08-D6CE-7A68A7D56B2E}"/>
                  </a:ext>
                </a:extLst>
              </p:cNvPr>
              <p:cNvSpPr/>
              <p:nvPr/>
            </p:nvSpPr>
            <p:spPr>
              <a:xfrm>
                <a:off x="3139067" y="1307957"/>
                <a:ext cx="383652" cy="232158"/>
              </a:xfrm>
              <a:custGeom>
                <a:avLst/>
                <a:gdLst>
                  <a:gd name="connsiteX0" fmla="*/ 189927 w 383652"/>
                  <a:gd name="connsiteY0" fmla="*/ 231870 h 232158"/>
                  <a:gd name="connsiteX1" fmla="*/ 51318 w 383652"/>
                  <a:gd name="connsiteY1" fmla="*/ 232135 h 232158"/>
                  <a:gd name="connsiteX2" fmla="*/ -992 w 383652"/>
                  <a:gd name="connsiteY2" fmla="*/ 179375 h 232158"/>
                  <a:gd name="connsiteX3" fmla="*/ -727 w 383652"/>
                  <a:gd name="connsiteY3" fmla="*/ 50693 h 232158"/>
                  <a:gd name="connsiteX4" fmla="*/ 50338 w 383652"/>
                  <a:gd name="connsiteY4" fmla="*/ -2 h 232158"/>
                  <a:gd name="connsiteX5" fmla="*/ 331554 w 383652"/>
                  <a:gd name="connsiteY5" fmla="*/ -2 h 232158"/>
                  <a:gd name="connsiteX6" fmla="*/ 382646 w 383652"/>
                  <a:gd name="connsiteY6" fmla="*/ 50719 h 232158"/>
                  <a:gd name="connsiteX7" fmla="*/ 382646 w 383652"/>
                  <a:gd name="connsiteY7" fmla="*/ 181387 h 232158"/>
                  <a:gd name="connsiteX8" fmla="*/ 332533 w 383652"/>
                  <a:gd name="connsiteY8" fmla="*/ 231817 h 232158"/>
                  <a:gd name="connsiteX9" fmla="*/ 189927 w 383652"/>
                  <a:gd name="connsiteY9" fmla="*/ 231870 h 23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52" h="232158">
                    <a:moveTo>
                      <a:pt x="189927" y="231870"/>
                    </a:moveTo>
                    <a:cubicBezTo>
                      <a:pt x="143733" y="231870"/>
                      <a:pt x="97512" y="230996"/>
                      <a:pt x="51318" y="232135"/>
                    </a:cubicBezTo>
                    <a:cubicBezTo>
                      <a:pt x="17486" y="232982"/>
                      <a:pt x="-1627" y="209845"/>
                      <a:pt x="-992" y="179375"/>
                    </a:cubicBezTo>
                    <a:cubicBezTo>
                      <a:pt x="14" y="136516"/>
                      <a:pt x="-780" y="93605"/>
                      <a:pt x="-727" y="50693"/>
                    </a:cubicBezTo>
                    <a:cubicBezTo>
                      <a:pt x="-727" y="18264"/>
                      <a:pt x="17804" y="-2"/>
                      <a:pt x="50338" y="-2"/>
                    </a:cubicBezTo>
                    <a:lnTo>
                      <a:pt x="331554" y="-2"/>
                    </a:lnTo>
                    <a:cubicBezTo>
                      <a:pt x="364168" y="-2"/>
                      <a:pt x="382593" y="18264"/>
                      <a:pt x="382646" y="50719"/>
                    </a:cubicBezTo>
                    <a:cubicBezTo>
                      <a:pt x="382646" y="94274"/>
                      <a:pt x="382646" y="137832"/>
                      <a:pt x="382646" y="181387"/>
                    </a:cubicBezTo>
                    <a:cubicBezTo>
                      <a:pt x="382646" y="213551"/>
                      <a:pt x="364618" y="231685"/>
                      <a:pt x="332533" y="231817"/>
                    </a:cubicBezTo>
                    <a:cubicBezTo>
                      <a:pt x="285016" y="231949"/>
                      <a:pt x="237577" y="231870"/>
                      <a:pt x="189927" y="231870"/>
                    </a:cubicBezTo>
                    <a:close/>
                  </a:path>
                </a:pathLst>
              </a:custGeom>
              <a:solidFill>
                <a:srgbClr val="9CD6E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F12A5F86-F982-32BC-3C10-B0E35C1B9726}"/>
                  </a:ext>
                </a:extLst>
              </p:cNvPr>
              <p:cNvSpPr/>
              <p:nvPr/>
            </p:nvSpPr>
            <p:spPr>
              <a:xfrm>
                <a:off x="3139347" y="1052339"/>
                <a:ext cx="383372" cy="231765"/>
              </a:xfrm>
              <a:custGeom>
                <a:avLst/>
                <a:gdLst>
                  <a:gd name="connsiteX0" fmla="*/ 189647 w 383372"/>
                  <a:gd name="connsiteY0" fmla="*/ 231764 h 231765"/>
                  <a:gd name="connsiteX1" fmla="*/ 49052 w 383372"/>
                  <a:gd name="connsiteY1" fmla="*/ 231764 h 231765"/>
                  <a:gd name="connsiteX2" fmla="*/ -1007 w 383372"/>
                  <a:gd name="connsiteY2" fmla="*/ 181466 h 231765"/>
                  <a:gd name="connsiteX3" fmla="*/ -1007 w 383372"/>
                  <a:gd name="connsiteY3" fmla="*/ 50799 h 231765"/>
                  <a:gd name="connsiteX4" fmla="*/ 50058 w 383372"/>
                  <a:gd name="connsiteY4" fmla="*/ -2 h 231765"/>
                  <a:gd name="connsiteX5" fmla="*/ 331221 w 383372"/>
                  <a:gd name="connsiteY5" fmla="*/ -2 h 231765"/>
                  <a:gd name="connsiteX6" fmla="*/ 382286 w 383372"/>
                  <a:gd name="connsiteY6" fmla="*/ 50799 h 231765"/>
                  <a:gd name="connsiteX7" fmla="*/ 382286 w 383372"/>
                  <a:gd name="connsiteY7" fmla="*/ 181466 h 231765"/>
                  <a:gd name="connsiteX8" fmla="*/ 332174 w 383372"/>
                  <a:gd name="connsiteY8" fmla="*/ 231764 h 23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3372" h="231765">
                    <a:moveTo>
                      <a:pt x="189647" y="231764"/>
                    </a:moveTo>
                    <a:lnTo>
                      <a:pt x="49052" y="231764"/>
                    </a:lnTo>
                    <a:cubicBezTo>
                      <a:pt x="16994" y="231764"/>
                      <a:pt x="-954" y="213736"/>
                      <a:pt x="-1007" y="181466"/>
                    </a:cubicBezTo>
                    <a:cubicBezTo>
                      <a:pt x="-1007" y="137927"/>
                      <a:pt x="-1007" y="94372"/>
                      <a:pt x="-1007" y="50799"/>
                    </a:cubicBezTo>
                    <a:cubicBezTo>
                      <a:pt x="-1007" y="18423"/>
                      <a:pt x="17524" y="25"/>
                      <a:pt x="50058" y="-2"/>
                    </a:cubicBezTo>
                    <a:cubicBezTo>
                      <a:pt x="143797" y="-2"/>
                      <a:pt x="237535" y="-2"/>
                      <a:pt x="331221" y="-2"/>
                    </a:cubicBezTo>
                    <a:cubicBezTo>
                      <a:pt x="363809" y="-2"/>
                      <a:pt x="382233" y="18529"/>
                      <a:pt x="382286" y="50799"/>
                    </a:cubicBezTo>
                    <a:cubicBezTo>
                      <a:pt x="382392" y="94372"/>
                      <a:pt x="382392" y="137927"/>
                      <a:pt x="382286" y="181466"/>
                    </a:cubicBezTo>
                    <a:cubicBezTo>
                      <a:pt x="382286" y="213736"/>
                      <a:pt x="364232" y="231764"/>
                      <a:pt x="332174" y="231764"/>
                    </a:cubicBezTo>
                    <a:close/>
                  </a:path>
                </a:pathLst>
              </a:custGeom>
              <a:solidFill>
                <a:srgbClr val="9CD6E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275EBC9E-33F7-2847-C39A-BFBDD7DDE152}"/>
                  </a:ext>
                </a:extLst>
              </p:cNvPr>
              <p:cNvSpPr/>
              <p:nvPr/>
            </p:nvSpPr>
            <p:spPr>
              <a:xfrm>
                <a:off x="3247613" y="579873"/>
                <a:ext cx="166836" cy="71575"/>
              </a:xfrm>
              <a:custGeom>
                <a:avLst/>
                <a:gdLst>
                  <a:gd name="connsiteX0" fmla="*/ 81380 w 166836"/>
                  <a:gd name="connsiteY0" fmla="*/ 71566 h 71575"/>
                  <a:gd name="connsiteX1" fmla="*/ 11229 w 166836"/>
                  <a:gd name="connsiteY1" fmla="*/ 71566 h 71575"/>
                  <a:gd name="connsiteX2" fmla="*/ -895 w 166836"/>
                  <a:gd name="connsiteY2" fmla="*/ 59813 h 71575"/>
                  <a:gd name="connsiteX3" fmla="*/ -710 w 166836"/>
                  <a:gd name="connsiteY3" fmla="*/ 37073 h 71575"/>
                  <a:gd name="connsiteX4" fmla="*/ 35980 w 166836"/>
                  <a:gd name="connsiteY4" fmla="*/ 329 h 71575"/>
                  <a:gd name="connsiteX5" fmla="*/ 128898 w 166836"/>
                  <a:gd name="connsiteY5" fmla="*/ 329 h 71575"/>
                  <a:gd name="connsiteX6" fmla="*/ 165536 w 166836"/>
                  <a:gd name="connsiteY6" fmla="*/ 37126 h 71575"/>
                  <a:gd name="connsiteX7" fmla="*/ 165721 w 166836"/>
                  <a:gd name="connsiteY7" fmla="*/ 59866 h 71575"/>
                  <a:gd name="connsiteX8" fmla="*/ 153544 w 166836"/>
                  <a:gd name="connsiteY8" fmla="*/ 71566 h 71575"/>
                  <a:gd name="connsiteX9" fmla="*/ 81380 w 166836"/>
                  <a:gd name="connsiteY9" fmla="*/ 71566 h 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836" h="71575">
                    <a:moveTo>
                      <a:pt x="81380" y="71566"/>
                    </a:moveTo>
                    <a:cubicBezTo>
                      <a:pt x="58005" y="71566"/>
                      <a:pt x="34604" y="71328"/>
                      <a:pt x="11229" y="71566"/>
                    </a:cubicBezTo>
                    <a:cubicBezTo>
                      <a:pt x="2519" y="71725"/>
                      <a:pt x="-1769" y="69290"/>
                      <a:pt x="-895" y="59813"/>
                    </a:cubicBezTo>
                    <a:cubicBezTo>
                      <a:pt x="-234" y="52295"/>
                      <a:pt x="-895" y="44644"/>
                      <a:pt x="-710" y="37073"/>
                    </a:cubicBezTo>
                    <a:cubicBezTo>
                      <a:pt x="-154" y="17034"/>
                      <a:pt x="15941" y="911"/>
                      <a:pt x="35980" y="329"/>
                    </a:cubicBezTo>
                    <a:cubicBezTo>
                      <a:pt x="66953" y="-112"/>
                      <a:pt x="97926" y="-112"/>
                      <a:pt x="128898" y="329"/>
                    </a:cubicBezTo>
                    <a:cubicBezTo>
                      <a:pt x="148938" y="953"/>
                      <a:pt x="165006" y="17092"/>
                      <a:pt x="165536" y="37126"/>
                    </a:cubicBezTo>
                    <a:cubicBezTo>
                      <a:pt x="165827" y="44697"/>
                      <a:pt x="165059" y="52347"/>
                      <a:pt x="165721" y="59866"/>
                    </a:cubicBezTo>
                    <a:cubicBezTo>
                      <a:pt x="166595" y="69422"/>
                      <a:pt x="162148" y="71699"/>
                      <a:pt x="153544" y="71566"/>
                    </a:cubicBezTo>
                    <a:cubicBezTo>
                      <a:pt x="129533" y="71275"/>
                      <a:pt x="105470" y="71566"/>
                      <a:pt x="81380" y="71566"/>
                    </a:cubicBezTo>
                    <a:close/>
                  </a:path>
                </a:pathLst>
              </a:custGeom>
              <a:solidFill>
                <a:srgbClr val="F29978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F1F2BA89-CB0C-FBDB-DB9A-880D3DC35FB5}"/>
                  </a:ext>
                </a:extLst>
              </p:cNvPr>
              <p:cNvSpPr/>
              <p:nvPr/>
            </p:nvSpPr>
            <p:spPr>
              <a:xfrm>
                <a:off x="3276620" y="675267"/>
                <a:ext cx="108787" cy="31978"/>
              </a:xfrm>
              <a:custGeom>
                <a:avLst/>
                <a:gdLst>
                  <a:gd name="connsiteX0" fmla="*/ 52982 w 108787"/>
                  <a:gd name="connsiteY0" fmla="*/ 31950 h 31978"/>
                  <a:gd name="connsiteX1" fmla="*/ 6550 w 108787"/>
                  <a:gd name="connsiteY1" fmla="*/ 31950 h 31978"/>
                  <a:gd name="connsiteX2" fmla="*/ -889 w 108787"/>
                  <a:gd name="connsiteY2" fmla="*/ 25147 h 31978"/>
                  <a:gd name="connsiteX3" fmla="*/ 23731 w 108787"/>
                  <a:gd name="connsiteY3" fmla="*/ -2 h 31978"/>
                  <a:gd name="connsiteX4" fmla="*/ 99839 w 108787"/>
                  <a:gd name="connsiteY4" fmla="*/ -2 h 31978"/>
                  <a:gd name="connsiteX5" fmla="*/ 107780 w 108787"/>
                  <a:gd name="connsiteY5" fmla="*/ 7384 h 31978"/>
                  <a:gd name="connsiteX6" fmla="*/ 83611 w 108787"/>
                  <a:gd name="connsiteY6" fmla="*/ 31977 h 31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787" h="31978">
                    <a:moveTo>
                      <a:pt x="52982" y="31950"/>
                    </a:moveTo>
                    <a:cubicBezTo>
                      <a:pt x="37496" y="31950"/>
                      <a:pt x="22010" y="31765"/>
                      <a:pt x="6550" y="31950"/>
                    </a:cubicBezTo>
                    <a:cubicBezTo>
                      <a:pt x="1255" y="31950"/>
                      <a:pt x="-783" y="31130"/>
                      <a:pt x="-889" y="25147"/>
                    </a:cubicBezTo>
                    <a:cubicBezTo>
                      <a:pt x="-1365" y="-2"/>
                      <a:pt x="-1603" y="-2"/>
                      <a:pt x="23731" y="-2"/>
                    </a:cubicBezTo>
                    <a:cubicBezTo>
                      <a:pt x="49065" y="-2"/>
                      <a:pt x="74478" y="157"/>
                      <a:pt x="99839" y="-2"/>
                    </a:cubicBezTo>
                    <a:cubicBezTo>
                      <a:pt x="105503" y="-2"/>
                      <a:pt x="107780" y="845"/>
                      <a:pt x="107780" y="7384"/>
                    </a:cubicBezTo>
                    <a:cubicBezTo>
                      <a:pt x="107780" y="31977"/>
                      <a:pt x="108177" y="31977"/>
                      <a:pt x="83611" y="319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D12D9FC5-ED7B-F832-17DB-83AC365DD89B}"/>
                </a:ext>
              </a:extLst>
            </p:cNvPr>
            <p:cNvSpPr txBox="1"/>
            <p:nvPr/>
          </p:nvSpPr>
          <p:spPr>
            <a:xfrm>
              <a:off x="3655537" y="644111"/>
              <a:ext cx="674904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600" b="0" i="0" u="none" strike="noStrike">
                  <a:solidFill>
                    <a:srgbClr val="000000"/>
                  </a:solidFill>
                  <a:effectLst/>
                </a:rPr>
                <a:t>225 Poner en funcionamiento 3 nuevos espacios para la gestión integral de riesgos, incendios e incidentes con materiales peligrosos y rescates en todas sus modalidades</a:t>
              </a: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11612B4B-0C8D-77BC-3766-8F7F11CDB19D}"/>
                </a:ext>
              </a:extLst>
            </p:cNvPr>
            <p:cNvSpPr txBox="1"/>
            <p:nvPr/>
          </p:nvSpPr>
          <p:spPr>
            <a:xfrm>
              <a:off x="1979059" y="828777"/>
              <a:ext cx="940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>
                  <a:latin typeface="Impact" panose="020B0806030902050204" pitchFamily="34" charset="0"/>
                </a:rPr>
                <a:t>68,3%</a:t>
              </a:r>
            </a:p>
          </p:txBody>
        </p:sp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F1C13E6-0E1F-BBD7-5D9C-8AA57739B3A6}"/>
              </a:ext>
            </a:extLst>
          </p:cNvPr>
          <p:cNvGrpSpPr/>
          <p:nvPr/>
        </p:nvGrpSpPr>
        <p:grpSpPr>
          <a:xfrm>
            <a:off x="1944844" y="1944635"/>
            <a:ext cx="8459734" cy="1009016"/>
            <a:chOff x="1944844" y="1895194"/>
            <a:chExt cx="8459734" cy="1009016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id="{5E26ECD2-4CC2-25BE-271B-5AE2031CDD2C}"/>
                </a:ext>
              </a:extLst>
            </p:cNvPr>
            <p:cNvGrpSpPr/>
            <p:nvPr/>
          </p:nvGrpSpPr>
          <p:grpSpPr>
            <a:xfrm>
              <a:off x="3115194" y="1895194"/>
              <a:ext cx="431706" cy="1009016"/>
              <a:chOff x="3115194" y="1895194"/>
              <a:chExt cx="431706" cy="1009016"/>
            </a:xfrm>
          </p:grpSpPr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0EF6C676-ED4F-A858-1B23-E1DFD96D7AE0}"/>
                  </a:ext>
                </a:extLst>
              </p:cNvPr>
              <p:cNvSpPr/>
              <p:nvPr/>
            </p:nvSpPr>
            <p:spPr>
              <a:xfrm>
                <a:off x="3139067" y="2253496"/>
                <a:ext cx="383599" cy="122400"/>
              </a:xfrm>
              <a:custGeom>
                <a:avLst/>
                <a:gdLst>
                  <a:gd name="connsiteX0" fmla="*/ 189927 w 383599"/>
                  <a:gd name="connsiteY0" fmla="*/ 231870 h 232184"/>
                  <a:gd name="connsiteX1" fmla="*/ 51318 w 383599"/>
                  <a:gd name="connsiteY1" fmla="*/ 232161 h 232184"/>
                  <a:gd name="connsiteX2" fmla="*/ -992 w 383599"/>
                  <a:gd name="connsiteY2" fmla="*/ 179402 h 232184"/>
                  <a:gd name="connsiteX3" fmla="*/ -727 w 383599"/>
                  <a:gd name="connsiteY3" fmla="*/ 50719 h 232184"/>
                  <a:gd name="connsiteX4" fmla="*/ 50338 w 383599"/>
                  <a:gd name="connsiteY4" fmla="*/ -2 h 232184"/>
                  <a:gd name="connsiteX5" fmla="*/ 331501 w 383599"/>
                  <a:gd name="connsiteY5" fmla="*/ -2 h 232184"/>
                  <a:gd name="connsiteX6" fmla="*/ 382592 w 383599"/>
                  <a:gd name="connsiteY6" fmla="*/ 50719 h 232184"/>
                  <a:gd name="connsiteX7" fmla="*/ 382592 w 383599"/>
                  <a:gd name="connsiteY7" fmla="*/ 181387 h 232184"/>
                  <a:gd name="connsiteX8" fmla="*/ 332481 w 383599"/>
                  <a:gd name="connsiteY8" fmla="*/ 231843 h 232184"/>
                  <a:gd name="connsiteX9" fmla="*/ 189927 w 383599"/>
                  <a:gd name="connsiteY9" fmla="*/ 231870 h 23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599" h="232184">
                    <a:moveTo>
                      <a:pt x="189927" y="231870"/>
                    </a:moveTo>
                    <a:cubicBezTo>
                      <a:pt x="143733" y="231870"/>
                      <a:pt x="97512" y="231023"/>
                      <a:pt x="51318" y="232161"/>
                    </a:cubicBezTo>
                    <a:cubicBezTo>
                      <a:pt x="17486" y="232982"/>
                      <a:pt x="-1627" y="209845"/>
                      <a:pt x="-992" y="179402"/>
                    </a:cubicBezTo>
                    <a:cubicBezTo>
                      <a:pt x="14" y="136516"/>
                      <a:pt x="-780" y="93605"/>
                      <a:pt x="-727" y="50719"/>
                    </a:cubicBezTo>
                    <a:cubicBezTo>
                      <a:pt x="-727" y="18264"/>
                      <a:pt x="17804" y="25"/>
                      <a:pt x="50338" y="-2"/>
                    </a:cubicBezTo>
                    <a:cubicBezTo>
                      <a:pt x="144050" y="-2"/>
                      <a:pt x="237762" y="-2"/>
                      <a:pt x="331501" y="-2"/>
                    </a:cubicBezTo>
                    <a:cubicBezTo>
                      <a:pt x="364115" y="-2"/>
                      <a:pt x="382540" y="18291"/>
                      <a:pt x="382592" y="50719"/>
                    </a:cubicBezTo>
                    <a:cubicBezTo>
                      <a:pt x="382592" y="94293"/>
                      <a:pt x="382592" y="137848"/>
                      <a:pt x="382592" y="181387"/>
                    </a:cubicBezTo>
                    <a:cubicBezTo>
                      <a:pt x="382592" y="213577"/>
                      <a:pt x="364565" y="231685"/>
                      <a:pt x="332481" y="231843"/>
                    </a:cubicBezTo>
                    <a:cubicBezTo>
                      <a:pt x="285042" y="231976"/>
                      <a:pt x="237392" y="231870"/>
                      <a:pt x="189927" y="231870"/>
                    </a:cubicBezTo>
                    <a:close/>
                  </a:path>
                </a:pathLst>
              </a:custGeom>
              <a:solidFill>
                <a:srgbClr val="9CD6E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84952DD9-A62C-FECC-D7F4-CB51F4C5354C}"/>
                  </a:ext>
                </a:extLst>
              </p:cNvPr>
              <p:cNvSpPr/>
              <p:nvPr/>
            </p:nvSpPr>
            <p:spPr>
              <a:xfrm>
                <a:off x="3115194" y="1895194"/>
                <a:ext cx="431706" cy="1009016"/>
              </a:xfrm>
              <a:custGeom>
                <a:avLst/>
                <a:gdLst>
                  <a:gd name="connsiteX0" fmla="*/ 29420 w 431706"/>
                  <a:gd name="connsiteY0" fmla="*/ 741100 h 1009016"/>
                  <a:gd name="connsiteX1" fmla="*/ -970 w 431706"/>
                  <a:gd name="connsiteY1" fmla="*/ 673040 h 1009016"/>
                  <a:gd name="connsiteX2" fmla="*/ -970 w 431706"/>
                  <a:gd name="connsiteY2" fmla="*/ 555211 h 1009016"/>
                  <a:gd name="connsiteX3" fmla="*/ 29499 w 431706"/>
                  <a:gd name="connsiteY3" fmla="*/ 485589 h 1009016"/>
                  <a:gd name="connsiteX4" fmla="*/ -970 w 431706"/>
                  <a:gd name="connsiteY4" fmla="*/ 415781 h 1009016"/>
                  <a:gd name="connsiteX5" fmla="*/ -970 w 431706"/>
                  <a:gd name="connsiteY5" fmla="*/ 307853 h 1009016"/>
                  <a:gd name="connsiteX6" fmla="*/ 128427 w 431706"/>
                  <a:gd name="connsiteY6" fmla="*/ 153757 h 1009016"/>
                  <a:gd name="connsiteX7" fmla="*/ 136368 w 431706"/>
                  <a:gd name="connsiteY7" fmla="*/ 144333 h 1009016"/>
                  <a:gd name="connsiteX8" fmla="*/ 136368 w 431706"/>
                  <a:gd name="connsiteY8" fmla="*/ 136391 h 1009016"/>
                  <a:gd name="connsiteX9" fmla="*/ 124218 w 431706"/>
                  <a:gd name="connsiteY9" fmla="*/ 116722 h 1009016"/>
                  <a:gd name="connsiteX10" fmla="*/ 108334 w 431706"/>
                  <a:gd name="connsiteY10" fmla="*/ 96868 h 1009016"/>
                  <a:gd name="connsiteX11" fmla="*/ 108996 w 431706"/>
                  <a:gd name="connsiteY11" fmla="*/ 50515 h 1009016"/>
                  <a:gd name="connsiteX12" fmla="*/ 170650 w 431706"/>
                  <a:gd name="connsiteY12" fmla="*/ 614 h 1009016"/>
                  <a:gd name="connsiteX13" fmla="*/ 258776 w 431706"/>
                  <a:gd name="connsiteY13" fmla="*/ 614 h 1009016"/>
                  <a:gd name="connsiteX14" fmla="*/ 321913 w 431706"/>
                  <a:gd name="connsiteY14" fmla="*/ 66081 h 1009016"/>
                  <a:gd name="connsiteX15" fmla="*/ 321913 w 431706"/>
                  <a:gd name="connsiteY15" fmla="*/ 90832 h 1009016"/>
                  <a:gd name="connsiteX16" fmla="*/ 300973 w 431706"/>
                  <a:gd name="connsiteY16" fmla="*/ 118522 h 1009016"/>
                  <a:gd name="connsiteX17" fmla="*/ 293190 w 431706"/>
                  <a:gd name="connsiteY17" fmla="*/ 129323 h 1009016"/>
                  <a:gd name="connsiteX18" fmla="*/ 313653 w 431706"/>
                  <a:gd name="connsiteY18" fmla="*/ 155796 h 1009016"/>
                  <a:gd name="connsiteX19" fmla="*/ 430344 w 431706"/>
                  <a:gd name="connsiteY19" fmla="*/ 299885 h 1009016"/>
                  <a:gd name="connsiteX20" fmla="*/ 430344 w 431706"/>
                  <a:gd name="connsiteY20" fmla="*/ 427640 h 1009016"/>
                  <a:gd name="connsiteX21" fmla="*/ 400827 w 431706"/>
                  <a:gd name="connsiteY21" fmla="*/ 485880 h 1009016"/>
                  <a:gd name="connsiteX22" fmla="*/ 430608 w 431706"/>
                  <a:gd name="connsiteY22" fmla="*/ 554126 h 1009016"/>
                  <a:gd name="connsiteX23" fmla="*/ 430608 w 431706"/>
                  <a:gd name="connsiteY23" fmla="*/ 672934 h 1009016"/>
                  <a:gd name="connsiteX24" fmla="*/ 400192 w 431706"/>
                  <a:gd name="connsiteY24" fmla="*/ 741100 h 1009016"/>
                  <a:gd name="connsiteX25" fmla="*/ 430635 w 431706"/>
                  <a:gd name="connsiteY25" fmla="*/ 813423 h 1009016"/>
                  <a:gd name="connsiteX26" fmla="*/ 430396 w 431706"/>
                  <a:gd name="connsiteY26" fmla="*/ 935196 h 1009016"/>
                  <a:gd name="connsiteX27" fmla="*/ 358365 w 431706"/>
                  <a:gd name="connsiteY27" fmla="*/ 1008683 h 1009016"/>
                  <a:gd name="connsiteX28" fmla="*/ 71167 w 431706"/>
                  <a:gd name="connsiteY28" fmla="*/ 1008683 h 1009016"/>
                  <a:gd name="connsiteX29" fmla="*/ -864 w 431706"/>
                  <a:gd name="connsiteY29" fmla="*/ 935169 h 1009016"/>
                  <a:gd name="connsiteX30" fmla="*/ -864 w 431706"/>
                  <a:gd name="connsiteY30" fmla="*/ 804449 h 1009016"/>
                  <a:gd name="connsiteX31" fmla="*/ 29420 w 431706"/>
                  <a:gd name="connsiteY31" fmla="*/ 741100 h 1009016"/>
                  <a:gd name="connsiteX32" fmla="*/ 214276 w 431706"/>
                  <a:gd name="connsiteY32" fmla="*/ 473438 h 1009016"/>
                  <a:gd name="connsiteX33" fmla="*/ 358789 w 431706"/>
                  <a:gd name="connsiteY33" fmla="*/ 473438 h 1009016"/>
                  <a:gd name="connsiteX34" fmla="*/ 406439 w 431706"/>
                  <a:gd name="connsiteY34" fmla="*/ 426635 h 1009016"/>
                  <a:gd name="connsiteX35" fmla="*/ 406439 w 431706"/>
                  <a:gd name="connsiteY35" fmla="*/ 301923 h 1009016"/>
                  <a:gd name="connsiteX36" fmla="*/ 285408 w 431706"/>
                  <a:gd name="connsiteY36" fmla="*/ 176206 h 1009016"/>
                  <a:gd name="connsiteX37" fmla="*/ 144839 w 431706"/>
                  <a:gd name="connsiteY37" fmla="*/ 176206 h 1009016"/>
                  <a:gd name="connsiteX38" fmla="*/ 24893 w 431706"/>
                  <a:gd name="connsiteY38" fmla="*/ 287972 h 1009016"/>
                  <a:gd name="connsiteX39" fmla="*/ 23596 w 431706"/>
                  <a:gd name="connsiteY39" fmla="*/ 424490 h 1009016"/>
                  <a:gd name="connsiteX40" fmla="*/ 72914 w 431706"/>
                  <a:gd name="connsiteY40" fmla="*/ 473464 h 1009016"/>
                  <a:gd name="connsiteX41" fmla="*/ 214276 w 431706"/>
                  <a:gd name="connsiteY41" fmla="*/ 473438 h 1009016"/>
                  <a:gd name="connsiteX42" fmla="*/ 213800 w 431706"/>
                  <a:gd name="connsiteY42" fmla="*/ 984725 h 1009016"/>
                  <a:gd name="connsiteX43" fmla="*/ 356353 w 431706"/>
                  <a:gd name="connsiteY43" fmla="*/ 984725 h 1009016"/>
                  <a:gd name="connsiteX44" fmla="*/ 406466 w 431706"/>
                  <a:gd name="connsiteY44" fmla="*/ 934296 h 1009016"/>
                  <a:gd name="connsiteX45" fmla="*/ 406466 w 431706"/>
                  <a:gd name="connsiteY45" fmla="*/ 803628 h 1009016"/>
                  <a:gd name="connsiteX46" fmla="*/ 355374 w 431706"/>
                  <a:gd name="connsiteY46" fmla="*/ 752907 h 1009016"/>
                  <a:gd name="connsiteX47" fmla="*/ 74264 w 431706"/>
                  <a:gd name="connsiteY47" fmla="*/ 752907 h 1009016"/>
                  <a:gd name="connsiteX48" fmla="*/ 23199 w 431706"/>
                  <a:gd name="connsiteY48" fmla="*/ 803601 h 1009016"/>
                  <a:gd name="connsiteX49" fmla="*/ 22934 w 431706"/>
                  <a:gd name="connsiteY49" fmla="*/ 932284 h 1009016"/>
                  <a:gd name="connsiteX50" fmla="*/ 75244 w 431706"/>
                  <a:gd name="connsiteY50" fmla="*/ 985043 h 1009016"/>
                  <a:gd name="connsiteX51" fmla="*/ 213800 w 431706"/>
                  <a:gd name="connsiteY51" fmla="*/ 984725 h 1009016"/>
                  <a:gd name="connsiteX52" fmla="*/ 213800 w 431706"/>
                  <a:gd name="connsiteY52" fmla="*/ 729002 h 1009016"/>
                  <a:gd name="connsiteX53" fmla="*/ 356353 w 431706"/>
                  <a:gd name="connsiteY53" fmla="*/ 729002 h 1009016"/>
                  <a:gd name="connsiteX54" fmla="*/ 406466 w 431706"/>
                  <a:gd name="connsiteY54" fmla="*/ 678705 h 1009016"/>
                  <a:gd name="connsiteX55" fmla="*/ 406466 w 431706"/>
                  <a:gd name="connsiteY55" fmla="*/ 548037 h 1009016"/>
                  <a:gd name="connsiteX56" fmla="*/ 355400 w 431706"/>
                  <a:gd name="connsiteY56" fmla="*/ 497236 h 1009016"/>
                  <a:gd name="connsiteX57" fmla="*/ 74238 w 431706"/>
                  <a:gd name="connsiteY57" fmla="*/ 497236 h 1009016"/>
                  <a:gd name="connsiteX58" fmla="*/ 23172 w 431706"/>
                  <a:gd name="connsiteY58" fmla="*/ 548037 h 1009016"/>
                  <a:gd name="connsiteX59" fmla="*/ 23172 w 431706"/>
                  <a:gd name="connsiteY59" fmla="*/ 678705 h 1009016"/>
                  <a:gd name="connsiteX60" fmla="*/ 73232 w 431706"/>
                  <a:gd name="connsiteY60" fmla="*/ 729002 h 1009016"/>
                  <a:gd name="connsiteX61" fmla="*/ 213800 w 431706"/>
                  <a:gd name="connsiteY61" fmla="*/ 96312 h 1009016"/>
                  <a:gd name="connsiteX62" fmla="*/ 285963 w 431706"/>
                  <a:gd name="connsiteY62" fmla="*/ 96312 h 1009016"/>
                  <a:gd name="connsiteX63" fmla="*/ 298141 w 431706"/>
                  <a:gd name="connsiteY63" fmla="*/ 84611 h 1009016"/>
                  <a:gd name="connsiteX64" fmla="*/ 297955 w 431706"/>
                  <a:gd name="connsiteY64" fmla="*/ 61871 h 1009016"/>
                  <a:gd name="connsiteX65" fmla="*/ 261450 w 431706"/>
                  <a:gd name="connsiteY65" fmla="*/ 25234 h 1009016"/>
                  <a:gd name="connsiteX66" fmla="*/ 168532 w 431706"/>
                  <a:gd name="connsiteY66" fmla="*/ 25234 h 1009016"/>
                  <a:gd name="connsiteX67" fmla="*/ 131736 w 431706"/>
                  <a:gd name="connsiteY67" fmla="*/ 61977 h 1009016"/>
                  <a:gd name="connsiteX68" fmla="*/ 131550 w 431706"/>
                  <a:gd name="connsiteY68" fmla="*/ 84717 h 1009016"/>
                  <a:gd name="connsiteX69" fmla="*/ 143675 w 431706"/>
                  <a:gd name="connsiteY69" fmla="*/ 96471 h 1009016"/>
                  <a:gd name="connsiteX70" fmla="*/ 213800 w 431706"/>
                  <a:gd name="connsiteY70" fmla="*/ 96339 h 1009016"/>
                  <a:gd name="connsiteX71" fmla="*/ 214382 w 431706"/>
                  <a:gd name="connsiteY71" fmla="*/ 152089 h 1009016"/>
                  <a:gd name="connsiteX72" fmla="*/ 245037 w 431706"/>
                  <a:gd name="connsiteY72" fmla="*/ 152089 h 1009016"/>
                  <a:gd name="connsiteX73" fmla="*/ 269207 w 431706"/>
                  <a:gd name="connsiteY73" fmla="*/ 127497 h 1009016"/>
                  <a:gd name="connsiteX74" fmla="*/ 261265 w 431706"/>
                  <a:gd name="connsiteY74" fmla="*/ 120111 h 1009016"/>
                  <a:gd name="connsiteX75" fmla="*/ 185157 w 431706"/>
                  <a:gd name="connsiteY75" fmla="*/ 120111 h 1009016"/>
                  <a:gd name="connsiteX76" fmla="*/ 160537 w 431706"/>
                  <a:gd name="connsiteY76" fmla="*/ 145260 h 1009016"/>
                  <a:gd name="connsiteX77" fmla="*/ 167976 w 431706"/>
                  <a:gd name="connsiteY77" fmla="*/ 152063 h 1009016"/>
                  <a:gd name="connsiteX78" fmla="*/ 214409 w 431706"/>
                  <a:gd name="connsiteY78" fmla="*/ 152116 h 1009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31706" h="1009016">
                    <a:moveTo>
                      <a:pt x="29420" y="741100"/>
                    </a:moveTo>
                    <a:cubicBezTo>
                      <a:pt x="5886" y="723761"/>
                      <a:pt x="-1473" y="700465"/>
                      <a:pt x="-970" y="673040"/>
                    </a:cubicBezTo>
                    <a:cubicBezTo>
                      <a:pt x="-255" y="633773"/>
                      <a:pt x="-255" y="594496"/>
                      <a:pt x="-970" y="555211"/>
                    </a:cubicBezTo>
                    <a:cubicBezTo>
                      <a:pt x="-1526" y="527230"/>
                      <a:pt x="5304" y="503193"/>
                      <a:pt x="29499" y="485589"/>
                    </a:cubicBezTo>
                    <a:cubicBezTo>
                      <a:pt x="5277" y="467958"/>
                      <a:pt x="-1579" y="443842"/>
                      <a:pt x="-970" y="415781"/>
                    </a:cubicBezTo>
                    <a:cubicBezTo>
                      <a:pt x="-150" y="379831"/>
                      <a:pt x="-335" y="343829"/>
                      <a:pt x="-970" y="307853"/>
                    </a:cubicBezTo>
                    <a:cubicBezTo>
                      <a:pt x="-2188" y="221315"/>
                      <a:pt x="61822" y="161911"/>
                      <a:pt x="128427" y="153757"/>
                    </a:cubicBezTo>
                    <a:cubicBezTo>
                      <a:pt x="134462" y="153016"/>
                      <a:pt x="137242" y="150633"/>
                      <a:pt x="136368" y="144333"/>
                    </a:cubicBezTo>
                    <a:cubicBezTo>
                      <a:pt x="135998" y="141699"/>
                      <a:pt x="135998" y="139025"/>
                      <a:pt x="136368" y="136391"/>
                    </a:cubicBezTo>
                    <a:cubicBezTo>
                      <a:pt x="137692" y="126464"/>
                      <a:pt x="136368" y="119528"/>
                      <a:pt x="124218" y="116722"/>
                    </a:cubicBezTo>
                    <a:cubicBezTo>
                      <a:pt x="115164" y="114604"/>
                      <a:pt x="109261" y="106133"/>
                      <a:pt x="108334" y="96868"/>
                    </a:cubicBezTo>
                    <a:cubicBezTo>
                      <a:pt x="106904" y="81488"/>
                      <a:pt x="105687" y="65736"/>
                      <a:pt x="108996" y="50515"/>
                    </a:cubicBezTo>
                    <a:cubicBezTo>
                      <a:pt x="115270" y="20707"/>
                      <a:pt x="138909" y="1461"/>
                      <a:pt x="170650" y="614"/>
                    </a:cubicBezTo>
                    <a:cubicBezTo>
                      <a:pt x="200008" y="-153"/>
                      <a:pt x="229419" y="-259"/>
                      <a:pt x="258776" y="614"/>
                    </a:cubicBezTo>
                    <a:cubicBezTo>
                      <a:pt x="296764" y="1753"/>
                      <a:pt x="321569" y="28066"/>
                      <a:pt x="321913" y="66081"/>
                    </a:cubicBezTo>
                    <a:cubicBezTo>
                      <a:pt x="321913" y="74340"/>
                      <a:pt x="322072" y="82599"/>
                      <a:pt x="321913" y="90832"/>
                    </a:cubicBezTo>
                    <a:cubicBezTo>
                      <a:pt x="321569" y="104757"/>
                      <a:pt x="314421" y="114657"/>
                      <a:pt x="300973" y="118522"/>
                    </a:cubicBezTo>
                    <a:cubicBezTo>
                      <a:pt x="294779" y="120296"/>
                      <a:pt x="293032" y="122970"/>
                      <a:pt x="293190" y="129323"/>
                    </a:cubicBezTo>
                    <a:cubicBezTo>
                      <a:pt x="293561" y="151295"/>
                      <a:pt x="293190" y="151295"/>
                      <a:pt x="313653" y="155796"/>
                    </a:cubicBezTo>
                    <a:cubicBezTo>
                      <a:pt x="381026" y="171308"/>
                      <a:pt x="429179" y="230748"/>
                      <a:pt x="430344" y="299885"/>
                    </a:cubicBezTo>
                    <a:cubicBezTo>
                      <a:pt x="430952" y="342452"/>
                      <a:pt x="430661" y="385046"/>
                      <a:pt x="430344" y="427640"/>
                    </a:cubicBezTo>
                    <a:cubicBezTo>
                      <a:pt x="430344" y="450724"/>
                      <a:pt x="422772" y="464914"/>
                      <a:pt x="400827" y="485880"/>
                    </a:cubicBezTo>
                    <a:cubicBezTo>
                      <a:pt x="423831" y="502902"/>
                      <a:pt x="431138" y="526435"/>
                      <a:pt x="430608" y="554126"/>
                    </a:cubicBezTo>
                    <a:cubicBezTo>
                      <a:pt x="429867" y="593710"/>
                      <a:pt x="429867" y="633312"/>
                      <a:pt x="430608" y="672934"/>
                    </a:cubicBezTo>
                    <a:cubicBezTo>
                      <a:pt x="431085" y="700359"/>
                      <a:pt x="423726" y="723655"/>
                      <a:pt x="400192" y="741100"/>
                    </a:cubicBezTo>
                    <a:cubicBezTo>
                      <a:pt x="425446" y="759260"/>
                      <a:pt x="431244" y="784647"/>
                      <a:pt x="430635" y="813423"/>
                    </a:cubicBezTo>
                    <a:cubicBezTo>
                      <a:pt x="429787" y="854005"/>
                      <a:pt x="430476" y="894613"/>
                      <a:pt x="430396" y="935196"/>
                    </a:cubicBezTo>
                    <a:cubicBezTo>
                      <a:pt x="430396" y="978610"/>
                      <a:pt x="401700" y="1008471"/>
                      <a:pt x="358365" y="1008683"/>
                    </a:cubicBezTo>
                    <a:cubicBezTo>
                      <a:pt x="262641" y="1009125"/>
                      <a:pt x="166917" y="1009125"/>
                      <a:pt x="71167" y="1008683"/>
                    </a:cubicBezTo>
                    <a:cubicBezTo>
                      <a:pt x="27858" y="1008471"/>
                      <a:pt x="-785" y="978584"/>
                      <a:pt x="-864" y="935169"/>
                    </a:cubicBezTo>
                    <a:cubicBezTo>
                      <a:pt x="-944" y="891754"/>
                      <a:pt x="-626" y="848022"/>
                      <a:pt x="-864" y="804449"/>
                    </a:cubicBezTo>
                    <a:cubicBezTo>
                      <a:pt x="-1076" y="778797"/>
                      <a:pt x="7554" y="757566"/>
                      <a:pt x="29420" y="741100"/>
                    </a:cubicBezTo>
                    <a:close/>
                    <a:moveTo>
                      <a:pt x="214276" y="473438"/>
                    </a:moveTo>
                    <a:cubicBezTo>
                      <a:pt x="262429" y="473438"/>
                      <a:pt x="310609" y="473438"/>
                      <a:pt x="358789" y="473438"/>
                    </a:cubicBezTo>
                    <a:cubicBezTo>
                      <a:pt x="387247" y="473438"/>
                      <a:pt x="406068" y="455066"/>
                      <a:pt x="406439" y="426635"/>
                    </a:cubicBezTo>
                    <a:cubicBezTo>
                      <a:pt x="406783" y="385073"/>
                      <a:pt x="407101" y="343485"/>
                      <a:pt x="406439" y="301923"/>
                    </a:cubicBezTo>
                    <a:cubicBezTo>
                      <a:pt x="405274" y="233466"/>
                      <a:pt x="351588" y="177503"/>
                      <a:pt x="285408" y="176206"/>
                    </a:cubicBezTo>
                    <a:cubicBezTo>
                      <a:pt x="238551" y="175306"/>
                      <a:pt x="191695" y="175306"/>
                      <a:pt x="144839" y="176206"/>
                    </a:cubicBezTo>
                    <a:cubicBezTo>
                      <a:pt x="83953" y="177291"/>
                      <a:pt x="29791" y="227642"/>
                      <a:pt x="24893" y="287972"/>
                    </a:cubicBezTo>
                    <a:cubicBezTo>
                      <a:pt x="21187" y="333372"/>
                      <a:pt x="23940" y="378984"/>
                      <a:pt x="23596" y="424490"/>
                    </a:cubicBezTo>
                    <a:cubicBezTo>
                      <a:pt x="23358" y="455331"/>
                      <a:pt x="41888" y="473411"/>
                      <a:pt x="72914" y="473464"/>
                    </a:cubicBezTo>
                    <a:cubicBezTo>
                      <a:pt x="119955" y="473499"/>
                      <a:pt x="167076" y="473491"/>
                      <a:pt x="214276" y="473438"/>
                    </a:cubicBezTo>
                    <a:close/>
                    <a:moveTo>
                      <a:pt x="213800" y="984725"/>
                    </a:moveTo>
                    <a:cubicBezTo>
                      <a:pt x="261450" y="984725"/>
                      <a:pt x="308836" y="984725"/>
                      <a:pt x="356353" y="984725"/>
                    </a:cubicBezTo>
                    <a:cubicBezTo>
                      <a:pt x="388438" y="984725"/>
                      <a:pt x="406386" y="966459"/>
                      <a:pt x="406466" y="934296"/>
                    </a:cubicBezTo>
                    <a:cubicBezTo>
                      <a:pt x="406466" y="890722"/>
                      <a:pt x="406466" y="847167"/>
                      <a:pt x="406466" y="803628"/>
                    </a:cubicBezTo>
                    <a:cubicBezTo>
                      <a:pt x="406466" y="771173"/>
                      <a:pt x="387935" y="752907"/>
                      <a:pt x="355374" y="752907"/>
                    </a:cubicBezTo>
                    <a:lnTo>
                      <a:pt x="74264" y="752907"/>
                    </a:lnTo>
                    <a:cubicBezTo>
                      <a:pt x="41624" y="752907"/>
                      <a:pt x="23252" y="771173"/>
                      <a:pt x="23199" y="803601"/>
                    </a:cubicBezTo>
                    <a:cubicBezTo>
                      <a:pt x="23199" y="846513"/>
                      <a:pt x="23940" y="889425"/>
                      <a:pt x="22934" y="932284"/>
                    </a:cubicBezTo>
                    <a:cubicBezTo>
                      <a:pt x="22193" y="962753"/>
                      <a:pt x="41465" y="985890"/>
                      <a:pt x="75244" y="985043"/>
                    </a:cubicBezTo>
                    <a:cubicBezTo>
                      <a:pt x="121438" y="983852"/>
                      <a:pt x="167658" y="984725"/>
                      <a:pt x="213800" y="984725"/>
                    </a:cubicBezTo>
                    <a:close/>
                    <a:moveTo>
                      <a:pt x="213800" y="729002"/>
                    </a:moveTo>
                    <a:lnTo>
                      <a:pt x="356353" y="729002"/>
                    </a:lnTo>
                    <a:cubicBezTo>
                      <a:pt x="388411" y="729002"/>
                      <a:pt x="406386" y="710948"/>
                      <a:pt x="406466" y="678705"/>
                    </a:cubicBezTo>
                    <a:cubicBezTo>
                      <a:pt x="406466" y="635166"/>
                      <a:pt x="406466" y="591610"/>
                      <a:pt x="406466" y="548037"/>
                    </a:cubicBezTo>
                    <a:cubicBezTo>
                      <a:pt x="406466" y="515661"/>
                      <a:pt x="387935" y="497263"/>
                      <a:pt x="355400" y="497236"/>
                    </a:cubicBezTo>
                    <a:cubicBezTo>
                      <a:pt x="261688" y="497236"/>
                      <a:pt x="167976" y="497236"/>
                      <a:pt x="74238" y="497236"/>
                    </a:cubicBezTo>
                    <a:cubicBezTo>
                      <a:pt x="41650" y="497236"/>
                      <a:pt x="23225" y="515767"/>
                      <a:pt x="23172" y="548037"/>
                    </a:cubicBezTo>
                    <a:cubicBezTo>
                      <a:pt x="23172" y="591592"/>
                      <a:pt x="23172" y="635150"/>
                      <a:pt x="23172" y="678705"/>
                    </a:cubicBezTo>
                    <a:cubicBezTo>
                      <a:pt x="23172" y="711001"/>
                      <a:pt x="41174" y="729002"/>
                      <a:pt x="73232" y="729002"/>
                    </a:cubicBezTo>
                    <a:close/>
                    <a:moveTo>
                      <a:pt x="213800" y="96312"/>
                    </a:moveTo>
                    <a:cubicBezTo>
                      <a:pt x="237863" y="96312"/>
                      <a:pt x="261927" y="96074"/>
                      <a:pt x="285963" y="96312"/>
                    </a:cubicBezTo>
                    <a:cubicBezTo>
                      <a:pt x="294567" y="96444"/>
                      <a:pt x="299014" y="94168"/>
                      <a:pt x="298141" y="84611"/>
                    </a:cubicBezTo>
                    <a:cubicBezTo>
                      <a:pt x="297479" y="77093"/>
                      <a:pt x="298141" y="69443"/>
                      <a:pt x="297955" y="61871"/>
                    </a:cubicBezTo>
                    <a:cubicBezTo>
                      <a:pt x="297347" y="41949"/>
                      <a:pt x="281384" y="25922"/>
                      <a:pt x="261450" y="25234"/>
                    </a:cubicBezTo>
                    <a:cubicBezTo>
                      <a:pt x="230477" y="24792"/>
                      <a:pt x="199505" y="24792"/>
                      <a:pt x="168532" y="25234"/>
                    </a:cubicBezTo>
                    <a:cubicBezTo>
                      <a:pt x="148440" y="25761"/>
                      <a:pt x="132291" y="41899"/>
                      <a:pt x="131736" y="61977"/>
                    </a:cubicBezTo>
                    <a:cubicBezTo>
                      <a:pt x="131444" y="69548"/>
                      <a:pt x="132212" y="77199"/>
                      <a:pt x="131550" y="84717"/>
                    </a:cubicBezTo>
                    <a:cubicBezTo>
                      <a:pt x="130677" y="94194"/>
                      <a:pt x="134965" y="96630"/>
                      <a:pt x="143675" y="96471"/>
                    </a:cubicBezTo>
                    <a:cubicBezTo>
                      <a:pt x="167050" y="96047"/>
                      <a:pt x="190451" y="96339"/>
                      <a:pt x="213800" y="96339"/>
                    </a:cubicBezTo>
                    <a:close/>
                    <a:moveTo>
                      <a:pt x="214382" y="152089"/>
                    </a:moveTo>
                    <a:lnTo>
                      <a:pt x="245037" y="152089"/>
                    </a:lnTo>
                    <a:cubicBezTo>
                      <a:pt x="269603" y="152089"/>
                      <a:pt x="269312" y="152089"/>
                      <a:pt x="269207" y="127497"/>
                    </a:cubicBezTo>
                    <a:cubicBezTo>
                      <a:pt x="269207" y="120958"/>
                      <a:pt x="266903" y="120058"/>
                      <a:pt x="261265" y="120111"/>
                    </a:cubicBezTo>
                    <a:cubicBezTo>
                      <a:pt x="235904" y="120402"/>
                      <a:pt x="210517" y="120111"/>
                      <a:pt x="185157" y="120111"/>
                    </a:cubicBezTo>
                    <a:cubicBezTo>
                      <a:pt x="159796" y="120111"/>
                      <a:pt x="160061" y="120111"/>
                      <a:pt x="160537" y="145260"/>
                    </a:cubicBezTo>
                    <a:cubicBezTo>
                      <a:pt x="160537" y="151242"/>
                      <a:pt x="162788" y="152142"/>
                      <a:pt x="167976" y="152063"/>
                    </a:cubicBezTo>
                    <a:cubicBezTo>
                      <a:pt x="183436" y="151931"/>
                      <a:pt x="198922" y="152116"/>
                      <a:pt x="214409" y="152116"/>
                    </a:cubicBezTo>
                    <a:close/>
                  </a:path>
                </a:pathLst>
              </a:custGeom>
              <a:solidFill>
                <a:srgbClr val="1D233B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742095B6-4055-672D-AFE2-655A1F778E63}"/>
                  </a:ext>
                </a:extLst>
              </p:cNvPr>
              <p:cNvSpPr/>
              <p:nvPr/>
            </p:nvSpPr>
            <p:spPr>
              <a:xfrm>
                <a:off x="3139067" y="2648050"/>
                <a:ext cx="383652" cy="232158"/>
              </a:xfrm>
              <a:custGeom>
                <a:avLst/>
                <a:gdLst>
                  <a:gd name="connsiteX0" fmla="*/ 189927 w 383652"/>
                  <a:gd name="connsiteY0" fmla="*/ 231870 h 232158"/>
                  <a:gd name="connsiteX1" fmla="*/ 51318 w 383652"/>
                  <a:gd name="connsiteY1" fmla="*/ 232135 h 232158"/>
                  <a:gd name="connsiteX2" fmla="*/ -992 w 383652"/>
                  <a:gd name="connsiteY2" fmla="*/ 179375 h 232158"/>
                  <a:gd name="connsiteX3" fmla="*/ -727 w 383652"/>
                  <a:gd name="connsiteY3" fmla="*/ 50693 h 232158"/>
                  <a:gd name="connsiteX4" fmla="*/ 50338 w 383652"/>
                  <a:gd name="connsiteY4" fmla="*/ -2 h 232158"/>
                  <a:gd name="connsiteX5" fmla="*/ 331554 w 383652"/>
                  <a:gd name="connsiteY5" fmla="*/ -2 h 232158"/>
                  <a:gd name="connsiteX6" fmla="*/ 382646 w 383652"/>
                  <a:gd name="connsiteY6" fmla="*/ 50719 h 232158"/>
                  <a:gd name="connsiteX7" fmla="*/ 382646 w 383652"/>
                  <a:gd name="connsiteY7" fmla="*/ 181387 h 232158"/>
                  <a:gd name="connsiteX8" fmla="*/ 332533 w 383652"/>
                  <a:gd name="connsiteY8" fmla="*/ 231817 h 232158"/>
                  <a:gd name="connsiteX9" fmla="*/ 189927 w 383652"/>
                  <a:gd name="connsiteY9" fmla="*/ 231870 h 23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52" h="232158">
                    <a:moveTo>
                      <a:pt x="189927" y="231870"/>
                    </a:moveTo>
                    <a:cubicBezTo>
                      <a:pt x="143733" y="231870"/>
                      <a:pt x="97512" y="230996"/>
                      <a:pt x="51318" y="232135"/>
                    </a:cubicBezTo>
                    <a:cubicBezTo>
                      <a:pt x="17486" y="232982"/>
                      <a:pt x="-1627" y="209845"/>
                      <a:pt x="-992" y="179375"/>
                    </a:cubicBezTo>
                    <a:cubicBezTo>
                      <a:pt x="14" y="136516"/>
                      <a:pt x="-780" y="93605"/>
                      <a:pt x="-727" y="50693"/>
                    </a:cubicBezTo>
                    <a:cubicBezTo>
                      <a:pt x="-727" y="18264"/>
                      <a:pt x="17804" y="-2"/>
                      <a:pt x="50338" y="-2"/>
                    </a:cubicBezTo>
                    <a:lnTo>
                      <a:pt x="331554" y="-2"/>
                    </a:lnTo>
                    <a:cubicBezTo>
                      <a:pt x="364168" y="-2"/>
                      <a:pt x="382593" y="18264"/>
                      <a:pt x="382646" y="50719"/>
                    </a:cubicBezTo>
                    <a:cubicBezTo>
                      <a:pt x="382646" y="94274"/>
                      <a:pt x="382646" y="137832"/>
                      <a:pt x="382646" y="181387"/>
                    </a:cubicBezTo>
                    <a:cubicBezTo>
                      <a:pt x="382646" y="213551"/>
                      <a:pt x="364618" y="231685"/>
                      <a:pt x="332533" y="231817"/>
                    </a:cubicBezTo>
                    <a:cubicBezTo>
                      <a:pt x="285016" y="231949"/>
                      <a:pt x="237577" y="231870"/>
                      <a:pt x="189927" y="231870"/>
                    </a:cubicBezTo>
                    <a:close/>
                  </a:path>
                </a:pathLst>
              </a:custGeom>
              <a:solidFill>
                <a:srgbClr val="9CD6E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2667AA72-ABF5-BDDA-E68B-61B20324B9E6}"/>
                  </a:ext>
                </a:extLst>
              </p:cNvPr>
              <p:cNvSpPr/>
              <p:nvPr/>
            </p:nvSpPr>
            <p:spPr>
              <a:xfrm>
                <a:off x="3139347" y="2392432"/>
                <a:ext cx="383372" cy="231765"/>
              </a:xfrm>
              <a:custGeom>
                <a:avLst/>
                <a:gdLst>
                  <a:gd name="connsiteX0" fmla="*/ 189647 w 383372"/>
                  <a:gd name="connsiteY0" fmla="*/ 231764 h 231765"/>
                  <a:gd name="connsiteX1" fmla="*/ 49052 w 383372"/>
                  <a:gd name="connsiteY1" fmla="*/ 231764 h 231765"/>
                  <a:gd name="connsiteX2" fmla="*/ -1007 w 383372"/>
                  <a:gd name="connsiteY2" fmla="*/ 181466 h 231765"/>
                  <a:gd name="connsiteX3" fmla="*/ -1007 w 383372"/>
                  <a:gd name="connsiteY3" fmla="*/ 50799 h 231765"/>
                  <a:gd name="connsiteX4" fmla="*/ 50058 w 383372"/>
                  <a:gd name="connsiteY4" fmla="*/ -2 h 231765"/>
                  <a:gd name="connsiteX5" fmla="*/ 331221 w 383372"/>
                  <a:gd name="connsiteY5" fmla="*/ -2 h 231765"/>
                  <a:gd name="connsiteX6" fmla="*/ 382286 w 383372"/>
                  <a:gd name="connsiteY6" fmla="*/ 50799 h 231765"/>
                  <a:gd name="connsiteX7" fmla="*/ 382286 w 383372"/>
                  <a:gd name="connsiteY7" fmla="*/ 181466 h 231765"/>
                  <a:gd name="connsiteX8" fmla="*/ 332174 w 383372"/>
                  <a:gd name="connsiteY8" fmla="*/ 231764 h 23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3372" h="231765">
                    <a:moveTo>
                      <a:pt x="189647" y="231764"/>
                    </a:moveTo>
                    <a:lnTo>
                      <a:pt x="49052" y="231764"/>
                    </a:lnTo>
                    <a:cubicBezTo>
                      <a:pt x="16994" y="231764"/>
                      <a:pt x="-954" y="213736"/>
                      <a:pt x="-1007" y="181466"/>
                    </a:cubicBezTo>
                    <a:cubicBezTo>
                      <a:pt x="-1007" y="137927"/>
                      <a:pt x="-1007" y="94372"/>
                      <a:pt x="-1007" y="50799"/>
                    </a:cubicBezTo>
                    <a:cubicBezTo>
                      <a:pt x="-1007" y="18423"/>
                      <a:pt x="17524" y="25"/>
                      <a:pt x="50058" y="-2"/>
                    </a:cubicBezTo>
                    <a:cubicBezTo>
                      <a:pt x="143797" y="-2"/>
                      <a:pt x="237535" y="-2"/>
                      <a:pt x="331221" y="-2"/>
                    </a:cubicBezTo>
                    <a:cubicBezTo>
                      <a:pt x="363809" y="-2"/>
                      <a:pt x="382233" y="18529"/>
                      <a:pt x="382286" y="50799"/>
                    </a:cubicBezTo>
                    <a:cubicBezTo>
                      <a:pt x="382392" y="94372"/>
                      <a:pt x="382392" y="137927"/>
                      <a:pt x="382286" y="181466"/>
                    </a:cubicBezTo>
                    <a:cubicBezTo>
                      <a:pt x="382286" y="213736"/>
                      <a:pt x="364232" y="231764"/>
                      <a:pt x="332174" y="231764"/>
                    </a:cubicBezTo>
                    <a:close/>
                  </a:path>
                </a:pathLst>
              </a:custGeom>
              <a:solidFill>
                <a:srgbClr val="9CD6E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1B3402C2-E255-04CB-4F79-493C006B6CB9}"/>
                  </a:ext>
                </a:extLst>
              </p:cNvPr>
              <p:cNvSpPr/>
              <p:nvPr/>
            </p:nvSpPr>
            <p:spPr>
              <a:xfrm>
                <a:off x="3247613" y="1919966"/>
                <a:ext cx="166836" cy="71575"/>
              </a:xfrm>
              <a:custGeom>
                <a:avLst/>
                <a:gdLst>
                  <a:gd name="connsiteX0" fmla="*/ 81380 w 166836"/>
                  <a:gd name="connsiteY0" fmla="*/ 71566 h 71575"/>
                  <a:gd name="connsiteX1" fmla="*/ 11229 w 166836"/>
                  <a:gd name="connsiteY1" fmla="*/ 71566 h 71575"/>
                  <a:gd name="connsiteX2" fmla="*/ -895 w 166836"/>
                  <a:gd name="connsiteY2" fmla="*/ 59813 h 71575"/>
                  <a:gd name="connsiteX3" fmla="*/ -710 w 166836"/>
                  <a:gd name="connsiteY3" fmla="*/ 37073 h 71575"/>
                  <a:gd name="connsiteX4" fmla="*/ 35980 w 166836"/>
                  <a:gd name="connsiteY4" fmla="*/ 329 h 71575"/>
                  <a:gd name="connsiteX5" fmla="*/ 128898 w 166836"/>
                  <a:gd name="connsiteY5" fmla="*/ 329 h 71575"/>
                  <a:gd name="connsiteX6" fmla="*/ 165536 w 166836"/>
                  <a:gd name="connsiteY6" fmla="*/ 37126 h 71575"/>
                  <a:gd name="connsiteX7" fmla="*/ 165721 w 166836"/>
                  <a:gd name="connsiteY7" fmla="*/ 59866 h 71575"/>
                  <a:gd name="connsiteX8" fmla="*/ 153544 w 166836"/>
                  <a:gd name="connsiteY8" fmla="*/ 71566 h 71575"/>
                  <a:gd name="connsiteX9" fmla="*/ 81380 w 166836"/>
                  <a:gd name="connsiteY9" fmla="*/ 71566 h 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836" h="71575">
                    <a:moveTo>
                      <a:pt x="81380" y="71566"/>
                    </a:moveTo>
                    <a:cubicBezTo>
                      <a:pt x="58005" y="71566"/>
                      <a:pt x="34604" y="71328"/>
                      <a:pt x="11229" y="71566"/>
                    </a:cubicBezTo>
                    <a:cubicBezTo>
                      <a:pt x="2519" y="71725"/>
                      <a:pt x="-1769" y="69290"/>
                      <a:pt x="-895" y="59813"/>
                    </a:cubicBezTo>
                    <a:cubicBezTo>
                      <a:pt x="-234" y="52295"/>
                      <a:pt x="-895" y="44644"/>
                      <a:pt x="-710" y="37073"/>
                    </a:cubicBezTo>
                    <a:cubicBezTo>
                      <a:pt x="-154" y="17034"/>
                      <a:pt x="15941" y="911"/>
                      <a:pt x="35980" y="329"/>
                    </a:cubicBezTo>
                    <a:cubicBezTo>
                      <a:pt x="66953" y="-112"/>
                      <a:pt x="97926" y="-112"/>
                      <a:pt x="128898" y="329"/>
                    </a:cubicBezTo>
                    <a:cubicBezTo>
                      <a:pt x="148938" y="953"/>
                      <a:pt x="165006" y="17092"/>
                      <a:pt x="165536" y="37126"/>
                    </a:cubicBezTo>
                    <a:cubicBezTo>
                      <a:pt x="165827" y="44697"/>
                      <a:pt x="165059" y="52347"/>
                      <a:pt x="165721" y="59866"/>
                    </a:cubicBezTo>
                    <a:cubicBezTo>
                      <a:pt x="166595" y="69422"/>
                      <a:pt x="162148" y="71699"/>
                      <a:pt x="153544" y="71566"/>
                    </a:cubicBezTo>
                    <a:cubicBezTo>
                      <a:pt x="129533" y="71275"/>
                      <a:pt x="105470" y="71566"/>
                      <a:pt x="81380" y="71566"/>
                    </a:cubicBezTo>
                    <a:close/>
                  </a:path>
                </a:pathLst>
              </a:custGeom>
              <a:solidFill>
                <a:srgbClr val="F29978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DCEF9C8F-9B45-0126-3B12-AA931CB3324F}"/>
                  </a:ext>
                </a:extLst>
              </p:cNvPr>
              <p:cNvSpPr/>
              <p:nvPr/>
            </p:nvSpPr>
            <p:spPr>
              <a:xfrm>
                <a:off x="3276620" y="2015360"/>
                <a:ext cx="108787" cy="31978"/>
              </a:xfrm>
              <a:custGeom>
                <a:avLst/>
                <a:gdLst>
                  <a:gd name="connsiteX0" fmla="*/ 52982 w 108787"/>
                  <a:gd name="connsiteY0" fmla="*/ 31950 h 31978"/>
                  <a:gd name="connsiteX1" fmla="*/ 6550 w 108787"/>
                  <a:gd name="connsiteY1" fmla="*/ 31950 h 31978"/>
                  <a:gd name="connsiteX2" fmla="*/ -889 w 108787"/>
                  <a:gd name="connsiteY2" fmla="*/ 25147 h 31978"/>
                  <a:gd name="connsiteX3" fmla="*/ 23731 w 108787"/>
                  <a:gd name="connsiteY3" fmla="*/ -2 h 31978"/>
                  <a:gd name="connsiteX4" fmla="*/ 99839 w 108787"/>
                  <a:gd name="connsiteY4" fmla="*/ -2 h 31978"/>
                  <a:gd name="connsiteX5" fmla="*/ 107780 w 108787"/>
                  <a:gd name="connsiteY5" fmla="*/ 7384 h 31978"/>
                  <a:gd name="connsiteX6" fmla="*/ 83611 w 108787"/>
                  <a:gd name="connsiteY6" fmla="*/ 31977 h 31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787" h="31978">
                    <a:moveTo>
                      <a:pt x="52982" y="31950"/>
                    </a:moveTo>
                    <a:cubicBezTo>
                      <a:pt x="37496" y="31950"/>
                      <a:pt x="22010" y="31765"/>
                      <a:pt x="6550" y="31950"/>
                    </a:cubicBezTo>
                    <a:cubicBezTo>
                      <a:pt x="1255" y="31950"/>
                      <a:pt x="-783" y="31130"/>
                      <a:pt x="-889" y="25147"/>
                    </a:cubicBezTo>
                    <a:cubicBezTo>
                      <a:pt x="-1365" y="-2"/>
                      <a:pt x="-1603" y="-2"/>
                      <a:pt x="23731" y="-2"/>
                    </a:cubicBezTo>
                    <a:cubicBezTo>
                      <a:pt x="49065" y="-2"/>
                      <a:pt x="74478" y="157"/>
                      <a:pt x="99839" y="-2"/>
                    </a:cubicBezTo>
                    <a:cubicBezTo>
                      <a:pt x="105503" y="-2"/>
                      <a:pt x="107780" y="845"/>
                      <a:pt x="107780" y="7384"/>
                    </a:cubicBezTo>
                    <a:cubicBezTo>
                      <a:pt x="107780" y="31977"/>
                      <a:pt x="108177" y="31977"/>
                      <a:pt x="83611" y="319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D683237E-C481-D196-40F3-82F17733B7F1}"/>
                </a:ext>
              </a:extLst>
            </p:cNvPr>
            <p:cNvSpPr txBox="1"/>
            <p:nvPr/>
          </p:nvSpPr>
          <p:spPr>
            <a:xfrm>
              <a:off x="3655537" y="2230425"/>
              <a:ext cx="674904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600" b="0" i="0" u="none" strike="noStrike">
                  <a:solidFill>
                    <a:srgbClr val="000000"/>
                  </a:solidFill>
                  <a:effectLst/>
                </a:rPr>
                <a:t>226 Reforzar, adecuar y ampliar 6 estaciones de Bomberos</a:t>
              </a: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55F0A236-FD0E-51F6-4C0F-88ECAC9DB39E}"/>
                </a:ext>
              </a:extLst>
            </p:cNvPr>
            <p:cNvSpPr txBox="1"/>
            <p:nvPr/>
          </p:nvSpPr>
          <p:spPr>
            <a:xfrm>
              <a:off x="1944844" y="2168870"/>
              <a:ext cx="1008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>
                  <a:latin typeface="Impact" panose="020B0806030902050204" pitchFamily="34" charset="0"/>
                </a:rPr>
                <a:t>83,17%</a:t>
              </a:r>
            </a:p>
          </p:txBody>
        </p:sp>
      </p:grpSp>
      <p:grpSp>
        <p:nvGrpSpPr>
          <p:cNvPr id="61" name="Grupo 60">
            <a:extLst>
              <a:ext uri="{FF2B5EF4-FFF2-40B4-BE49-F238E27FC236}">
                <a16:creationId xmlns:a16="http://schemas.microsoft.com/office/drawing/2014/main" id="{069293E7-A73E-596F-D96D-4FBA918B26AF}"/>
              </a:ext>
            </a:extLst>
          </p:cNvPr>
          <p:cNvGrpSpPr/>
          <p:nvPr/>
        </p:nvGrpSpPr>
        <p:grpSpPr>
          <a:xfrm>
            <a:off x="1944844" y="3334169"/>
            <a:ext cx="8459734" cy="1009016"/>
            <a:chOff x="1944844" y="3292778"/>
            <a:chExt cx="8459734" cy="1009016"/>
          </a:xfrm>
        </p:grpSpPr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id="{6412E09A-43D7-1ED2-7FAA-25A0D4A54837}"/>
                </a:ext>
              </a:extLst>
            </p:cNvPr>
            <p:cNvGrpSpPr/>
            <p:nvPr/>
          </p:nvGrpSpPr>
          <p:grpSpPr>
            <a:xfrm>
              <a:off x="3115194" y="3292778"/>
              <a:ext cx="431706" cy="1009016"/>
              <a:chOff x="3115194" y="3292778"/>
              <a:chExt cx="431706" cy="1009016"/>
            </a:xfrm>
          </p:grpSpPr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68AA3702-AC97-0B52-1C7B-06E6BDDFA0EA}"/>
                  </a:ext>
                </a:extLst>
              </p:cNvPr>
              <p:cNvSpPr/>
              <p:nvPr/>
            </p:nvSpPr>
            <p:spPr>
              <a:xfrm>
                <a:off x="3139067" y="3691282"/>
                <a:ext cx="383599" cy="72000"/>
              </a:xfrm>
              <a:custGeom>
                <a:avLst/>
                <a:gdLst>
                  <a:gd name="connsiteX0" fmla="*/ 189927 w 383599"/>
                  <a:gd name="connsiteY0" fmla="*/ 231870 h 232184"/>
                  <a:gd name="connsiteX1" fmla="*/ 51318 w 383599"/>
                  <a:gd name="connsiteY1" fmla="*/ 232161 h 232184"/>
                  <a:gd name="connsiteX2" fmla="*/ -992 w 383599"/>
                  <a:gd name="connsiteY2" fmla="*/ 179402 h 232184"/>
                  <a:gd name="connsiteX3" fmla="*/ -727 w 383599"/>
                  <a:gd name="connsiteY3" fmla="*/ 50719 h 232184"/>
                  <a:gd name="connsiteX4" fmla="*/ 50338 w 383599"/>
                  <a:gd name="connsiteY4" fmla="*/ -2 h 232184"/>
                  <a:gd name="connsiteX5" fmla="*/ 331501 w 383599"/>
                  <a:gd name="connsiteY5" fmla="*/ -2 h 232184"/>
                  <a:gd name="connsiteX6" fmla="*/ 382592 w 383599"/>
                  <a:gd name="connsiteY6" fmla="*/ 50719 h 232184"/>
                  <a:gd name="connsiteX7" fmla="*/ 382592 w 383599"/>
                  <a:gd name="connsiteY7" fmla="*/ 181387 h 232184"/>
                  <a:gd name="connsiteX8" fmla="*/ 332481 w 383599"/>
                  <a:gd name="connsiteY8" fmla="*/ 231843 h 232184"/>
                  <a:gd name="connsiteX9" fmla="*/ 189927 w 383599"/>
                  <a:gd name="connsiteY9" fmla="*/ 231870 h 23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599" h="232184">
                    <a:moveTo>
                      <a:pt x="189927" y="231870"/>
                    </a:moveTo>
                    <a:cubicBezTo>
                      <a:pt x="143733" y="231870"/>
                      <a:pt x="97512" y="231023"/>
                      <a:pt x="51318" y="232161"/>
                    </a:cubicBezTo>
                    <a:cubicBezTo>
                      <a:pt x="17486" y="232982"/>
                      <a:pt x="-1627" y="209845"/>
                      <a:pt x="-992" y="179402"/>
                    </a:cubicBezTo>
                    <a:cubicBezTo>
                      <a:pt x="14" y="136516"/>
                      <a:pt x="-780" y="93605"/>
                      <a:pt x="-727" y="50719"/>
                    </a:cubicBezTo>
                    <a:cubicBezTo>
                      <a:pt x="-727" y="18264"/>
                      <a:pt x="17804" y="25"/>
                      <a:pt x="50338" y="-2"/>
                    </a:cubicBezTo>
                    <a:cubicBezTo>
                      <a:pt x="144050" y="-2"/>
                      <a:pt x="237762" y="-2"/>
                      <a:pt x="331501" y="-2"/>
                    </a:cubicBezTo>
                    <a:cubicBezTo>
                      <a:pt x="364115" y="-2"/>
                      <a:pt x="382540" y="18291"/>
                      <a:pt x="382592" y="50719"/>
                    </a:cubicBezTo>
                    <a:cubicBezTo>
                      <a:pt x="382592" y="94293"/>
                      <a:pt x="382592" y="137848"/>
                      <a:pt x="382592" y="181387"/>
                    </a:cubicBezTo>
                    <a:cubicBezTo>
                      <a:pt x="382592" y="213577"/>
                      <a:pt x="364565" y="231685"/>
                      <a:pt x="332481" y="231843"/>
                    </a:cubicBezTo>
                    <a:cubicBezTo>
                      <a:pt x="285042" y="231976"/>
                      <a:pt x="237392" y="231870"/>
                      <a:pt x="189927" y="231870"/>
                    </a:cubicBezTo>
                    <a:close/>
                  </a:path>
                </a:pathLst>
              </a:custGeom>
              <a:solidFill>
                <a:srgbClr val="9CD6E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DF91704E-CFB6-E132-C244-BDD4B7EA1E10}"/>
                  </a:ext>
                </a:extLst>
              </p:cNvPr>
              <p:cNvSpPr/>
              <p:nvPr/>
            </p:nvSpPr>
            <p:spPr>
              <a:xfrm>
                <a:off x="3115194" y="3292778"/>
                <a:ext cx="431706" cy="1009016"/>
              </a:xfrm>
              <a:custGeom>
                <a:avLst/>
                <a:gdLst>
                  <a:gd name="connsiteX0" fmla="*/ 29420 w 431706"/>
                  <a:gd name="connsiteY0" fmla="*/ 741100 h 1009016"/>
                  <a:gd name="connsiteX1" fmla="*/ -970 w 431706"/>
                  <a:gd name="connsiteY1" fmla="*/ 673040 h 1009016"/>
                  <a:gd name="connsiteX2" fmla="*/ -970 w 431706"/>
                  <a:gd name="connsiteY2" fmla="*/ 555211 h 1009016"/>
                  <a:gd name="connsiteX3" fmla="*/ 29499 w 431706"/>
                  <a:gd name="connsiteY3" fmla="*/ 485589 h 1009016"/>
                  <a:gd name="connsiteX4" fmla="*/ -970 w 431706"/>
                  <a:gd name="connsiteY4" fmla="*/ 415781 h 1009016"/>
                  <a:gd name="connsiteX5" fmla="*/ -970 w 431706"/>
                  <a:gd name="connsiteY5" fmla="*/ 307853 h 1009016"/>
                  <a:gd name="connsiteX6" fmla="*/ 128427 w 431706"/>
                  <a:gd name="connsiteY6" fmla="*/ 153757 h 1009016"/>
                  <a:gd name="connsiteX7" fmla="*/ 136368 w 431706"/>
                  <a:gd name="connsiteY7" fmla="*/ 144333 h 1009016"/>
                  <a:gd name="connsiteX8" fmla="*/ 136368 w 431706"/>
                  <a:gd name="connsiteY8" fmla="*/ 136391 h 1009016"/>
                  <a:gd name="connsiteX9" fmla="*/ 124218 w 431706"/>
                  <a:gd name="connsiteY9" fmla="*/ 116722 h 1009016"/>
                  <a:gd name="connsiteX10" fmla="*/ 108334 w 431706"/>
                  <a:gd name="connsiteY10" fmla="*/ 96868 h 1009016"/>
                  <a:gd name="connsiteX11" fmla="*/ 108996 w 431706"/>
                  <a:gd name="connsiteY11" fmla="*/ 50515 h 1009016"/>
                  <a:gd name="connsiteX12" fmla="*/ 170650 w 431706"/>
                  <a:gd name="connsiteY12" fmla="*/ 614 h 1009016"/>
                  <a:gd name="connsiteX13" fmla="*/ 258776 w 431706"/>
                  <a:gd name="connsiteY13" fmla="*/ 614 h 1009016"/>
                  <a:gd name="connsiteX14" fmla="*/ 321913 w 431706"/>
                  <a:gd name="connsiteY14" fmla="*/ 66081 h 1009016"/>
                  <a:gd name="connsiteX15" fmla="*/ 321913 w 431706"/>
                  <a:gd name="connsiteY15" fmla="*/ 90832 h 1009016"/>
                  <a:gd name="connsiteX16" fmla="*/ 300973 w 431706"/>
                  <a:gd name="connsiteY16" fmla="*/ 118522 h 1009016"/>
                  <a:gd name="connsiteX17" fmla="*/ 293190 w 431706"/>
                  <a:gd name="connsiteY17" fmla="*/ 129323 h 1009016"/>
                  <a:gd name="connsiteX18" fmla="*/ 313653 w 431706"/>
                  <a:gd name="connsiteY18" fmla="*/ 155796 h 1009016"/>
                  <a:gd name="connsiteX19" fmla="*/ 430344 w 431706"/>
                  <a:gd name="connsiteY19" fmla="*/ 299885 h 1009016"/>
                  <a:gd name="connsiteX20" fmla="*/ 430344 w 431706"/>
                  <a:gd name="connsiteY20" fmla="*/ 427640 h 1009016"/>
                  <a:gd name="connsiteX21" fmla="*/ 400827 w 431706"/>
                  <a:gd name="connsiteY21" fmla="*/ 485880 h 1009016"/>
                  <a:gd name="connsiteX22" fmla="*/ 430608 w 431706"/>
                  <a:gd name="connsiteY22" fmla="*/ 554126 h 1009016"/>
                  <a:gd name="connsiteX23" fmla="*/ 430608 w 431706"/>
                  <a:gd name="connsiteY23" fmla="*/ 672934 h 1009016"/>
                  <a:gd name="connsiteX24" fmla="*/ 400192 w 431706"/>
                  <a:gd name="connsiteY24" fmla="*/ 741100 h 1009016"/>
                  <a:gd name="connsiteX25" fmla="*/ 430635 w 431706"/>
                  <a:gd name="connsiteY25" fmla="*/ 813423 h 1009016"/>
                  <a:gd name="connsiteX26" fmla="*/ 430396 w 431706"/>
                  <a:gd name="connsiteY26" fmla="*/ 935196 h 1009016"/>
                  <a:gd name="connsiteX27" fmla="*/ 358365 w 431706"/>
                  <a:gd name="connsiteY27" fmla="*/ 1008683 h 1009016"/>
                  <a:gd name="connsiteX28" fmla="*/ 71167 w 431706"/>
                  <a:gd name="connsiteY28" fmla="*/ 1008683 h 1009016"/>
                  <a:gd name="connsiteX29" fmla="*/ -864 w 431706"/>
                  <a:gd name="connsiteY29" fmla="*/ 935169 h 1009016"/>
                  <a:gd name="connsiteX30" fmla="*/ -864 w 431706"/>
                  <a:gd name="connsiteY30" fmla="*/ 804449 h 1009016"/>
                  <a:gd name="connsiteX31" fmla="*/ 29420 w 431706"/>
                  <a:gd name="connsiteY31" fmla="*/ 741100 h 1009016"/>
                  <a:gd name="connsiteX32" fmla="*/ 214276 w 431706"/>
                  <a:gd name="connsiteY32" fmla="*/ 473438 h 1009016"/>
                  <a:gd name="connsiteX33" fmla="*/ 358789 w 431706"/>
                  <a:gd name="connsiteY33" fmla="*/ 473438 h 1009016"/>
                  <a:gd name="connsiteX34" fmla="*/ 406439 w 431706"/>
                  <a:gd name="connsiteY34" fmla="*/ 426635 h 1009016"/>
                  <a:gd name="connsiteX35" fmla="*/ 406439 w 431706"/>
                  <a:gd name="connsiteY35" fmla="*/ 301923 h 1009016"/>
                  <a:gd name="connsiteX36" fmla="*/ 285408 w 431706"/>
                  <a:gd name="connsiteY36" fmla="*/ 176206 h 1009016"/>
                  <a:gd name="connsiteX37" fmla="*/ 144839 w 431706"/>
                  <a:gd name="connsiteY37" fmla="*/ 176206 h 1009016"/>
                  <a:gd name="connsiteX38" fmla="*/ 24893 w 431706"/>
                  <a:gd name="connsiteY38" fmla="*/ 287972 h 1009016"/>
                  <a:gd name="connsiteX39" fmla="*/ 23596 w 431706"/>
                  <a:gd name="connsiteY39" fmla="*/ 424490 h 1009016"/>
                  <a:gd name="connsiteX40" fmla="*/ 72914 w 431706"/>
                  <a:gd name="connsiteY40" fmla="*/ 473464 h 1009016"/>
                  <a:gd name="connsiteX41" fmla="*/ 214276 w 431706"/>
                  <a:gd name="connsiteY41" fmla="*/ 473438 h 1009016"/>
                  <a:gd name="connsiteX42" fmla="*/ 213800 w 431706"/>
                  <a:gd name="connsiteY42" fmla="*/ 984725 h 1009016"/>
                  <a:gd name="connsiteX43" fmla="*/ 356353 w 431706"/>
                  <a:gd name="connsiteY43" fmla="*/ 984725 h 1009016"/>
                  <a:gd name="connsiteX44" fmla="*/ 406466 w 431706"/>
                  <a:gd name="connsiteY44" fmla="*/ 934296 h 1009016"/>
                  <a:gd name="connsiteX45" fmla="*/ 406466 w 431706"/>
                  <a:gd name="connsiteY45" fmla="*/ 803628 h 1009016"/>
                  <a:gd name="connsiteX46" fmla="*/ 355374 w 431706"/>
                  <a:gd name="connsiteY46" fmla="*/ 752907 h 1009016"/>
                  <a:gd name="connsiteX47" fmla="*/ 74264 w 431706"/>
                  <a:gd name="connsiteY47" fmla="*/ 752907 h 1009016"/>
                  <a:gd name="connsiteX48" fmla="*/ 23199 w 431706"/>
                  <a:gd name="connsiteY48" fmla="*/ 803601 h 1009016"/>
                  <a:gd name="connsiteX49" fmla="*/ 22934 w 431706"/>
                  <a:gd name="connsiteY49" fmla="*/ 932284 h 1009016"/>
                  <a:gd name="connsiteX50" fmla="*/ 75244 w 431706"/>
                  <a:gd name="connsiteY50" fmla="*/ 985043 h 1009016"/>
                  <a:gd name="connsiteX51" fmla="*/ 213800 w 431706"/>
                  <a:gd name="connsiteY51" fmla="*/ 984725 h 1009016"/>
                  <a:gd name="connsiteX52" fmla="*/ 213800 w 431706"/>
                  <a:gd name="connsiteY52" fmla="*/ 729002 h 1009016"/>
                  <a:gd name="connsiteX53" fmla="*/ 356353 w 431706"/>
                  <a:gd name="connsiteY53" fmla="*/ 729002 h 1009016"/>
                  <a:gd name="connsiteX54" fmla="*/ 406466 w 431706"/>
                  <a:gd name="connsiteY54" fmla="*/ 678705 h 1009016"/>
                  <a:gd name="connsiteX55" fmla="*/ 406466 w 431706"/>
                  <a:gd name="connsiteY55" fmla="*/ 548037 h 1009016"/>
                  <a:gd name="connsiteX56" fmla="*/ 355400 w 431706"/>
                  <a:gd name="connsiteY56" fmla="*/ 497236 h 1009016"/>
                  <a:gd name="connsiteX57" fmla="*/ 74238 w 431706"/>
                  <a:gd name="connsiteY57" fmla="*/ 497236 h 1009016"/>
                  <a:gd name="connsiteX58" fmla="*/ 23172 w 431706"/>
                  <a:gd name="connsiteY58" fmla="*/ 548037 h 1009016"/>
                  <a:gd name="connsiteX59" fmla="*/ 23172 w 431706"/>
                  <a:gd name="connsiteY59" fmla="*/ 678705 h 1009016"/>
                  <a:gd name="connsiteX60" fmla="*/ 73232 w 431706"/>
                  <a:gd name="connsiteY60" fmla="*/ 729002 h 1009016"/>
                  <a:gd name="connsiteX61" fmla="*/ 213800 w 431706"/>
                  <a:gd name="connsiteY61" fmla="*/ 96312 h 1009016"/>
                  <a:gd name="connsiteX62" fmla="*/ 285963 w 431706"/>
                  <a:gd name="connsiteY62" fmla="*/ 96312 h 1009016"/>
                  <a:gd name="connsiteX63" fmla="*/ 298141 w 431706"/>
                  <a:gd name="connsiteY63" fmla="*/ 84611 h 1009016"/>
                  <a:gd name="connsiteX64" fmla="*/ 297955 w 431706"/>
                  <a:gd name="connsiteY64" fmla="*/ 61871 h 1009016"/>
                  <a:gd name="connsiteX65" fmla="*/ 261450 w 431706"/>
                  <a:gd name="connsiteY65" fmla="*/ 25234 h 1009016"/>
                  <a:gd name="connsiteX66" fmla="*/ 168532 w 431706"/>
                  <a:gd name="connsiteY66" fmla="*/ 25234 h 1009016"/>
                  <a:gd name="connsiteX67" fmla="*/ 131736 w 431706"/>
                  <a:gd name="connsiteY67" fmla="*/ 61977 h 1009016"/>
                  <a:gd name="connsiteX68" fmla="*/ 131550 w 431706"/>
                  <a:gd name="connsiteY68" fmla="*/ 84717 h 1009016"/>
                  <a:gd name="connsiteX69" fmla="*/ 143675 w 431706"/>
                  <a:gd name="connsiteY69" fmla="*/ 96471 h 1009016"/>
                  <a:gd name="connsiteX70" fmla="*/ 213800 w 431706"/>
                  <a:gd name="connsiteY70" fmla="*/ 96339 h 1009016"/>
                  <a:gd name="connsiteX71" fmla="*/ 214382 w 431706"/>
                  <a:gd name="connsiteY71" fmla="*/ 152089 h 1009016"/>
                  <a:gd name="connsiteX72" fmla="*/ 245037 w 431706"/>
                  <a:gd name="connsiteY72" fmla="*/ 152089 h 1009016"/>
                  <a:gd name="connsiteX73" fmla="*/ 269207 w 431706"/>
                  <a:gd name="connsiteY73" fmla="*/ 127497 h 1009016"/>
                  <a:gd name="connsiteX74" fmla="*/ 261265 w 431706"/>
                  <a:gd name="connsiteY74" fmla="*/ 120111 h 1009016"/>
                  <a:gd name="connsiteX75" fmla="*/ 185157 w 431706"/>
                  <a:gd name="connsiteY75" fmla="*/ 120111 h 1009016"/>
                  <a:gd name="connsiteX76" fmla="*/ 160537 w 431706"/>
                  <a:gd name="connsiteY76" fmla="*/ 145260 h 1009016"/>
                  <a:gd name="connsiteX77" fmla="*/ 167976 w 431706"/>
                  <a:gd name="connsiteY77" fmla="*/ 152063 h 1009016"/>
                  <a:gd name="connsiteX78" fmla="*/ 214409 w 431706"/>
                  <a:gd name="connsiteY78" fmla="*/ 152116 h 1009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31706" h="1009016">
                    <a:moveTo>
                      <a:pt x="29420" y="741100"/>
                    </a:moveTo>
                    <a:cubicBezTo>
                      <a:pt x="5886" y="723761"/>
                      <a:pt x="-1473" y="700465"/>
                      <a:pt x="-970" y="673040"/>
                    </a:cubicBezTo>
                    <a:cubicBezTo>
                      <a:pt x="-255" y="633773"/>
                      <a:pt x="-255" y="594496"/>
                      <a:pt x="-970" y="555211"/>
                    </a:cubicBezTo>
                    <a:cubicBezTo>
                      <a:pt x="-1526" y="527230"/>
                      <a:pt x="5304" y="503193"/>
                      <a:pt x="29499" y="485589"/>
                    </a:cubicBezTo>
                    <a:cubicBezTo>
                      <a:pt x="5277" y="467958"/>
                      <a:pt x="-1579" y="443842"/>
                      <a:pt x="-970" y="415781"/>
                    </a:cubicBezTo>
                    <a:cubicBezTo>
                      <a:pt x="-150" y="379831"/>
                      <a:pt x="-335" y="343829"/>
                      <a:pt x="-970" y="307853"/>
                    </a:cubicBezTo>
                    <a:cubicBezTo>
                      <a:pt x="-2188" y="221315"/>
                      <a:pt x="61822" y="161911"/>
                      <a:pt x="128427" y="153757"/>
                    </a:cubicBezTo>
                    <a:cubicBezTo>
                      <a:pt x="134462" y="153016"/>
                      <a:pt x="137242" y="150633"/>
                      <a:pt x="136368" y="144333"/>
                    </a:cubicBezTo>
                    <a:cubicBezTo>
                      <a:pt x="135998" y="141699"/>
                      <a:pt x="135998" y="139025"/>
                      <a:pt x="136368" y="136391"/>
                    </a:cubicBezTo>
                    <a:cubicBezTo>
                      <a:pt x="137692" y="126464"/>
                      <a:pt x="136368" y="119528"/>
                      <a:pt x="124218" y="116722"/>
                    </a:cubicBezTo>
                    <a:cubicBezTo>
                      <a:pt x="115164" y="114604"/>
                      <a:pt x="109261" y="106133"/>
                      <a:pt x="108334" y="96868"/>
                    </a:cubicBezTo>
                    <a:cubicBezTo>
                      <a:pt x="106904" y="81488"/>
                      <a:pt x="105687" y="65736"/>
                      <a:pt x="108996" y="50515"/>
                    </a:cubicBezTo>
                    <a:cubicBezTo>
                      <a:pt x="115270" y="20707"/>
                      <a:pt x="138909" y="1461"/>
                      <a:pt x="170650" y="614"/>
                    </a:cubicBezTo>
                    <a:cubicBezTo>
                      <a:pt x="200008" y="-153"/>
                      <a:pt x="229419" y="-259"/>
                      <a:pt x="258776" y="614"/>
                    </a:cubicBezTo>
                    <a:cubicBezTo>
                      <a:pt x="296764" y="1753"/>
                      <a:pt x="321569" y="28066"/>
                      <a:pt x="321913" y="66081"/>
                    </a:cubicBezTo>
                    <a:cubicBezTo>
                      <a:pt x="321913" y="74340"/>
                      <a:pt x="322072" y="82599"/>
                      <a:pt x="321913" y="90832"/>
                    </a:cubicBezTo>
                    <a:cubicBezTo>
                      <a:pt x="321569" y="104757"/>
                      <a:pt x="314421" y="114657"/>
                      <a:pt x="300973" y="118522"/>
                    </a:cubicBezTo>
                    <a:cubicBezTo>
                      <a:pt x="294779" y="120296"/>
                      <a:pt x="293032" y="122970"/>
                      <a:pt x="293190" y="129323"/>
                    </a:cubicBezTo>
                    <a:cubicBezTo>
                      <a:pt x="293561" y="151295"/>
                      <a:pt x="293190" y="151295"/>
                      <a:pt x="313653" y="155796"/>
                    </a:cubicBezTo>
                    <a:cubicBezTo>
                      <a:pt x="381026" y="171308"/>
                      <a:pt x="429179" y="230748"/>
                      <a:pt x="430344" y="299885"/>
                    </a:cubicBezTo>
                    <a:cubicBezTo>
                      <a:pt x="430952" y="342452"/>
                      <a:pt x="430661" y="385046"/>
                      <a:pt x="430344" y="427640"/>
                    </a:cubicBezTo>
                    <a:cubicBezTo>
                      <a:pt x="430344" y="450724"/>
                      <a:pt x="422772" y="464914"/>
                      <a:pt x="400827" y="485880"/>
                    </a:cubicBezTo>
                    <a:cubicBezTo>
                      <a:pt x="423831" y="502902"/>
                      <a:pt x="431138" y="526435"/>
                      <a:pt x="430608" y="554126"/>
                    </a:cubicBezTo>
                    <a:cubicBezTo>
                      <a:pt x="429867" y="593710"/>
                      <a:pt x="429867" y="633312"/>
                      <a:pt x="430608" y="672934"/>
                    </a:cubicBezTo>
                    <a:cubicBezTo>
                      <a:pt x="431085" y="700359"/>
                      <a:pt x="423726" y="723655"/>
                      <a:pt x="400192" y="741100"/>
                    </a:cubicBezTo>
                    <a:cubicBezTo>
                      <a:pt x="425446" y="759260"/>
                      <a:pt x="431244" y="784647"/>
                      <a:pt x="430635" y="813423"/>
                    </a:cubicBezTo>
                    <a:cubicBezTo>
                      <a:pt x="429787" y="854005"/>
                      <a:pt x="430476" y="894613"/>
                      <a:pt x="430396" y="935196"/>
                    </a:cubicBezTo>
                    <a:cubicBezTo>
                      <a:pt x="430396" y="978610"/>
                      <a:pt x="401700" y="1008471"/>
                      <a:pt x="358365" y="1008683"/>
                    </a:cubicBezTo>
                    <a:cubicBezTo>
                      <a:pt x="262641" y="1009125"/>
                      <a:pt x="166917" y="1009125"/>
                      <a:pt x="71167" y="1008683"/>
                    </a:cubicBezTo>
                    <a:cubicBezTo>
                      <a:pt x="27858" y="1008471"/>
                      <a:pt x="-785" y="978584"/>
                      <a:pt x="-864" y="935169"/>
                    </a:cubicBezTo>
                    <a:cubicBezTo>
                      <a:pt x="-944" y="891754"/>
                      <a:pt x="-626" y="848022"/>
                      <a:pt x="-864" y="804449"/>
                    </a:cubicBezTo>
                    <a:cubicBezTo>
                      <a:pt x="-1076" y="778797"/>
                      <a:pt x="7554" y="757566"/>
                      <a:pt x="29420" y="741100"/>
                    </a:cubicBezTo>
                    <a:close/>
                    <a:moveTo>
                      <a:pt x="214276" y="473438"/>
                    </a:moveTo>
                    <a:cubicBezTo>
                      <a:pt x="262429" y="473438"/>
                      <a:pt x="310609" y="473438"/>
                      <a:pt x="358789" y="473438"/>
                    </a:cubicBezTo>
                    <a:cubicBezTo>
                      <a:pt x="387247" y="473438"/>
                      <a:pt x="406068" y="455066"/>
                      <a:pt x="406439" y="426635"/>
                    </a:cubicBezTo>
                    <a:cubicBezTo>
                      <a:pt x="406783" y="385073"/>
                      <a:pt x="407101" y="343485"/>
                      <a:pt x="406439" y="301923"/>
                    </a:cubicBezTo>
                    <a:cubicBezTo>
                      <a:pt x="405274" y="233466"/>
                      <a:pt x="351588" y="177503"/>
                      <a:pt x="285408" y="176206"/>
                    </a:cubicBezTo>
                    <a:cubicBezTo>
                      <a:pt x="238551" y="175306"/>
                      <a:pt x="191695" y="175306"/>
                      <a:pt x="144839" y="176206"/>
                    </a:cubicBezTo>
                    <a:cubicBezTo>
                      <a:pt x="83953" y="177291"/>
                      <a:pt x="29791" y="227642"/>
                      <a:pt x="24893" y="287972"/>
                    </a:cubicBezTo>
                    <a:cubicBezTo>
                      <a:pt x="21187" y="333372"/>
                      <a:pt x="23940" y="378984"/>
                      <a:pt x="23596" y="424490"/>
                    </a:cubicBezTo>
                    <a:cubicBezTo>
                      <a:pt x="23358" y="455331"/>
                      <a:pt x="41888" y="473411"/>
                      <a:pt x="72914" y="473464"/>
                    </a:cubicBezTo>
                    <a:cubicBezTo>
                      <a:pt x="119955" y="473499"/>
                      <a:pt x="167076" y="473491"/>
                      <a:pt x="214276" y="473438"/>
                    </a:cubicBezTo>
                    <a:close/>
                    <a:moveTo>
                      <a:pt x="213800" y="984725"/>
                    </a:moveTo>
                    <a:cubicBezTo>
                      <a:pt x="261450" y="984725"/>
                      <a:pt x="308836" y="984725"/>
                      <a:pt x="356353" y="984725"/>
                    </a:cubicBezTo>
                    <a:cubicBezTo>
                      <a:pt x="388438" y="984725"/>
                      <a:pt x="406386" y="966459"/>
                      <a:pt x="406466" y="934296"/>
                    </a:cubicBezTo>
                    <a:cubicBezTo>
                      <a:pt x="406466" y="890722"/>
                      <a:pt x="406466" y="847167"/>
                      <a:pt x="406466" y="803628"/>
                    </a:cubicBezTo>
                    <a:cubicBezTo>
                      <a:pt x="406466" y="771173"/>
                      <a:pt x="387935" y="752907"/>
                      <a:pt x="355374" y="752907"/>
                    </a:cubicBezTo>
                    <a:lnTo>
                      <a:pt x="74264" y="752907"/>
                    </a:lnTo>
                    <a:cubicBezTo>
                      <a:pt x="41624" y="752907"/>
                      <a:pt x="23252" y="771173"/>
                      <a:pt x="23199" y="803601"/>
                    </a:cubicBezTo>
                    <a:cubicBezTo>
                      <a:pt x="23199" y="846513"/>
                      <a:pt x="23940" y="889425"/>
                      <a:pt x="22934" y="932284"/>
                    </a:cubicBezTo>
                    <a:cubicBezTo>
                      <a:pt x="22193" y="962753"/>
                      <a:pt x="41465" y="985890"/>
                      <a:pt x="75244" y="985043"/>
                    </a:cubicBezTo>
                    <a:cubicBezTo>
                      <a:pt x="121438" y="983852"/>
                      <a:pt x="167658" y="984725"/>
                      <a:pt x="213800" y="984725"/>
                    </a:cubicBezTo>
                    <a:close/>
                    <a:moveTo>
                      <a:pt x="213800" y="729002"/>
                    </a:moveTo>
                    <a:lnTo>
                      <a:pt x="356353" y="729002"/>
                    </a:lnTo>
                    <a:cubicBezTo>
                      <a:pt x="388411" y="729002"/>
                      <a:pt x="406386" y="710948"/>
                      <a:pt x="406466" y="678705"/>
                    </a:cubicBezTo>
                    <a:cubicBezTo>
                      <a:pt x="406466" y="635166"/>
                      <a:pt x="406466" y="591610"/>
                      <a:pt x="406466" y="548037"/>
                    </a:cubicBezTo>
                    <a:cubicBezTo>
                      <a:pt x="406466" y="515661"/>
                      <a:pt x="387935" y="497263"/>
                      <a:pt x="355400" y="497236"/>
                    </a:cubicBezTo>
                    <a:cubicBezTo>
                      <a:pt x="261688" y="497236"/>
                      <a:pt x="167976" y="497236"/>
                      <a:pt x="74238" y="497236"/>
                    </a:cubicBezTo>
                    <a:cubicBezTo>
                      <a:pt x="41650" y="497236"/>
                      <a:pt x="23225" y="515767"/>
                      <a:pt x="23172" y="548037"/>
                    </a:cubicBezTo>
                    <a:cubicBezTo>
                      <a:pt x="23172" y="591592"/>
                      <a:pt x="23172" y="635150"/>
                      <a:pt x="23172" y="678705"/>
                    </a:cubicBezTo>
                    <a:cubicBezTo>
                      <a:pt x="23172" y="711001"/>
                      <a:pt x="41174" y="729002"/>
                      <a:pt x="73232" y="729002"/>
                    </a:cubicBezTo>
                    <a:close/>
                    <a:moveTo>
                      <a:pt x="213800" y="96312"/>
                    </a:moveTo>
                    <a:cubicBezTo>
                      <a:pt x="237863" y="96312"/>
                      <a:pt x="261927" y="96074"/>
                      <a:pt x="285963" y="96312"/>
                    </a:cubicBezTo>
                    <a:cubicBezTo>
                      <a:pt x="294567" y="96444"/>
                      <a:pt x="299014" y="94168"/>
                      <a:pt x="298141" y="84611"/>
                    </a:cubicBezTo>
                    <a:cubicBezTo>
                      <a:pt x="297479" y="77093"/>
                      <a:pt x="298141" y="69443"/>
                      <a:pt x="297955" y="61871"/>
                    </a:cubicBezTo>
                    <a:cubicBezTo>
                      <a:pt x="297347" y="41949"/>
                      <a:pt x="281384" y="25922"/>
                      <a:pt x="261450" y="25234"/>
                    </a:cubicBezTo>
                    <a:cubicBezTo>
                      <a:pt x="230477" y="24792"/>
                      <a:pt x="199505" y="24792"/>
                      <a:pt x="168532" y="25234"/>
                    </a:cubicBezTo>
                    <a:cubicBezTo>
                      <a:pt x="148440" y="25761"/>
                      <a:pt x="132291" y="41899"/>
                      <a:pt x="131736" y="61977"/>
                    </a:cubicBezTo>
                    <a:cubicBezTo>
                      <a:pt x="131444" y="69548"/>
                      <a:pt x="132212" y="77199"/>
                      <a:pt x="131550" y="84717"/>
                    </a:cubicBezTo>
                    <a:cubicBezTo>
                      <a:pt x="130677" y="94194"/>
                      <a:pt x="134965" y="96630"/>
                      <a:pt x="143675" y="96471"/>
                    </a:cubicBezTo>
                    <a:cubicBezTo>
                      <a:pt x="167050" y="96047"/>
                      <a:pt x="190451" y="96339"/>
                      <a:pt x="213800" y="96339"/>
                    </a:cubicBezTo>
                    <a:close/>
                    <a:moveTo>
                      <a:pt x="214382" y="152089"/>
                    </a:moveTo>
                    <a:lnTo>
                      <a:pt x="245037" y="152089"/>
                    </a:lnTo>
                    <a:cubicBezTo>
                      <a:pt x="269603" y="152089"/>
                      <a:pt x="269312" y="152089"/>
                      <a:pt x="269207" y="127497"/>
                    </a:cubicBezTo>
                    <a:cubicBezTo>
                      <a:pt x="269207" y="120958"/>
                      <a:pt x="266903" y="120058"/>
                      <a:pt x="261265" y="120111"/>
                    </a:cubicBezTo>
                    <a:cubicBezTo>
                      <a:pt x="235904" y="120402"/>
                      <a:pt x="210517" y="120111"/>
                      <a:pt x="185157" y="120111"/>
                    </a:cubicBezTo>
                    <a:cubicBezTo>
                      <a:pt x="159796" y="120111"/>
                      <a:pt x="160061" y="120111"/>
                      <a:pt x="160537" y="145260"/>
                    </a:cubicBezTo>
                    <a:cubicBezTo>
                      <a:pt x="160537" y="151242"/>
                      <a:pt x="162788" y="152142"/>
                      <a:pt x="167976" y="152063"/>
                    </a:cubicBezTo>
                    <a:cubicBezTo>
                      <a:pt x="183436" y="151931"/>
                      <a:pt x="198922" y="152116"/>
                      <a:pt x="214409" y="152116"/>
                    </a:cubicBezTo>
                    <a:close/>
                  </a:path>
                </a:pathLst>
              </a:custGeom>
              <a:solidFill>
                <a:srgbClr val="1D233B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6B3A824B-9530-8BC5-1CEE-BF48DBEDD497}"/>
                  </a:ext>
                </a:extLst>
              </p:cNvPr>
              <p:cNvSpPr/>
              <p:nvPr/>
            </p:nvSpPr>
            <p:spPr>
              <a:xfrm>
                <a:off x="3139067" y="4045634"/>
                <a:ext cx="383652" cy="232158"/>
              </a:xfrm>
              <a:custGeom>
                <a:avLst/>
                <a:gdLst>
                  <a:gd name="connsiteX0" fmla="*/ 189927 w 383652"/>
                  <a:gd name="connsiteY0" fmla="*/ 231870 h 232158"/>
                  <a:gd name="connsiteX1" fmla="*/ 51318 w 383652"/>
                  <a:gd name="connsiteY1" fmla="*/ 232135 h 232158"/>
                  <a:gd name="connsiteX2" fmla="*/ -992 w 383652"/>
                  <a:gd name="connsiteY2" fmla="*/ 179375 h 232158"/>
                  <a:gd name="connsiteX3" fmla="*/ -727 w 383652"/>
                  <a:gd name="connsiteY3" fmla="*/ 50693 h 232158"/>
                  <a:gd name="connsiteX4" fmla="*/ 50338 w 383652"/>
                  <a:gd name="connsiteY4" fmla="*/ -2 h 232158"/>
                  <a:gd name="connsiteX5" fmla="*/ 331554 w 383652"/>
                  <a:gd name="connsiteY5" fmla="*/ -2 h 232158"/>
                  <a:gd name="connsiteX6" fmla="*/ 382646 w 383652"/>
                  <a:gd name="connsiteY6" fmla="*/ 50719 h 232158"/>
                  <a:gd name="connsiteX7" fmla="*/ 382646 w 383652"/>
                  <a:gd name="connsiteY7" fmla="*/ 181387 h 232158"/>
                  <a:gd name="connsiteX8" fmla="*/ 332533 w 383652"/>
                  <a:gd name="connsiteY8" fmla="*/ 231817 h 232158"/>
                  <a:gd name="connsiteX9" fmla="*/ 189927 w 383652"/>
                  <a:gd name="connsiteY9" fmla="*/ 231870 h 23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52" h="232158">
                    <a:moveTo>
                      <a:pt x="189927" y="231870"/>
                    </a:moveTo>
                    <a:cubicBezTo>
                      <a:pt x="143733" y="231870"/>
                      <a:pt x="97512" y="230996"/>
                      <a:pt x="51318" y="232135"/>
                    </a:cubicBezTo>
                    <a:cubicBezTo>
                      <a:pt x="17486" y="232982"/>
                      <a:pt x="-1627" y="209845"/>
                      <a:pt x="-992" y="179375"/>
                    </a:cubicBezTo>
                    <a:cubicBezTo>
                      <a:pt x="14" y="136516"/>
                      <a:pt x="-780" y="93605"/>
                      <a:pt x="-727" y="50693"/>
                    </a:cubicBezTo>
                    <a:cubicBezTo>
                      <a:pt x="-727" y="18264"/>
                      <a:pt x="17804" y="-2"/>
                      <a:pt x="50338" y="-2"/>
                    </a:cubicBezTo>
                    <a:lnTo>
                      <a:pt x="331554" y="-2"/>
                    </a:lnTo>
                    <a:cubicBezTo>
                      <a:pt x="364168" y="-2"/>
                      <a:pt x="382593" y="18264"/>
                      <a:pt x="382646" y="50719"/>
                    </a:cubicBezTo>
                    <a:cubicBezTo>
                      <a:pt x="382646" y="94274"/>
                      <a:pt x="382646" y="137832"/>
                      <a:pt x="382646" y="181387"/>
                    </a:cubicBezTo>
                    <a:cubicBezTo>
                      <a:pt x="382646" y="213551"/>
                      <a:pt x="364618" y="231685"/>
                      <a:pt x="332533" y="231817"/>
                    </a:cubicBezTo>
                    <a:cubicBezTo>
                      <a:pt x="285016" y="231949"/>
                      <a:pt x="237577" y="231870"/>
                      <a:pt x="189927" y="231870"/>
                    </a:cubicBezTo>
                    <a:close/>
                  </a:path>
                </a:pathLst>
              </a:custGeom>
              <a:solidFill>
                <a:srgbClr val="9CD6E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B061A82B-9160-E68D-B25F-E9AF9F1DFE21}"/>
                  </a:ext>
                </a:extLst>
              </p:cNvPr>
              <p:cNvSpPr/>
              <p:nvPr/>
            </p:nvSpPr>
            <p:spPr>
              <a:xfrm>
                <a:off x="3139347" y="3790016"/>
                <a:ext cx="383372" cy="231765"/>
              </a:xfrm>
              <a:custGeom>
                <a:avLst/>
                <a:gdLst>
                  <a:gd name="connsiteX0" fmla="*/ 189647 w 383372"/>
                  <a:gd name="connsiteY0" fmla="*/ 231764 h 231765"/>
                  <a:gd name="connsiteX1" fmla="*/ 49052 w 383372"/>
                  <a:gd name="connsiteY1" fmla="*/ 231764 h 231765"/>
                  <a:gd name="connsiteX2" fmla="*/ -1007 w 383372"/>
                  <a:gd name="connsiteY2" fmla="*/ 181466 h 231765"/>
                  <a:gd name="connsiteX3" fmla="*/ -1007 w 383372"/>
                  <a:gd name="connsiteY3" fmla="*/ 50799 h 231765"/>
                  <a:gd name="connsiteX4" fmla="*/ 50058 w 383372"/>
                  <a:gd name="connsiteY4" fmla="*/ -2 h 231765"/>
                  <a:gd name="connsiteX5" fmla="*/ 331221 w 383372"/>
                  <a:gd name="connsiteY5" fmla="*/ -2 h 231765"/>
                  <a:gd name="connsiteX6" fmla="*/ 382286 w 383372"/>
                  <a:gd name="connsiteY6" fmla="*/ 50799 h 231765"/>
                  <a:gd name="connsiteX7" fmla="*/ 382286 w 383372"/>
                  <a:gd name="connsiteY7" fmla="*/ 181466 h 231765"/>
                  <a:gd name="connsiteX8" fmla="*/ 332174 w 383372"/>
                  <a:gd name="connsiteY8" fmla="*/ 231764 h 23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3372" h="231765">
                    <a:moveTo>
                      <a:pt x="189647" y="231764"/>
                    </a:moveTo>
                    <a:lnTo>
                      <a:pt x="49052" y="231764"/>
                    </a:lnTo>
                    <a:cubicBezTo>
                      <a:pt x="16994" y="231764"/>
                      <a:pt x="-954" y="213736"/>
                      <a:pt x="-1007" y="181466"/>
                    </a:cubicBezTo>
                    <a:cubicBezTo>
                      <a:pt x="-1007" y="137927"/>
                      <a:pt x="-1007" y="94372"/>
                      <a:pt x="-1007" y="50799"/>
                    </a:cubicBezTo>
                    <a:cubicBezTo>
                      <a:pt x="-1007" y="18423"/>
                      <a:pt x="17524" y="25"/>
                      <a:pt x="50058" y="-2"/>
                    </a:cubicBezTo>
                    <a:cubicBezTo>
                      <a:pt x="143797" y="-2"/>
                      <a:pt x="237535" y="-2"/>
                      <a:pt x="331221" y="-2"/>
                    </a:cubicBezTo>
                    <a:cubicBezTo>
                      <a:pt x="363809" y="-2"/>
                      <a:pt x="382233" y="18529"/>
                      <a:pt x="382286" y="50799"/>
                    </a:cubicBezTo>
                    <a:cubicBezTo>
                      <a:pt x="382392" y="94372"/>
                      <a:pt x="382392" y="137927"/>
                      <a:pt x="382286" y="181466"/>
                    </a:cubicBezTo>
                    <a:cubicBezTo>
                      <a:pt x="382286" y="213736"/>
                      <a:pt x="364232" y="231764"/>
                      <a:pt x="332174" y="231764"/>
                    </a:cubicBezTo>
                    <a:close/>
                  </a:path>
                </a:pathLst>
              </a:custGeom>
              <a:solidFill>
                <a:srgbClr val="9CD6E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BB2D4DC0-2195-E338-0328-4258507FE181}"/>
                  </a:ext>
                </a:extLst>
              </p:cNvPr>
              <p:cNvSpPr/>
              <p:nvPr/>
            </p:nvSpPr>
            <p:spPr>
              <a:xfrm>
                <a:off x="3247613" y="3317550"/>
                <a:ext cx="166836" cy="71575"/>
              </a:xfrm>
              <a:custGeom>
                <a:avLst/>
                <a:gdLst>
                  <a:gd name="connsiteX0" fmla="*/ 81380 w 166836"/>
                  <a:gd name="connsiteY0" fmla="*/ 71566 h 71575"/>
                  <a:gd name="connsiteX1" fmla="*/ 11229 w 166836"/>
                  <a:gd name="connsiteY1" fmla="*/ 71566 h 71575"/>
                  <a:gd name="connsiteX2" fmla="*/ -895 w 166836"/>
                  <a:gd name="connsiteY2" fmla="*/ 59813 h 71575"/>
                  <a:gd name="connsiteX3" fmla="*/ -710 w 166836"/>
                  <a:gd name="connsiteY3" fmla="*/ 37073 h 71575"/>
                  <a:gd name="connsiteX4" fmla="*/ 35980 w 166836"/>
                  <a:gd name="connsiteY4" fmla="*/ 329 h 71575"/>
                  <a:gd name="connsiteX5" fmla="*/ 128898 w 166836"/>
                  <a:gd name="connsiteY5" fmla="*/ 329 h 71575"/>
                  <a:gd name="connsiteX6" fmla="*/ 165536 w 166836"/>
                  <a:gd name="connsiteY6" fmla="*/ 37126 h 71575"/>
                  <a:gd name="connsiteX7" fmla="*/ 165721 w 166836"/>
                  <a:gd name="connsiteY7" fmla="*/ 59866 h 71575"/>
                  <a:gd name="connsiteX8" fmla="*/ 153544 w 166836"/>
                  <a:gd name="connsiteY8" fmla="*/ 71566 h 71575"/>
                  <a:gd name="connsiteX9" fmla="*/ 81380 w 166836"/>
                  <a:gd name="connsiteY9" fmla="*/ 71566 h 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836" h="71575">
                    <a:moveTo>
                      <a:pt x="81380" y="71566"/>
                    </a:moveTo>
                    <a:cubicBezTo>
                      <a:pt x="58005" y="71566"/>
                      <a:pt x="34604" y="71328"/>
                      <a:pt x="11229" y="71566"/>
                    </a:cubicBezTo>
                    <a:cubicBezTo>
                      <a:pt x="2519" y="71725"/>
                      <a:pt x="-1769" y="69290"/>
                      <a:pt x="-895" y="59813"/>
                    </a:cubicBezTo>
                    <a:cubicBezTo>
                      <a:pt x="-234" y="52295"/>
                      <a:pt x="-895" y="44644"/>
                      <a:pt x="-710" y="37073"/>
                    </a:cubicBezTo>
                    <a:cubicBezTo>
                      <a:pt x="-154" y="17034"/>
                      <a:pt x="15941" y="911"/>
                      <a:pt x="35980" y="329"/>
                    </a:cubicBezTo>
                    <a:cubicBezTo>
                      <a:pt x="66953" y="-112"/>
                      <a:pt x="97926" y="-112"/>
                      <a:pt x="128898" y="329"/>
                    </a:cubicBezTo>
                    <a:cubicBezTo>
                      <a:pt x="148938" y="953"/>
                      <a:pt x="165006" y="17092"/>
                      <a:pt x="165536" y="37126"/>
                    </a:cubicBezTo>
                    <a:cubicBezTo>
                      <a:pt x="165827" y="44697"/>
                      <a:pt x="165059" y="52347"/>
                      <a:pt x="165721" y="59866"/>
                    </a:cubicBezTo>
                    <a:cubicBezTo>
                      <a:pt x="166595" y="69422"/>
                      <a:pt x="162148" y="71699"/>
                      <a:pt x="153544" y="71566"/>
                    </a:cubicBezTo>
                    <a:cubicBezTo>
                      <a:pt x="129533" y="71275"/>
                      <a:pt x="105470" y="71566"/>
                      <a:pt x="81380" y="71566"/>
                    </a:cubicBezTo>
                    <a:close/>
                  </a:path>
                </a:pathLst>
              </a:custGeom>
              <a:solidFill>
                <a:srgbClr val="F29978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53FC1D0F-D1C3-C610-88CC-FF5E518A2A8B}"/>
                  </a:ext>
                </a:extLst>
              </p:cNvPr>
              <p:cNvSpPr/>
              <p:nvPr/>
            </p:nvSpPr>
            <p:spPr>
              <a:xfrm>
                <a:off x="3276620" y="3412944"/>
                <a:ext cx="108787" cy="31978"/>
              </a:xfrm>
              <a:custGeom>
                <a:avLst/>
                <a:gdLst>
                  <a:gd name="connsiteX0" fmla="*/ 52982 w 108787"/>
                  <a:gd name="connsiteY0" fmla="*/ 31950 h 31978"/>
                  <a:gd name="connsiteX1" fmla="*/ 6550 w 108787"/>
                  <a:gd name="connsiteY1" fmla="*/ 31950 h 31978"/>
                  <a:gd name="connsiteX2" fmla="*/ -889 w 108787"/>
                  <a:gd name="connsiteY2" fmla="*/ 25147 h 31978"/>
                  <a:gd name="connsiteX3" fmla="*/ 23731 w 108787"/>
                  <a:gd name="connsiteY3" fmla="*/ -2 h 31978"/>
                  <a:gd name="connsiteX4" fmla="*/ 99839 w 108787"/>
                  <a:gd name="connsiteY4" fmla="*/ -2 h 31978"/>
                  <a:gd name="connsiteX5" fmla="*/ 107780 w 108787"/>
                  <a:gd name="connsiteY5" fmla="*/ 7384 h 31978"/>
                  <a:gd name="connsiteX6" fmla="*/ 83611 w 108787"/>
                  <a:gd name="connsiteY6" fmla="*/ 31977 h 31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787" h="31978">
                    <a:moveTo>
                      <a:pt x="52982" y="31950"/>
                    </a:moveTo>
                    <a:cubicBezTo>
                      <a:pt x="37496" y="31950"/>
                      <a:pt x="22010" y="31765"/>
                      <a:pt x="6550" y="31950"/>
                    </a:cubicBezTo>
                    <a:cubicBezTo>
                      <a:pt x="1255" y="31950"/>
                      <a:pt x="-783" y="31130"/>
                      <a:pt x="-889" y="25147"/>
                    </a:cubicBezTo>
                    <a:cubicBezTo>
                      <a:pt x="-1365" y="-2"/>
                      <a:pt x="-1603" y="-2"/>
                      <a:pt x="23731" y="-2"/>
                    </a:cubicBezTo>
                    <a:cubicBezTo>
                      <a:pt x="49065" y="-2"/>
                      <a:pt x="74478" y="157"/>
                      <a:pt x="99839" y="-2"/>
                    </a:cubicBezTo>
                    <a:cubicBezTo>
                      <a:pt x="105503" y="-2"/>
                      <a:pt x="107780" y="845"/>
                      <a:pt x="107780" y="7384"/>
                    </a:cubicBezTo>
                    <a:cubicBezTo>
                      <a:pt x="107780" y="31977"/>
                      <a:pt x="108177" y="31977"/>
                      <a:pt x="83611" y="319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89059EBF-BC9C-23CC-8E35-FDBFB2938029}"/>
                </a:ext>
              </a:extLst>
            </p:cNvPr>
            <p:cNvSpPr txBox="1"/>
            <p:nvPr/>
          </p:nvSpPr>
          <p:spPr>
            <a:xfrm>
              <a:off x="3655537" y="3381788"/>
              <a:ext cx="674904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600" b="0" i="0" u="none" strike="noStrike">
                  <a:solidFill>
                    <a:srgbClr val="000000"/>
                  </a:solidFill>
                  <a:effectLst/>
                </a:rPr>
                <a:t>516 Gestionar el 100% de un (1) plan de adecuación y sostenibilidad de los sistemas de gestión de la Unidad Administrativa Especial Cuerpo Oficial de Bomberos</a:t>
              </a:r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08221FB6-BF1F-7C6E-E796-647A730BD517}"/>
                </a:ext>
              </a:extLst>
            </p:cNvPr>
            <p:cNvSpPr txBox="1"/>
            <p:nvPr/>
          </p:nvSpPr>
          <p:spPr>
            <a:xfrm>
              <a:off x="1944844" y="3566454"/>
              <a:ext cx="10088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>
                  <a:latin typeface="Impact" panose="020B0806030902050204" pitchFamily="34" charset="0"/>
                </a:rPr>
                <a:t>76,10%</a:t>
              </a:r>
            </a:p>
          </p:txBody>
        </p: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814A2B53-331B-207E-FE99-3FB51EF7480B}"/>
              </a:ext>
            </a:extLst>
          </p:cNvPr>
          <p:cNvGrpSpPr/>
          <p:nvPr/>
        </p:nvGrpSpPr>
        <p:grpSpPr>
          <a:xfrm>
            <a:off x="1979059" y="4723702"/>
            <a:ext cx="8425519" cy="1009016"/>
            <a:chOff x="1979059" y="4723702"/>
            <a:chExt cx="8425519" cy="1009016"/>
          </a:xfrm>
        </p:grpSpPr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36DBC52D-FDF7-904B-61A6-299A81591514}"/>
                </a:ext>
              </a:extLst>
            </p:cNvPr>
            <p:cNvGrpSpPr/>
            <p:nvPr/>
          </p:nvGrpSpPr>
          <p:grpSpPr>
            <a:xfrm>
              <a:off x="3115194" y="4723702"/>
              <a:ext cx="431706" cy="1009016"/>
              <a:chOff x="3115194" y="4723702"/>
              <a:chExt cx="431706" cy="1009016"/>
            </a:xfrm>
          </p:grpSpPr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D4970CB1-5EFD-322E-39DF-BD6F554367D6}"/>
                  </a:ext>
                </a:extLst>
              </p:cNvPr>
              <p:cNvSpPr/>
              <p:nvPr/>
            </p:nvSpPr>
            <p:spPr>
              <a:xfrm>
                <a:off x="3139067" y="5161328"/>
                <a:ext cx="383599" cy="36000"/>
              </a:xfrm>
              <a:custGeom>
                <a:avLst/>
                <a:gdLst>
                  <a:gd name="connsiteX0" fmla="*/ 189927 w 383599"/>
                  <a:gd name="connsiteY0" fmla="*/ 231870 h 232184"/>
                  <a:gd name="connsiteX1" fmla="*/ 51318 w 383599"/>
                  <a:gd name="connsiteY1" fmla="*/ 232161 h 232184"/>
                  <a:gd name="connsiteX2" fmla="*/ -992 w 383599"/>
                  <a:gd name="connsiteY2" fmla="*/ 179402 h 232184"/>
                  <a:gd name="connsiteX3" fmla="*/ -727 w 383599"/>
                  <a:gd name="connsiteY3" fmla="*/ 50719 h 232184"/>
                  <a:gd name="connsiteX4" fmla="*/ 50338 w 383599"/>
                  <a:gd name="connsiteY4" fmla="*/ -2 h 232184"/>
                  <a:gd name="connsiteX5" fmla="*/ 331501 w 383599"/>
                  <a:gd name="connsiteY5" fmla="*/ -2 h 232184"/>
                  <a:gd name="connsiteX6" fmla="*/ 382592 w 383599"/>
                  <a:gd name="connsiteY6" fmla="*/ 50719 h 232184"/>
                  <a:gd name="connsiteX7" fmla="*/ 382592 w 383599"/>
                  <a:gd name="connsiteY7" fmla="*/ 181387 h 232184"/>
                  <a:gd name="connsiteX8" fmla="*/ 332481 w 383599"/>
                  <a:gd name="connsiteY8" fmla="*/ 231843 h 232184"/>
                  <a:gd name="connsiteX9" fmla="*/ 189927 w 383599"/>
                  <a:gd name="connsiteY9" fmla="*/ 231870 h 23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599" h="232184">
                    <a:moveTo>
                      <a:pt x="189927" y="231870"/>
                    </a:moveTo>
                    <a:cubicBezTo>
                      <a:pt x="143733" y="231870"/>
                      <a:pt x="97512" y="231023"/>
                      <a:pt x="51318" y="232161"/>
                    </a:cubicBezTo>
                    <a:cubicBezTo>
                      <a:pt x="17486" y="232982"/>
                      <a:pt x="-1627" y="209845"/>
                      <a:pt x="-992" y="179402"/>
                    </a:cubicBezTo>
                    <a:cubicBezTo>
                      <a:pt x="14" y="136516"/>
                      <a:pt x="-780" y="93605"/>
                      <a:pt x="-727" y="50719"/>
                    </a:cubicBezTo>
                    <a:cubicBezTo>
                      <a:pt x="-727" y="18264"/>
                      <a:pt x="17804" y="25"/>
                      <a:pt x="50338" y="-2"/>
                    </a:cubicBezTo>
                    <a:cubicBezTo>
                      <a:pt x="144050" y="-2"/>
                      <a:pt x="237762" y="-2"/>
                      <a:pt x="331501" y="-2"/>
                    </a:cubicBezTo>
                    <a:cubicBezTo>
                      <a:pt x="364115" y="-2"/>
                      <a:pt x="382540" y="18291"/>
                      <a:pt x="382592" y="50719"/>
                    </a:cubicBezTo>
                    <a:cubicBezTo>
                      <a:pt x="382592" y="94293"/>
                      <a:pt x="382592" y="137848"/>
                      <a:pt x="382592" y="181387"/>
                    </a:cubicBezTo>
                    <a:cubicBezTo>
                      <a:pt x="382592" y="213577"/>
                      <a:pt x="364565" y="231685"/>
                      <a:pt x="332481" y="231843"/>
                    </a:cubicBezTo>
                    <a:cubicBezTo>
                      <a:pt x="285042" y="231976"/>
                      <a:pt x="237392" y="231870"/>
                      <a:pt x="189927" y="231870"/>
                    </a:cubicBezTo>
                    <a:close/>
                  </a:path>
                </a:pathLst>
              </a:custGeom>
              <a:solidFill>
                <a:srgbClr val="9CD6E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CA885FD4-DB87-70C8-814E-0936EFA22213}"/>
                  </a:ext>
                </a:extLst>
              </p:cNvPr>
              <p:cNvSpPr/>
              <p:nvPr/>
            </p:nvSpPr>
            <p:spPr>
              <a:xfrm>
                <a:off x="3115194" y="4723702"/>
                <a:ext cx="431706" cy="1009016"/>
              </a:xfrm>
              <a:custGeom>
                <a:avLst/>
                <a:gdLst>
                  <a:gd name="connsiteX0" fmla="*/ 29420 w 431706"/>
                  <a:gd name="connsiteY0" fmla="*/ 741100 h 1009016"/>
                  <a:gd name="connsiteX1" fmla="*/ -970 w 431706"/>
                  <a:gd name="connsiteY1" fmla="*/ 673040 h 1009016"/>
                  <a:gd name="connsiteX2" fmla="*/ -970 w 431706"/>
                  <a:gd name="connsiteY2" fmla="*/ 555211 h 1009016"/>
                  <a:gd name="connsiteX3" fmla="*/ 29499 w 431706"/>
                  <a:gd name="connsiteY3" fmla="*/ 485589 h 1009016"/>
                  <a:gd name="connsiteX4" fmla="*/ -970 w 431706"/>
                  <a:gd name="connsiteY4" fmla="*/ 415781 h 1009016"/>
                  <a:gd name="connsiteX5" fmla="*/ -970 w 431706"/>
                  <a:gd name="connsiteY5" fmla="*/ 307853 h 1009016"/>
                  <a:gd name="connsiteX6" fmla="*/ 128427 w 431706"/>
                  <a:gd name="connsiteY6" fmla="*/ 153757 h 1009016"/>
                  <a:gd name="connsiteX7" fmla="*/ 136368 w 431706"/>
                  <a:gd name="connsiteY7" fmla="*/ 144333 h 1009016"/>
                  <a:gd name="connsiteX8" fmla="*/ 136368 w 431706"/>
                  <a:gd name="connsiteY8" fmla="*/ 136391 h 1009016"/>
                  <a:gd name="connsiteX9" fmla="*/ 124218 w 431706"/>
                  <a:gd name="connsiteY9" fmla="*/ 116722 h 1009016"/>
                  <a:gd name="connsiteX10" fmla="*/ 108334 w 431706"/>
                  <a:gd name="connsiteY10" fmla="*/ 96868 h 1009016"/>
                  <a:gd name="connsiteX11" fmla="*/ 108996 w 431706"/>
                  <a:gd name="connsiteY11" fmla="*/ 50515 h 1009016"/>
                  <a:gd name="connsiteX12" fmla="*/ 170650 w 431706"/>
                  <a:gd name="connsiteY12" fmla="*/ 614 h 1009016"/>
                  <a:gd name="connsiteX13" fmla="*/ 258776 w 431706"/>
                  <a:gd name="connsiteY13" fmla="*/ 614 h 1009016"/>
                  <a:gd name="connsiteX14" fmla="*/ 321913 w 431706"/>
                  <a:gd name="connsiteY14" fmla="*/ 66081 h 1009016"/>
                  <a:gd name="connsiteX15" fmla="*/ 321913 w 431706"/>
                  <a:gd name="connsiteY15" fmla="*/ 90832 h 1009016"/>
                  <a:gd name="connsiteX16" fmla="*/ 300973 w 431706"/>
                  <a:gd name="connsiteY16" fmla="*/ 118522 h 1009016"/>
                  <a:gd name="connsiteX17" fmla="*/ 293190 w 431706"/>
                  <a:gd name="connsiteY17" fmla="*/ 129323 h 1009016"/>
                  <a:gd name="connsiteX18" fmla="*/ 313653 w 431706"/>
                  <a:gd name="connsiteY18" fmla="*/ 155796 h 1009016"/>
                  <a:gd name="connsiteX19" fmla="*/ 430344 w 431706"/>
                  <a:gd name="connsiteY19" fmla="*/ 299885 h 1009016"/>
                  <a:gd name="connsiteX20" fmla="*/ 430344 w 431706"/>
                  <a:gd name="connsiteY20" fmla="*/ 427640 h 1009016"/>
                  <a:gd name="connsiteX21" fmla="*/ 400827 w 431706"/>
                  <a:gd name="connsiteY21" fmla="*/ 485880 h 1009016"/>
                  <a:gd name="connsiteX22" fmla="*/ 430608 w 431706"/>
                  <a:gd name="connsiteY22" fmla="*/ 554126 h 1009016"/>
                  <a:gd name="connsiteX23" fmla="*/ 430608 w 431706"/>
                  <a:gd name="connsiteY23" fmla="*/ 672934 h 1009016"/>
                  <a:gd name="connsiteX24" fmla="*/ 400192 w 431706"/>
                  <a:gd name="connsiteY24" fmla="*/ 741100 h 1009016"/>
                  <a:gd name="connsiteX25" fmla="*/ 430635 w 431706"/>
                  <a:gd name="connsiteY25" fmla="*/ 813423 h 1009016"/>
                  <a:gd name="connsiteX26" fmla="*/ 430396 w 431706"/>
                  <a:gd name="connsiteY26" fmla="*/ 935196 h 1009016"/>
                  <a:gd name="connsiteX27" fmla="*/ 358365 w 431706"/>
                  <a:gd name="connsiteY27" fmla="*/ 1008683 h 1009016"/>
                  <a:gd name="connsiteX28" fmla="*/ 71167 w 431706"/>
                  <a:gd name="connsiteY28" fmla="*/ 1008683 h 1009016"/>
                  <a:gd name="connsiteX29" fmla="*/ -864 w 431706"/>
                  <a:gd name="connsiteY29" fmla="*/ 935169 h 1009016"/>
                  <a:gd name="connsiteX30" fmla="*/ -864 w 431706"/>
                  <a:gd name="connsiteY30" fmla="*/ 804449 h 1009016"/>
                  <a:gd name="connsiteX31" fmla="*/ 29420 w 431706"/>
                  <a:gd name="connsiteY31" fmla="*/ 741100 h 1009016"/>
                  <a:gd name="connsiteX32" fmla="*/ 214276 w 431706"/>
                  <a:gd name="connsiteY32" fmla="*/ 473438 h 1009016"/>
                  <a:gd name="connsiteX33" fmla="*/ 358789 w 431706"/>
                  <a:gd name="connsiteY33" fmla="*/ 473438 h 1009016"/>
                  <a:gd name="connsiteX34" fmla="*/ 406439 w 431706"/>
                  <a:gd name="connsiteY34" fmla="*/ 426635 h 1009016"/>
                  <a:gd name="connsiteX35" fmla="*/ 406439 w 431706"/>
                  <a:gd name="connsiteY35" fmla="*/ 301923 h 1009016"/>
                  <a:gd name="connsiteX36" fmla="*/ 285408 w 431706"/>
                  <a:gd name="connsiteY36" fmla="*/ 176206 h 1009016"/>
                  <a:gd name="connsiteX37" fmla="*/ 144839 w 431706"/>
                  <a:gd name="connsiteY37" fmla="*/ 176206 h 1009016"/>
                  <a:gd name="connsiteX38" fmla="*/ 24893 w 431706"/>
                  <a:gd name="connsiteY38" fmla="*/ 287972 h 1009016"/>
                  <a:gd name="connsiteX39" fmla="*/ 23596 w 431706"/>
                  <a:gd name="connsiteY39" fmla="*/ 424490 h 1009016"/>
                  <a:gd name="connsiteX40" fmla="*/ 72914 w 431706"/>
                  <a:gd name="connsiteY40" fmla="*/ 473464 h 1009016"/>
                  <a:gd name="connsiteX41" fmla="*/ 214276 w 431706"/>
                  <a:gd name="connsiteY41" fmla="*/ 473438 h 1009016"/>
                  <a:gd name="connsiteX42" fmla="*/ 213800 w 431706"/>
                  <a:gd name="connsiteY42" fmla="*/ 984725 h 1009016"/>
                  <a:gd name="connsiteX43" fmla="*/ 356353 w 431706"/>
                  <a:gd name="connsiteY43" fmla="*/ 984725 h 1009016"/>
                  <a:gd name="connsiteX44" fmla="*/ 406466 w 431706"/>
                  <a:gd name="connsiteY44" fmla="*/ 934296 h 1009016"/>
                  <a:gd name="connsiteX45" fmla="*/ 406466 w 431706"/>
                  <a:gd name="connsiteY45" fmla="*/ 803628 h 1009016"/>
                  <a:gd name="connsiteX46" fmla="*/ 355374 w 431706"/>
                  <a:gd name="connsiteY46" fmla="*/ 752907 h 1009016"/>
                  <a:gd name="connsiteX47" fmla="*/ 74264 w 431706"/>
                  <a:gd name="connsiteY47" fmla="*/ 752907 h 1009016"/>
                  <a:gd name="connsiteX48" fmla="*/ 23199 w 431706"/>
                  <a:gd name="connsiteY48" fmla="*/ 803601 h 1009016"/>
                  <a:gd name="connsiteX49" fmla="*/ 22934 w 431706"/>
                  <a:gd name="connsiteY49" fmla="*/ 932284 h 1009016"/>
                  <a:gd name="connsiteX50" fmla="*/ 75244 w 431706"/>
                  <a:gd name="connsiteY50" fmla="*/ 985043 h 1009016"/>
                  <a:gd name="connsiteX51" fmla="*/ 213800 w 431706"/>
                  <a:gd name="connsiteY51" fmla="*/ 984725 h 1009016"/>
                  <a:gd name="connsiteX52" fmla="*/ 213800 w 431706"/>
                  <a:gd name="connsiteY52" fmla="*/ 729002 h 1009016"/>
                  <a:gd name="connsiteX53" fmla="*/ 356353 w 431706"/>
                  <a:gd name="connsiteY53" fmla="*/ 729002 h 1009016"/>
                  <a:gd name="connsiteX54" fmla="*/ 406466 w 431706"/>
                  <a:gd name="connsiteY54" fmla="*/ 678705 h 1009016"/>
                  <a:gd name="connsiteX55" fmla="*/ 406466 w 431706"/>
                  <a:gd name="connsiteY55" fmla="*/ 548037 h 1009016"/>
                  <a:gd name="connsiteX56" fmla="*/ 355400 w 431706"/>
                  <a:gd name="connsiteY56" fmla="*/ 497236 h 1009016"/>
                  <a:gd name="connsiteX57" fmla="*/ 74238 w 431706"/>
                  <a:gd name="connsiteY57" fmla="*/ 497236 h 1009016"/>
                  <a:gd name="connsiteX58" fmla="*/ 23172 w 431706"/>
                  <a:gd name="connsiteY58" fmla="*/ 548037 h 1009016"/>
                  <a:gd name="connsiteX59" fmla="*/ 23172 w 431706"/>
                  <a:gd name="connsiteY59" fmla="*/ 678705 h 1009016"/>
                  <a:gd name="connsiteX60" fmla="*/ 73232 w 431706"/>
                  <a:gd name="connsiteY60" fmla="*/ 729002 h 1009016"/>
                  <a:gd name="connsiteX61" fmla="*/ 213800 w 431706"/>
                  <a:gd name="connsiteY61" fmla="*/ 96312 h 1009016"/>
                  <a:gd name="connsiteX62" fmla="*/ 285963 w 431706"/>
                  <a:gd name="connsiteY62" fmla="*/ 96312 h 1009016"/>
                  <a:gd name="connsiteX63" fmla="*/ 298141 w 431706"/>
                  <a:gd name="connsiteY63" fmla="*/ 84611 h 1009016"/>
                  <a:gd name="connsiteX64" fmla="*/ 297955 w 431706"/>
                  <a:gd name="connsiteY64" fmla="*/ 61871 h 1009016"/>
                  <a:gd name="connsiteX65" fmla="*/ 261450 w 431706"/>
                  <a:gd name="connsiteY65" fmla="*/ 25234 h 1009016"/>
                  <a:gd name="connsiteX66" fmla="*/ 168532 w 431706"/>
                  <a:gd name="connsiteY66" fmla="*/ 25234 h 1009016"/>
                  <a:gd name="connsiteX67" fmla="*/ 131736 w 431706"/>
                  <a:gd name="connsiteY67" fmla="*/ 61977 h 1009016"/>
                  <a:gd name="connsiteX68" fmla="*/ 131550 w 431706"/>
                  <a:gd name="connsiteY68" fmla="*/ 84717 h 1009016"/>
                  <a:gd name="connsiteX69" fmla="*/ 143675 w 431706"/>
                  <a:gd name="connsiteY69" fmla="*/ 96471 h 1009016"/>
                  <a:gd name="connsiteX70" fmla="*/ 213800 w 431706"/>
                  <a:gd name="connsiteY70" fmla="*/ 96339 h 1009016"/>
                  <a:gd name="connsiteX71" fmla="*/ 214382 w 431706"/>
                  <a:gd name="connsiteY71" fmla="*/ 152089 h 1009016"/>
                  <a:gd name="connsiteX72" fmla="*/ 245037 w 431706"/>
                  <a:gd name="connsiteY72" fmla="*/ 152089 h 1009016"/>
                  <a:gd name="connsiteX73" fmla="*/ 269207 w 431706"/>
                  <a:gd name="connsiteY73" fmla="*/ 127497 h 1009016"/>
                  <a:gd name="connsiteX74" fmla="*/ 261265 w 431706"/>
                  <a:gd name="connsiteY74" fmla="*/ 120111 h 1009016"/>
                  <a:gd name="connsiteX75" fmla="*/ 185157 w 431706"/>
                  <a:gd name="connsiteY75" fmla="*/ 120111 h 1009016"/>
                  <a:gd name="connsiteX76" fmla="*/ 160537 w 431706"/>
                  <a:gd name="connsiteY76" fmla="*/ 145260 h 1009016"/>
                  <a:gd name="connsiteX77" fmla="*/ 167976 w 431706"/>
                  <a:gd name="connsiteY77" fmla="*/ 152063 h 1009016"/>
                  <a:gd name="connsiteX78" fmla="*/ 214409 w 431706"/>
                  <a:gd name="connsiteY78" fmla="*/ 152116 h 1009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31706" h="1009016">
                    <a:moveTo>
                      <a:pt x="29420" y="741100"/>
                    </a:moveTo>
                    <a:cubicBezTo>
                      <a:pt x="5886" y="723761"/>
                      <a:pt x="-1473" y="700465"/>
                      <a:pt x="-970" y="673040"/>
                    </a:cubicBezTo>
                    <a:cubicBezTo>
                      <a:pt x="-255" y="633773"/>
                      <a:pt x="-255" y="594496"/>
                      <a:pt x="-970" y="555211"/>
                    </a:cubicBezTo>
                    <a:cubicBezTo>
                      <a:pt x="-1526" y="527230"/>
                      <a:pt x="5304" y="503193"/>
                      <a:pt x="29499" y="485589"/>
                    </a:cubicBezTo>
                    <a:cubicBezTo>
                      <a:pt x="5277" y="467958"/>
                      <a:pt x="-1579" y="443842"/>
                      <a:pt x="-970" y="415781"/>
                    </a:cubicBezTo>
                    <a:cubicBezTo>
                      <a:pt x="-150" y="379831"/>
                      <a:pt x="-335" y="343829"/>
                      <a:pt x="-970" y="307853"/>
                    </a:cubicBezTo>
                    <a:cubicBezTo>
                      <a:pt x="-2188" y="221315"/>
                      <a:pt x="61822" y="161911"/>
                      <a:pt x="128427" y="153757"/>
                    </a:cubicBezTo>
                    <a:cubicBezTo>
                      <a:pt x="134462" y="153016"/>
                      <a:pt x="137242" y="150633"/>
                      <a:pt x="136368" y="144333"/>
                    </a:cubicBezTo>
                    <a:cubicBezTo>
                      <a:pt x="135998" y="141699"/>
                      <a:pt x="135998" y="139025"/>
                      <a:pt x="136368" y="136391"/>
                    </a:cubicBezTo>
                    <a:cubicBezTo>
                      <a:pt x="137692" y="126464"/>
                      <a:pt x="136368" y="119528"/>
                      <a:pt x="124218" y="116722"/>
                    </a:cubicBezTo>
                    <a:cubicBezTo>
                      <a:pt x="115164" y="114604"/>
                      <a:pt x="109261" y="106133"/>
                      <a:pt x="108334" y="96868"/>
                    </a:cubicBezTo>
                    <a:cubicBezTo>
                      <a:pt x="106904" y="81488"/>
                      <a:pt x="105687" y="65736"/>
                      <a:pt x="108996" y="50515"/>
                    </a:cubicBezTo>
                    <a:cubicBezTo>
                      <a:pt x="115270" y="20707"/>
                      <a:pt x="138909" y="1461"/>
                      <a:pt x="170650" y="614"/>
                    </a:cubicBezTo>
                    <a:cubicBezTo>
                      <a:pt x="200008" y="-153"/>
                      <a:pt x="229419" y="-259"/>
                      <a:pt x="258776" y="614"/>
                    </a:cubicBezTo>
                    <a:cubicBezTo>
                      <a:pt x="296764" y="1753"/>
                      <a:pt x="321569" y="28066"/>
                      <a:pt x="321913" y="66081"/>
                    </a:cubicBezTo>
                    <a:cubicBezTo>
                      <a:pt x="321913" y="74340"/>
                      <a:pt x="322072" y="82599"/>
                      <a:pt x="321913" y="90832"/>
                    </a:cubicBezTo>
                    <a:cubicBezTo>
                      <a:pt x="321569" y="104757"/>
                      <a:pt x="314421" y="114657"/>
                      <a:pt x="300973" y="118522"/>
                    </a:cubicBezTo>
                    <a:cubicBezTo>
                      <a:pt x="294779" y="120296"/>
                      <a:pt x="293032" y="122970"/>
                      <a:pt x="293190" y="129323"/>
                    </a:cubicBezTo>
                    <a:cubicBezTo>
                      <a:pt x="293561" y="151295"/>
                      <a:pt x="293190" y="151295"/>
                      <a:pt x="313653" y="155796"/>
                    </a:cubicBezTo>
                    <a:cubicBezTo>
                      <a:pt x="381026" y="171308"/>
                      <a:pt x="429179" y="230748"/>
                      <a:pt x="430344" y="299885"/>
                    </a:cubicBezTo>
                    <a:cubicBezTo>
                      <a:pt x="430952" y="342452"/>
                      <a:pt x="430661" y="385046"/>
                      <a:pt x="430344" y="427640"/>
                    </a:cubicBezTo>
                    <a:cubicBezTo>
                      <a:pt x="430344" y="450724"/>
                      <a:pt x="422772" y="464914"/>
                      <a:pt x="400827" y="485880"/>
                    </a:cubicBezTo>
                    <a:cubicBezTo>
                      <a:pt x="423831" y="502902"/>
                      <a:pt x="431138" y="526435"/>
                      <a:pt x="430608" y="554126"/>
                    </a:cubicBezTo>
                    <a:cubicBezTo>
                      <a:pt x="429867" y="593710"/>
                      <a:pt x="429867" y="633312"/>
                      <a:pt x="430608" y="672934"/>
                    </a:cubicBezTo>
                    <a:cubicBezTo>
                      <a:pt x="431085" y="700359"/>
                      <a:pt x="423726" y="723655"/>
                      <a:pt x="400192" y="741100"/>
                    </a:cubicBezTo>
                    <a:cubicBezTo>
                      <a:pt x="425446" y="759260"/>
                      <a:pt x="431244" y="784647"/>
                      <a:pt x="430635" y="813423"/>
                    </a:cubicBezTo>
                    <a:cubicBezTo>
                      <a:pt x="429787" y="854005"/>
                      <a:pt x="430476" y="894613"/>
                      <a:pt x="430396" y="935196"/>
                    </a:cubicBezTo>
                    <a:cubicBezTo>
                      <a:pt x="430396" y="978610"/>
                      <a:pt x="401700" y="1008471"/>
                      <a:pt x="358365" y="1008683"/>
                    </a:cubicBezTo>
                    <a:cubicBezTo>
                      <a:pt x="262641" y="1009125"/>
                      <a:pt x="166917" y="1009125"/>
                      <a:pt x="71167" y="1008683"/>
                    </a:cubicBezTo>
                    <a:cubicBezTo>
                      <a:pt x="27858" y="1008471"/>
                      <a:pt x="-785" y="978584"/>
                      <a:pt x="-864" y="935169"/>
                    </a:cubicBezTo>
                    <a:cubicBezTo>
                      <a:pt x="-944" y="891754"/>
                      <a:pt x="-626" y="848022"/>
                      <a:pt x="-864" y="804449"/>
                    </a:cubicBezTo>
                    <a:cubicBezTo>
                      <a:pt x="-1076" y="778797"/>
                      <a:pt x="7554" y="757566"/>
                      <a:pt x="29420" y="741100"/>
                    </a:cubicBezTo>
                    <a:close/>
                    <a:moveTo>
                      <a:pt x="214276" y="473438"/>
                    </a:moveTo>
                    <a:cubicBezTo>
                      <a:pt x="262429" y="473438"/>
                      <a:pt x="310609" y="473438"/>
                      <a:pt x="358789" y="473438"/>
                    </a:cubicBezTo>
                    <a:cubicBezTo>
                      <a:pt x="387247" y="473438"/>
                      <a:pt x="406068" y="455066"/>
                      <a:pt x="406439" y="426635"/>
                    </a:cubicBezTo>
                    <a:cubicBezTo>
                      <a:pt x="406783" y="385073"/>
                      <a:pt x="407101" y="343485"/>
                      <a:pt x="406439" y="301923"/>
                    </a:cubicBezTo>
                    <a:cubicBezTo>
                      <a:pt x="405274" y="233466"/>
                      <a:pt x="351588" y="177503"/>
                      <a:pt x="285408" y="176206"/>
                    </a:cubicBezTo>
                    <a:cubicBezTo>
                      <a:pt x="238551" y="175306"/>
                      <a:pt x="191695" y="175306"/>
                      <a:pt x="144839" y="176206"/>
                    </a:cubicBezTo>
                    <a:cubicBezTo>
                      <a:pt x="83953" y="177291"/>
                      <a:pt x="29791" y="227642"/>
                      <a:pt x="24893" y="287972"/>
                    </a:cubicBezTo>
                    <a:cubicBezTo>
                      <a:pt x="21187" y="333372"/>
                      <a:pt x="23940" y="378984"/>
                      <a:pt x="23596" y="424490"/>
                    </a:cubicBezTo>
                    <a:cubicBezTo>
                      <a:pt x="23358" y="455331"/>
                      <a:pt x="41888" y="473411"/>
                      <a:pt x="72914" y="473464"/>
                    </a:cubicBezTo>
                    <a:cubicBezTo>
                      <a:pt x="119955" y="473499"/>
                      <a:pt x="167076" y="473491"/>
                      <a:pt x="214276" y="473438"/>
                    </a:cubicBezTo>
                    <a:close/>
                    <a:moveTo>
                      <a:pt x="213800" y="984725"/>
                    </a:moveTo>
                    <a:cubicBezTo>
                      <a:pt x="261450" y="984725"/>
                      <a:pt x="308836" y="984725"/>
                      <a:pt x="356353" y="984725"/>
                    </a:cubicBezTo>
                    <a:cubicBezTo>
                      <a:pt x="388438" y="984725"/>
                      <a:pt x="406386" y="966459"/>
                      <a:pt x="406466" y="934296"/>
                    </a:cubicBezTo>
                    <a:cubicBezTo>
                      <a:pt x="406466" y="890722"/>
                      <a:pt x="406466" y="847167"/>
                      <a:pt x="406466" y="803628"/>
                    </a:cubicBezTo>
                    <a:cubicBezTo>
                      <a:pt x="406466" y="771173"/>
                      <a:pt x="387935" y="752907"/>
                      <a:pt x="355374" y="752907"/>
                    </a:cubicBezTo>
                    <a:lnTo>
                      <a:pt x="74264" y="752907"/>
                    </a:lnTo>
                    <a:cubicBezTo>
                      <a:pt x="41624" y="752907"/>
                      <a:pt x="23252" y="771173"/>
                      <a:pt x="23199" y="803601"/>
                    </a:cubicBezTo>
                    <a:cubicBezTo>
                      <a:pt x="23199" y="846513"/>
                      <a:pt x="23940" y="889425"/>
                      <a:pt x="22934" y="932284"/>
                    </a:cubicBezTo>
                    <a:cubicBezTo>
                      <a:pt x="22193" y="962753"/>
                      <a:pt x="41465" y="985890"/>
                      <a:pt x="75244" y="985043"/>
                    </a:cubicBezTo>
                    <a:cubicBezTo>
                      <a:pt x="121438" y="983852"/>
                      <a:pt x="167658" y="984725"/>
                      <a:pt x="213800" y="984725"/>
                    </a:cubicBezTo>
                    <a:close/>
                    <a:moveTo>
                      <a:pt x="213800" y="729002"/>
                    </a:moveTo>
                    <a:lnTo>
                      <a:pt x="356353" y="729002"/>
                    </a:lnTo>
                    <a:cubicBezTo>
                      <a:pt x="388411" y="729002"/>
                      <a:pt x="406386" y="710948"/>
                      <a:pt x="406466" y="678705"/>
                    </a:cubicBezTo>
                    <a:cubicBezTo>
                      <a:pt x="406466" y="635166"/>
                      <a:pt x="406466" y="591610"/>
                      <a:pt x="406466" y="548037"/>
                    </a:cubicBezTo>
                    <a:cubicBezTo>
                      <a:pt x="406466" y="515661"/>
                      <a:pt x="387935" y="497263"/>
                      <a:pt x="355400" y="497236"/>
                    </a:cubicBezTo>
                    <a:cubicBezTo>
                      <a:pt x="261688" y="497236"/>
                      <a:pt x="167976" y="497236"/>
                      <a:pt x="74238" y="497236"/>
                    </a:cubicBezTo>
                    <a:cubicBezTo>
                      <a:pt x="41650" y="497236"/>
                      <a:pt x="23225" y="515767"/>
                      <a:pt x="23172" y="548037"/>
                    </a:cubicBezTo>
                    <a:cubicBezTo>
                      <a:pt x="23172" y="591592"/>
                      <a:pt x="23172" y="635150"/>
                      <a:pt x="23172" y="678705"/>
                    </a:cubicBezTo>
                    <a:cubicBezTo>
                      <a:pt x="23172" y="711001"/>
                      <a:pt x="41174" y="729002"/>
                      <a:pt x="73232" y="729002"/>
                    </a:cubicBezTo>
                    <a:close/>
                    <a:moveTo>
                      <a:pt x="213800" y="96312"/>
                    </a:moveTo>
                    <a:cubicBezTo>
                      <a:pt x="237863" y="96312"/>
                      <a:pt x="261927" y="96074"/>
                      <a:pt x="285963" y="96312"/>
                    </a:cubicBezTo>
                    <a:cubicBezTo>
                      <a:pt x="294567" y="96444"/>
                      <a:pt x="299014" y="94168"/>
                      <a:pt x="298141" y="84611"/>
                    </a:cubicBezTo>
                    <a:cubicBezTo>
                      <a:pt x="297479" y="77093"/>
                      <a:pt x="298141" y="69443"/>
                      <a:pt x="297955" y="61871"/>
                    </a:cubicBezTo>
                    <a:cubicBezTo>
                      <a:pt x="297347" y="41949"/>
                      <a:pt x="281384" y="25922"/>
                      <a:pt x="261450" y="25234"/>
                    </a:cubicBezTo>
                    <a:cubicBezTo>
                      <a:pt x="230477" y="24792"/>
                      <a:pt x="199505" y="24792"/>
                      <a:pt x="168532" y="25234"/>
                    </a:cubicBezTo>
                    <a:cubicBezTo>
                      <a:pt x="148440" y="25761"/>
                      <a:pt x="132291" y="41899"/>
                      <a:pt x="131736" y="61977"/>
                    </a:cubicBezTo>
                    <a:cubicBezTo>
                      <a:pt x="131444" y="69548"/>
                      <a:pt x="132212" y="77199"/>
                      <a:pt x="131550" y="84717"/>
                    </a:cubicBezTo>
                    <a:cubicBezTo>
                      <a:pt x="130677" y="94194"/>
                      <a:pt x="134965" y="96630"/>
                      <a:pt x="143675" y="96471"/>
                    </a:cubicBezTo>
                    <a:cubicBezTo>
                      <a:pt x="167050" y="96047"/>
                      <a:pt x="190451" y="96339"/>
                      <a:pt x="213800" y="96339"/>
                    </a:cubicBezTo>
                    <a:close/>
                    <a:moveTo>
                      <a:pt x="214382" y="152089"/>
                    </a:moveTo>
                    <a:lnTo>
                      <a:pt x="245037" y="152089"/>
                    </a:lnTo>
                    <a:cubicBezTo>
                      <a:pt x="269603" y="152089"/>
                      <a:pt x="269312" y="152089"/>
                      <a:pt x="269207" y="127497"/>
                    </a:cubicBezTo>
                    <a:cubicBezTo>
                      <a:pt x="269207" y="120958"/>
                      <a:pt x="266903" y="120058"/>
                      <a:pt x="261265" y="120111"/>
                    </a:cubicBezTo>
                    <a:cubicBezTo>
                      <a:pt x="235904" y="120402"/>
                      <a:pt x="210517" y="120111"/>
                      <a:pt x="185157" y="120111"/>
                    </a:cubicBezTo>
                    <a:cubicBezTo>
                      <a:pt x="159796" y="120111"/>
                      <a:pt x="160061" y="120111"/>
                      <a:pt x="160537" y="145260"/>
                    </a:cubicBezTo>
                    <a:cubicBezTo>
                      <a:pt x="160537" y="151242"/>
                      <a:pt x="162788" y="152142"/>
                      <a:pt x="167976" y="152063"/>
                    </a:cubicBezTo>
                    <a:cubicBezTo>
                      <a:pt x="183436" y="151931"/>
                      <a:pt x="198922" y="152116"/>
                      <a:pt x="214409" y="152116"/>
                    </a:cubicBezTo>
                    <a:close/>
                  </a:path>
                </a:pathLst>
              </a:custGeom>
              <a:solidFill>
                <a:srgbClr val="1D233B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7473FF60-CCB3-30E9-4DE5-1FAF28197A8D}"/>
                  </a:ext>
                </a:extLst>
              </p:cNvPr>
              <p:cNvSpPr/>
              <p:nvPr/>
            </p:nvSpPr>
            <p:spPr>
              <a:xfrm>
                <a:off x="3139067" y="5476558"/>
                <a:ext cx="383652" cy="232158"/>
              </a:xfrm>
              <a:custGeom>
                <a:avLst/>
                <a:gdLst>
                  <a:gd name="connsiteX0" fmla="*/ 189927 w 383652"/>
                  <a:gd name="connsiteY0" fmla="*/ 231870 h 232158"/>
                  <a:gd name="connsiteX1" fmla="*/ 51318 w 383652"/>
                  <a:gd name="connsiteY1" fmla="*/ 232135 h 232158"/>
                  <a:gd name="connsiteX2" fmla="*/ -992 w 383652"/>
                  <a:gd name="connsiteY2" fmla="*/ 179375 h 232158"/>
                  <a:gd name="connsiteX3" fmla="*/ -727 w 383652"/>
                  <a:gd name="connsiteY3" fmla="*/ 50693 h 232158"/>
                  <a:gd name="connsiteX4" fmla="*/ 50338 w 383652"/>
                  <a:gd name="connsiteY4" fmla="*/ -2 h 232158"/>
                  <a:gd name="connsiteX5" fmla="*/ 331554 w 383652"/>
                  <a:gd name="connsiteY5" fmla="*/ -2 h 232158"/>
                  <a:gd name="connsiteX6" fmla="*/ 382646 w 383652"/>
                  <a:gd name="connsiteY6" fmla="*/ 50719 h 232158"/>
                  <a:gd name="connsiteX7" fmla="*/ 382646 w 383652"/>
                  <a:gd name="connsiteY7" fmla="*/ 181387 h 232158"/>
                  <a:gd name="connsiteX8" fmla="*/ 332533 w 383652"/>
                  <a:gd name="connsiteY8" fmla="*/ 231817 h 232158"/>
                  <a:gd name="connsiteX9" fmla="*/ 189927 w 383652"/>
                  <a:gd name="connsiteY9" fmla="*/ 231870 h 23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52" h="232158">
                    <a:moveTo>
                      <a:pt x="189927" y="231870"/>
                    </a:moveTo>
                    <a:cubicBezTo>
                      <a:pt x="143733" y="231870"/>
                      <a:pt x="97512" y="230996"/>
                      <a:pt x="51318" y="232135"/>
                    </a:cubicBezTo>
                    <a:cubicBezTo>
                      <a:pt x="17486" y="232982"/>
                      <a:pt x="-1627" y="209845"/>
                      <a:pt x="-992" y="179375"/>
                    </a:cubicBezTo>
                    <a:cubicBezTo>
                      <a:pt x="14" y="136516"/>
                      <a:pt x="-780" y="93605"/>
                      <a:pt x="-727" y="50693"/>
                    </a:cubicBezTo>
                    <a:cubicBezTo>
                      <a:pt x="-727" y="18264"/>
                      <a:pt x="17804" y="-2"/>
                      <a:pt x="50338" y="-2"/>
                    </a:cubicBezTo>
                    <a:lnTo>
                      <a:pt x="331554" y="-2"/>
                    </a:lnTo>
                    <a:cubicBezTo>
                      <a:pt x="364168" y="-2"/>
                      <a:pt x="382593" y="18264"/>
                      <a:pt x="382646" y="50719"/>
                    </a:cubicBezTo>
                    <a:cubicBezTo>
                      <a:pt x="382646" y="94274"/>
                      <a:pt x="382646" y="137832"/>
                      <a:pt x="382646" y="181387"/>
                    </a:cubicBezTo>
                    <a:cubicBezTo>
                      <a:pt x="382646" y="213551"/>
                      <a:pt x="364618" y="231685"/>
                      <a:pt x="332533" y="231817"/>
                    </a:cubicBezTo>
                    <a:cubicBezTo>
                      <a:pt x="285016" y="231949"/>
                      <a:pt x="237577" y="231870"/>
                      <a:pt x="189927" y="231870"/>
                    </a:cubicBezTo>
                    <a:close/>
                  </a:path>
                </a:pathLst>
              </a:custGeom>
              <a:solidFill>
                <a:srgbClr val="9CD6E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85F01E87-76BD-CAF6-50A7-B3CAF520E4B1}"/>
                  </a:ext>
                </a:extLst>
              </p:cNvPr>
              <p:cNvSpPr/>
              <p:nvPr/>
            </p:nvSpPr>
            <p:spPr>
              <a:xfrm>
                <a:off x="3139347" y="5220940"/>
                <a:ext cx="383372" cy="231765"/>
              </a:xfrm>
              <a:custGeom>
                <a:avLst/>
                <a:gdLst>
                  <a:gd name="connsiteX0" fmla="*/ 189647 w 383372"/>
                  <a:gd name="connsiteY0" fmla="*/ 231764 h 231765"/>
                  <a:gd name="connsiteX1" fmla="*/ 49052 w 383372"/>
                  <a:gd name="connsiteY1" fmla="*/ 231764 h 231765"/>
                  <a:gd name="connsiteX2" fmla="*/ -1007 w 383372"/>
                  <a:gd name="connsiteY2" fmla="*/ 181466 h 231765"/>
                  <a:gd name="connsiteX3" fmla="*/ -1007 w 383372"/>
                  <a:gd name="connsiteY3" fmla="*/ 50799 h 231765"/>
                  <a:gd name="connsiteX4" fmla="*/ 50058 w 383372"/>
                  <a:gd name="connsiteY4" fmla="*/ -2 h 231765"/>
                  <a:gd name="connsiteX5" fmla="*/ 331221 w 383372"/>
                  <a:gd name="connsiteY5" fmla="*/ -2 h 231765"/>
                  <a:gd name="connsiteX6" fmla="*/ 382286 w 383372"/>
                  <a:gd name="connsiteY6" fmla="*/ 50799 h 231765"/>
                  <a:gd name="connsiteX7" fmla="*/ 382286 w 383372"/>
                  <a:gd name="connsiteY7" fmla="*/ 181466 h 231765"/>
                  <a:gd name="connsiteX8" fmla="*/ 332174 w 383372"/>
                  <a:gd name="connsiteY8" fmla="*/ 231764 h 23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3372" h="231765">
                    <a:moveTo>
                      <a:pt x="189647" y="231764"/>
                    </a:moveTo>
                    <a:lnTo>
                      <a:pt x="49052" y="231764"/>
                    </a:lnTo>
                    <a:cubicBezTo>
                      <a:pt x="16994" y="231764"/>
                      <a:pt x="-954" y="213736"/>
                      <a:pt x="-1007" y="181466"/>
                    </a:cubicBezTo>
                    <a:cubicBezTo>
                      <a:pt x="-1007" y="137927"/>
                      <a:pt x="-1007" y="94372"/>
                      <a:pt x="-1007" y="50799"/>
                    </a:cubicBezTo>
                    <a:cubicBezTo>
                      <a:pt x="-1007" y="18423"/>
                      <a:pt x="17524" y="25"/>
                      <a:pt x="50058" y="-2"/>
                    </a:cubicBezTo>
                    <a:cubicBezTo>
                      <a:pt x="143797" y="-2"/>
                      <a:pt x="237535" y="-2"/>
                      <a:pt x="331221" y="-2"/>
                    </a:cubicBezTo>
                    <a:cubicBezTo>
                      <a:pt x="363809" y="-2"/>
                      <a:pt x="382233" y="18529"/>
                      <a:pt x="382286" y="50799"/>
                    </a:cubicBezTo>
                    <a:cubicBezTo>
                      <a:pt x="382392" y="94372"/>
                      <a:pt x="382392" y="137927"/>
                      <a:pt x="382286" y="181466"/>
                    </a:cubicBezTo>
                    <a:cubicBezTo>
                      <a:pt x="382286" y="213736"/>
                      <a:pt x="364232" y="231764"/>
                      <a:pt x="332174" y="231764"/>
                    </a:cubicBezTo>
                    <a:close/>
                  </a:path>
                </a:pathLst>
              </a:custGeom>
              <a:solidFill>
                <a:srgbClr val="9CD6E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08EF219B-C65D-EE69-8C70-DA639F55AAAB}"/>
                  </a:ext>
                </a:extLst>
              </p:cNvPr>
              <p:cNvSpPr/>
              <p:nvPr/>
            </p:nvSpPr>
            <p:spPr>
              <a:xfrm>
                <a:off x="3247613" y="4748474"/>
                <a:ext cx="166836" cy="71575"/>
              </a:xfrm>
              <a:custGeom>
                <a:avLst/>
                <a:gdLst>
                  <a:gd name="connsiteX0" fmla="*/ 81380 w 166836"/>
                  <a:gd name="connsiteY0" fmla="*/ 71566 h 71575"/>
                  <a:gd name="connsiteX1" fmla="*/ 11229 w 166836"/>
                  <a:gd name="connsiteY1" fmla="*/ 71566 h 71575"/>
                  <a:gd name="connsiteX2" fmla="*/ -895 w 166836"/>
                  <a:gd name="connsiteY2" fmla="*/ 59813 h 71575"/>
                  <a:gd name="connsiteX3" fmla="*/ -710 w 166836"/>
                  <a:gd name="connsiteY3" fmla="*/ 37073 h 71575"/>
                  <a:gd name="connsiteX4" fmla="*/ 35980 w 166836"/>
                  <a:gd name="connsiteY4" fmla="*/ 329 h 71575"/>
                  <a:gd name="connsiteX5" fmla="*/ 128898 w 166836"/>
                  <a:gd name="connsiteY5" fmla="*/ 329 h 71575"/>
                  <a:gd name="connsiteX6" fmla="*/ 165536 w 166836"/>
                  <a:gd name="connsiteY6" fmla="*/ 37126 h 71575"/>
                  <a:gd name="connsiteX7" fmla="*/ 165721 w 166836"/>
                  <a:gd name="connsiteY7" fmla="*/ 59866 h 71575"/>
                  <a:gd name="connsiteX8" fmla="*/ 153544 w 166836"/>
                  <a:gd name="connsiteY8" fmla="*/ 71566 h 71575"/>
                  <a:gd name="connsiteX9" fmla="*/ 81380 w 166836"/>
                  <a:gd name="connsiteY9" fmla="*/ 71566 h 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836" h="71575">
                    <a:moveTo>
                      <a:pt x="81380" y="71566"/>
                    </a:moveTo>
                    <a:cubicBezTo>
                      <a:pt x="58005" y="71566"/>
                      <a:pt x="34604" y="71328"/>
                      <a:pt x="11229" y="71566"/>
                    </a:cubicBezTo>
                    <a:cubicBezTo>
                      <a:pt x="2519" y="71725"/>
                      <a:pt x="-1769" y="69290"/>
                      <a:pt x="-895" y="59813"/>
                    </a:cubicBezTo>
                    <a:cubicBezTo>
                      <a:pt x="-234" y="52295"/>
                      <a:pt x="-895" y="44644"/>
                      <a:pt x="-710" y="37073"/>
                    </a:cubicBezTo>
                    <a:cubicBezTo>
                      <a:pt x="-154" y="17034"/>
                      <a:pt x="15941" y="911"/>
                      <a:pt x="35980" y="329"/>
                    </a:cubicBezTo>
                    <a:cubicBezTo>
                      <a:pt x="66953" y="-112"/>
                      <a:pt x="97926" y="-112"/>
                      <a:pt x="128898" y="329"/>
                    </a:cubicBezTo>
                    <a:cubicBezTo>
                      <a:pt x="148938" y="953"/>
                      <a:pt x="165006" y="17092"/>
                      <a:pt x="165536" y="37126"/>
                    </a:cubicBezTo>
                    <a:cubicBezTo>
                      <a:pt x="165827" y="44697"/>
                      <a:pt x="165059" y="52347"/>
                      <a:pt x="165721" y="59866"/>
                    </a:cubicBezTo>
                    <a:cubicBezTo>
                      <a:pt x="166595" y="69422"/>
                      <a:pt x="162148" y="71699"/>
                      <a:pt x="153544" y="71566"/>
                    </a:cubicBezTo>
                    <a:cubicBezTo>
                      <a:pt x="129533" y="71275"/>
                      <a:pt x="105470" y="71566"/>
                      <a:pt x="81380" y="71566"/>
                    </a:cubicBezTo>
                    <a:close/>
                  </a:path>
                </a:pathLst>
              </a:custGeom>
              <a:solidFill>
                <a:srgbClr val="F29978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C065065C-9D21-6352-089F-1CF49CCD9445}"/>
                  </a:ext>
                </a:extLst>
              </p:cNvPr>
              <p:cNvSpPr/>
              <p:nvPr/>
            </p:nvSpPr>
            <p:spPr>
              <a:xfrm>
                <a:off x="3276620" y="4843868"/>
                <a:ext cx="108787" cy="31978"/>
              </a:xfrm>
              <a:custGeom>
                <a:avLst/>
                <a:gdLst>
                  <a:gd name="connsiteX0" fmla="*/ 52982 w 108787"/>
                  <a:gd name="connsiteY0" fmla="*/ 31950 h 31978"/>
                  <a:gd name="connsiteX1" fmla="*/ 6550 w 108787"/>
                  <a:gd name="connsiteY1" fmla="*/ 31950 h 31978"/>
                  <a:gd name="connsiteX2" fmla="*/ -889 w 108787"/>
                  <a:gd name="connsiteY2" fmla="*/ 25147 h 31978"/>
                  <a:gd name="connsiteX3" fmla="*/ 23731 w 108787"/>
                  <a:gd name="connsiteY3" fmla="*/ -2 h 31978"/>
                  <a:gd name="connsiteX4" fmla="*/ 99839 w 108787"/>
                  <a:gd name="connsiteY4" fmla="*/ -2 h 31978"/>
                  <a:gd name="connsiteX5" fmla="*/ 107780 w 108787"/>
                  <a:gd name="connsiteY5" fmla="*/ 7384 h 31978"/>
                  <a:gd name="connsiteX6" fmla="*/ 83611 w 108787"/>
                  <a:gd name="connsiteY6" fmla="*/ 31977 h 31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787" h="31978">
                    <a:moveTo>
                      <a:pt x="52982" y="31950"/>
                    </a:moveTo>
                    <a:cubicBezTo>
                      <a:pt x="37496" y="31950"/>
                      <a:pt x="22010" y="31765"/>
                      <a:pt x="6550" y="31950"/>
                    </a:cubicBezTo>
                    <a:cubicBezTo>
                      <a:pt x="1255" y="31950"/>
                      <a:pt x="-783" y="31130"/>
                      <a:pt x="-889" y="25147"/>
                    </a:cubicBezTo>
                    <a:cubicBezTo>
                      <a:pt x="-1365" y="-2"/>
                      <a:pt x="-1603" y="-2"/>
                      <a:pt x="23731" y="-2"/>
                    </a:cubicBezTo>
                    <a:cubicBezTo>
                      <a:pt x="49065" y="-2"/>
                      <a:pt x="74478" y="157"/>
                      <a:pt x="99839" y="-2"/>
                    </a:cubicBezTo>
                    <a:cubicBezTo>
                      <a:pt x="105503" y="-2"/>
                      <a:pt x="107780" y="845"/>
                      <a:pt x="107780" y="7384"/>
                    </a:cubicBezTo>
                    <a:cubicBezTo>
                      <a:pt x="107780" y="31977"/>
                      <a:pt x="108177" y="31977"/>
                      <a:pt x="83611" y="319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0636CF6E-3E84-C861-FC33-A7445A92A6FC}"/>
                </a:ext>
              </a:extLst>
            </p:cNvPr>
            <p:cNvSpPr txBox="1"/>
            <p:nvPr/>
          </p:nvSpPr>
          <p:spPr>
            <a:xfrm>
              <a:off x="3655537" y="4812712"/>
              <a:ext cx="674904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600" b="0" i="0" u="none" strike="noStrike">
                  <a:solidFill>
                    <a:srgbClr val="000000"/>
                  </a:solidFill>
                  <a:effectLst/>
                </a:rPr>
                <a:t>517 Implementar al 100% una (1) estrategia de fortalecimiento de los sistemas de información para optimizar la gestión de la Unidad Administrativa Especial Cuerpo Oficial de Bomberos</a:t>
              </a: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E43C0D0B-1A95-5954-0244-E923C195AEB6}"/>
                </a:ext>
              </a:extLst>
            </p:cNvPr>
            <p:cNvSpPr txBox="1"/>
            <p:nvPr/>
          </p:nvSpPr>
          <p:spPr>
            <a:xfrm>
              <a:off x="1979059" y="4997378"/>
              <a:ext cx="940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>
                  <a:latin typeface="Impact" panose="020B0806030902050204" pitchFamily="34" charset="0"/>
                </a:rPr>
                <a:t>71%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5831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0C1C1C2D-2F17-D9F0-A038-8E8D272634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1696" y="5702063"/>
            <a:ext cx="642244" cy="1062534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1E13098-104D-C8E4-457A-F406432175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47654" y="1954876"/>
            <a:ext cx="8145581" cy="1911301"/>
          </a:xfrm>
        </p:spPr>
        <p:txBody>
          <a:bodyPr/>
          <a:lstStyle/>
          <a:p>
            <a:r>
              <a:rPr lang="es-CO" sz="15000"/>
              <a:t>¡GRACIAS!</a:t>
            </a:r>
          </a:p>
        </p:txBody>
      </p:sp>
      <p:grpSp>
        <p:nvGrpSpPr>
          <p:cNvPr id="4" name="Google Shape;85;p4">
            <a:extLst>
              <a:ext uri="{FF2B5EF4-FFF2-40B4-BE49-F238E27FC236}">
                <a16:creationId xmlns:a16="http://schemas.microsoft.com/office/drawing/2014/main" id="{EAB0843F-C745-675F-ADF1-EB77634E46A0}"/>
              </a:ext>
            </a:extLst>
          </p:cNvPr>
          <p:cNvGrpSpPr/>
          <p:nvPr/>
        </p:nvGrpSpPr>
        <p:grpSpPr>
          <a:xfrm>
            <a:off x="0" y="0"/>
            <a:ext cx="4208207" cy="6858000"/>
            <a:chOff x="234250" y="837425"/>
            <a:chExt cx="1488600" cy="4036850"/>
          </a:xfrm>
        </p:grpSpPr>
        <p:sp>
          <p:nvSpPr>
            <p:cNvPr id="5" name="Google Shape;86;p4">
              <a:extLst>
                <a:ext uri="{FF2B5EF4-FFF2-40B4-BE49-F238E27FC236}">
                  <a16:creationId xmlns:a16="http://schemas.microsoft.com/office/drawing/2014/main" id="{51330FA6-3224-D8C1-273B-0D21F5F228DE}"/>
                </a:ext>
              </a:extLst>
            </p:cNvPr>
            <p:cNvSpPr/>
            <p:nvPr/>
          </p:nvSpPr>
          <p:spPr>
            <a:xfrm>
              <a:off x="234250" y="837425"/>
              <a:ext cx="1351375" cy="4036850"/>
            </a:xfrm>
            <a:custGeom>
              <a:avLst/>
              <a:gdLst/>
              <a:ahLst/>
              <a:cxnLst/>
              <a:rect l="l" t="t" r="r" b="b"/>
              <a:pathLst>
                <a:path w="54055" h="161474" extrusionOk="0">
                  <a:moveTo>
                    <a:pt x="0" y="1"/>
                  </a:moveTo>
                  <a:lnTo>
                    <a:pt x="0" y="161473"/>
                  </a:lnTo>
                  <a:lnTo>
                    <a:pt x="54055" y="161473"/>
                  </a:lnTo>
                  <a:lnTo>
                    <a:pt x="53114" y="152972"/>
                  </a:lnTo>
                  <a:lnTo>
                    <a:pt x="53114" y="146602"/>
                  </a:lnTo>
                  <a:lnTo>
                    <a:pt x="51364" y="140232"/>
                  </a:lnTo>
                  <a:cubicBezTo>
                    <a:pt x="51364" y="140232"/>
                    <a:pt x="50780" y="135982"/>
                    <a:pt x="50780" y="130672"/>
                  </a:cubicBezTo>
                  <a:cubicBezTo>
                    <a:pt x="50780" y="125362"/>
                    <a:pt x="51947" y="117920"/>
                    <a:pt x="51947" y="117920"/>
                  </a:cubicBezTo>
                  <a:lnTo>
                    <a:pt x="51947" y="113670"/>
                  </a:lnTo>
                  <a:lnTo>
                    <a:pt x="50197" y="106228"/>
                  </a:lnTo>
                  <a:lnTo>
                    <a:pt x="47863" y="89238"/>
                  </a:lnTo>
                  <a:lnTo>
                    <a:pt x="49030" y="76486"/>
                  </a:lnTo>
                  <a:lnTo>
                    <a:pt x="42613" y="55246"/>
                  </a:lnTo>
                  <a:lnTo>
                    <a:pt x="42613" y="42494"/>
                  </a:lnTo>
                  <a:lnTo>
                    <a:pt x="41446" y="32934"/>
                  </a:lnTo>
                  <a:lnTo>
                    <a:pt x="37945" y="28683"/>
                  </a:lnTo>
                  <a:lnTo>
                    <a:pt x="38529" y="19122"/>
                  </a:lnTo>
                  <a:lnTo>
                    <a:pt x="39112" y="10621"/>
                  </a:lnTo>
                  <a:lnTo>
                    <a:pt x="37945" y="8502"/>
                  </a:lnTo>
                  <a:lnTo>
                    <a:pt x="37945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7;p4">
              <a:extLst>
                <a:ext uri="{FF2B5EF4-FFF2-40B4-BE49-F238E27FC236}">
                  <a16:creationId xmlns:a16="http://schemas.microsoft.com/office/drawing/2014/main" id="{C7B97746-8910-F047-B64E-A8E3FDB1D339}"/>
                </a:ext>
              </a:extLst>
            </p:cNvPr>
            <p:cNvSpPr/>
            <p:nvPr/>
          </p:nvSpPr>
          <p:spPr>
            <a:xfrm>
              <a:off x="1718650" y="4861150"/>
              <a:ext cx="4200" cy="13125"/>
            </a:xfrm>
            <a:custGeom>
              <a:avLst/>
              <a:gdLst/>
              <a:ahLst/>
              <a:cxnLst/>
              <a:rect l="l" t="t" r="r" b="b"/>
              <a:pathLst>
                <a:path w="168" h="525" extrusionOk="0">
                  <a:moveTo>
                    <a:pt x="167" y="0"/>
                  </a:moveTo>
                  <a:lnTo>
                    <a:pt x="1" y="524"/>
                  </a:lnTo>
                  <a:lnTo>
                    <a:pt x="167" y="52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CE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8;p4">
              <a:extLst>
                <a:ext uri="{FF2B5EF4-FFF2-40B4-BE49-F238E27FC236}">
                  <a16:creationId xmlns:a16="http://schemas.microsoft.com/office/drawing/2014/main" id="{0314679F-5718-C4C6-F863-E451B5178001}"/>
                </a:ext>
              </a:extLst>
            </p:cNvPr>
            <p:cNvSpPr/>
            <p:nvPr/>
          </p:nvSpPr>
          <p:spPr>
            <a:xfrm>
              <a:off x="1134452" y="837425"/>
              <a:ext cx="465850" cy="4036850"/>
            </a:xfrm>
            <a:custGeom>
              <a:avLst/>
              <a:gdLst/>
              <a:ahLst/>
              <a:cxnLst/>
              <a:rect l="l" t="t" r="r" b="b"/>
              <a:pathLst>
                <a:path w="18634" h="161474" extrusionOk="0">
                  <a:moveTo>
                    <a:pt x="143" y="1"/>
                  </a:moveTo>
                  <a:lnTo>
                    <a:pt x="0" y="251"/>
                  </a:lnTo>
                  <a:lnTo>
                    <a:pt x="12" y="251"/>
                  </a:lnTo>
                  <a:cubicBezTo>
                    <a:pt x="12" y="251"/>
                    <a:pt x="203" y="1061"/>
                    <a:pt x="203" y="2120"/>
                  </a:cubicBezTo>
                  <a:lnTo>
                    <a:pt x="203" y="4251"/>
                  </a:lnTo>
                  <a:cubicBezTo>
                    <a:pt x="203" y="4605"/>
                    <a:pt x="268" y="4722"/>
                    <a:pt x="354" y="4722"/>
                  </a:cubicBezTo>
                  <a:cubicBezTo>
                    <a:pt x="527" y="4722"/>
                    <a:pt x="786" y="4251"/>
                    <a:pt x="786" y="4251"/>
                  </a:cubicBezTo>
                  <a:lnTo>
                    <a:pt x="1370" y="8490"/>
                  </a:lnTo>
                  <a:lnTo>
                    <a:pt x="1370" y="30802"/>
                  </a:lnTo>
                  <a:lnTo>
                    <a:pt x="2536" y="35053"/>
                  </a:lnTo>
                  <a:cubicBezTo>
                    <a:pt x="2536" y="35053"/>
                    <a:pt x="3120" y="37184"/>
                    <a:pt x="3703" y="37184"/>
                  </a:cubicBezTo>
                  <a:cubicBezTo>
                    <a:pt x="4287" y="37184"/>
                    <a:pt x="4870" y="40363"/>
                    <a:pt x="4870" y="41435"/>
                  </a:cubicBezTo>
                  <a:lnTo>
                    <a:pt x="4870" y="45673"/>
                  </a:lnTo>
                  <a:cubicBezTo>
                    <a:pt x="4870" y="45673"/>
                    <a:pt x="5453" y="47804"/>
                    <a:pt x="6037" y="49924"/>
                  </a:cubicBezTo>
                  <a:cubicBezTo>
                    <a:pt x="6620" y="52055"/>
                    <a:pt x="6037" y="52055"/>
                    <a:pt x="6037" y="52055"/>
                  </a:cubicBezTo>
                  <a:lnTo>
                    <a:pt x="6620" y="55234"/>
                  </a:lnTo>
                  <a:lnTo>
                    <a:pt x="6037" y="59484"/>
                  </a:lnTo>
                  <a:lnTo>
                    <a:pt x="7204" y="63735"/>
                  </a:lnTo>
                  <a:lnTo>
                    <a:pt x="7204" y="65866"/>
                  </a:lnTo>
                  <a:lnTo>
                    <a:pt x="8371" y="67985"/>
                  </a:lnTo>
                  <a:lnTo>
                    <a:pt x="8371" y="71176"/>
                  </a:lnTo>
                  <a:lnTo>
                    <a:pt x="8954" y="75427"/>
                  </a:lnTo>
                  <a:lnTo>
                    <a:pt x="10121" y="75427"/>
                  </a:lnTo>
                  <a:lnTo>
                    <a:pt x="10704" y="77546"/>
                  </a:lnTo>
                  <a:lnTo>
                    <a:pt x="11871" y="81797"/>
                  </a:lnTo>
                  <a:cubicBezTo>
                    <a:pt x="11871" y="81797"/>
                    <a:pt x="11871" y="84988"/>
                    <a:pt x="11288" y="88167"/>
                  </a:cubicBezTo>
                  <a:cubicBezTo>
                    <a:pt x="11061" y="89405"/>
                    <a:pt x="11010" y="89682"/>
                    <a:pt x="11033" y="89682"/>
                  </a:cubicBezTo>
                  <a:cubicBezTo>
                    <a:pt x="11052" y="89682"/>
                    <a:pt x="11118" y="89501"/>
                    <a:pt x="11179" y="89501"/>
                  </a:cubicBezTo>
                  <a:cubicBezTo>
                    <a:pt x="11236" y="89501"/>
                    <a:pt x="11288" y="89663"/>
                    <a:pt x="11288" y="90298"/>
                  </a:cubicBezTo>
                  <a:cubicBezTo>
                    <a:pt x="11288" y="92417"/>
                    <a:pt x="11871" y="92417"/>
                    <a:pt x="11871" y="92417"/>
                  </a:cubicBezTo>
                  <a:lnTo>
                    <a:pt x="12454" y="94548"/>
                  </a:lnTo>
                  <a:lnTo>
                    <a:pt x="12454" y="95608"/>
                  </a:lnTo>
                  <a:lnTo>
                    <a:pt x="11871" y="98799"/>
                  </a:lnTo>
                  <a:lnTo>
                    <a:pt x="12633" y="103418"/>
                  </a:lnTo>
                  <a:lnTo>
                    <a:pt x="13621" y="106228"/>
                  </a:lnTo>
                  <a:lnTo>
                    <a:pt x="13621" y="109419"/>
                  </a:lnTo>
                  <a:lnTo>
                    <a:pt x="14205" y="114729"/>
                  </a:lnTo>
                  <a:lnTo>
                    <a:pt x="15371" y="116861"/>
                  </a:lnTo>
                  <a:lnTo>
                    <a:pt x="15371" y="120039"/>
                  </a:lnTo>
                  <a:lnTo>
                    <a:pt x="14788" y="122171"/>
                  </a:lnTo>
                  <a:cubicBezTo>
                    <a:pt x="14788" y="122171"/>
                    <a:pt x="14788" y="126421"/>
                    <a:pt x="14205" y="131731"/>
                  </a:cubicBezTo>
                  <a:cubicBezTo>
                    <a:pt x="13788" y="135527"/>
                    <a:pt x="13967" y="136068"/>
                    <a:pt x="14103" y="136068"/>
                  </a:cubicBezTo>
                  <a:cubicBezTo>
                    <a:pt x="14157" y="136068"/>
                    <a:pt x="14205" y="135982"/>
                    <a:pt x="14205" y="135982"/>
                  </a:cubicBezTo>
                  <a:cubicBezTo>
                    <a:pt x="14205" y="135982"/>
                    <a:pt x="14788" y="137042"/>
                    <a:pt x="14788" y="138101"/>
                  </a:cubicBezTo>
                  <a:lnTo>
                    <a:pt x="14788" y="145543"/>
                  </a:lnTo>
                  <a:lnTo>
                    <a:pt x="15955" y="148722"/>
                  </a:lnTo>
                  <a:lnTo>
                    <a:pt x="15955" y="159354"/>
                  </a:lnTo>
                  <a:lnTo>
                    <a:pt x="15657" y="161473"/>
                  </a:lnTo>
                  <a:lnTo>
                    <a:pt x="18634" y="161473"/>
                  </a:lnTo>
                  <a:lnTo>
                    <a:pt x="17705" y="152972"/>
                  </a:lnTo>
                  <a:lnTo>
                    <a:pt x="17705" y="146602"/>
                  </a:lnTo>
                  <a:lnTo>
                    <a:pt x="15955" y="140221"/>
                  </a:lnTo>
                  <a:cubicBezTo>
                    <a:pt x="15955" y="140221"/>
                    <a:pt x="15371" y="135982"/>
                    <a:pt x="15371" y="130660"/>
                  </a:cubicBezTo>
                  <a:cubicBezTo>
                    <a:pt x="15371" y="125350"/>
                    <a:pt x="16538" y="117920"/>
                    <a:pt x="16538" y="117920"/>
                  </a:cubicBezTo>
                  <a:lnTo>
                    <a:pt x="16538" y="113670"/>
                  </a:lnTo>
                  <a:lnTo>
                    <a:pt x="14788" y="106228"/>
                  </a:lnTo>
                  <a:lnTo>
                    <a:pt x="13026" y="90298"/>
                  </a:lnTo>
                  <a:cubicBezTo>
                    <a:pt x="13026" y="90298"/>
                    <a:pt x="13026" y="83916"/>
                    <a:pt x="13609" y="81797"/>
                  </a:cubicBezTo>
                  <a:cubicBezTo>
                    <a:pt x="13943" y="80606"/>
                    <a:pt x="13609" y="76486"/>
                    <a:pt x="13609" y="76486"/>
                  </a:cubicBezTo>
                  <a:cubicBezTo>
                    <a:pt x="13609" y="76486"/>
                    <a:pt x="11859" y="67985"/>
                    <a:pt x="10145" y="64985"/>
                  </a:cubicBezTo>
                  <a:cubicBezTo>
                    <a:pt x="9978" y="64711"/>
                    <a:pt x="9716" y="63592"/>
                    <a:pt x="9716" y="63592"/>
                  </a:cubicBezTo>
                  <a:lnTo>
                    <a:pt x="9525" y="60544"/>
                  </a:lnTo>
                  <a:lnTo>
                    <a:pt x="7192" y="55234"/>
                  </a:lnTo>
                  <a:lnTo>
                    <a:pt x="7192" y="42494"/>
                  </a:lnTo>
                  <a:lnTo>
                    <a:pt x="6025" y="32934"/>
                  </a:lnTo>
                  <a:lnTo>
                    <a:pt x="2525" y="28683"/>
                  </a:lnTo>
                  <a:lnTo>
                    <a:pt x="3108" y="19122"/>
                  </a:lnTo>
                  <a:lnTo>
                    <a:pt x="3691" y="10621"/>
                  </a:lnTo>
                  <a:lnTo>
                    <a:pt x="2525" y="8490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rgbClr val="FDFB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35B1C0DA-64CE-7800-4D53-58B0CBDE3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2653" y="3429000"/>
            <a:ext cx="2882348" cy="3244799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4ED39976-2C43-F4C6-9CD6-9AD8D65D90B0}"/>
              </a:ext>
            </a:extLst>
          </p:cNvPr>
          <p:cNvCxnSpPr>
            <a:cxnSpLocks/>
          </p:cNvCxnSpPr>
          <p:nvPr/>
        </p:nvCxnSpPr>
        <p:spPr>
          <a:xfrm>
            <a:off x="1425720" y="6764597"/>
            <a:ext cx="9320938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Gráfico 7">
            <a:extLst>
              <a:ext uri="{FF2B5EF4-FFF2-40B4-BE49-F238E27FC236}">
                <a16:creationId xmlns:a16="http://schemas.microsoft.com/office/drawing/2014/main" id="{A9BFA1F8-FCF3-4415-227B-061A7547DA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227600" y="6125029"/>
            <a:ext cx="677859" cy="6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88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03321-0CC0-5707-EB6F-E8F725808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2461008-7648-E779-9C73-FA82B8BAC4BE}"/>
              </a:ext>
            </a:extLst>
          </p:cNvPr>
          <p:cNvSpPr txBox="1"/>
          <p:nvPr/>
        </p:nvSpPr>
        <p:spPr>
          <a:xfrm>
            <a:off x="1378190" y="511651"/>
            <a:ext cx="1789297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4400" dirty="0">
                <a:solidFill>
                  <a:srgbClr val="C00000"/>
                </a:solidFill>
                <a:latin typeface="Impact"/>
              </a:rPr>
              <a:t>Retos</a:t>
            </a:r>
            <a:endParaRPr lang="en-US" dirty="0"/>
          </a:p>
          <a:p>
            <a:pPr algn="ctr"/>
            <a:r>
              <a:rPr lang="es-CO" sz="2000" dirty="0">
                <a:solidFill>
                  <a:srgbClr val="C00000"/>
                </a:solidFill>
                <a:latin typeface="Impact"/>
              </a:rPr>
              <a:t>Montaña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B81D2DB-22B4-C36B-DAC2-60F376D53815}"/>
              </a:ext>
            </a:extLst>
          </p:cNvPr>
          <p:cNvSpPr txBox="1"/>
          <p:nvPr/>
        </p:nvSpPr>
        <p:spPr>
          <a:xfrm>
            <a:off x="4511019" y="1594486"/>
            <a:ext cx="495815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1600" b="1" dirty="0"/>
              <a:t>Identificar acciones de mejora en cada proceso para avanzar en las políticas con reportes  debajo 80%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C0926F9-DBCD-B782-ACBB-267BBDE73F9B}"/>
              </a:ext>
            </a:extLst>
          </p:cNvPr>
          <p:cNvSpPr/>
          <p:nvPr/>
        </p:nvSpPr>
        <p:spPr>
          <a:xfrm>
            <a:off x="3890668" y="724170"/>
            <a:ext cx="475200" cy="473361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>
                <a:solidFill>
                  <a:schemeClr val="bg1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458EC4B-40EC-2F0E-77FF-5BC7D840CCCB}"/>
              </a:ext>
            </a:extLst>
          </p:cNvPr>
          <p:cNvSpPr txBox="1"/>
          <p:nvPr/>
        </p:nvSpPr>
        <p:spPr>
          <a:xfrm>
            <a:off x="4334745" y="791574"/>
            <a:ext cx="5723655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 algn="ctr">
              <a:defRPr sz="1400" b="1"/>
            </a:lvl1pPr>
          </a:lstStyle>
          <a:p>
            <a:r>
              <a:rPr lang="es-CO" sz="1600" dirty="0">
                <a:ea typeface="Calibri"/>
                <a:cs typeface="Calibri"/>
              </a:rPr>
              <a:t>Continuar buenas prácticas - FOGEDI. Disciplina en los Procesos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B62749A2-544F-D6FF-6F20-399E09EB9173}"/>
              </a:ext>
            </a:extLst>
          </p:cNvPr>
          <p:cNvSpPr/>
          <p:nvPr/>
        </p:nvSpPr>
        <p:spPr>
          <a:xfrm>
            <a:off x="4191678" y="1650192"/>
            <a:ext cx="475200" cy="473361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>
                <a:solidFill>
                  <a:schemeClr val="bg1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3A2255F-EC7B-22C7-2D12-C477AFB31F1C}"/>
              </a:ext>
            </a:extLst>
          </p:cNvPr>
          <p:cNvSpPr/>
          <p:nvPr/>
        </p:nvSpPr>
        <p:spPr>
          <a:xfrm>
            <a:off x="4666878" y="4615594"/>
            <a:ext cx="475200" cy="473361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2400">
                <a:solidFill>
                  <a:schemeClr val="bg1"/>
                </a:solidFill>
                <a:latin typeface="Impact"/>
              </a:rPr>
              <a:t>1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1E30186-E270-9572-E76F-E7FB789A5A75}"/>
              </a:ext>
            </a:extLst>
          </p:cNvPr>
          <p:cNvSpPr txBox="1"/>
          <p:nvPr/>
        </p:nvSpPr>
        <p:spPr>
          <a:xfrm>
            <a:off x="8696958" y="4559887"/>
            <a:ext cx="167607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1600" b="1" dirty="0"/>
              <a:t>Gestión aprobación TRD</a:t>
            </a:r>
            <a:endParaRPr lang="en-US" sz="1600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583EA087-821D-3A53-5AD4-69E5E226BA62}"/>
              </a:ext>
            </a:extLst>
          </p:cNvPr>
          <p:cNvSpPr/>
          <p:nvPr/>
        </p:nvSpPr>
        <p:spPr>
          <a:xfrm>
            <a:off x="8051188" y="4615594"/>
            <a:ext cx="475200" cy="473361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2400">
                <a:solidFill>
                  <a:schemeClr val="bg1"/>
                </a:solidFill>
                <a:latin typeface="Impact"/>
              </a:rPr>
              <a:t>2</a:t>
            </a:r>
          </a:p>
        </p:txBody>
      </p:sp>
      <p:sp>
        <p:nvSpPr>
          <p:cNvPr id="20" name="CuadroTexto 14">
            <a:extLst>
              <a:ext uri="{FF2B5EF4-FFF2-40B4-BE49-F238E27FC236}">
                <a16:creationId xmlns:a16="http://schemas.microsoft.com/office/drawing/2014/main" id="{DD2AD47A-8E41-EDE1-5B7D-663AD48E2054}"/>
              </a:ext>
            </a:extLst>
          </p:cNvPr>
          <p:cNvSpPr txBox="1"/>
          <p:nvPr/>
        </p:nvSpPr>
        <p:spPr>
          <a:xfrm>
            <a:off x="5287062" y="4559887"/>
            <a:ext cx="153367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1600" b="1" dirty="0">
                <a:ea typeface="Calibri"/>
                <a:cs typeface="Calibri"/>
              </a:rPr>
              <a:t>Manual de Funciones</a:t>
            </a:r>
          </a:p>
        </p:txBody>
      </p:sp>
      <p:sp>
        <p:nvSpPr>
          <p:cNvPr id="1028" name="AutoShape 4" descr="blob:https://bomberosbog-my.sharepoint.com/5f6df9b5-1431-4b73-8d5b-0b55593ebca4">
            <a:extLst>
              <a:ext uri="{FF2B5EF4-FFF2-40B4-BE49-F238E27FC236}">
                <a16:creationId xmlns:a16="http://schemas.microsoft.com/office/drawing/2014/main" id="{8AC982FB-53AD-F9C7-9C2E-614479A3ED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0" name="AutoShape 6" descr="blob:https://bomberosbog-my.sharepoint.com/5f6df9b5-1431-4b73-8d5b-0b55593ebca4">
            <a:extLst>
              <a:ext uri="{FF2B5EF4-FFF2-40B4-BE49-F238E27FC236}">
                <a16:creationId xmlns:a16="http://schemas.microsoft.com/office/drawing/2014/main" id="{94160D1B-EA6F-B43B-BDEB-A027B5B113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3" name="AutoShape 9" descr="blob:https://bomberosbog-my.sharepoint.com/0122f37d-58df-4519-aae7-cde11cf34f49">
            <a:extLst>
              <a:ext uri="{FF2B5EF4-FFF2-40B4-BE49-F238E27FC236}">
                <a16:creationId xmlns:a16="http://schemas.microsoft.com/office/drawing/2014/main" id="{0849C6AF-B5C3-EAE3-2569-7F1FAC32CE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5" name="AutoShape 11" descr="blob:https://bomberosbog-my.sharepoint.com/0122f37d-58df-4519-aae7-cde11cf34f49">
            <a:extLst>
              <a:ext uri="{FF2B5EF4-FFF2-40B4-BE49-F238E27FC236}">
                <a16:creationId xmlns:a16="http://schemas.microsoft.com/office/drawing/2014/main" id="{42C2C8D0-F237-7987-E324-F8CB4C4EC0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8" name="AutoShape 14" descr="blob:https://bomberosbog-my.sharepoint.com/e32b5e83-5f7a-400e-8b85-b1ea15e543cf">
            <a:extLst>
              <a:ext uri="{FF2B5EF4-FFF2-40B4-BE49-F238E27FC236}">
                <a16:creationId xmlns:a16="http://schemas.microsoft.com/office/drawing/2014/main" id="{E54ECD56-DC8D-1440-286D-4056B3394E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DB2844-9710-9A4F-0E63-DCFDB347C0C5}"/>
              </a:ext>
            </a:extLst>
          </p:cNvPr>
          <p:cNvSpPr txBox="1"/>
          <p:nvPr/>
        </p:nvSpPr>
        <p:spPr>
          <a:xfrm>
            <a:off x="9360309" y="3134286"/>
            <a:ext cx="182880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dirty="0" err="1">
                <a:ea typeface="Calibri"/>
                <a:cs typeface="Calibri"/>
              </a:rPr>
              <a:t>Seguridad</a:t>
            </a:r>
            <a:r>
              <a:rPr lang="en-US" sz="1600" dirty="0">
                <a:ea typeface="Calibri"/>
                <a:cs typeface="Calibri"/>
              </a:rPr>
              <a:t> Digital: </a:t>
            </a:r>
            <a:r>
              <a:rPr lang="en-US" sz="1600" dirty="0" err="1">
                <a:ea typeface="Calibri"/>
                <a:cs typeface="Calibri"/>
              </a:rPr>
              <a:t>Oficial</a:t>
            </a:r>
            <a:r>
              <a:rPr lang="en-US" sz="1600" dirty="0">
                <a:ea typeface="Calibri"/>
                <a:cs typeface="Calibri"/>
              </a:rPr>
              <a:t> de </a:t>
            </a:r>
            <a:r>
              <a:rPr lang="en-US" sz="1600" dirty="0" err="1">
                <a:ea typeface="Calibri"/>
                <a:cs typeface="Calibri"/>
              </a:rPr>
              <a:t>seguridad</a:t>
            </a:r>
            <a:r>
              <a:rPr lang="en-US" sz="1600" dirty="0">
                <a:ea typeface="Calibri"/>
                <a:cs typeface="Calibri"/>
              </a:rPr>
              <a:t> 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81D37EB-8DDD-EF37-6559-49CD4A561683}"/>
              </a:ext>
            </a:extLst>
          </p:cNvPr>
          <p:cNvSpPr txBox="1"/>
          <p:nvPr/>
        </p:nvSpPr>
        <p:spPr>
          <a:xfrm>
            <a:off x="2267911" y="4344443"/>
            <a:ext cx="1923767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4000" dirty="0">
                <a:solidFill>
                  <a:srgbClr val="C00000"/>
                </a:solidFill>
                <a:latin typeface="Impact"/>
              </a:rPr>
              <a:t>Alertas</a:t>
            </a:r>
            <a:endParaRPr lang="en-US" sz="4000" dirty="0"/>
          </a:p>
          <a:p>
            <a:pPr algn="ctr"/>
            <a:r>
              <a:rPr lang="es-CO" sz="2000" dirty="0">
                <a:solidFill>
                  <a:srgbClr val="C00000"/>
                </a:solidFill>
                <a:latin typeface="Impact"/>
              </a:rPr>
              <a:t>Gestión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5789920-685C-022F-A2B6-A106C24B4C06}"/>
              </a:ext>
            </a:extLst>
          </p:cNvPr>
          <p:cNvSpPr txBox="1"/>
          <p:nvPr/>
        </p:nvSpPr>
        <p:spPr>
          <a:xfrm>
            <a:off x="1671482" y="3134286"/>
            <a:ext cx="38933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ea typeface="Calibri"/>
                <a:cs typeface="Calibri"/>
              </a:rPr>
              <a:t>Integridad</a:t>
            </a:r>
            <a:r>
              <a:rPr lang="en-US" sz="1600" dirty="0">
                <a:ea typeface="Calibri"/>
                <a:cs typeface="Calibri"/>
              </a:rPr>
              <a:t>: </a:t>
            </a:r>
            <a:r>
              <a:rPr lang="en-US" sz="1600" dirty="0" err="1">
                <a:ea typeface="Calibri"/>
                <a:cs typeface="Calibri"/>
              </a:rPr>
              <a:t>acciones</a:t>
            </a:r>
            <a:r>
              <a:rPr lang="en-US" sz="1600" dirty="0">
                <a:ea typeface="Calibri"/>
                <a:cs typeface="Calibri"/>
              </a:rPr>
              <a:t> </a:t>
            </a:r>
            <a:r>
              <a:rPr lang="en-US" sz="1600" dirty="0" err="1">
                <a:ea typeface="Calibri"/>
                <a:cs typeface="Calibri"/>
              </a:rPr>
              <a:t>transversales</a:t>
            </a:r>
            <a:r>
              <a:rPr lang="en-US" sz="1600" dirty="0">
                <a:ea typeface="Calibri"/>
                <a:cs typeface="Calibri"/>
              </a:rPr>
              <a:t> </a:t>
            </a:r>
            <a:r>
              <a:rPr lang="en-US" sz="1600" dirty="0" err="1">
                <a:ea typeface="Calibri"/>
                <a:cs typeface="Calibri"/>
              </a:rPr>
              <a:t>en</a:t>
            </a:r>
            <a:r>
              <a:rPr lang="en-US" sz="1600" dirty="0">
                <a:ea typeface="Calibri"/>
                <a:cs typeface="Calibri"/>
              </a:rPr>
              <a:t> </a:t>
            </a:r>
            <a:r>
              <a:rPr lang="en-US" sz="1600" dirty="0" err="1">
                <a:ea typeface="Calibri"/>
                <a:cs typeface="Calibri"/>
              </a:rPr>
              <a:t>gestión</a:t>
            </a:r>
            <a:r>
              <a:rPr lang="en-US" sz="1600" dirty="0">
                <a:ea typeface="Calibri"/>
                <a:cs typeface="Calibri"/>
              </a:rPr>
              <a:t> de </a:t>
            </a:r>
            <a:r>
              <a:rPr lang="en-US" sz="1600" dirty="0" err="1">
                <a:ea typeface="Calibri"/>
                <a:cs typeface="Calibri"/>
              </a:rPr>
              <a:t>riesgos</a:t>
            </a:r>
            <a:r>
              <a:rPr lang="en-US" sz="1600" dirty="0">
                <a:ea typeface="Calibri"/>
                <a:cs typeface="Calibri"/>
              </a:rPr>
              <a:t>, </a:t>
            </a:r>
            <a:r>
              <a:rPr lang="en-US" sz="1600" dirty="0" err="1">
                <a:ea typeface="Calibri"/>
                <a:cs typeface="Calibri"/>
              </a:rPr>
              <a:t>conflictos</a:t>
            </a:r>
            <a:r>
              <a:rPr lang="en-US" sz="1600" dirty="0">
                <a:ea typeface="Calibri"/>
                <a:cs typeface="Calibri"/>
              </a:rPr>
              <a:t> de </a:t>
            </a:r>
            <a:r>
              <a:rPr lang="en-US" sz="1600" dirty="0" err="1">
                <a:ea typeface="Calibri"/>
                <a:cs typeface="Calibri"/>
              </a:rPr>
              <a:t>interés</a:t>
            </a:r>
            <a:r>
              <a:rPr lang="en-US" sz="1600" dirty="0">
                <a:ea typeface="Calibri"/>
                <a:cs typeface="Calibri"/>
              </a:rPr>
              <a:t>, </a:t>
            </a:r>
            <a:r>
              <a:rPr lang="en-US" sz="1600" dirty="0" err="1">
                <a:ea typeface="Calibri"/>
                <a:cs typeface="Calibri"/>
              </a:rPr>
              <a:t>implementación</a:t>
            </a:r>
            <a:r>
              <a:rPr lang="en-US" sz="1600" dirty="0">
                <a:ea typeface="Calibri"/>
                <a:cs typeface="Calibri"/>
              </a:rPr>
              <a:t> SARLAFT</a:t>
            </a:r>
            <a:endParaRPr lang="en-US" sz="160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DC0FFB5-0EDB-D6EC-A8E7-92BB0D642A24}"/>
              </a:ext>
            </a:extLst>
          </p:cNvPr>
          <p:cNvSpPr txBox="1"/>
          <p:nvPr/>
        </p:nvSpPr>
        <p:spPr>
          <a:xfrm>
            <a:off x="6209147" y="3134286"/>
            <a:ext cx="25068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ea typeface="Calibri"/>
                <a:cs typeface="Calibri"/>
              </a:rPr>
              <a:t>Racionalización</a:t>
            </a:r>
            <a:r>
              <a:rPr lang="en-US" sz="1600" dirty="0">
                <a:ea typeface="Calibri"/>
                <a:cs typeface="Calibri"/>
              </a:rPr>
              <a:t> </a:t>
            </a:r>
            <a:r>
              <a:rPr lang="en-US" sz="1600" dirty="0" err="1">
                <a:ea typeface="Calibri"/>
                <a:cs typeface="Calibri"/>
              </a:rPr>
              <a:t>trámites</a:t>
            </a:r>
            <a:r>
              <a:rPr lang="en-US" sz="1600" dirty="0">
                <a:ea typeface="Calibri"/>
                <a:cs typeface="Calibri"/>
              </a:rPr>
              <a:t>: </a:t>
            </a:r>
            <a:r>
              <a:rPr lang="en-US" sz="1600" dirty="0" err="1">
                <a:ea typeface="Calibri"/>
                <a:cs typeface="Calibri"/>
              </a:rPr>
              <a:t>Depuración</a:t>
            </a:r>
            <a:r>
              <a:rPr lang="en-US" sz="1600" dirty="0">
                <a:ea typeface="Calibri"/>
                <a:cs typeface="Calibri"/>
              </a:rPr>
              <a:t> SUIT (2023)</a:t>
            </a:r>
          </a:p>
        </p:txBody>
      </p:sp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BF938B82-A92E-2D43-5832-B8158259CF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t="14815" r="14500" b="19301"/>
          <a:stretch/>
        </p:blipFill>
        <p:spPr>
          <a:xfrm>
            <a:off x="3311383" y="2512279"/>
            <a:ext cx="613577" cy="560258"/>
          </a:xfrm>
          <a:prstGeom prst="rect">
            <a:avLst/>
          </a:prstGeom>
        </p:spPr>
      </p:pic>
      <p:pic>
        <p:nvPicPr>
          <p:cNvPr id="32" name="Imagen 31" descr="Icono&#10;&#10;Descripción generada automáticamente">
            <a:extLst>
              <a:ext uri="{FF2B5EF4-FFF2-40B4-BE49-F238E27FC236}">
                <a16:creationId xmlns:a16="http://schemas.microsoft.com/office/drawing/2014/main" id="{32132B3E-999A-B2F5-26D6-E2A7BFAACC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t="14815" r="14500" b="19301"/>
          <a:stretch/>
        </p:blipFill>
        <p:spPr>
          <a:xfrm>
            <a:off x="7155797" y="2512279"/>
            <a:ext cx="613577" cy="560258"/>
          </a:xfrm>
          <a:prstGeom prst="rect">
            <a:avLst/>
          </a:prstGeom>
        </p:spPr>
      </p:pic>
      <p:pic>
        <p:nvPicPr>
          <p:cNvPr id="33" name="Imagen 32" descr="Icono&#10;&#10;Descripción generada automáticamente">
            <a:extLst>
              <a:ext uri="{FF2B5EF4-FFF2-40B4-BE49-F238E27FC236}">
                <a16:creationId xmlns:a16="http://schemas.microsoft.com/office/drawing/2014/main" id="{6E6EFABF-7B44-54E5-3B3C-E3C56F3E46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t="14815" r="14500" b="19301"/>
          <a:stretch/>
        </p:blipFill>
        <p:spPr>
          <a:xfrm>
            <a:off x="9967922" y="2512279"/>
            <a:ext cx="613577" cy="56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76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AD92A-AC1A-E94F-864E-E950C4E49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846691DA-6534-82B1-6F15-B3511A85B6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3114" y="1040231"/>
            <a:ext cx="2305551" cy="381432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AB39DEC-80F6-A479-0506-3E3D2D4081A5}"/>
              </a:ext>
            </a:extLst>
          </p:cNvPr>
          <p:cNvSpPr txBox="1"/>
          <p:nvPr/>
        </p:nvSpPr>
        <p:spPr>
          <a:xfrm>
            <a:off x="1071101" y="192634"/>
            <a:ext cx="994932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4400">
                <a:solidFill>
                  <a:srgbClr val="C00000"/>
                </a:solidFill>
                <a:latin typeface="Impact"/>
              </a:rPr>
              <a:t>Evaluación del Sistema de Control Interno</a:t>
            </a:r>
            <a:endParaRPr lang="es-ES" sz="2800">
              <a:solidFill>
                <a:srgbClr val="C00000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21FBDAC-B15D-2311-1081-215F24AEEADF}"/>
              </a:ext>
            </a:extLst>
          </p:cNvPr>
          <p:cNvSpPr txBox="1"/>
          <p:nvPr/>
        </p:nvSpPr>
        <p:spPr>
          <a:xfrm>
            <a:off x="11065769" y="2254207"/>
            <a:ext cx="66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>
                <a:latin typeface="Impact" panose="020B0806030902050204" pitchFamily="34" charset="0"/>
              </a:rPr>
              <a:t>2020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CE82D420-C8D2-E718-C28C-35EE2F479267}"/>
              </a:ext>
            </a:extLst>
          </p:cNvPr>
          <p:cNvSpPr/>
          <p:nvPr/>
        </p:nvSpPr>
        <p:spPr>
          <a:xfrm>
            <a:off x="10726835" y="2293283"/>
            <a:ext cx="305729" cy="3057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97" name="Gráfico 96">
            <a:extLst>
              <a:ext uri="{FF2B5EF4-FFF2-40B4-BE49-F238E27FC236}">
                <a16:creationId xmlns:a16="http://schemas.microsoft.com/office/drawing/2014/main" id="{66922F79-165E-CAE5-C81B-45B90C81DD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4835000"/>
              </p:ext>
            </p:extLst>
          </p:nvPr>
        </p:nvGraphicFramePr>
        <p:xfrm>
          <a:off x="1888087" y="2185576"/>
          <a:ext cx="8396203" cy="380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1" name="CuadroTexto 100">
            <a:extLst>
              <a:ext uri="{FF2B5EF4-FFF2-40B4-BE49-F238E27FC236}">
                <a16:creationId xmlns:a16="http://schemas.microsoft.com/office/drawing/2014/main" id="{C23397C6-8547-EF3B-2F1E-2ED2EE3A90B9}"/>
              </a:ext>
            </a:extLst>
          </p:cNvPr>
          <p:cNvSpPr txBox="1"/>
          <p:nvPr/>
        </p:nvSpPr>
        <p:spPr>
          <a:xfrm rot="16200000" flipH="1">
            <a:off x="7592510" y="4298739"/>
            <a:ext cx="1076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/>
              <a:t>1er </a:t>
            </a:r>
            <a:r>
              <a:rPr lang="es-CO" sz="2000" b="1" err="1"/>
              <a:t>Sem</a:t>
            </a:r>
            <a:endParaRPr lang="es-CO" sz="2000" b="1"/>
          </a:p>
        </p:txBody>
      </p:sp>
      <p:sp>
        <p:nvSpPr>
          <p:cNvPr id="105" name="CuadroTexto 104">
            <a:extLst>
              <a:ext uri="{FF2B5EF4-FFF2-40B4-BE49-F238E27FC236}">
                <a16:creationId xmlns:a16="http://schemas.microsoft.com/office/drawing/2014/main" id="{E11F9588-E403-688D-952D-70103732DE3C}"/>
              </a:ext>
            </a:extLst>
          </p:cNvPr>
          <p:cNvSpPr txBox="1"/>
          <p:nvPr/>
        </p:nvSpPr>
        <p:spPr>
          <a:xfrm rot="16200000" flipH="1">
            <a:off x="8155958" y="4075495"/>
            <a:ext cx="151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/>
              <a:t>2do </a:t>
            </a:r>
            <a:r>
              <a:rPr lang="es-CO" sz="2000" b="1" err="1"/>
              <a:t>Sem</a:t>
            </a:r>
            <a:endParaRPr lang="es-CO" sz="2000" b="1"/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7D4EA0DD-E4A1-BD24-B8FA-CD3D127574A1}"/>
              </a:ext>
            </a:extLst>
          </p:cNvPr>
          <p:cNvSpPr txBox="1"/>
          <p:nvPr/>
        </p:nvSpPr>
        <p:spPr>
          <a:xfrm>
            <a:off x="11051067" y="2800489"/>
            <a:ext cx="66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>
                <a:latin typeface="Impact" panose="020B0806030902050204" pitchFamily="34" charset="0"/>
              </a:rPr>
              <a:t>2021</a:t>
            </a:r>
          </a:p>
        </p:txBody>
      </p:sp>
      <p:sp>
        <p:nvSpPr>
          <p:cNvPr id="107" name="Rectángulo 106">
            <a:extLst>
              <a:ext uri="{FF2B5EF4-FFF2-40B4-BE49-F238E27FC236}">
                <a16:creationId xmlns:a16="http://schemas.microsoft.com/office/drawing/2014/main" id="{FBAF4F05-41A9-624A-75C8-92A6EF727356}"/>
              </a:ext>
            </a:extLst>
          </p:cNvPr>
          <p:cNvSpPr/>
          <p:nvPr/>
        </p:nvSpPr>
        <p:spPr>
          <a:xfrm>
            <a:off x="10712133" y="2839565"/>
            <a:ext cx="305729" cy="3057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8" name="CuadroTexto 107">
            <a:extLst>
              <a:ext uri="{FF2B5EF4-FFF2-40B4-BE49-F238E27FC236}">
                <a16:creationId xmlns:a16="http://schemas.microsoft.com/office/drawing/2014/main" id="{47BB15DC-C7A6-DFAC-A210-9F73885A282E}"/>
              </a:ext>
            </a:extLst>
          </p:cNvPr>
          <p:cNvSpPr txBox="1"/>
          <p:nvPr/>
        </p:nvSpPr>
        <p:spPr>
          <a:xfrm>
            <a:off x="11064672" y="3312124"/>
            <a:ext cx="66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>
                <a:latin typeface="Impact" panose="020B0806030902050204" pitchFamily="34" charset="0"/>
              </a:rPr>
              <a:t>2022</a:t>
            </a:r>
          </a:p>
        </p:txBody>
      </p:sp>
      <p:sp>
        <p:nvSpPr>
          <p:cNvPr id="109" name="Rectángulo 108">
            <a:extLst>
              <a:ext uri="{FF2B5EF4-FFF2-40B4-BE49-F238E27FC236}">
                <a16:creationId xmlns:a16="http://schemas.microsoft.com/office/drawing/2014/main" id="{1D7D42C7-FA73-2298-F0DD-C9CA992266D7}"/>
              </a:ext>
            </a:extLst>
          </p:cNvPr>
          <p:cNvSpPr/>
          <p:nvPr/>
        </p:nvSpPr>
        <p:spPr>
          <a:xfrm>
            <a:off x="10725738" y="3351200"/>
            <a:ext cx="305729" cy="305729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51DB7D26-10D6-D5BA-8702-BA06D8C183FC}"/>
              </a:ext>
            </a:extLst>
          </p:cNvPr>
          <p:cNvSpPr txBox="1"/>
          <p:nvPr/>
        </p:nvSpPr>
        <p:spPr>
          <a:xfrm>
            <a:off x="11049970" y="3858406"/>
            <a:ext cx="66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>
                <a:latin typeface="Impact" panose="020B0806030902050204" pitchFamily="34" charset="0"/>
              </a:rPr>
              <a:t>2023</a:t>
            </a:r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41AD3340-29F5-8B49-2052-17173BDDAE12}"/>
              </a:ext>
            </a:extLst>
          </p:cNvPr>
          <p:cNvSpPr/>
          <p:nvPr/>
        </p:nvSpPr>
        <p:spPr>
          <a:xfrm>
            <a:off x="10711036" y="3897482"/>
            <a:ext cx="305729" cy="3057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B49610A-895D-3D13-A022-BCF66B0F4982}"/>
              </a:ext>
            </a:extLst>
          </p:cNvPr>
          <p:cNvSpPr txBox="1"/>
          <p:nvPr/>
        </p:nvSpPr>
        <p:spPr>
          <a:xfrm rot="16200000" flipH="1">
            <a:off x="5947635" y="4293526"/>
            <a:ext cx="1076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/>
              <a:t>1er </a:t>
            </a:r>
            <a:r>
              <a:rPr lang="es-CO" sz="2000" b="1" err="1"/>
              <a:t>Sem</a:t>
            </a:r>
            <a:endParaRPr lang="es-CO" sz="2000" b="1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0A5915E-02C4-2C65-720D-2180E7A37071}"/>
              </a:ext>
            </a:extLst>
          </p:cNvPr>
          <p:cNvSpPr txBox="1"/>
          <p:nvPr/>
        </p:nvSpPr>
        <p:spPr>
          <a:xfrm rot="16200000" flipH="1">
            <a:off x="6511083" y="4070282"/>
            <a:ext cx="151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/>
              <a:t>2do </a:t>
            </a:r>
            <a:r>
              <a:rPr lang="es-CO" sz="2000" b="1" err="1"/>
              <a:t>Sem</a:t>
            </a:r>
            <a:endParaRPr lang="es-CO" sz="2000" b="1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68F2BC-F5CD-C83E-30E4-CFA1686631FE}"/>
              </a:ext>
            </a:extLst>
          </p:cNvPr>
          <p:cNvSpPr txBox="1"/>
          <p:nvPr/>
        </p:nvSpPr>
        <p:spPr>
          <a:xfrm rot="16200000" flipH="1">
            <a:off x="4372594" y="4288313"/>
            <a:ext cx="1076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/>
              <a:t>1er </a:t>
            </a:r>
            <a:r>
              <a:rPr lang="es-CO" sz="2000" b="1" err="1"/>
              <a:t>Sem</a:t>
            </a:r>
            <a:endParaRPr lang="es-CO" sz="2000" b="1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AD7737-C4BB-0308-E3F9-6C840DD87AA0}"/>
              </a:ext>
            </a:extLst>
          </p:cNvPr>
          <p:cNvSpPr txBox="1"/>
          <p:nvPr/>
        </p:nvSpPr>
        <p:spPr>
          <a:xfrm rot="16200000" flipH="1">
            <a:off x="4936042" y="4065069"/>
            <a:ext cx="151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/>
              <a:t>2do </a:t>
            </a:r>
            <a:r>
              <a:rPr lang="es-CO" sz="2000" b="1" err="1"/>
              <a:t>Sem</a:t>
            </a:r>
            <a:endParaRPr lang="es-CO" sz="2000" b="1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0CF71EC-4BB6-53FD-CCCB-9C1542DC430F}"/>
              </a:ext>
            </a:extLst>
          </p:cNvPr>
          <p:cNvSpPr txBox="1"/>
          <p:nvPr/>
        </p:nvSpPr>
        <p:spPr>
          <a:xfrm rot="16200000" flipH="1">
            <a:off x="2748460" y="4288312"/>
            <a:ext cx="1076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/>
              <a:t>1er </a:t>
            </a:r>
            <a:r>
              <a:rPr lang="es-CO" sz="2000" b="1" err="1"/>
              <a:t>Sem</a:t>
            </a:r>
            <a:endParaRPr lang="es-CO" sz="2000" b="1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AB1435B-B7DE-9A33-1038-2F31A11A10F1}"/>
              </a:ext>
            </a:extLst>
          </p:cNvPr>
          <p:cNvSpPr txBox="1"/>
          <p:nvPr/>
        </p:nvSpPr>
        <p:spPr>
          <a:xfrm rot="16200000" flipH="1">
            <a:off x="3311908" y="4065068"/>
            <a:ext cx="151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/>
              <a:t>2do </a:t>
            </a:r>
            <a:r>
              <a:rPr lang="es-CO" sz="2000" b="1" err="1"/>
              <a:t>Sem</a:t>
            </a:r>
            <a:endParaRPr lang="es-CO" sz="2000" b="1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05B7A0FB-20EE-8670-F863-81872BF2895E}"/>
              </a:ext>
            </a:extLst>
          </p:cNvPr>
          <p:cNvCxnSpPr>
            <a:cxnSpLocks/>
          </p:cNvCxnSpPr>
          <p:nvPr/>
        </p:nvCxnSpPr>
        <p:spPr>
          <a:xfrm flipV="1">
            <a:off x="3132622" y="2493099"/>
            <a:ext cx="5677306" cy="78145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140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FA91D-8904-DCD8-7029-23CCDE435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4E9988AE-CD84-2A54-5E36-D52706C74F35}"/>
              </a:ext>
            </a:extLst>
          </p:cNvPr>
          <p:cNvSpPr txBox="1"/>
          <p:nvPr/>
        </p:nvSpPr>
        <p:spPr>
          <a:xfrm>
            <a:off x="1071101" y="192634"/>
            <a:ext cx="994932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4400">
                <a:solidFill>
                  <a:srgbClr val="C00000"/>
                </a:solidFill>
                <a:latin typeface="Impact"/>
              </a:rPr>
              <a:t>Evaluación del Sistema de Control Interno</a:t>
            </a:r>
            <a:endParaRPr lang="es-ES" sz="2800">
              <a:solidFill>
                <a:srgbClr val="C00000"/>
              </a:solidFill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E4C0099-668E-E5C7-5AD6-5BD6762261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0693232"/>
              </p:ext>
            </p:extLst>
          </p:nvPr>
        </p:nvGraphicFramePr>
        <p:xfrm>
          <a:off x="1071101" y="1174114"/>
          <a:ext cx="3264310" cy="2347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CuadroTexto 22">
            <a:extLst>
              <a:ext uri="{FF2B5EF4-FFF2-40B4-BE49-F238E27FC236}">
                <a16:creationId xmlns:a16="http://schemas.microsoft.com/office/drawing/2014/main" id="{3C996354-9920-BFCB-7C04-2D885F2CA767}"/>
              </a:ext>
            </a:extLst>
          </p:cNvPr>
          <p:cNvSpPr txBox="1"/>
          <p:nvPr/>
        </p:nvSpPr>
        <p:spPr>
          <a:xfrm>
            <a:off x="11065769" y="2152215"/>
            <a:ext cx="66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>
                <a:latin typeface="Impact" panose="020B0806030902050204" pitchFamily="34" charset="0"/>
              </a:rPr>
              <a:t>2020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C087FC8-EA91-20EC-9AF2-B5476E8569DA}"/>
              </a:ext>
            </a:extLst>
          </p:cNvPr>
          <p:cNvSpPr/>
          <p:nvPr/>
        </p:nvSpPr>
        <p:spPr>
          <a:xfrm>
            <a:off x="10726835" y="2191291"/>
            <a:ext cx="305729" cy="3057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14D5E6A-9F1B-CFEA-3B48-97F635A4A38E}"/>
              </a:ext>
            </a:extLst>
          </p:cNvPr>
          <p:cNvSpPr txBox="1"/>
          <p:nvPr/>
        </p:nvSpPr>
        <p:spPr>
          <a:xfrm rot="16200000" flipH="1">
            <a:off x="1330292" y="2514105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1er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A3E2A6D7-431A-9F66-2EE8-6A78573BEDBB}"/>
              </a:ext>
            </a:extLst>
          </p:cNvPr>
          <p:cNvSpPr txBox="1"/>
          <p:nvPr/>
        </p:nvSpPr>
        <p:spPr>
          <a:xfrm rot="16200000" flipH="1">
            <a:off x="1944260" y="2499221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1er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88DB2999-CC2B-9970-AAE6-B36B4A6841D6}"/>
              </a:ext>
            </a:extLst>
          </p:cNvPr>
          <p:cNvSpPr txBox="1"/>
          <p:nvPr/>
        </p:nvSpPr>
        <p:spPr>
          <a:xfrm rot="16200000" flipH="1">
            <a:off x="2513031" y="2515242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1er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B2F9BCEF-FC33-BFF0-7717-5CC2E30B4605}"/>
              </a:ext>
            </a:extLst>
          </p:cNvPr>
          <p:cNvSpPr txBox="1"/>
          <p:nvPr/>
        </p:nvSpPr>
        <p:spPr>
          <a:xfrm rot="16200000" flipH="1">
            <a:off x="3089405" y="2509306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1er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D202EA10-3D95-A030-2B83-49BDEC25E754}"/>
              </a:ext>
            </a:extLst>
          </p:cNvPr>
          <p:cNvSpPr txBox="1"/>
          <p:nvPr/>
        </p:nvSpPr>
        <p:spPr>
          <a:xfrm rot="16200000" flipH="1">
            <a:off x="1626703" y="2509306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2do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1EF542DC-10EB-69D1-EE1D-633858E36C3A}"/>
              </a:ext>
            </a:extLst>
          </p:cNvPr>
          <p:cNvSpPr txBox="1"/>
          <p:nvPr/>
        </p:nvSpPr>
        <p:spPr>
          <a:xfrm rot="16200000" flipH="1">
            <a:off x="2208651" y="2509307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2do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53D48CB-C58A-230C-3908-49FF36C0FABD}"/>
              </a:ext>
            </a:extLst>
          </p:cNvPr>
          <p:cNvSpPr txBox="1"/>
          <p:nvPr/>
        </p:nvSpPr>
        <p:spPr>
          <a:xfrm rot="16200000" flipH="1">
            <a:off x="2802298" y="2509307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2do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D210EE43-CB11-007C-538C-BE645A289401}"/>
              </a:ext>
            </a:extLst>
          </p:cNvPr>
          <p:cNvSpPr txBox="1"/>
          <p:nvPr/>
        </p:nvSpPr>
        <p:spPr>
          <a:xfrm rot="16200000" flipH="1">
            <a:off x="3391390" y="2499221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2do </a:t>
            </a:r>
            <a:r>
              <a:rPr lang="es-CO" sz="1050" b="1" err="1"/>
              <a:t>Sem</a:t>
            </a:r>
            <a:endParaRPr lang="es-CO" sz="1050" b="1"/>
          </a:p>
        </p:txBody>
      </p:sp>
      <p:graphicFrame>
        <p:nvGraphicFramePr>
          <p:cNvPr id="61" name="Gráfico 60">
            <a:extLst>
              <a:ext uri="{FF2B5EF4-FFF2-40B4-BE49-F238E27FC236}">
                <a16:creationId xmlns:a16="http://schemas.microsoft.com/office/drawing/2014/main" id="{C3173CBA-980E-C179-6108-9A8D4EB03C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7263980"/>
              </p:ext>
            </p:extLst>
          </p:nvPr>
        </p:nvGraphicFramePr>
        <p:xfrm>
          <a:off x="4224972" y="1174114"/>
          <a:ext cx="3264310" cy="2347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2" name="CuadroTexto 61">
            <a:extLst>
              <a:ext uri="{FF2B5EF4-FFF2-40B4-BE49-F238E27FC236}">
                <a16:creationId xmlns:a16="http://schemas.microsoft.com/office/drawing/2014/main" id="{AB572DEB-3973-A4E8-0C60-E6505D1679F2}"/>
              </a:ext>
            </a:extLst>
          </p:cNvPr>
          <p:cNvSpPr txBox="1"/>
          <p:nvPr/>
        </p:nvSpPr>
        <p:spPr>
          <a:xfrm rot="16200000" flipH="1">
            <a:off x="4484163" y="2514105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1er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327D2910-E1CF-4CF2-A05F-29DAFA2E7A38}"/>
              </a:ext>
            </a:extLst>
          </p:cNvPr>
          <p:cNvSpPr txBox="1"/>
          <p:nvPr/>
        </p:nvSpPr>
        <p:spPr>
          <a:xfrm rot="16200000" flipH="1">
            <a:off x="5098131" y="2499221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1er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C05E82D4-7258-7ADB-6E80-7A84CB931944}"/>
              </a:ext>
            </a:extLst>
          </p:cNvPr>
          <p:cNvSpPr txBox="1"/>
          <p:nvPr/>
        </p:nvSpPr>
        <p:spPr>
          <a:xfrm rot="16200000" flipH="1">
            <a:off x="5666902" y="2515242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1er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BD3C7F6E-CE1E-6B95-B5C2-6F730C2943DF}"/>
              </a:ext>
            </a:extLst>
          </p:cNvPr>
          <p:cNvSpPr txBox="1"/>
          <p:nvPr/>
        </p:nvSpPr>
        <p:spPr>
          <a:xfrm rot="16200000" flipH="1">
            <a:off x="6243276" y="2509306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1er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2C6FC318-137D-A88C-FF49-1FF8F971AA39}"/>
              </a:ext>
            </a:extLst>
          </p:cNvPr>
          <p:cNvSpPr txBox="1"/>
          <p:nvPr/>
        </p:nvSpPr>
        <p:spPr>
          <a:xfrm rot="16200000" flipH="1">
            <a:off x="4780574" y="2509306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2do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987E23FC-26EC-7D3A-FB63-E0B529AA44A6}"/>
              </a:ext>
            </a:extLst>
          </p:cNvPr>
          <p:cNvSpPr txBox="1"/>
          <p:nvPr/>
        </p:nvSpPr>
        <p:spPr>
          <a:xfrm rot="16200000" flipH="1">
            <a:off x="5362522" y="2509307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2do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6AB8116F-BF29-F0AA-A692-3C1ABE254476}"/>
              </a:ext>
            </a:extLst>
          </p:cNvPr>
          <p:cNvSpPr txBox="1"/>
          <p:nvPr/>
        </p:nvSpPr>
        <p:spPr>
          <a:xfrm rot="16200000" flipH="1">
            <a:off x="5956169" y="2509307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2do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5EDC671B-CCA9-0B55-033C-2E22D00FFD8D}"/>
              </a:ext>
            </a:extLst>
          </p:cNvPr>
          <p:cNvSpPr txBox="1"/>
          <p:nvPr/>
        </p:nvSpPr>
        <p:spPr>
          <a:xfrm rot="16200000" flipH="1">
            <a:off x="6545261" y="2499221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2do </a:t>
            </a:r>
            <a:r>
              <a:rPr lang="es-CO" sz="1050" b="1" err="1"/>
              <a:t>Sem</a:t>
            </a:r>
            <a:endParaRPr lang="es-CO" sz="1050" b="1"/>
          </a:p>
        </p:txBody>
      </p:sp>
      <p:graphicFrame>
        <p:nvGraphicFramePr>
          <p:cNvPr id="70" name="Gráfico 69">
            <a:extLst>
              <a:ext uri="{FF2B5EF4-FFF2-40B4-BE49-F238E27FC236}">
                <a16:creationId xmlns:a16="http://schemas.microsoft.com/office/drawing/2014/main" id="{120A3AB5-39DA-A75E-FF69-C1B5FFED60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658304"/>
              </p:ext>
            </p:extLst>
          </p:nvPr>
        </p:nvGraphicFramePr>
        <p:xfrm>
          <a:off x="7446041" y="1174114"/>
          <a:ext cx="3264310" cy="2347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1" name="CuadroTexto 70">
            <a:extLst>
              <a:ext uri="{FF2B5EF4-FFF2-40B4-BE49-F238E27FC236}">
                <a16:creationId xmlns:a16="http://schemas.microsoft.com/office/drawing/2014/main" id="{B0E86F0F-31E7-BE20-8241-33957998066D}"/>
              </a:ext>
            </a:extLst>
          </p:cNvPr>
          <p:cNvSpPr txBox="1"/>
          <p:nvPr/>
        </p:nvSpPr>
        <p:spPr>
          <a:xfrm rot="16200000" flipH="1">
            <a:off x="7705232" y="2514105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1er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2B8BD6BA-53E5-37D3-DE33-7A6667972F0C}"/>
              </a:ext>
            </a:extLst>
          </p:cNvPr>
          <p:cNvSpPr txBox="1"/>
          <p:nvPr/>
        </p:nvSpPr>
        <p:spPr>
          <a:xfrm rot="16200000" flipH="1">
            <a:off x="8319200" y="2499221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1er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BE948612-7290-9484-5EEC-B6E7FA888C47}"/>
              </a:ext>
            </a:extLst>
          </p:cNvPr>
          <p:cNvSpPr txBox="1"/>
          <p:nvPr/>
        </p:nvSpPr>
        <p:spPr>
          <a:xfrm rot="16200000" flipH="1">
            <a:off x="8887971" y="2515242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1er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07A8C64A-3DEA-4D1E-8F79-CE708694504D}"/>
              </a:ext>
            </a:extLst>
          </p:cNvPr>
          <p:cNvSpPr txBox="1"/>
          <p:nvPr/>
        </p:nvSpPr>
        <p:spPr>
          <a:xfrm rot="16200000" flipH="1">
            <a:off x="9464345" y="2509306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1er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717508C0-D61C-E4AD-A2D6-CA8A4AB294D7}"/>
              </a:ext>
            </a:extLst>
          </p:cNvPr>
          <p:cNvSpPr txBox="1"/>
          <p:nvPr/>
        </p:nvSpPr>
        <p:spPr>
          <a:xfrm rot="16200000" flipH="1">
            <a:off x="8001643" y="2509306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2do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0944F026-5415-8E93-38ED-159A4743F551}"/>
              </a:ext>
            </a:extLst>
          </p:cNvPr>
          <p:cNvSpPr txBox="1"/>
          <p:nvPr/>
        </p:nvSpPr>
        <p:spPr>
          <a:xfrm rot="16200000" flipH="1">
            <a:off x="8583591" y="2509307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2do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8345E204-0A45-915F-E643-7E2A9A438A30}"/>
              </a:ext>
            </a:extLst>
          </p:cNvPr>
          <p:cNvSpPr txBox="1"/>
          <p:nvPr/>
        </p:nvSpPr>
        <p:spPr>
          <a:xfrm rot="16200000" flipH="1">
            <a:off x="9177238" y="2509307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2do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A595A464-0D1C-052D-A75B-9AF52D933192}"/>
              </a:ext>
            </a:extLst>
          </p:cNvPr>
          <p:cNvSpPr txBox="1"/>
          <p:nvPr/>
        </p:nvSpPr>
        <p:spPr>
          <a:xfrm rot="16200000" flipH="1">
            <a:off x="9766330" y="2499221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2do </a:t>
            </a:r>
            <a:r>
              <a:rPr lang="es-CO" sz="1050" b="1" err="1"/>
              <a:t>Sem</a:t>
            </a:r>
            <a:endParaRPr lang="es-CO" sz="1050" b="1"/>
          </a:p>
        </p:txBody>
      </p:sp>
      <p:graphicFrame>
        <p:nvGraphicFramePr>
          <p:cNvPr id="79" name="Gráfico 78">
            <a:extLst>
              <a:ext uri="{FF2B5EF4-FFF2-40B4-BE49-F238E27FC236}">
                <a16:creationId xmlns:a16="http://schemas.microsoft.com/office/drawing/2014/main" id="{EFDEBA77-66CD-F225-3688-09D3075822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1400524"/>
              </p:ext>
            </p:extLst>
          </p:nvPr>
        </p:nvGraphicFramePr>
        <p:xfrm>
          <a:off x="3107286" y="3733431"/>
          <a:ext cx="3264310" cy="2347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0" name="CuadroTexto 79">
            <a:extLst>
              <a:ext uri="{FF2B5EF4-FFF2-40B4-BE49-F238E27FC236}">
                <a16:creationId xmlns:a16="http://schemas.microsoft.com/office/drawing/2014/main" id="{0649054E-1B07-7DFD-B3C8-898A38093E70}"/>
              </a:ext>
            </a:extLst>
          </p:cNvPr>
          <p:cNvSpPr txBox="1"/>
          <p:nvPr/>
        </p:nvSpPr>
        <p:spPr>
          <a:xfrm rot="16200000" flipH="1">
            <a:off x="3366477" y="5073422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1er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9FDD448F-5E04-9632-366D-DD3FEA5A2FFD}"/>
              </a:ext>
            </a:extLst>
          </p:cNvPr>
          <p:cNvSpPr txBox="1"/>
          <p:nvPr/>
        </p:nvSpPr>
        <p:spPr>
          <a:xfrm rot="16200000" flipH="1">
            <a:off x="3980445" y="5058538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1er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584ACDFA-04C3-3F01-3B12-590C9C491797}"/>
              </a:ext>
            </a:extLst>
          </p:cNvPr>
          <p:cNvSpPr txBox="1"/>
          <p:nvPr/>
        </p:nvSpPr>
        <p:spPr>
          <a:xfrm rot="16200000" flipH="1">
            <a:off x="4549216" y="5074559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1er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2DE12AF0-B895-9E55-26FB-DB2FD3864310}"/>
              </a:ext>
            </a:extLst>
          </p:cNvPr>
          <p:cNvSpPr txBox="1"/>
          <p:nvPr/>
        </p:nvSpPr>
        <p:spPr>
          <a:xfrm rot="16200000" flipH="1">
            <a:off x="5125590" y="5068623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1er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974F4F2B-561B-B48E-63C8-A4A7FBBBAA62}"/>
              </a:ext>
            </a:extLst>
          </p:cNvPr>
          <p:cNvSpPr txBox="1"/>
          <p:nvPr/>
        </p:nvSpPr>
        <p:spPr>
          <a:xfrm rot="16200000" flipH="1">
            <a:off x="3662888" y="5068623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2do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DB6BF7B3-DE9C-71EF-2376-ABF8A668BB60}"/>
              </a:ext>
            </a:extLst>
          </p:cNvPr>
          <p:cNvSpPr txBox="1"/>
          <p:nvPr/>
        </p:nvSpPr>
        <p:spPr>
          <a:xfrm rot="16200000" flipH="1">
            <a:off x="4244836" y="5068624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2do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39909C7F-1496-B464-C622-FAB420236FA0}"/>
              </a:ext>
            </a:extLst>
          </p:cNvPr>
          <p:cNvSpPr txBox="1"/>
          <p:nvPr/>
        </p:nvSpPr>
        <p:spPr>
          <a:xfrm rot="16200000" flipH="1">
            <a:off x="4838483" y="5068624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2do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D7796453-E82D-7595-7993-D853A3A05FB3}"/>
              </a:ext>
            </a:extLst>
          </p:cNvPr>
          <p:cNvSpPr txBox="1"/>
          <p:nvPr/>
        </p:nvSpPr>
        <p:spPr>
          <a:xfrm rot="16200000" flipH="1">
            <a:off x="5427575" y="5058538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2do </a:t>
            </a:r>
            <a:r>
              <a:rPr lang="es-CO" sz="1050" b="1" err="1"/>
              <a:t>Sem</a:t>
            </a:r>
            <a:endParaRPr lang="es-CO" sz="1050" b="1"/>
          </a:p>
        </p:txBody>
      </p:sp>
      <p:graphicFrame>
        <p:nvGraphicFramePr>
          <p:cNvPr id="88" name="Gráfico 87">
            <a:extLst>
              <a:ext uri="{FF2B5EF4-FFF2-40B4-BE49-F238E27FC236}">
                <a16:creationId xmlns:a16="http://schemas.microsoft.com/office/drawing/2014/main" id="{58A32AEB-667E-864E-C74C-DBE9428CAD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7992925"/>
              </p:ext>
            </p:extLst>
          </p:nvPr>
        </p:nvGraphicFramePr>
        <p:xfrm>
          <a:off x="6361195" y="3733431"/>
          <a:ext cx="3264310" cy="2347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9" name="CuadroTexto 88">
            <a:extLst>
              <a:ext uri="{FF2B5EF4-FFF2-40B4-BE49-F238E27FC236}">
                <a16:creationId xmlns:a16="http://schemas.microsoft.com/office/drawing/2014/main" id="{E5B8DB26-7EEF-C944-23AD-97434902F2CA}"/>
              </a:ext>
            </a:extLst>
          </p:cNvPr>
          <p:cNvSpPr txBox="1"/>
          <p:nvPr/>
        </p:nvSpPr>
        <p:spPr>
          <a:xfrm rot="16200000" flipH="1">
            <a:off x="6620386" y="5073422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1er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7DDA7545-8838-7B62-24E3-90F091FFE3F1}"/>
              </a:ext>
            </a:extLst>
          </p:cNvPr>
          <p:cNvSpPr txBox="1"/>
          <p:nvPr/>
        </p:nvSpPr>
        <p:spPr>
          <a:xfrm rot="16200000" flipH="1">
            <a:off x="7234354" y="5058538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1er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59BCDF71-FD45-D39D-756F-E68565DBDCA0}"/>
              </a:ext>
            </a:extLst>
          </p:cNvPr>
          <p:cNvSpPr txBox="1"/>
          <p:nvPr/>
        </p:nvSpPr>
        <p:spPr>
          <a:xfrm rot="16200000" flipH="1">
            <a:off x="7803125" y="5074559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1er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77CD1E14-2BB3-0973-DF9E-C1841AF09427}"/>
              </a:ext>
            </a:extLst>
          </p:cNvPr>
          <p:cNvSpPr txBox="1"/>
          <p:nvPr/>
        </p:nvSpPr>
        <p:spPr>
          <a:xfrm rot="16200000" flipH="1">
            <a:off x="8379499" y="5068623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1er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7323F7A5-27DC-4244-C7BD-8817341B046A}"/>
              </a:ext>
            </a:extLst>
          </p:cNvPr>
          <p:cNvSpPr txBox="1"/>
          <p:nvPr/>
        </p:nvSpPr>
        <p:spPr>
          <a:xfrm rot="16200000" flipH="1">
            <a:off x="6916797" y="5068623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2do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D0E089D8-5CB4-6DEB-FA57-57DFC747D99D}"/>
              </a:ext>
            </a:extLst>
          </p:cNvPr>
          <p:cNvSpPr txBox="1"/>
          <p:nvPr/>
        </p:nvSpPr>
        <p:spPr>
          <a:xfrm rot="16200000" flipH="1">
            <a:off x="7498745" y="5068624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2do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95" name="CuadroTexto 94">
            <a:extLst>
              <a:ext uri="{FF2B5EF4-FFF2-40B4-BE49-F238E27FC236}">
                <a16:creationId xmlns:a16="http://schemas.microsoft.com/office/drawing/2014/main" id="{F53C4ACD-B800-A65B-0879-214FC453E027}"/>
              </a:ext>
            </a:extLst>
          </p:cNvPr>
          <p:cNvSpPr txBox="1"/>
          <p:nvPr/>
        </p:nvSpPr>
        <p:spPr>
          <a:xfrm rot="16200000" flipH="1">
            <a:off x="8092392" y="5068624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2do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BCE39383-50AF-A6B5-E01B-DB44AED86D21}"/>
              </a:ext>
            </a:extLst>
          </p:cNvPr>
          <p:cNvSpPr txBox="1"/>
          <p:nvPr/>
        </p:nvSpPr>
        <p:spPr>
          <a:xfrm rot="16200000" flipH="1">
            <a:off x="8681484" y="5058538"/>
            <a:ext cx="667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/>
              <a:t>2do </a:t>
            </a:r>
            <a:r>
              <a:rPr lang="es-CO" sz="1050" b="1" err="1"/>
              <a:t>Sem</a:t>
            </a:r>
            <a:endParaRPr lang="es-CO" sz="1050" b="1"/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ECBB9622-B4D1-2074-08B6-F4B22034B0A5}"/>
              </a:ext>
            </a:extLst>
          </p:cNvPr>
          <p:cNvSpPr txBox="1"/>
          <p:nvPr/>
        </p:nvSpPr>
        <p:spPr>
          <a:xfrm>
            <a:off x="11051067" y="2698497"/>
            <a:ext cx="66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>
                <a:latin typeface="Impact" panose="020B0806030902050204" pitchFamily="34" charset="0"/>
              </a:rPr>
              <a:t>2021</a:t>
            </a:r>
          </a:p>
        </p:txBody>
      </p:sp>
      <p:sp>
        <p:nvSpPr>
          <p:cNvPr id="107" name="Rectángulo 106">
            <a:extLst>
              <a:ext uri="{FF2B5EF4-FFF2-40B4-BE49-F238E27FC236}">
                <a16:creationId xmlns:a16="http://schemas.microsoft.com/office/drawing/2014/main" id="{0B60FB4D-1085-42C4-E237-11525E1B43F9}"/>
              </a:ext>
            </a:extLst>
          </p:cNvPr>
          <p:cNvSpPr/>
          <p:nvPr/>
        </p:nvSpPr>
        <p:spPr>
          <a:xfrm>
            <a:off x="10712133" y="2737573"/>
            <a:ext cx="305729" cy="3057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8" name="CuadroTexto 107">
            <a:extLst>
              <a:ext uri="{FF2B5EF4-FFF2-40B4-BE49-F238E27FC236}">
                <a16:creationId xmlns:a16="http://schemas.microsoft.com/office/drawing/2014/main" id="{8083966A-7214-E175-EC96-560F7C165945}"/>
              </a:ext>
            </a:extLst>
          </p:cNvPr>
          <p:cNvSpPr txBox="1"/>
          <p:nvPr/>
        </p:nvSpPr>
        <p:spPr>
          <a:xfrm>
            <a:off x="11064672" y="3210132"/>
            <a:ext cx="66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>
                <a:latin typeface="Impact" panose="020B0806030902050204" pitchFamily="34" charset="0"/>
              </a:rPr>
              <a:t>2022</a:t>
            </a:r>
          </a:p>
        </p:txBody>
      </p:sp>
      <p:sp>
        <p:nvSpPr>
          <p:cNvPr id="109" name="Rectángulo 108">
            <a:extLst>
              <a:ext uri="{FF2B5EF4-FFF2-40B4-BE49-F238E27FC236}">
                <a16:creationId xmlns:a16="http://schemas.microsoft.com/office/drawing/2014/main" id="{C443FFA2-BE3F-7ABA-BACF-029CC6DE469C}"/>
              </a:ext>
            </a:extLst>
          </p:cNvPr>
          <p:cNvSpPr/>
          <p:nvPr/>
        </p:nvSpPr>
        <p:spPr>
          <a:xfrm>
            <a:off x="10725738" y="3249208"/>
            <a:ext cx="305729" cy="305729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6B09042B-7E73-9D14-C898-361A4525C269}"/>
              </a:ext>
            </a:extLst>
          </p:cNvPr>
          <p:cNvSpPr txBox="1"/>
          <p:nvPr/>
        </p:nvSpPr>
        <p:spPr>
          <a:xfrm>
            <a:off x="11049970" y="3756414"/>
            <a:ext cx="66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>
                <a:latin typeface="Impact" panose="020B0806030902050204" pitchFamily="34" charset="0"/>
              </a:rPr>
              <a:t>2023</a:t>
            </a:r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0377B064-A852-B64A-58A0-F0F739D26D6A}"/>
              </a:ext>
            </a:extLst>
          </p:cNvPr>
          <p:cNvSpPr/>
          <p:nvPr/>
        </p:nvSpPr>
        <p:spPr>
          <a:xfrm>
            <a:off x="10711036" y="3795490"/>
            <a:ext cx="305729" cy="3057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4102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FA91D-8904-DCD8-7029-23CCDE435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4E9988AE-CD84-2A54-5E36-D52706C74F35}"/>
              </a:ext>
            </a:extLst>
          </p:cNvPr>
          <p:cNvSpPr txBox="1"/>
          <p:nvPr/>
        </p:nvSpPr>
        <p:spPr>
          <a:xfrm>
            <a:off x="1523475" y="99147"/>
            <a:ext cx="904104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4400">
                <a:solidFill>
                  <a:srgbClr val="C00000"/>
                </a:solidFill>
                <a:latin typeface="Impact"/>
              </a:rPr>
              <a:t>Gestión de Riesgos Institucionales y de Corrupción</a:t>
            </a:r>
            <a:endParaRPr lang="es-ES" sz="2800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B85BC9F-E975-D6EE-3BDB-5BC40C31AF67}"/>
              </a:ext>
            </a:extLst>
          </p:cNvPr>
          <p:cNvSpPr txBox="1"/>
          <p:nvPr/>
        </p:nvSpPr>
        <p:spPr>
          <a:xfrm>
            <a:off x="868252" y="1740190"/>
            <a:ext cx="594079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2000" b="1"/>
              <a:t>Identificación de Riesgos Institucionales por procesos  </a:t>
            </a:r>
            <a:endParaRPr lang="es-CO" sz="2000" b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21EB098-0F9C-D7AC-928B-8F712D5B5879}"/>
              </a:ext>
            </a:extLst>
          </p:cNvPr>
          <p:cNvSpPr txBox="1"/>
          <p:nvPr/>
        </p:nvSpPr>
        <p:spPr>
          <a:xfrm>
            <a:off x="9379975" y="2185685"/>
            <a:ext cx="2040193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2400" b="1" dirty="0">
                <a:solidFill>
                  <a:srgbClr val="C00000"/>
                </a:solidFill>
                <a:ea typeface="Calibri" panose="020F0502020204030204"/>
                <a:cs typeface="Calibri" panose="020F0502020204030204"/>
              </a:rPr>
              <a:t>57  </a:t>
            </a:r>
            <a:r>
              <a:rPr lang="es-CO" sz="2400" b="1" dirty="0">
                <a:solidFill>
                  <a:schemeClr val="tx2">
                    <a:lumMod val="50000"/>
                  </a:schemeClr>
                </a:solidFill>
                <a:ea typeface="Calibri" panose="020F0502020204030204"/>
                <a:cs typeface="Calibri" panose="020F0502020204030204"/>
              </a:rPr>
              <a:t>riesgos institucionales identificados actualmente</a:t>
            </a:r>
            <a:r>
              <a:rPr lang="es-CO" sz="2400" b="1" dirty="0">
                <a:solidFill>
                  <a:srgbClr val="C00000"/>
                </a:solidFill>
                <a:ea typeface="Calibri" panose="020F0502020204030204"/>
                <a:cs typeface="Calibri" panose="020F0502020204030204"/>
              </a:rPr>
              <a:t>, vigencia 2023 </a:t>
            </a:r>
            <a:r>
              <a:rPr lang="es-CO" sz="2400" b="1" dirty="0">
                <a:solidFill>
                  <a:schemeClr val="tx2">
                    <a:lumMod val="50000"/>
                  </a:schemeClr>
                </a:solidFill>
                <a:ea typeface="Calibri" panose="020F0502020204030204"/>
                <a:cs typeface="Calibri" panose="020F0502020204030204"/>
              </a:rPr>
              <a:t>gestionados en un (5) </a:t>
            </a:r>
            <a:r>
              <a:rPr lang="es-CO" sz="2400" b="1" dirty="0">
                <a:solidFill>
                  <a:srgbClr val="C00000"/>
                </a:solidFill>
                <a:ea typeface="Calibri" panose="020F0502020204030204"/>
                <a:cs typeface="Calibri" panose="020F0502020204030204"/>
              </a:rPr>
              <a:t>8 %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5D152F27-DC21-4998-CD91-E27DB0536A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4641776"/>
              </p:ext>
            </p:extLst>
          </p:nvPr>
        </p:nvGraphicFramePr>
        <p:xfrm>
          <a:off x="1258528" y="2185685"/>
          <a:ext cx="7806813" cy="3962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8652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FA91D-8904-DCD8-7029-23CCDE435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4E9988AE-CD84-2A54-5E36-D52706C74F35}"/>
              </a:ext>
            </a:extLst>
          </p:cNvPr>
          <p:cNvSpPr txBox="1"/>
          <p:nvPr/>
        </p:nvSpPr>
        <p:spPr>
          <a:xfrm>
            <a:off x="2248406" y="93402"/>
            <a:ext cx="7505900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4400" dirty="0">
                <a:solidFill>
                  <a:srgbClr val="C00000"/>
                </a:solidFill>
                <a:latin typeface="Impact"/>
              </a:rPr>
              <a:t>Gestión de Riesgos Institucionales y de Corrupción</a:t>
            </a:r>
            <a:endParaRPr lang="es-ES" sz="4400" dirty="0">
              <a:solidFill>
                <a:srgbClr val="C0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691F2D8-ADA8-29D0-87CF-78D333B651EE}"/>
              </a:ext>
            </a:extLst>
          </p:cNvPr>
          <p:cNvSpPr txBox="1"/>
          <p:nvPr/>
        </p:nvSpPr>
        <p:spPr>
          <a:xfrm>
            <a:off x="2248406" y="4879635"/>
            <a:ext cx="8826882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500" dirty="0" err="1"/>
              <a:t>Complementario</a:t>
            </a:r>
            <a:r>
              <a:rPr lang="en-US" sz="1500" dirty="0"/>
              <a:t> a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riesgos</a:t>
            </a:r>
            <a:r>
              <a:rPr lang="en-US" sz="1500" dirty="0"/>
              <a:t> </a:t>
            </a:r>
            <a:r>
              <a:rPr lang="en-US" sz="1500" dirty="0" err="1"/>
              <a:t>institucionales</a:t>
            </a:r>
            <a:r>
              <a:rPr lang="en-US" sz="1500" dirty="0"/>
              <a:t>, se </a:t>
            </a:r>
            <a:r>
              <a:rPr lang="en-US" sz="1500" dirty="0" err="1"/>
              <a:t>cuenta</a:t>
            </a:r>
            <a:r>
              <a:rPr lang="en-US" sz="1500" dirty="0"/>
              <a:t> con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mapa</a:t>
            </a:r>
            <a:r>
              <a:rPr lang="en-US" sz="1500" dirty="0"/>
              <a:t> de </a:t>
            </a:r>
            <a:r>
              <a:rPr lang="en-US" sz="1500" dirty="0" err="1"/>
              <a:t>riesgos</a:t>
            </a:r>
            <a:r>
              <a:rPr lang="en-US" sz="1500" dirty="0"/>
              <a:t> de </a:t>
            </a:r>
            <a:r>
              <a:rPr lang="en-US" sz="1500" dirty="0" err="1"/>
              <a:t>corrupción</a:t>
            </a:r>
            <a:r>
              <a:rPr lang="en-US" sz="1500" dirty="0"/>
              <a:t> </a:t>
            </a:r>
            <a:r>
              <a:rPr lang="en-US" sz="1500" dirty="0" err="1"/>
              <a:t>actualizada</a:t>
            </a:r>
            <a:r>
              <a:rPr lang="en-US" sz="1500" dirty="0"/>
              <a:t> para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año</a:t>
            </a:r>
            <a:r>
              <a:rPr lang="en-US" sz="1500" dirty="0"/>
              <a:t> 2024, </a:t>
            </a:r>
            <a:r>
              <a:rPr lang="en-US" sz="1500" dirty="0" err="1"/>
              <a:t>publicada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la </a:t>
            </a:r>
            <a:r>
              <a:rPr lang="en-US" sz="1500" dirty="0" err="1"/>
              <a:t>página</a:t>
            </a:r>
            <a:r>
              <a:rPr lang="en-US" sz="1500" dirty="0"/>
              <a:t> web de la </a:t>
            </a:r>
            <a:r>
              <a:rPr lang="en-US" sz="1500" dirty="0" err="1"/>
              <a:t>entidad</a:t>
            </a:r>
            <a:r>
              <a:rPr lang="en-US" sz="1500" dirty="0"/>
              <a:t>.</a:t>
            </a:r>
            <a:endParaRPr lang="es-ES" sz="15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500" dirty="0">
                <a:ea typeface="Calibri" panose="020F0502020204030204"/>
                <a:cs typeface="Calibri" panose="020F0502020204030204"/>
              </a:rPr>
              <a:t>No se ha </a:t>
            </a:r>
            <a:r>
              <a:rPr lang="en-US" sz="1500" dirty="0" err="1">
                <a:ea typeface="Calibri" panose="020F0502020204030204"/>
                <a:cs typeface="Calibri" panose="020F0502020204030204"/>
              </a:rPr>
              <a:t>materilizado</a:t>
            </a:r>
            <a:r>
              <a:rPr lang="en-US" sz="15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1500" dirty="0" err="1">
                <a:ea typeface="Calibri" panose="020F0502020204030204"/>
                <a:cs typeface="Calibri" panose="020F0502020204030204"/>
              </a:rPr>
              <a:t>riesgos</a:t>
            </a:r>
            <a:r>
              <a:rPr lang="en-US" sz="15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1500" dirty="0" err="1">
                <a:ea typeface="Calibri" panose="020F0502020204030204"/>
                <a:cs typeface="Calibri" panose="020F0502020204030204"/>
              </a:rPr>
              <a:t>relacionados</a:t>
            </a:r>
            <a:r>
              <a:rPr lang="en-US" sz="1500" dirty="0">
                <a:ea typeface="Calibri" panose="020F0502020204030204"/>
                <a:cs typeface="Calibri" panose="020F0502020204030204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500" dirty="0">
                <a:ea typeface="Calibri" panose="020F0502020204030204"/>
                <a:cs typeface="Calibri" panose="020F0502020204030204"/>
              </a:rPr>
              <a:t>Se </a:t>
            </a:r>
            <a:r>
              <a:rPr lang="en-US" sz="1500" dirty="0" err="1">
                <a:ea typeface="Calibri" panose="020F0502020204030204"/>
                <a:cs typeface="Calibri" panose="020F0502020204030204"/>
              </a:rPr>
              <a:t>resalta</a:t>
            </a:r>
            <a:r>
              <a:rPr lang="en-US" sz="1500" dirty="0">
                <a:ea typeface="Calibri" panose="020F0502020204030204"/>
                <a:cs typeface="Calibri" panose="020F0502020204030204"/>
              </a:rPr>
              <a:t> que </a:t>
            </a:r>
            <a:r>
              <a:rPr lang="en-US" sz="1500" dirty="0" err="1">
                <a:ea typeface="Calibri" panose="020F0502020204030204"/>
                <a:cs typeface="Calibri" panose="020F0502020204030204"/>
              </a:rPr>
              <a:t>este</a:t>
            </a:r>
            <a:r>
              <a:rPr lang="en-US" sz="1500" dirty="0">
                <a:ea typeface="Calibri" panose="020F0502020204030204"/>
                <a:cs typeface="Calibri" panose="020F0502020204030204"/>
              </a:rPr>
              <a:t> ha </a:t>
            </a:r>
            <a:r>
              <a:rPr lang="en-US" sz="1500" dirty="0" err="1">
                <a:ea typeface="Calibri" panose="020F0502020204030204"/>
                <a:cs typeface="Calibri" panose="020F0502020204030204"/>
              </a:rPr>
              <a:t>sido</a:t>
            </a:r>
            <a:r>
              <a:rPr lang="en-US" sz="15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1500" dirty="0" err="1">
                <a:ea typeface="Calibri" panose="020F0502020204030204"/>
                <a:cs typeface="Calibri" panose="020F0502020204030204"/>
              </a:rPr>
              <a:t>actualizado</a:t>
            </a:r>
            <a:r>
              <a:rPr lang="en-US" sz="15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1500" dirty="0" err="1">
                <a:ea typeface="Calibri" panose="020F0502020204030204"/>
                <a:cs typeface="Calibri" panose="020F0502020204030204"/>
              </a:rPr>
              <a:t>año</a:t>
            </a:r>
            <a:r>
              <a:rPr lang="en-US" sz="1500" dirty="0">
                <a:ea typeface="Calibri" panose="020F0502020204030204"/>
                <a:cs typeface="Calibri" panose="020F0502020204030204"/>
              </a:rPr>
              <a:t> a </a:t>
            </a:r>
            <a:r>
              <a:rPr lang="en-US" sz="1500" dirty="0" err="1">
                <a:ea typeface="Calibri" panose="020F0502020204030204"/>
                <a:cs typeface="Calibri" panose="020F0502020204030204"/>
              </a:rPr>
              <a:t>año</a:t>
            </a:r>
            <a:r>
              <a:rPr lang="en-US" sz="15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1500" dirty="0" err="1">
                <a:ea typeface="Calibri" panose="020F0502020204030204"/>
                <a:cs typeface="Calibri" panose="020F0502020204030204"/>
              </a:rPr>
              <a:t>periodo</a:t>
            </a:r>
            <a:r>
              <a:rPr lang="en-US" sz="1500" dirty="0">
                <a:ea typeface="Calibri" panose="020F0502020204030204"/>
                <a:cs typeface="Calibri" panose="020F0502020204030204"/>
              </a:rPr>
              <a:t> 2021-2024, </a:t>
            </a:r>
            <a:r>
              <a:rPr lang="en-US" sz="1500" dirty="0" err="1">
                <a:ea typeface="Calibri" panose="020F0502020204030204"/>
                <a:cs typeface="Calibri" panose="020F0502020204030204"/>
              </a:rPr>
              <a:t>dando</a:t>
            </a:r>
            <a:r>
              <a:rPr lang="en-US" sz="15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1500" dirty="0" err="1">
                <a:ea typeface="Calibri" panose="020F0502020204030204"/>
                <a:cs typeface="Calibri" panose="020F0502020204030204"/>
              </a:rPr>
              <a:t>cumplimiento</a:t>
            </a:r>
            <a:r>
              <a:rPr lang="en-US" sz="1500" dirty="0">
                <a:ea typeface="Calibri" panose="020F0502020204030204"/>
                <a:cs typeface="Calibri" panose="020F0502020204030204"/>
              </a:rPr>
              <a:t> a las </a:t>
            </a:r>
            <a:r>
              <a:rPr lang="en-US" sz="1500" dirty="0" err="1">
                <a:ea typeface="Calibri" panose="020F0502020204030204"/>
                <a:cs typeface="Calibri" panose="020F0502020204030204"/>
              </a:rPr>
              <a:t>acciones</a:t>
            </a:r>
            <a:r>
              <a:rPr lang="en-US" sz="15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1500" dirty="0" err="1">
                <a:ea typeface="Calibri" panose="020F0502020204030204"/>
                <a:cs typeface="Calibri" panose="020F0502020204030204"/>
              </a:rPr>
              <a:t>definidas</a:t>
            </a:r>
            <a:r>
              <a:rPr lang="en-US" sz="15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1500" dirty="0" err="1">
                <a:ea typeface="Calibri" panose="020F0502020204030204"/>
                <a:cs typeface="Calibri" panose="020F0502020204030204"/>
              </a:rPr>
              <a:t>en</a:t>
            </a:r>
            <a:r>
              <a:rPr lang="en-US" sz="15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1500" dirty="0" err="1">
                <a:ea typeface="Calibri" panose="020F0502020204030204"/>
                <a:cs typeface="Calibri" panose="020F0502020204030204"/>
              </a:rPr>
              <a:t>el</a:t>
            </a:r>
            <a:r>
              <a:rPr lang="en-US" sz="1500" dirty="0">
                <a:ea typeface="Calibri" panose="020F0502020204030204"/>
                <a:cs typeface="Calibri" panose="020F0502020204030204"/>
              </a:rPr>
              <a:t> PAAC.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55BAA3C-5E62-1EDE-EFA5-7C1C1ECBA271}"/>
              </a:ext>
            </a:extLst>
          </p:cNvPr>
          <p:cNvSpPr txBox="1"/>
          <p:nvPr/>
        </p:nvSpPr>
        <p:spPr>
          <a:xfrm>
            <a:off x="1632221" y="1508460"/>
            <a:ext cx="608236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2000" b="1"/>
              <a:t>Identificación de Riesgos de corrupción  por procesos  </a:t>
            </a:r>
            <a:endParaRPr lang="es-CO" sz="2000" b="1">
              <a:ea typeface="Calibri" panose="020F0502020204030204"/>
              <a:cs typeface="Calibri" panose="020F0502020204030204"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5FB0B756-5738-86A0-A01A-74E2505179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6625272"/>
              </p:ext>
            </p:extLst>
          </p:nvPr>
        </p:nvGraphicFramePr>
        <p:xfrm>
          <a:off x="1632221" y="1984414"/>
          <a:ext cx="5751803" cy="2859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E82590F9-573D-AF38-D449-4ACC7EBBDA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00839"/>
              </p:ext>
            </p:extLst>
          </p:nvPr>
        </p:nvGraphicFramePr>
        <p:xfrm>
          <a:off x="7384025" y="1916076"/>
          <a:ext cx="4325930" cy="2825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03384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FA91D-8904-DCD8-7029-23CCDE435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A268D1FE-6FA1-0112-E1B4-2CA3FFADB0D4}"/>
              </a:ext>
            </a:extLst>
          </p:cNvPr>
          <p:cNvCxnSpPr>
            <a:cxnSpLocks/>
          </p:cNvCxnSpPr>
          <p:nvPr/>
        </p:nvCxnSpPr>
        <p:spPr>
          <a:xfrm>
            <a:off x="1425720" y="6764597"/>
            <a:ext cx="9320938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E9988AE-CD84-2A54-5E36-D52706C74F35}"/>
              </a:ext>
            </a:extLst>
          </p:cNvPr>
          <p:cNvSpPr txBox="1"/>
          <p:nvPr/>
        </p:nvSpPr>
        <p:spPr>
          <a:xfrm>
            <a:off x="2399889" y="93402"/>
            <a:ext cx="813022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4400">
                <a:solidFill>
                  <a:srgbClr val="C00000"/>
                </a:solidFill>
                <a:latin typeface="Impact"/>
              </a:rPr>
              <a:t>Gestión de Riesgos Institucionales y de Corrupción</a:t>
            </a:r>
            <a:endParaRPr lang="es-ES" sz="4400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B85BC9F-E975-D6EE-3BDB-5BC40C31AF67}"/>
              </a:ext>
            </a:extLst>
          </p:cNvPr>
          <p:cNvSpPr txBox="1"/>
          <p:nvPr/>
        </p:nvSpPr>
        <p:spPr>
          <a:xfrm>
            <a:off x="943609" y="1681575"/>
            <a:ext cx="758335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2000" b="1"/>
              <a:t>Criticidad en la Identificación de Riesgos Institucionales por procesos  </a:t>
            </a:r>
            <a:endParaRPr lang="es-CO" sz="2000" b="1">
              <a:ea typeface="Calibri" panose="020F0502020204030204"/>
              <a:cs typeface="Calibri" panose="020F0502020204030204"/>
            </a:endParaRPr>
          </a:p>
        </p:txBody>
      </p:sp>
      <p:grpSp>
        <p:nvGrpSpPr>
          <p:cNvPr id="5" name="Google Shape;85;p4">
            <a:extLst>
              <a:ext uri="{FF2B5EF4-FFF2-40B4-BE49-F238E27FC236}">
                <a16:creationId xmlns:a16="http://schemas.microsoft.com/office/drawing/2014/main" id="{AA413D88-B872-4D26-04F3-90F9A777D076}"/>
              </a:ext>
            </a:extLst>
          </p:cNvPr>
          <p:cNvGrpSpPr/>
          <p:nvPr/>
        </p:nvGrpSpPr>
        <p:grpSpPr>
          <a:xfrm>
            <a:off x="-2394558" y="0"/>
            <a:ext cx="4208207" cy="6858000"/>
            <a:chOff x="234250" y="837425"/>
            <a:chExt cx="1488600" cy="4036850"/>
          </a:xfrm>
        </p:grpSpPr>
        <p:sp>
          <p:nvSpPr>
            <p:cNvPr id="11" name="Google Shape;86;p4">
              <a:extLst>
                <a:ext uri="{FF2B5EF4-FFF2-40B4-BE49-F238E27FC236}">
                  <a16:creationId xmlns:a16="http://schemas.microsoft.com/office/drawing/2014/main" id="{0344C73E-D7C6-B56D-6CC3-7284B2C3D992}"/>
                </a:ext>
              </a:extLst>
            </p:cNvPr>
            <p:cNvSpPr/>
            <p:nvPr/>
          </p:nvSpPr>
          <p:spPr>
            <a:xfrm>
              <a:off x="234250" y="837425"/>
              <a:ext cx="1351375" cy="4036850"/>
            </a:xfrm>
            <a:custGeom>
              <a:avLst/>
              <a:gdLst/>
              <a:ahLst/>
              <a:cxnLst/>
              <a:rect l="l" t="t" r="r" b="b"/>
              <a:pathLst>
                <a:path w="54055" h="161474" extrusionOk="0">
                  <a:moveTo>
                    <a:pt x="0" y="1"/>
                  </a:moveTo>
                  <a:lnTo>
                    <a:pt x="0" y="161473"/>
                  </a:lnTo>
                  <a:lnTo>
                    <a:pt x="54055" y="161473"/>
                  </a:lnTo>
                  <a:lnTo>
                    <a:pt x="53114" y="152972"/>
                  </a:lnTo>
                  <a:lnTo>
                    <a:pt x="53114" y="146602"/>
                  </a:lnTo>
                  <a:lnTo>
                    <a:pt x="51364" y="140232"/>
                  </a:lnTo>
                  <a:cubicBezTo>
                    <a:pt x="51364" y="140232"/>
                    <a:pt x="50780" y="135982"/>
                    <a:pt x="50780" y="130672"/>
                  </a:cubicBezTo>
                  <a:cubicBezTo>
                    <a:pt x="50780" y="125362"/>
                    <a:pt x="51947" y="117920"/>
                    <a:pt x="51947" y="117920"/>
                  </a:cubicBezTo>
                  <a:lnTo>
                    <a:pt x="51947" y="113670"/>
                  </a:lnTo>
                  <a:lnTo>
                    <a:pt x="50197" y="106228"/>
                  </a:lnTo>
                  <a:lnTo>
                    <a:pt x="47863" y="89238"/>
                  </a:lnTo>
                  <a:lnTo>
                    <a:pt x="49030" y="76486"/>
                  </a:lnTo>
                  <a:lnTo>
                    <a:pt x="42613" y="55246"/>
                  </a:lnTo>
                  <a:lnTo>
                    <a:pt x="42613" y="42494"/>
                  </a:lnTo>
                  <a:lnTo>
                    <a:pt x="41446" y="32934"/>
                  </a:lnTo>
                  <a:lnTo>
                    <a:pt x="37945" y="28683"/>
                  </a:lnTo>
                  <a:lnTo>
                    <a:pt x="38529" y="19122"/>
                  </a:lnTo>
                  <a:lnTo>
                    <a:pt x="39112" y="10621"/>
                  </a:lnTo>
                  <a:lnTo>
                    <a:pt x="37945" y="8502"/>
                  </a:lnTo>
                  <a:lnTo>
                    <a:pt x="37945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7;p4">
              <a:extLst>
                <a:ext uri="{FF2B5EF4-FFF2-40B4-BE49-F238E27FC236}">
                  <a16:creationId xmlns:a16="http://schemas.microsoft.com/office/drawing/2014/main" id="{AA0F0BEF-E9E1-17DD-FB34-26A28F950EAE}"/>
                </a:ext>
              </a:extLst>
            </p:cNvPr>
            <p:cNvSpPr/>
            <p:nvPr/>
          </p:nvSpPr>
          <p:spPr>
            <a:xfrm>
              <a:off x="1718650" y="4861150"/>
              <a:ext cx="4200" cy="13125"/>
            </a:xfrm>
            <a:custGeom>
              <a:avLst/>
              <a:gdLst/>
              <a:ahLst/>
              <a:cxnLst/>
              <a:rect l="l" t="t" r="r" b="b"/>
              <a:pathLst>
                <a:path w="168" h="525" extrusionOk="0">
                  <a:moveTo>
                    <a:pt x="167" y="0"/>
                  </a:moveTo>
                  <a:lnTo>
                    <a:pt x="1" y="524"/>
                  </a:lnTo>
                  <a:lnTo>
                    <a:pt x="167" y="52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CE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;p4">
              <a:extLst>
                <a:ext uri="{FF2B5EF4-FFF2-40B4-BE49-F238E27FC236}">
                  <a16:creationId xmlns:a16="http://schemas.microsoft.com/office/drawing/2014/main" id="{35B21C60-8D50-1174-4289-22D5ECF40913}"/>
                </a:ext>
              </a:extLst>
            </p:cNvPr>
            <p:cNvSpPr/>
            <p:nvPr/>
          </p:nvSpPr>
          <p:spPr>
            <a:xfrm>
              <a:off x="1134452" y="837425"/>
              <a:ext cx="465850" cy="4036850"/>
            </a:xfrm>
            <a:custGeom>
              <a:avLst/>
              <a:gdLst/>
              <a:ahLst/>
              <a:cxnLst/>
              <a:rect l="l" t="t" r="r" b="b"/>
              <a:pathLst>
                <a:path w="18634" h="161474" extrusionOk="0">
                  <a:moveTo>
                    <a:pt x="143" y="1"/>
                  </a:moveTo>
                  <a:lnTo>
                    <a:pt x="0" y="251"/>
                  </a:lnTo>
                  <a:lnTo>
                    <a:pt x="12" y="251"/>
                  </a:lnTo>
                  <a:cubicBezTo>
                    <a:pt x="12" y="251"/>
                    <a:pt x="203" y="1061"/>
                    <a:pt x="203" y="2120"/>
                  </a:cubicBezTo>
                  <a:lnTo>
                    <a:pt x="203" y="4251"/>
                  </a:lnTo>
                  <a:cubicBezTo>
                    <a:pt x="203" y="4605"/>
                    <a:pt x="268" y="4722"/>
                    <a:pt x="354" y="4722"/>
                  </a:cubicBezTo>
                  <a:cubicBezTo>
                    <a:pt x="527" y="4722"/>
                    <a:pt x="786" y="4251"/>
                    <a:pt x="786" y="4251"/>
                  </a:cubicBezTo>
                  <a:lnTo>
                    <a:pt x="1370" y="8490"/>
                  </a:lnTo>
                  <a:lnTo>
                    <a:pt x="1370" y="30802"/>
                  </a:lnTo>
                  <a:lnTo>
                    <a:pt x="2536" y="35053"/>
                  </a:lnTo>
                  <a:cubicBezTo>
                    <a:pt x="2536" y="35053"/>
                    <a:pt x="3120" y="37184"/>
                    <a:pt x="3703" y="37184"/>
                  </a:cubicBezTo>
                  <a:cubicBezTo>
                    <a:pt x="4287" y="37184"/>
                    <a:pt x="4870" y="40363"/>
                    <a:pt x="4870" y="41435"/>
                  </a:cubicBezTo>
                  <a:lnTo>
                    <a:pt x="4870" y="45673"/>
                  </a:lnTo>
                  <a:cubicBezTo>
                    <a:pt x="4870" y="45673"/>
                    <a:pt x="5453" y="47804"/>
                    <a:pt x="6037" y="49924"/>
                  </a:cubicBezTo>
                  <a:cubicBezTo>
                    <a:pt x="6620" y="52055"/>
                    <a:pt x="6037" y="52055"/>
                    <a:pt x="6037" y="52055"/>
                  </a:cubicBezTo>
                  <a:lnTo>
                    <a:pt x="6620" y="55234"/>
                  </a:lnTo>
                  <a:lnTo>
                    <a:pt x="6037" y="59484"/>
                  </a:lnTo>
                  <a:lnTo>
                    <a:pt x="7204" y="63735"/>
                  </a:lnTo>
                  <a:lnTo>
                    <a:pt x="7204" y="65866"/>
                  </a:lnTo>
                  <a:lnTo>
                    <a:pt x="8371" y="67985"/>
                  </a:lnTo>
                  <a:lnTo>
                    <a:pt x="8371" y="71176"/>
                  </a:lnTo>
                  <a:lnTo>
                    <a:pt x="8954" y="75427"/>
                  </a:lnTo>
                  <a:lnTo>
                    <a:pt x="10121" y="75427"/>
                  </a:lnTo>
                  <a:lnTo>
                    <a:pt x="10704" y="77546"/>
                  </a:lnTo>
                  <a:lnTo>
                    <a:pt x="11871" y="81797"/>
                  </a:lnTo>
                  <a:cubicBezTo>
                    <a:pt x="11871" y="81797"/>
                    <a:pt x="11871" y="84988"/>
                    <a:pt x="11288" y="88167"/>
                  </a:cubicBezTo>
                  <a:cubicBezTo>
                    <a:pt x="11061" y="89405"/>
                    <a:pt x="11010" y="89682"/>
                    <a:pt x="11033" y="89682"/>
                  </a:cubicBezTo>
                  <a:cubicBezTo>
                    <a:pt x="11052" y="89682"/>
                    <a:pt x="11118" y="89501"/>
                    <a:pt x="11179" y="89501"/>
                  </a:cubicBezTo>
                  <a:cubicBezTo>
                    <a:pt x="11236" y="89501"/>
                    <a:pt x="11288" y="89663"/>
                    <a:pt x="11288" y="90298"/>
                  </a:cubicBezTo>
                  <a:cubicBezTo>
                    <a:pt x="11288" y="92417"/>
                    <a:pt x="11871" y="92417"/>
                    <a:pt x="11871" y="92417"/>
                  </a:cubicBezTo>
                  <a:lnTo>
                    <a:pt x="12454" y="94548"/>
                  </a:lnTo>
                  <a:lnTo>
                    <a:pt x="12454" y="95608"/>
                  </a:lnTo>
                  <a:lnTo>
                    <a:pt x="11871" y="98799"/>
                  </a:lnTo>
                  <a:lnTo>
                    <a:pt x="12633" y="103418"/>
                  </a:lnTo>
                  <a:lnTo>
                    <a:pt x="13621" y="106228"/>
                  </a:lnTo>
                  <a:lnTo>
                    <a:pt x="13621" y="109419"/>
                  </a:lnTo>
                  <a:lnTo>
                    <a:pt x="14205" y="114729"/>
                  </a:lnTo>
                  <a:lnTo>
                    <a:pt x="15371" y="116861"/>
                  </a:lnTo>
                  <a:lnTo>
                    <a:pt x="15371" y="120039"/>
                  </a:lnTo>
                  <a:lnTo>
                    <a:pt x="14788" y="122171"/>
                  </a:lnTo>
                  <a:cubicBezTo>
                    <a:pt x="14788" y="122171"/>
                    <a:pt x="14788" y="126421"/>
                    <a:pt x="14205" y="131731"/>
                  </a:cubicBezTo>
                  <a:cubicBezTo>
                    <a:pt x="13788" y="135527"/>
                    <a:pt x="13967" y="136068"/>
                    <a:pt x="14103" y="136068"/>
                  </a:cubicBezTo>
                  <a:cubicBezTo>
                    <a:pt x="14157" y="136068"/>
                    <a:pt x="14205" y="135982"/>
                    <a:pt x="14205" y="135982"/>
                  </a:cubicBezTo>
                  <a:cubicBezTo>
                    <a:pt x="14205" y="135982"/>
                    <a:pt x="14788" y="137042"/>
                    <a:pt x="14788" y="138101"/>
                  </a:cubicBezTo>
                  <a:lnTo>
                    <a:pt x="14788" y="145543"/>
                  </a:lnTo>
                  <a:lnTo>
                    <a:pt x="15955" y="148722"/>
                  </a:lnTo>
                  <a:lnTo>
                    <a:pt x="15955" y="159354"/>
                  </a:lnTo>
                  <a:lnTo>
                    <a:pt x="15657" y="161473"/>
                  </a:lnTo>
                  <a:lnTo>
                    <a:pt x="18634" y="161473"/>
                  </a:lnTo>
                  <a:lnTo>
                    <a:pt x="17705" y="152972"/>
                  </a:lnTo>
                  <a:lnTo>
                    <a:pt x="17705" y="146602"/>
                  </a:lnTo>
                  <a:lnTo>
                    <a:pt x="15955" y="140221"/>
                  </a:lnTo>
                  <a:cubicBezTo>
                    <a:pt x="15955" y="140221"/>
                    <a:pt x="15371" y="135982"/>
                    <a:pt x="15371" y="130660"/>
                  </a:cubicBezTo>
                  <a:cubicBezTo>
                    <a:pt x="15371" y="125350"/>
                    <a:pt x="16538" y="117920"/>
                    <a:pt x="16538" y="117920"/>
                  </a:cubicBezTo>
                  <a:lnTo>
                    <a:pt x="16538" y="113670"/>
                  </a:lnTo>
                  <a:lnTo>
                    <a:pt x="14788" y="106228"/>
                  </a:lnTo>
                  <a:lnTo>
                    <a:pt x="13026" y="90298"/>
                  </a:lnTo>
                  <a:cubicBezTo>
                    <a:pt x="13026" y="90298"/>
                    <a:pt x="13026" y="83916"/>
                    <a:pt x="13609" y="81797"/>
                  </a:cubicBezTo>
                  <a:cubicBezTo>
                    <a:pt x="13943" y="80606"/>
                    <a:pt x="13609" y="76486"/>
                    <a:pt x="13609" y="76486"/>
                  </a:cubicBezTo>
                  <a:cubicBezTo>
                    <a:pt x="13609" y="76486"/>
                    <a:pt x="11859" y="67985"/>
                    <a:pt x="10145" y="64985"/>
                  </a:cubicBezTo>
                  <a:cubicBezTo>
                    <a:pt x="9978" y="64711"/>
                    <a:pt x="9716" y="63592"/>
                    <a:pt x="9716" y="63592"/>
                  </a:cubicBezTo>
                  <a:lnTo>
                    <a:pt x="9525" y="60544"/>
                  </a:lnTo>
                  <a:lnTo>
                    <a:pt x="7192" y="55234"/>
                  </a:lnTo>
                  <a:lnTo>
                    <a:pt x="7192" y="42494"/>
                  </a:lnTo>
                  <a:lnTo>
                    <a:pt x="6025" y="32934"/>
                  </a:lnTo>
                  <a:lnTo>
                    <a:pt x="2525" y="28683"/>
                  </a:lnTo>
                  <a:lnTo>
                    <a:pt x="3108" y="19122"/>
                  </a:lnTo>
                  <a:lnTo>
                    <a:pt x="3691" y="10621"/>
                  </a:lnTo>
                  <a:lnTo>
                    <a:pt x="2525" y="8490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rgbClr val="FDFB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Gráfico 14">
            <a:extLst>
              <a:ext uri="{FF2B5EF4-FFF2-40B4-BE49-F238E27FC236}">
                <a16:creationId xmlns:a16="http://schemas.microsoft.com/office/drawing/2014/main" id="{04CC053D-21BD-1ADF-6589-A9AE862F54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11" y="5613941"/>
            <a:ext cx="997143" cy="112253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1E43A0-6168-64AB-DC9E-4D4BD39BE8C2}"/>
              </a:ext>
            </a:extLst>
          </p:cNvPr>
          <p:cNvSpPr txBox="1"/>
          <p:nvPr/>
        </p:nvSpPr>
        <p:spPr>
          <a:xfrm>
            <a:off x="8626481" y="2208189"/>
            <a:ext cx="309091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CO" b="1" dirty="0">
                <a:solidFill>
                  <a:srgbClr val="C00000"/>
                </a:solidFill>
                <a:ea typeface="Calibri" panose="020F0502020204030204"/>
                <a:cs typeface="Calibri" panose="020F0502020204030204"/>
              </a:rPr>
              <a:t>El 18 %</a:t>
            </a:r>
            <a:r>
              <a:rPr lang="es-CO" b="1" dirty="0">
                <a:solidFill>
                  <a:schemeClr val="tx2">
                    <a:lumMod val="50000"/>
                  </a:schemeClr>
                </a:solidFill>
                <a:ea typeface="Calibri" panose="020F0502020204030204"/>
                <a:cs typeface="Calibri" panose="020F0502020204030204"/>
              </a:rPr>
              <a:t> de los riesgos dentro de la zona de </a:t>
            </a:r>
            <a:r>
              <a:rPr lang="es-CO" b="1" dirty="0">
                <a:solidFill>
                  <a:srgbClr val="C00000"/>
                </a:solidFill>
                <a:ea typeface="Calibri" panose="020F0502020204030204"/>
                <a:cs typeface="Calibri" panose="020F0502020204030204"/>
              </a:rPr>
              <a:t>s</a:t>
            </a:r>
            <a:r>
              <a:rPr lang="es-CO" b="1" dirty="0">
                <a:solidFill>
                  <a:srgbClr val="C00000"/>
                </a:solidFill>
                <a:cs typeface="Calibri" panose="020F0502020204030204"/>
              </a:rPr>
              <a:t>everidad alta y extrema,</a:t>
            </a:r>
            <a:r>
              <a:rPr lang="es-CO" b="1" dirty="0">
                <a:solidFill>
                  <a:schemeClr val="tx2">
                    <a:lumMod val="50000"/>
                  </a:schemeClr>
                </a:solidFill>
                <a:ea typeface="Calibri" panose="020F0502020204030204"/>
                <a:cs typeface="Calibri" panose="020F0502020204030204"/>
              </a:rPr>
              <a:t> se mantiene para el periodo de análisis del </a:t>
            </a:r>
            <a:r>
              <a:rPr lang="es-CO" b="1" dirty="0">
                <a:solidFill>
                  <a:srgbClr val="C00000"/>
                </a:solidFill>
                <a:ea typeface="Calibri" panose="020F0502020204030204"/>
                <a:cs typeface="Calibri" panose="020F0502020204030204"/>
              </a:rPr>
              <a:t>2021-2023.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6AD4C829-20DD-21C5-4838-A76AAEA752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0089395"/>
              </p:ext>
            </p:extLst>
          </p:nvPr>
        </p:nvGraphicFramePr>
        <p:xfrm>
          <a:off x="1523958" y="2169124"/>
          <a:ext cx="7027061" cy="4006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Gráfico 1">
            <a:extLst>
              <a:ext uri="{FF2B5EF4-FFF2-40B4-BE49-F238E27FC236}">
                <a16:creationId xmlns:a16="http://schemas.microsoft.com/office/drawing/2014/main" id="{5CBEC2B4-44E3-5220-495C-391FED43AE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3636000" y="6125029"/>
            <a:ext cx="677859" cy="604015"/>
          </a:xfrm>
          <a:prstGeom prst="rect">
            <a:avLst/>
          </a:prstGeom>
        </p:spPr>
      </p:pic>
      <p:sp>
        <p:nvSpPr>
          <p:cNvPr id="4" name="CuadroTexto 1">
            <a:extLst>
              <a:ext uri="{FF2B5EF4-FFF2-40B4-BE49-F238E27FC236}">
                <a16:creationId xmlns:a16="http://schemas.microsoft.com/office/drawing/2014/main" id="{8F20AE8C-2963-3281-FF35-7842100FF888}"/>
              </a:ext>
            </a:extLst>
          </p:cNvPr>
          <p:cNvSpPr txBox="1"/>
          <p:nvPr/>
        </p:nvSpPr>
        <p:spPr>
          <a:xfrm>
            <a:off x="8626481" y="3793401"/>
            <a:ext cx="2749747" cy="244682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/>
              <a:buChar char="Ø"/>
            </a:pPr>
            <a:r>
              <a:rPr lang="es-ES" sz="17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Riesgos asociados, a la interacción con el ciudadano y su gran concurrencia o repetición</a:t>
            </a:r>
          </a:p>
          <a:p>
            <a:pPr marL="285750" indent="-285750">
              <a:buFont typeface="Wingdings"/>
              <a:buChar char="Ø"/>
            </a:pPr>
            <a:endParaRPr lang="es-ES" sz="1700" b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es-ES" sz="17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Riesgos asociados a los procesos contractuales, de supervisión y de conceptos legales</a:t>
            </a:r>
          </a:p>
        </p:txBody>
      </p:sp>
    </p:spTree>
    <p:extLst>
      <p:ext uri="{BB962C8B-B14F-4D97-AF65-F5344CB8AC3E}">
        <p14:creationId xmlns:p14="http://schemas.microsoft.com/office/powerpoint/2010/main" val="3779608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1847</Words>
  <Application>Microsoft Office PowerPoint</Application>
  <PresentationFormat>Panorámica</PresentationFormat>
  <Paragraphs>291</Paragraphs>
  <Slides>33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Arial</vt:lpstr>
      <vt:lpstr>Calibri</vt:lpstr>
      <vt:lpstr>Cambria</vt:lpstr>
      <vt:lpstr>Impact</vt:lpstr>
      <vt:lpstr>Oswald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Eliana Katerine Rozo Quintero</dc:creator>
  <cp:lastModifiedBy>Cristian Camilo Suarez Herrera</cp:lastModifiedBy>
  <cp:revision>67</cp:revision>
  <dcterms:created xsi:type="dcterms:W3CDTF">2024-01-15T17:42:11Z</dcterms:created>
  <dcterms:modified xsi:type="dcterms:W3CDTF">2024-04-23T23:35:07Z</dcterms:modified>
</cp:coreProperties>
</file>