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65" r:id="rId2"/>
    <p:sldId id="381" r:id="rId3"/>
    <p:sldId id="260" r:id="rId4"/>
    <p:sldId id="266" r:id="rId5"/>
    <p:sldId id="262" r:id="rId6"/>
    <p:sldId id="271" r:id="rId7"/>
    <p:sldId id="285" r:id="rId8"/>
    <p:sldId id="278" r:id="rId9"/>
    <p:sldId id="268" r:id="rId10"/>
    <p:sldId id="382" r:id="rId11"/>
    <p:sldId id="269" r:id="rId12"/>
    <p:sldId id="288"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270" r:id="rId26"/>
    <p:sldId id="277" r:id="rId27"/>
    <p:sldId id="286" r:id="rId28"/>
    <p:sldId id="272" r:id="rId29"/>
    <p:sldId id="273" r:id="rId30"/>
    <p:sldId id="284" r:id="rId31"/>
    <p:sldId id="380" r:id="rId32"/>
  </p:sldIdLst>
  <p:sldSz cx="12599988" cy="8280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08" userDrawn="1">
          <p15:clr>
            <a:srgbClr val="A4A3A4"/>
          </p15:clr>
        </p15:guide>
        <p15:guide id="2" pos="396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1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49" autoAdjust="0"/>
  </p:normalViewPr>
  <p:slideViewPr>
    <p:cSldViewPr snapToGrid="0" showGuides="1">
      <p:cViewPr varScale="1">
        <p:scale>
          <a:sx n="56" d="100"/>
          <a:sy n="56" d="100"/>
        </p:scale>
        <p:origin x="576" y="84"/>
      </p:cViewPr>
      <p:guideLst>
        <p:guide orient="horz" pos="2608"/>
        <p:guide pos="3969"/>
      </p:guideLst>
    </p:cSldViewPr>
  </p:slideViewPr>
  <p:outlineViewPr>
    <p:cViewPr>
      <p:scale>
        <a:sx n="33" d="100"/>
        <a:sy n="33" d="100"/>
      </p:scale>
      <p:origin x="0" y="-984"/>
    </p:cViewPr>
  </p:outlineViewPr>
  <p:notesTextViewPr>
    <p:cViewPr>
      <p:scale>
        <a:sx n="1" d="1"/>
        <a:sy n="1" d="1"/>
      </p:scale>
      <p:origin x="0" y="0"/>
    </p:cViewPr>
  </p:notesTextViewPr>
  <p:sorterViewPr>
    <p:cViewPr>
      <p:scale>
        <a:sx n="100" d="100"/>
        <a:sy n="100" d="100"/>
      </p:scale>
      <p:origin x="0" y="-66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ristian%20Suarez\Downloads\BASE%20ANALISIS%20DE%20PLAN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ristian%20Suarez\Downloads\SEGUIMIENTO%20ACUMULDAO%20METAS%20PLAN%20Y%20EJE%20PRESUPUESTAL%202020-2024%20BOM%20PARA%20P.M.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ristian%20Suarez\Downloads\SEGUIMIENTO%20ACUMULDAO%20METAS%20PLAN%20Y%20EJE%20PRESUPUESTAL%202020-2024%20BOM%20PARA%20P.M.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C00000"/>
            </a:solidFill>
            <a:ln>
              <a:solidFill>
                <a:srgbClr val="C00000"/>
              </a:solidFill>
            </a:ln>
            <a:effectLst>
              <a:innerShdw blurRad="114300">
                <a:schemeClr val="accent1"/>
              </a:innerShdw>
            </a:effectLst>
          </c:spPr>
          <c:invertIfNegative val="0"/>
          <c:dLbls>
            <c:spPr>
              <a:noFill/>
              <a:ln>
                <a:solidFill>
                  <a:srgbClr val="C00000"/>
                </a:solid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Hoja3!$E$7:$E$17</c:f>
              <c:strCache>
                <c:ptCount val="11"/>
                <c:pt idx="0">
                  <c:v>Actualizar de SGDE   </c:v>
                </c:pt>
                <c:pt idx="1">
                  <c:v>Atender las necesidades y requerimientos  mantenimiento del parque automotor </c:v>
                </c:pt>
                <c:pt idx="2">
                  <c:v>Desarrollar el plan de continuidad </c:v>
                </c:pt>
                <c:pt idx="3">
                  <c:v>Ejecutar actividades  renovación de equipo menor, </c:v>
                </c:pt>
                <c:pt idx="4">
                  <c:v>Ejecutar actividades del programa de renovación de vehículos UAECOB.</c:v>
                </c:pt>
                <c:pt idx="5">
                  <c:v>Formular e implementar el PIGA </c:v>
                </c:pt>
                <c:pt idx="6">
                  <c:v> plan integrado de apoyo administrativo -financiero  orientado a fortalecer capacidad administrativa que da soporta a la misión institucional </c:v>
                </c:pt>
                <c:pt idx="7">
                  <c:v>Identificar los escenarios de riesgo. </c:v>
                </c:pt>
                <c:pt idx="8">
                  <c:v>Soportar la operación o la respuesta con técnica y tecnología</c:v>
                </c:pt>
                <c:pt idx="9">
                  <c:v>Soportar y atender los requerimientos y servicios logísticos </c:v>
                </c:pt>
                <c:pt idx="10">
                  <c:v>Suministrar oportunamente los bienes fungibles que soportan la operación bomberil</c:v>
                </c:pt>
              </c:strCache>
            </c:strRef>
          </c:cat>
          <c:val>
            <c:numRef>
              <c:f>Hoja3!$F$7:$F$17</c:f>
              <c:numCache>
                <c:formatCode>0.00%</c:formatCode>
                <c:ptCount val="11"/>
                <c:pt idx="0">
                  <c:v>0.48120000000000002</c:v>
                </c:pt>
                <c:pt idx="1">
                  <c:v>0.2011</c:v>
                </c:pt>
                <c:pt idx="2">
                  <c:v>0.2011</c:v>
                </c:pt>
                <c:pt idx="3">
                  <c:v>0.28889999999999999</c:v>
                </c:pt>
                <c:pt idx="4">
                  <c:v>0.1802</c:v>
                </c:pt>
                <c:pt idx="5">
                  <c:v>0.30049999999999999</c:v>
                </c:pt>
                <c:pt idx="6">
                  <c:v>0.4</c:v>
                </c:pt>
                <c:pt idx="7">
                  <c:v>0.1</c:v>
                </c:pt>
                <c:pt idx="8" formatCode="0%">
                  <c:v>0.2233</c:v>
                </c:pt>
                <c:pt idx="9" formatCode="0%">
                  <c:v>0.16</c:v>
                </c:pt>
                <c:pt idx="10" formatCode="0%">
                  <c:v>0.1691</c:v>
                </c:pt>
              </c:numCache>
            </c:numRef>
          </c:val>
          <c:extLst>
            <c:ext xmlns:c16="http://schemas.microsoft.com/office/drawing/2014/chart" uri="{C3380CC4-5D6E-409C-BE32-E72D297353CC}">
              <c16:uniqueId val="{00000000-F12E-445B-B329-3478167150AE}"/>
            </c:ext>
          </c:extLst>
        </c:ser>
        <c:dLbls>
          <c:dLblPos val="inEnd"/>
          <c:showLegendKey val="0"/>
          <c:showVal val="1"/>
          <c:showCatName val="0"/>
          <c:showSerName val="0"/>
          <c:showPercent val="0"/>
          <c:showBubbleSize val="0"/>
        </c:dLbls>
        <c:gapWidth val="227"/>
        <c:overlap val="-48"/>
        <c:axId val="1433063072"/>
        <c:axId val="1433063488"/>
      </c:barChart>
      <c:catAx>
        <c:axId val="1433063072"/>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Narrow" panose="020B0606020202030204" pitchFamily="34" charset="0"/>
                <a:ea typeface="+mn-ea"/>
                <a:cs typeface="+mn-cs"/>
              </a:defRPr>
            </a:pPr>
            <a:endParaRPr lang="es-CO"/>
          </a:p>
        </c:txPr>
        <c:crossAx val="1433063488"/>
        <c:crosses val="autoZero"/>
        <c:auto val="1"/>
        <c:lblAlgn val="ctr"/>
        <c:lblOffset val="100"/>
        <c:noMultiLvlLbl val="0"/>
      </c:catAx>
      <c:valAx>
        <c:axId val="1433063488"/>
        <c:scaling>
          <c:orientation val="minMax"/>
        </c:scaling>
        <c:delete val="0"/>
        <c:axPos val="b"/>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crossAx val="1433063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'SEG. METAS PDD  2020-2024'!$N$29</c:f>
              <c:strCache>
                <c:ptCount val="1"/>
                <c:pt idx="0">
                  <c:v>% DE EJECUCIÓN PRESUPUESTAL A 2022 A MARZO 31</c:v>
                </c:pt>
              </c:strCache>
            </c:strRef>
          </c:tx>
          <c:spPr>
            <a:solidFill>
              <a:srgbClr val="C00000"/>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'SEG. METAS PDD  2020-2024'!$C$30:$C$32</c:f>
              <c:strCache>
                <c:ptCount val="3"/>
                <c:pt idx="0">
                  <c:v>7658 - Fortalecimiento del Cuerpo Oficial de Bomberos Bogotá</c:v>
                </c:pt>
                <c:pt idx="1">
                  <c:v>7655 - Fortalecimiento de la planeación y gestión de la UAECOB Bogotá</c:v>
                </c:pt>
                <c:pt idx="2">
                  <c:v>7637-Fortalecimiento de la infraestructura de tecnología informática y de comunicaciones de la UAECOB Bogotá</c:v>
                </c:pt>
              </c:strCache>
            </c:strRef>
          </c:cat>
          <c:val>
            <c:numRef>
              <c:f>'SEG. METAS PDD  2020-2024'!$N$30:$N$32</c:f>
              <c:numCache>
                <c:formatCode>0%</c:formatCode>
                <c:ptCount val="3"/>
                <c:pt idx="0">
                  <c:v>0.26069672026706758</c:v>
                </c:pt>
                <c:pt idx="1">
                  <c:v>0.79938692098092645</c:v>
                </c:pt>
                <c:pt idx="2">
                  <c:v>0.27178464606181457</c:v>
                </c:pt>
              </c:numCache>
            </c:numRef>
          </c:val>
          <c:extLst>
            <c:ext xmlns:c16="http://schemas.microsoft.com/office/drawing/2014/chart" uri="{C3380CC4-5D6E-409C-BE32-E72D297353CC}">
              <c16:uniqueId val="{00000000-021C-4F8D-8DCE-13877E76052C}"/>
            </c:ext>
          </c:extLst>
        </c:ser>
        <c:ser>
          <c:idx val="3"/>
          <c:order val="3"/>
          <c:tx>
            <c:v>% EJECUCION PRESUPUESTAL ACUMULADA 2020-2024</c:v>
          </c:tx>
          <c:spPr>
            <a:gradFill>
              <a:gsLst>
                <a:gs pos="0">
                  <a:schemeClr val="accent4"/>
                </a:gs>
                <a:gs pos="100000">
                  <a:schemeClr val="accent4">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'SEG. METAS PDD  2020-2024'!$Q$30:$Q$32</c:f>
              <c:numCache>
                <c:formatCode>0%</c:formatCode>
                <c:ptCount val="3"/>
                <c:pt idx="0">
                  <c:v>0.65598464151222036</c:v>
                </c:pt>
                <c:pt idx="1">
                  <c:v>0.89406589460454255</c:v>
                </c:pt>
                <c:pt idx="2">
                  <c:v>0.67716634247348939</c:v>
                </c:pt>
              </c:numCache>
            </c:numRef>
          </c:val>
          <c:extLst>
            <c:ext xmlns:c16="http://schemas.microsoft.com/office/drawing/2014/chart" uri="{C3380CC4-5D6E-409C-BE32-E72D297353CC}">
              <c16:uniqueId val="{00000001-021C-4F8D-8DCE-13877E76052C}"/>
            </c:ext>
          </c:extLst>
        </c:ser>
        <c:dLbls>
          <c:dLblPos val="inEnd"/>
          <c:showLegendKey val="0"/>
          <c:showVal val="1"/>
          <c:showCatName val="0"/>
          <c:showSerName val="0"/>
          <c:showPercent val="0"/>
          <c:showBubbleSize val="0"/>
        </c:dLbls>
        <c:gapWidth val="41"/>
        <c:axId val="151083024"/>
        <c:axId val="151085200"/>
        <c:extLst>
          <c:ext xmlns:c15="http://schemas.microsoft.com/office/drawing/2012/chart" uri="{02D57815-91ED-43cb-92C2-25804820EDAC}">
            <c15:filteredBarSeries>
              <c15:ser>
                <c:idx val="0"/>
                <c:order val="0"/>
                <c:tx>
                  <c:strRef>
                    <c:extLst>
                      <c:ext uri="{02D57815-91ED-43cb-92C2-25804820EDAC}">
                        <c15:formulaRef>
                          <c15:sqref>'SEG. METAS PDD  2020-2024'!$D$29</c15:sqref>
                        </c15:formulaRef>
                      </c:ext>
                    </c:extLst>
                    <c:strCache>
                      <c:ptCount val="1"/>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'SEG. METAS PDD  2020-2024'!$C$30:$C$32</c15:sqref>
                        </c15:formulaRef>
                      </c:ext>
                    </c:extLst>
                    <c:strCache>
                      <c:ptCount val="3"/>
                      <c:pt idx="0">
                        <c:v>7658 - Fortalecimiento del Cuerpo Oficial de Bomberos Bogotá</c:v>
                      </c:pt>
                      <c:pt idx="1">
                        <c:v>7655 - Fortalecimiento de la planeación y gestión de la UAECOB Bogotá</c:v>
                      </c:pt>
                      <c:pt idx="2">
                        <c:v>7637-Fortalecimiento de la infraestructura de tecnología informática y de comunicaciones de la UAECOB Bogotá</c:v>
                      </c:pt>
                    </c:strCache>
                  </c:strRef>
                </c:cat>
                <c:val>
                  <c:numRef>
                    <c:extLst>
                      <c:ext uri="{02D57815-91ED-43cb-92C2-25804820EDAC}">
                        <c15:formulaRef>
                          <c15:sqref>'SEG. METAS PDD  2020-2024'!$D$30:$D$32</c15:sqref>
                        </c15:formulaRef>
                      </c:ext>
                    </c:extLst>
                    <c:numCache>
                      <c:formatCode>General</c:formatCode>
                      <c:ptCount val="3"/>
                    </c:numCache>
                  </c:numRef>
                </c:val>
                <c:extLst>
                  <c:ext xmlns:c16="http://schemas.microsoft.com/office/drawing/2014/chart" uri="{C3380CC4-5D6E-409C-BE32-E72D297353CC}">
                    <c16:uniqueId val="{00000002-021C-4F8D-8DCE-13877E76052C}"/>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'SEG. METAS PDD  2020-2024'!$E$29</c15:sqref>
                        </c15:formulaRef>
                      </c:ext>
                    </c:extLst>
                    <c:strCache>
                      <c:ptCount val="1"/>
                    </c:strCache>
                  </c:strRef>
                </c:tx>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extLst xmlns:c15="http://schemas.microsoft.com/office/drawing/2012/chart">
                      <c:ext xmlns:c15="http://schemas.microsoft.com/office/drawing/2012/chart" uri="{02D57815-91ED-43cb-92C2-25804820EDAC}">
                        <c15:formulaRef>
                          <c15:sqref>'SEG. METAS PDD  2020-2024'!$C$30:$C$32</c15:sqref>
                        </c15:formulaRef>
                      </c:ext>
                    </c:extLst>
                    <c:strCache>
                      <c:ptCount val="3"/>
                      <c:pt idx="0">
                        <c:v>7658 - Fortalecimiento del Cuerpo Oficial de Bomberos Bogotá</c:v>
                      </c:pt>
                      <c:pt idx="1">
                        <c:v>7655 - Fortalecimiento de la planeación y gestión de la UAECOB Bogotá</c:v>
                      </c:pt>
                      <c:pt idx="2">
                        <c:v>7637-Fortalecimiento de la infraestructura de tecnología informática y de comunicaciones de la UAECOB Bogotá</c:v>
                      </c:pt>
                    </c:strCache>
                  </c:strRef>
                </c:cat>
                <c:val>
                  <c:numRef>
                    <c:extLst xmlns:c15="http://schemas.microsoft.com/office/drawing/2012/chart">
                      <c:ext xmlns:c15="http://schemas.microsoft.com/office/drawing/2012/chart" uri="{02D57815-91ED-43cb-92C2-25804820EDAC}">
                        <c15:formulaRef>
                          <c15:sqref>'SEG. METAS PDD  2020-2024'!$E$30:$E$32</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3-021C-4F8D-8DCE-13877E76052C}"/>
                  </c:ext>
                </c:extLst>
              </c15:ser>
            </c15:filteredBarSeries>
          </c:ext>
        </c:extLst>
      </c:barChart>
      <c:catAx>
        <c:axId val="1510830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effectLst/>
                <a:latin typeface="Arial Narrow" panose="020B0606020202030204" pitchFamily="34" charset="0"/>
                <a:ea typeface="+mn-ea"/>
                <a:cs typeface="+mn-cs"/>
              </a:defRPr>
            </a:pPr>
            <a:endParaRPr lang="es-CO"/>
          </a:p>
        </c:txPr>
        <c:crossAx val="151085200"/>
        <c:crosses val="autoZero"/>
        <c:auto val="1"/>
        <c:lblAlgn val="ctr"/>
        <c:lblOffset val="100"/>
        <c:noMultiLvlLbl val="0"/>
      </c:catAx>
      <c:valAx>
        <c:axId val="151085200"/>
        <c:scaling>
          <c:orientation val="minMax"/>
        </c:scaling>
        <c:delete val="1"/>
        <c:axPos val="l"/>
        <c:numFmt formatCode="0%" sourceLinked="1"/>
        <c:majorTickMark val="none"/>
        <c:minorTickMark val="none"/>
        <c:tickLblPos val="nextTo"/>
        <c:crossAx val="1510830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s-CO"/>
        </a:p>
      </c:txPr>
    </c:legend>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'SEG. METAS PDD  2020-2024'!$Q$7</c:f>
              <c:strCache>
                <c:ptCount val="1"/>
                <c:pt idx="0">
                  <c:v>% AVANCE  FISICO ACUMULADO   METAS PLAN  (2020-2024 UAECOB)  FEB 2022</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 METAS PDD  2020-2024'!$E$8:$E$14</c:f>
              <c:strCache>
                <c:ptCount val="7"/>
                <c:pt idx="0">
                  <c:v>Implementar al 100% un (1) programa de capacitación, formación y entrenamiento al personal en el marco de la Academia Bomberil de Bogotá</c:v>
                </c:pt>
                <c:pt idx="1">
                  <c:v>Implementar al 100% un (1) programa de conocimiento y reducción en la gestión de riesgo en incendios, incidentes con materiales peligrosos y escenarios de riesgos</c:v>
                </c:pt>
                <c:pt idx="2">
                  <c:v>Implementar al 100% un programa de formación, modernización y sostenibilidad de la Unidad Administrativa Especial Cuerpo Oficial de Bomberos - UAECOB, para la respuesta efectiva en la atención de emergencias y desastres</c:v>
                </c:pt>
                <c:pt idx="3">
                  <c:v>Poner en funcionamiento 3 nuevos espacios para la gestión integral de riesgos,  incendios e incidentes con materiales peligrosos y rescates en todas sus modalidades</c:v>
                </c:pt>
                <c:pt idx="4">
                  <c:v>Reforzar, adecuar y ampliar  6 estaciones de Bomberos  </c:v>
                </c:pt>
                <c:pt idx="5">
                  <c:v>Gestionar el 100% de un (1)  plan de adecuación y sostenibilidad de los sistemas de gestión de la Unidad Administrativa Especial Cuerpo Oficial de Bomberos</c:v>
                </c:pt>
                <c:pt idx="6">
                  <c:v>Implementar al 100% una (1) estrategia de fortalecimiento de los sistemas de información para optimizar la gestión de la Unidad Administrativa Especial Cuerpo Oficial de Bomberos</c:v>
                </c:pt>
              </c:strCache>
            </c:strRef>
          </c:cat>
          <c:val>
            <c:numRef>
              <c:f>'SEG. METAS PDD  2020-2024'!$Q$8:$Q$14</c:f>
              <c:numCache>
                <c:formatCode>0.00%</c:formatCode>
                <c:ptCount val="7"/>
                <c:pt idx="0">
                  <c:v>0.36449999999999999</c:v>
                </c:pt>
                <c:pt idx="1">
                  <c:v>0.37530000000000002</c:v>
                </c:pt>
                <c:pt idx="2">
                  <c:v>0.29820000000000002</c:v>
                </c:pt>
                <c:pt idx="3">
                  <c:v>0.3367</c:v>
                </c:pt>
                <c:pt idx="4">
                  <c:v>0.22</c:v>
                </c:pt>
                <c:pt idx="5">
                  <c:v>0.4173</c:v>
                </c:pt>
                <c:pt idx="6">
                  <c:v>0.34399999999999997</c:v>
                </c:pt>
              </c:numCache>
            </c:numRef>
          </c:val>
          <c:extLst>
            <c:ext xmlns:c16="http://schemas.microsoft.com/office/drawing/2014/chart" uri="{C3380CC4-5D6E-409C-BE32-E72D297353CC}">
              <c16:uniqueId val="{00000000-9784-4713-8FEB-73E500364DBC}"/>
            </c:ext>
          </c:extLst>
        </c:ser>
        <c:ser>
          <c:idx val="1"/>
          <c:order val="1"/>
          <c:tx>
            <c:v>% EJECUCION ACUMULADA 2020-2024</c:v>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'SEG. METAS PDD  2020-2024'!$T$8:$T$14</c:f>
              <c:numCache>
                <c:formatCode>0.00%</c:formatCode>
                <c:ptCount val="7"/>
                <c:pt idx="0">
                  <c:v>0.52943485086342235</c:v>
                </c:pt>
                <c:pt idx="1">
                  <c:v>0.64850740926336892</c:v>
                </c:pt>
                <c:pt idx="2">
                  <c:v>0.6355487730007543</c:v>
                </c:pt>
                <c:pt idx="3">
                  <c:v>0.97090606816292602</c:v>
                </c:pt>
                <c:pt idx="4">
                  <c:v>0.65756765261170547</c:v>
                </c:pt>
                <c:pt idx="5">
                  <c:v>0.89406589460454255</c:v>
                </c:pt>
                <c:pt idx="6">
                  <c:v>0.67716634247348939</c:v>
                </c:pt>
              </c:numCache>
            </c:numRef>
          </c:val>
          <c:extLst>
            <c:ext xmlns:c16="http://schemas.microsoft.com/office/drawing/2014/chart" uri="{C3380CC4-5D6E-409C-BE32-E72D297353CC}">
              <c16:uniqueId val="{00000001-9784-4713-8FEB-73E500364DBC}"/>
            </c:ext>
          </c:extLst>
        </c:ser>
        <c:dLbls>
          <c:dLblPos val="inEnd"/>
          <c:showLegendKey val="0"/>
          <c:showVal val="1"/>
          <c:showCatName val="0"/>
          <c:showSerName val="0"/>
          <c:showPercent val="0"/>
          <c:showBubbleSize val="0"/>
        </c:dLbls>
        <c:gapWidth val="182"/>
        <c:axId val="151079760"/>
        <c:axId val="151085744"/>
      </c:barChart>
      <c:catAx>
        <c:axId val="151079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crossAx val="151085744"/>
        <c:crosses val="autoZero"/>
        <c:auto val="1"/>
        <c:lblAlgn val="ctr"/>
        <c:lblOffset val="100"/>
        <c:noMultiLvlLbl val="0"/>
      </c:catAx>
      <c:valAx>
        <c:axId val="151085744"/>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151079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29.xml"/><Relationship Id="rId5" Type="http://schemas.openxmlformats.org/officeDocument/2006/relationships/slide" Target="../slides/slide30.xml"/><Relationship Id="rId4"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091EAB-541E-4E05-9EB7-C6071FC02209}" type="doc">
      <dgm:prSet loTypeId="urn:microsoft.com/office/officeart/2008/layout/HorizontalMultiLevelHierarchy" loCatId="hierarchy" qsTypeId="urn:microsoft.com/office/officeart/2005/8/quickstyle/simple5" qsCatId="simple" csTypeId="urn:microsoft.com/office/officeart/2005/8/colors/colorful2" csCatId="colorful" phldr="1"/>
      <dgm:spPr/>
      <dgm:t>
        <a:bodyPr/>
        <a:lstStyle/>
        <a:p>
          <a:endParaRPr lang="es-CO"/>
        </a:p>
      </dgm:t>
    </dgm:pt>
    <dgm:pt modelId="{C2B39366-576E-40D3-9D58-9AB2FB95E346}">
      <dgm:prSet phldrT="[Texto]"/>
      <dgm:spPr/>
      <dgm:t>
        <a:bodyPr/>
        <a:lstStyle/>
        <a:p>
          <a:r>
            <a:rPr lang="es-MX" b="1" baseline="0" dirty="0">
              <a:latin typeface="Arial Narrow" panose="020B0606020202030204" pitchFamily="34" charset="0"/>
            </a:rPr>
            <a:t>Informe de seguimiento a la planeación institucional- </a:t>
          </a:r>
          <a:endParaRPr lang="es-CO" baseline="0" dirty="0">
            <a:latin typeface="Arial Narrow" panose="020B0606020202030204" pitchFamily="34" charset="0"/>
          </a:endParaRPr>
        </a:p>
      </dgm:t>
    </dgm:pt>
    <dgm:pt modelId="{ECF53DDF-BAA1-4A3F-9E6C-BA6C74BAC06D}" type="parTrans" cxnId="{12731B65-204D-42BB-A7AB-A55AD392C96E}">
      <dgm:prSet/>
      <dgm:spPr/>
      <dgm:t>
        <a:bodyPr/>
        <a:lstStyle/>
        <a:p>
          <a:endParaRPr lang="es-CO"/>
        </a:p>
      </dgm:t>
    </dgm:pt>
    <dgm:pt modelId="{8118CE52-8731-437A-9F76-970C2B345F40}" type="sibTrans" cxnId="{12731B65-204D-42BB-A7AB-A55AD392C96E}">
      <dgm:prSet/>
      <dgm:spPr/>
      <dgm:t>
        <a:bodyPr/>
        <a:lstStyle/>
        <a:p>
          <a:endParaRPr lang="es-CO"/>
        </a:p>
      </dgm:t>
    </dgm:pt>
    <dgm:pt modelId="{47E05F7D-E4C2-4558-A994-A52204D89807}">
      <dgm:prSet phldrT="[Texto]" custT="1"/>
      <dgm:spPr/>
      <dgm:t>
        <a:bodyPr spcFirstLastPara="0" vert="horz" wrap="square" lIns="15875" tIns="15875" rIns="15875" bIns="15875" numCol="1" spcCol="1270" anchor="ctr" anchorCtr="0"/>
        <a:lstStyle/>
        <a:p>
          <a:r>
            <a:rPr lang="es-MX" sz="2500" b="0" kern="1200" baseline="0" dirty="0">
              <a:latin typeface="Arial Narrow" panose="020B0606020202030204" pitchFamily="34" charset="0"/>
              <a:ea typeface="+mn-ea"/>
              <a:cs typeface="+mn-cs"/>
            </a:rPr>
            <a:t>Metodología</a:t>
          </a:r>
          <a:r>
            <a:rPr lang="es-MX" sz="2300" kern="1200" dirty="0"/>
            <a:t> </a:t>
          </a:r>
          <a:endParaRPr lang="es-CO" sz="2300" kern="12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5F1019EC-6FA2-4ABE-A23C-7575E9DFC3F0}" type="parTrans" cxnId="{2A1A5DB1-45A7-47E1-92D9-651385A9FB1D}">
      <dgm:prSet/>
      <dgm:spPr/>
      <dgm:t>
        <a:bodyPr/>
        <a:lstStyle/>
        <a:p>
          <a:endParaRPr lang="es-CO" dirty="0"/>
        </a:p>
      </dgm:t>
    </dgm:pt>
    <dgm:pt modelId="{71CF23DA-1FDF-4F0E-9D27-6AFC4ED0C2E6}" type="sibTrans" cxnId="{2A1A5DB1-45A7-47E1-92D9-651385A9FB1D}">
      <dgm:prSet/>
      <dgm:spPr/>
      <dgm:t>
        <a:bodyPr/>
        <a:lstStyle/>
        <a:p>
          <a:endParaRPr lang="es-CO"/>
        </a:p>
      </dgm:t>
    </dgm:pt>
    <dgm:pt modelId="{7B37C6D5-3291-484F-BBA2-4608BB8F79AB}">
      <dgm:prSet phldrT="[Texto]" custT="1"/>
      <dgm:spPr/>
      <dgm:t>
        <a:bodyPr spcFirstLastPara="0" vert="horz" wrap="square" lIns="15875" tIns="15875" rIns="15875" bIns="15875" numCol="1" spcCol="1270" anchor="ctr" anchorCtr="0"/>
        <a:lstStyle/>
        <a:p>
          <a:pPr marL="0" lvl="0" indent="0" algn="ctr" defTabSz="1111250">
            <a:lnSpc>
              <a:spcPct val="90000"/>
            </a:lnSpc>
            <a:spcBef>
              <a:spcPct val="0"/>
            </a:spcBef>
            <a:spcAft>
              <a:spcPct val="35000"/>
            </a:spcAft>
            <a:buNone/>
          </a:pPr>
          <a:r>
            <a:rPr lang="es-MX" sz="2500" b="0" kern="1200" baseline="0" dirty="0">
              <a:latin typeface="Arial Narrow" panose="020B0606020202030204" pitchFamily="34" charset="0"/>
              <a:ea typeface="+mn-ea"/>
              <a:cs typeface="+mn-cs"/>
            </a:rPr>
            <a:t>Plan Estratégico Institucional</a:t>
          </a:r>
          <a:endParaRPr lang="es-CO" sz="2500" b="0" kern="1200" baseline="0" dirty="0">
            <a:latin typeface="Arial Narrow" panose="020B0606020202030204" pitchFamily="34" charset="0"/>
            <a:ea typeface="+mn-ea"/>
            <a:cs typeface="+mn-cs"/>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44C2D7CC-F1F0-45FF-9B08-136232813A85}" type="parTrans" cxnId="{44E11089-4B27-4978-9935-347A2DCBCA61}">
      <dgm:prSet/>
      <dgm:spPr/>
      <dgm:t>
        <a:bodyPr/>
        <a:lstStyle/>
        <a:p>
          <a:endParaRPr lang="es-CO" dirty="0"/>
        </a:p>
      </dgm:t>
    </dgm:pt>
    <dgm:pt modelId="{86D4DEC6-6032-49D5-B336-820A3E091BAB}" type="sibTrans" cxnId="{44E11089-4B27-4978-9935-347A2DCBCA61}">
      <dgm:prSet/>
      <dgm:spPr/>
      <dgm:t>
        <a:bodyPr/>
        <a:lstStyle/>
        <a:p>
          <a:endParaRPr lang="es-CO"/>
        </a:p>
      </dgm:t>
    </dgm:pt>
    <dgm:pt modelId="{DB406682-5394-4BE5-82A2-55BEB6B844BB}">
      <dgm:prSet phldrT="[Texto]" custT="1"/>
      <dgm:spPr/>
      <dgm:t>
        <a:bodyPr/>
        <a:lstStyle/>
        <a:p>
          <a:r>
            <a:rPr lang="es-CO" sz="2300" kern="1200" dirty="0">
              <a:latin typeface="Arial Narrow" panose="020B0606020202030204" pitchFamily="34" charset="0"/>
            </a:rPr>
            <a:t>Indicadores de Gestión</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5FF09A66-D691-43C6-88E8-97812D7D65D2}" type="parTrans" cxnId="{5A219B89-6E34-4184-A6A8-D5358038CDCD}">
      <dgm:prSet/>
      <dgm:spPr/>
      <dgm:t>
        <a:bodyPr/>
        <a:lstStyle/>
        <a:p>
          <a:endParaRPr lang="es-CO" dirty="0"/>
        </a:p>
      </dgm:t>
    </dgm:pt>
    <dgm:pt modelId="{1AA1C4B5-D859-4974-8EB2-751540EB82BA}" type="sibTrans" cxnId="{5A219B89-6E34-4184-A6A8-D5358038CDCD}">
      <dgm:prSet/>
      <dgm:spPr/>
      <dgm:t>
        <a:bodyPr/>
        <a:lstStyle/>
        <a:p>
          <a:endParaRPr lang="es-CO"/>
        </a:p>
      </dgm:t>
    </dgm:pt>
    <dgm:pt modelId="{805415DA-C0E3-40BC-BA28-F16995FB8DCE}">
      <dgm:prSet phldrT="[Texto]"/>
      <dgm:spPr/>
      <dgm:t>
        <a:bodyPr/>
        <a:lstStyle/>
        <a:p>
          <a:r>
            <a:rPr lang="es-CO" dirty="0"/>
            <a:t>Planes Institucionales </a:t>
          </a:r>
        </a:p>
      </dgm:t>
    </dgm:pt>
    <dgm:pt modelId="{802AD754-CEEB-4213-B5C0-1A18311D6EC4}" type="parTrans" cxnId="{4BC17BE8-A2D6-4B44-B655-463D5CD6646E}">
      <dgm:prSet/>
      <dgm:spPr/>
      <dgm:t>
        <a:bodyPr/>
        <a:lstStyle/>
        <a:p>
          <a:endParaRPr lang="es-CO" dirty="0"/>
        </a:p>
      </dgm:t>
    </dgm:pt>
    <dgm:pt modelId="{A21FF201-D5F3-4D6E-A187-4C34EB4493F7}" type="sibTrans" cxnId="{4BC17BE8-A2D6-4B44-B655-463D5CD6646E}">
      <dgm:prSet/>
      <dgm:spPr/>
      <dgm:t>
        <a:bodyPr/>
        <a:lstStyle/>
        <a:p>
          <a:endParaRPr lang="es-CO"/>
        </a:p>
      </dgm:t>
    </dgm:pt>
    <dgm:pt modelId="{1D11FF53-D389-49DA-9BDF-62914E346132}">
      <dgm:prSet phldrT="[Texto]"/>
      <dgm:spPr/>
      <dgm:t>
        <a:bodyPr/>
        <a:lstStyle/>
        <a:p>
          <a:r>
            <a:rPr lang="es-MX" baseline="0" dirty="0">
              <a:latin typeface="Arial Narrow" panose="020B0606020202030204" pitchFamily="34" charset="0"/>
            </a:rPr>
            <a:t> Ejecución presupuestal </a:t>
          </a:r>
          <a:endParaRPr lang="es-CO" baseline="0" dirty="0">
            <a:latin typeface="Arial Narrow" panose="020B0606020202030204" pitchFamily="34" charset="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214D3027-B239-4AF8-B17E-C060B8A44325}" type="parTrans" cxnId="{0BEEDF89-D668-4409-8CE0-266B358B9D01}">
      <dgm:prSet/>
      <dgm:spPr/>
      <dgm:t>
        <a:bodyPr/>
        <a:lstStyle/>
        <a:p>
          <a:endParaRPr lang="es-CO" dirty="0"/>
        </a:p>
      </dgm:t>
    </dgm:pt>
    <dgm:pt modelId="{065E937D-1D10-4149-92EB-D784B7D91784}" type="sibTrans" cxnId="{0BEEDF89-D668-4409-8CE0-266B358B9D01}">
      <dgm:prSet/>
      <dgm:spPr/>
      <dgm:t>
        <a:bodyPr/>
        <a:lstStyle/>
        <a:p>
          <a:endParaRPr lang="es-CO"/>
        </a:p>
      </dgm:t>
    </dgm:pt>
    <dgm:pt modelId="{DEE4BF7C-931A-46E8-9E64-E4122BA61F46}">
      <dgm:prSet phldrT="[Texto]"/>
      <dgm:spPr/>
      <dgm:t>
        <a:bodyPr/>
        <a:lstStyle/>
        <a:p>
          <a:r>
            <a:rPr lang="es-MX" baseline="0" dirty="0">
              <a:latin typeface="Arial Narrow" panose="020B0606020202030204" pitchFamily="34" charset="0"/>
            </a:rPr>
            <a:t>Metas plan</a:t>
          </a:r>
          <a:endParaRPr lang="es-CO" baseline="0" dirty="0">
            <a:latin typeface="Arial Narrow" panose="020B0606020202030204" pitchFamily="34" charset="0"/>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74B908E2-6523-4CEF-B637-5A5881BAE8F3}" type="parTrans" cxnId="{F655D186-995B-49F5-BA6E-E11EFF273B18}">
      <dgm:prSet/>
      <dgm:spPr/>
      <dgm:t>
        <a:bodyPr/>
        <a:lstStyle/>
        <a:p>
          <a:endParaRPr lang="es-CO" dirty="0"/>
        </a:p>
      </dgm:t>
    </dgm:pt>
    <dgm:pt modelId="{101CB78D-8DBE-4669-896F-24BF7649399A}" type="sibTrans" cxnId="{F655D186-995B-49F5-BA6E-E11EFF273B18}">
      <dgm:prSet/>
      <dgm:spPr/>
      <dgm:t>
        <a:bodyPr/>
        <a:lstStyle/>
        <a:p>
          <a:endParaRPr lang="es-CO"/>
        </a:p>
      </dgm:t>
    </dgm:pt>
    <dgm:pt modelId="{B95F5933-F0BA-4CBB-BFBA-348CCBA61B09}">
      <dgm:prSet phldrT="[Texto]"/>
      <dgm:spPr/>
      <dgm:t>
        <a:bodyPr/>
        <a:lstStyle/>
        <a:p>
          <a:r>
            <a:rPr lang="es-MX" baseline="0" dirty="0">
              <a:latin typeface="Arial Narrow" panose="020B0606020202030204" pitchFamily="34" charset="0"/>
            </a:rPr>
            <a:t>Proyectos de Inversión </a:t>
          </a:r>
          <a:endParaRPr lang="es-CO" baseline="0" dirty="0">
            <a:latin typeface="Arial Narrow" panose="020B0606020202030204" pitchFamily="34" charset="0"/>
          </a:endParaRP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0ABAEB14-B765-4DB1-AC24-C0F5D2399704}" type="parTrans" cxnId="{00D89C4D-28BC-4012-9B1D-8FFEF06B80D9}">
      <dgm:prSet/>
      <dgm:spPr/>
      <dgm:t>
        <a:bodyPr/>
        <a:lstStyle/>
        <a:p>
          <a:endParaRPr lang="es-CO" dirty="0"/>
        </a:p>
      </dgm:t>
    </dgm:pt>
    <dgm:pt modelId="{3E8EA4D0-8FA4-4FAD-9828-8C88992DB0F4}" type="sibTrans" cxnId="{00D89C4D-28BC-4012-9B1D-8FFEF06B80D9}">
      <dgm:prSet/>
      <dgm:spPr/>
      <dgm:t>
        <a:bodyPr/>
        <a:lstStyle/>
        <a:p>
          <a:endParaRPr lang="es-CO"/>
        </a:p>
      </dgm:t>
    </dgm:pt>
    <dgm:pt modelId="{67587217-649B-4CAF-BCF1-626E2D741780}" type="pres">
      <dgm:prSet presAssocID="{C5091EAB-541E-4E05-9EB7-C6071FC02209}" presName="Name0" presStyleCnt="0">
        <dgm:presLayoutVars>
          <dgm:chPref val="1"/>
          <dgm:dir/>
          <dgm:animOne val="branch"/>
          <dgm:animLvl val="lvl"/>
          <dgm:resizeHandles val="exact"/>
        </dgm:presLayoutVars>
      </dgm:prSet>
      <dgm:spPr/>
    </dgm:pt>
    <dgm:pt modelId="{514CA1A6-6554-4504-97BC-481BDE2388B9}" type="pres">
      <dgm:prSet presAssocID="{C2B39366-576E-40D3-9D58-9AB2FB95E346}" presName="root1" presStyleCnt="0"/>
      <dgm:spPr/>
    </dgm:pt>
    <dgm:pt modelId="{A9E753ED-4C9C-4B68-9352-E43541E92C53}" type="pres">
      <dgm:prSet presAssocID="{C2B39366-576E-40D3-9D58-9AB2FB95E346}" presName="LevelOneTextNode" presStyleLbl="node0" presStyleIdx="0" presStyleCnt="1">
        <dgm:presLayoutVars>
          <dgm:chPref val="3"/>
        </dgm:presLayoutVars>
      </dgm:prSet>
      <dgm:spPr/>
    </dgm:pt>
    <dgm:pt modelId="{390D5B99-79EA-4766-9956-D29A0ACE28BB}" type="pres">
      <dgm:prSet presAssocID="{C2B39366-576E-40D3-9D58-9AB2FB95E346}" presName="level2hierChild" presStyleCnt="0"/>
      <dgm:spPr/>
    </dgm:pt>
    <dgm:pt modelId="{5AD3E845-287D-4228-BA67-F119821C0DA2}" type="pres">
      <dgm:prSet presAssocID="{5F1019EC-6FA2-4ABE-A23C-7575E9DFC3F0}" presName="conn2-1" presStyleLbl="parChTrans1D2" presStyleIdx="0" presStyleCnt="5"/>
      <dgm:spPr/>
    </dgm:pt>
    <dgm:pt modelId="{C93A6E2F-B7F2-4520-84AB-1E0880FF53F7}" type="pres">
      <dgm:prSet presAssocID="{5F1019EC-6FA2-4ABE-A23C-7575E9DFC3F0}" presName="connTx" presStyleLbl="parChTrans1D2" presStyleIdx="0" presStyleCnt="5"/>
      <dgm:spPr/>
    </dgm:pt>
    <dgm:pt modelId="{AEE148F3-AD7A-4580-9E2F-F1D84BC2F2C2}" type="pres">
      <dgm:prSet presAssocID="{47E05F7D-E4C2-4558-A994-A52204D89807}" presName="root2" presStyleCnt="0"/>
      <dgm:spPr/>
    </dgm:pt>
    <dgm:pt modelId="{F14ED13E-246D-4D12-88C2-CC28E299B35D}" type="pres">
      <dgm:prSet presAssocID="{47E05F7D-E4C2-4558-A994-A52204D89807}" presName="LevelTwoTextNode" presStyleLbl="node2" presStyleIdx="0" presStyleCnt="5">
        <dgm:presLayoutVars>
          <dgm:chPref val="3"/>
        </dgm:presLayoutVars>
      </dgm:prSet>
      <dgm:spPr>
        <a:xfrm>
          <a:off x="2152179" y="861126"/>
          <a:ext cx="2255672" cy="687705"/>
        </a:xfrm>
        <a:prstGeom prst="rect">
          <a:avLst/>
        </a:prstGeom>
      </dgm:spPr>
    </dgm:pt>
    <dgm:pt modelId="{40ABBFAC-C149-4485-9EDA-D5BF1A928D5D}" type="pres">
      <dgm:prSet presAssocID="{47E05F7D-E4C2-4558-A994-A52204D89807}" presName="level3hierChild" presStyleCnt="0"/>
      <dgm:spPr/>
    </dgm:pt>
    <dgm:pt modelId="{1C917F4E-99FA-471A-BA6B-6838E643FDE5}" type="pres">
      <dgm:prSet presAssocID="{44C2D7CC-F1F0-45FF-9B08-136232813A85}" presName="conn2-1" presStyleLbl="parChTrans1D2" presStyleIdx="1" presStyleCnt="5"/>
      <dgm:spPr/>
    </dgm:pt>
    <dgm:pt modelId="{1B10F49B-FF08-471D-BC8F-CA598D500CFA}" type="pres">
      <dgm:prSet presAssocID="{44C2D7CC-F1F0-45FF-9B08-136232813A85}" presName="connTx" presStyleLbl="parChTrans1D2" presStyleIdx="1" presStyleCnt="5"/>
      <dgm:spPr/>
    </dgm:pt>
    <dgm:pt modelId="{60D75430-F7F3-4000-A8D0-CDCB14A8B326}" type="pres">
      <dgm:prSet presAssocID="{7B37C6D5-3291-484F-BBA2-4608BB8F79AB}" presName="root2" presStyleCnt="0"/>
      <dgm:spPr/>
    </dgm:pt>
    <dgm:pt modelId="{616A259F-FD35-4DC1-8094-D64497B3370C}" type="pres">
      <dgm:prSet presAssocID="{7B37C6D5-3291-484F-BBA2-4608BB8F79AB}" presName="LevelTwoTextNode" presStyleLbl="node2" presStyleIdx="1" presStyleCnt="5">
        <dgm:presLayoutVars>
          <dgm:chPref val="3"/>
        </dgm:presLayoutVars>
      </dgm:prSet>
      <dgm:spPr>
        <a:xfrm>
          <a:off x="2154046" y="1721722"/>
          <a:ext cx="2253469" cy="687033"/>
        </a:xfrm>
        <a:prstGeom prst="rect">
          <a:avLst/>
        </a:prstGeom>
      </dgm:spPr>
    </dgm:pt>
    <dgm:pt modelId="{C4C37CB4-6591-460A-A8CA-53FDE9889A04}" type="pres">
      <dgm:prSet presAssocID="{7B37C6D5-3291-484F-BBA2-4608BB8F79AB}" presName="level3hierChild" presStyleCnt="0"/>
      <dgm:spPr/>
    </dgm:pt>
    <dgm:pt modelId="{A6A9C85C-6072-466E-BC3A-1A84E1B6BFCA}" type="pres">
      <dgm:prSet presAssocID="{5FF09A66-D691-43C6-88E8-97812D7D65D2}" presName="conn2-1" presStyleLbl="parChTrans1D2" presStyleIdx="2" presStyleCnt="5"/>
      <dgm:spPr/>
    </dgm:pt>
    <dgm:pt modelId="{629F428A-9F40-41E1-A325-B62C9D5353B4}" type="pres">
      <dgm:prSet presAssocID="{5FF09A66-D691-43C6-88E8-97812D7D65D2}" presName="connTx" presStyleLbl="parChTrans1D2" presStyleIdx="2" presStyleCnt="5"/>
      <dgm:spPr/>
    </dgm:pt>
    <dgm:pt modelId="{4C1AD400-8153-42AE-B453-B6D8A56E0AFD}" type="pres">
      <dgm:prSet presAssocID="{DB406682-5394-4BE5-82A2-55BEB6B844BB}" presName="root2" presStyleCnt="0"/>
      <dgm:spPr/>
    </dgm:pt>
    <dgm:pt modelId="{8DA892D4-B018-4944-8C19-A31EE9E80A6D}" type="pres">
      <dgm:prSet presAssocID="{DB406682-5394-4BE5-82A2-55BEB6B844BB}" presName="LevelTwoTextNode" presStyleLbl="node2" presStyleIdx="2" presStyleCnt="5">
        <dgm:presLayoutVars>
          <dgm:chPref val="3"/>
        </dgm:presLayoutVars>
      </dgm:prSet>
      <dgm:spPr/>
    </dgm:pt>
    <dgm:pt modelId="{9A606462-005D-47BE-B2CE-AF86C96638A9}" type="pres">
      <dgm:prSet presAssocID="{DB406682-5394-4BE5-82A2-55BEB6B844BB}" presName="level3hierChild" presStyleCnt="0"/>
      <dgm:spPr/>
    </dgm:pt>
    <dgm:pt modelId="{4859FB89-1B73-4F1A-9DD1-5D682955FDAC}" type="pres">
      <dgm:prSet presAssocID="{802AD754-CEEB-4213-B5C0-1A18311D6EC4}" presName="conn2-1" presStyleLbl="parChTrans1D2" presStyleIdx="3" presStyleCnt="5"/>
      <dgm:spPr/>
    </dgm:pt>
    <dgm:pt modelId="{E6588C13-18F7-48A0-B48F-1D87E7102678}" type="pres">
      <dgm:prSet presAssocID="{802AD754-CEEB-4213-B5C0-1A18311D6EC4}" presName="connTx" presStyleLbl="parChTrans1D2" presStyleIdx="3" presStyleCnt="5"/>
      <dgm:spPr/>
    </dgm:pt>
    <dgm:pt modelId="{34E834C3-C771-4772-AC47-F679A93AF01C}" type="pres">
      <dgm:prSet presAssocID="{805415DA-C0E3-40BC-BA28-F16995FB8DCE}" presName="root2" presStyleCnt="0"/>
      <dgm:spPr/>
    </dgm:pt>
    <dgm:pt modelId="{C3BC0800-E68E-48A9-9523-6672C45C80D1}" type="pres">
      <dgm:prSet presAssocID="{805415DA-C0E3-40BC-BA28-F16995FB8DCE}" presName="LevelTwoTextNode" presStyleLbl="node2" presStyleIdx="3" presStyleCnt="5">
        <dgm:presLayoutVars>
          <dgm:chPref val="3"/>
        </dgm:presLayoutVars>
      </dgm:prSet>
      <dgm:spPr/>
    </dgm:pt>
    <dgm:pt modelId="{D67BC9AC-74AB-45F0-9618-D8F499CE097A}" type="pres">
      <dgm:prSet presAssocID="{805415DA-C0E3-40BC-BA28-F16995FB8DCE}" presName="level3hierChild" presStyleCnt="0"/>
      <dgm:spPr/>
    </dgm:pt>
    <dgm:pt modelId="{14F6F588-9E56-40A2-BB85-8FFD9C05A9AF}" type="pres">
      <dgm:prSet presAssocID="{214D3027-B239-4AF8-B17E-C060B8A44325}" presName="conn2-1" presStyleLbl="parChTrans1D2" presStyleIdx="4" presStyleCnt="5"/>
      <dgm:spPr/>
    </dgm:pt>
    <dgm:pt modelId="{953CAECC-CFD6-4B6A-82AC-12C4090215EB}" type="pres">
      <dgm:prSet presAssocID="{214D3027-B239-4AF8-B17E-C060B8A44325}" presName="connTx" presStyleLbl="parChTrans1D2" presStyleIdx="4" presStyleCnt="5"/>
      <dgm:spPr/>
    </dgm:pt>
    <dgm:pt modelId="{1DCF37DE-CEF3-447A-876E-EB07C6EA6589}" type="pres">
      <dgm:prSet presAssocID="{1D11FF53-D389-49DA-9BDF-62914E346132}" presName="root2" presStyleCnt="0"/>
      <dgm:spPr/>
    </dgm:pt>
    <dgm:pt modelId="{F4AE9110-D770-460A-84C0-3ADB77428A8B}" type="pres">
      <dgm:prSet presAssocID="{1D11FF53-D389-49DA-9BDF-62914E346132}" presName="LevelTwoTextNode" presStyleLbl="node2" presStyleIdx="4" presStyleCnt="5">
        <dgm:presLayoutVars>
          <dgm:chPref val="3"/>
        </dgm:presLayoutVars>
      </dgm:prSet>
      <dgm:spPr/>
    </dgm:pt>
    <dgm:pt modelId="{63DFC6B1-2509-4D6D-ADBD-75A712B8FDB8}" type="pres">
      <dgm:prSet presAssocID="{1D11FF53-D389-49DA-9BDF-62914E346132}" presName="level3hierChild" presStyleCnt="0"/>
      <dgm:spPr/>
    </dgm:pt>
    <dgm:pt modelId="{4E91B8A8-0C03-4CC0-870B-FB446050139C}" type="pres">
      <dgm:prSet presAssocID="{74B908E2-6523-4CEF-B637-5A5881BAE8F3}" presName="conn2-1" presStyleLbl="parChTrans1D3" presStyleIdx="0" presStyleCnt="2"/>
      <dgm:spPr/>
    </dgm:pt>
    <dgm:pt modelId="{DE97332C-FA5A-4ABD-AE0C-9FC9B3C8982E}" type="pres">
      <dgm:prSet presAssocID="{74B908E2-6523-4CEF-B637-5A5881BAE8F3}" presName="connTx" presStyleLbl="parChTrans1D3" presStyleIdx="0" presStyleCnt="2"/>
      <dgm:spPr/>
    </dgm:pt>
    <dgm:pt modelId="{1DF53D11-EFDB-4BD7-86D2-DD9B121B6E1E}" type="pres">
      <dgm:prSet presAssocID="{DEE4BF7C-931A-46E8-9E64-E4122BA61F46}" presName="root2" presStyleCnt="0"/>
      <dgm:spPr/>
    </dgm:pt>
    <dgm:pt modelId="{BD5A0508-8338-4729-8530-4CF5523A5F67}" type="pres">
      <dgm:prSet presAssocID="{DEE4BF7C-931A-46E8-9E64-E4122BA61F46}" presName="LevelTwoTextNode" presStyleLbl="node3" presStyleIdx="0" presStyleCnt="2">
        <dgm:presLayoutVars>
          <dgm:chPref val="3"/>
        </dgm:presLayoutVars>
      </dgm:prSet>
      <dgm:spPr/>
    </dgm:pt>
    <dgm:pt modelId="{FD6F2BCB-7B6A-4649-A38D-1EB771B9EBE1}" type="pres">
      <dgm:prSet presAssocID="{DEE4BF7C-931A-46E8-9E64-E4122BA61F46}" presName="level3hierChild" presStyleCnt="0"/>
      <dgm:spPr/>
    </dgm:pt>
    <dgm:pt modelId="{18EC2598-72D1-4583-98A7-FDED21A732CB}" type="pres">
      <dgm:prSet presAssocID="{0ABAEB14-B765-4DB1-AC24-C0F5D2399704}" presName="conn2-1" presStyleLbl="parChTrans1D3" presStyleIdx="1" presStyleCnt="2"/>
      <dgm:spPr/>
    </dgm:pt>
    <dgm:pt modelId="{0ABDA7E7-D514-4CD8-A82D-2F9C37C09A1F}" type="pres">
      <dgm:prSet presAssocID="{0ABAEB14-B765-4DB1-AC24-C0F5D2399704}" presName="connTx" presStyleLbl="parChTrans1D3" presStyleIdx="1" presStyleCnt="2"/>
      <dgm:spPr/>
    </dgm:pt>
    <dgm:pt modelId="{AF2B6C4C-EA2A-43ED-9D00-8A7EBC10E695}" type="pres">
      <dgm:prSet presAssocID="{B95F5933-F0BA-4CBB-BFBA-348CCBA61B09}" presName="root2" presStyleCnt="0"/>
      <dgm:spPr/>
    </dgm:pt>
    <dgm:pt modelId="{4B4414A3-F495-4503-B7A7-841CF709CEA9}" type="pres">
      <dgm:prSet presAssocID="{B95F5933-F0BA-4CBB-BFBA-348CCBA61B09}" presName="LevelTwoTextNode" presStyleLbl="node3" presStyleIdx="1" presStyleCnt="2">
        <dgm:presLayoutVars>
          <dgm:chPref val="3"/>
        </dgm:presLayoutVars>
      </dgm:prSet>
      <dgm:spPr/>
    </dgm:pt>
    <dgm:pt modelId="{E54FAAB1-B84F-4C0E-8D44-630874FD2AAD}" type="pres">
      <dgm:prSet presAssocID="{B95F5933-F0BA-4CBB-BFBA-348CCBA61B09}" presName="level3hierChild" presStyleCnt="0"/>
      <dgm:spPr/>
    </dgm:pt>
  </dgm:ptLst>
  <dgm:cxnLst>
    <dgm:cxn modelId="{279AF400-7473-45F5-A159-57E569B210F2}" type="presOf" srcId="{1D11FF53-D389-49DA-9BDF-62914E346132}" destId="{F4AE9110-D770-460A-84C0-3ADB77428A8B}" srcOrd="0" destOrd="0" presId="urn:microsoft.com/office/officeart/2008/layout/HorizontalMultiLevelHierarchy"/>
    <dgm:cxn modelId="{D2F46003-C2DB-4667-844D-8B68BA46FA00}" type="presOf" srcId="{214D3027-B239-4AF8-B17E-C060B8A44325}" destId="{14F6F588-9E56-40A2-BB85-8FFD9C05A9AF}" srcOrd="0" destOrd="0" presId="urn:microsoft.com/office/officeart/2008/layout/HorizontalMultiLevelHierarchy"/>
    <dgm:cxn modelId="{4EAB0E11-6F1E-44C0-8503-A3F396258468}" type="presOf" srcId="{802AD754-CEEB-4213-B5C0-1A18311D6EC4}" destId="{4859FB89-1B73-4F1A-9DD1-5D682955FDAC}" srcOrd="0" destOrd="0" presId="urn:microsoft.com/office/officeart/2008/layout/HorizontalMultiLevelHierarchy"/>
    <dgm:cxn modelId="{61050C19-6BE6-4D22-A533-3B0B6618EE50}" type="presOf" srcId="{214D3027-B239-4AF8-B17E-C060B8A44325}" destId="{953CAECC-CFD6-4B6A-82AC-12C4090215EB}" srcOrd="1" destOrd="0" presId="urn:microsoft.com/office/officeart/2008/layout/HorizontalMultiLevelHierarchy"/>
    <dgm:cxn modelId="{D1A38025-D210-4506-9E7F-2866EB6A45F0}" type="presOf" srcId="{DEE4BF7C-931A-46E8-9E64-E4122BA61F46}" destId="{BD5A0508-8338-4729-8530-4CF5523A5F67}" srcOrd="0" destOrd="0" presId="urn:microsoft.com/office/officeart/2008/layout/HorizontalMultiLevelHierarchy"/>
    <dgm:cxn modelId="{A8A01729-A2F8-474D-AF5F-37E568879761}" type="presOf" srcId="{805415DA-C0E3-40BC-BA28-F16995FB8DCE}" destId="{C3BC0800-E68E-48A9-9523-6672C45C80D1}" srcOrd="0" destOrd="0" presId="urn:microsoft.com/office/officeart/2008/layout/HorizontalMultiLevelHierarchy"/>
    <dgm:cxn modelId="{880AC22D-3AA9-4DCB-84C0-E87CD78D1C5F}" type="presOf" srcId="{0ABAEB14-B765-4DB1-AC24-C0F5D2399704}" destId="{0ABDA7E7-D514-4CD8-A82D-2F9C37C09A1F}" srcOrd="1" destOrd="0" presId="urn:microsoft.com/office/officeart/2008/layout/HorizontalMultiLevelHierarchy"/>
    <dgm:cxn modelId="{6F23B52E-C620-4067-8E3A-3FC18327C2FB}" type="presOf" srcId="{5F1019EC-6FA2-4ABE-A23C-7575E9DFC3F0}" destId="{C93A6E2F-B7F2-4520-84AB-1E0880FF53F7}" srcOrd="1" destOrd="0" presId="urn:microsoft.com/office/officeart/2008/layout/HorizontalMultiLevelHierarchy"/>
    <dgm:cxn modelId="{01783535-CFDC-45A1-9814-D4F621C664B7}" type="presOf" srcId="{B95F5933-F0BA-4CBB-BFBA-348CCBA61B09}" destId="{4B4414A3-F495-4503-B7A7-841CF709CEA9}" srcOrd="0" destOrd="0" presId="urn:microsoft.com/office/officeart/2008/layout/HorizontalMultiLevelHierarchy"/>
    <dgm:cxn modelId="{59F0A939-8B96-493E-8ABB-FB63F760E55E}" type="presOf" srcId="{74B908E2-6523-4CEF-B637-5A5881BAE8F3}" destId="{DE97332C-FA5A-4ABD-AE0C-9FC9B3C8982E}" srcOrd="1" destOrd="0" presId="urn:microsoft.com/office/officeart/2008/layout/HorizontalMultiLevelHierarchy"/>
    <dgm:cxn modelId="{E2DB5163-B3A8-486F-A3C3-0ACB5505212D}" type="presOf" srcId="{C5091EAB-541E-4E05-9EB7-C6071FC02209}" destId="{67587217-649B-4CAF-BCF1-626E2D741780}" srcOrd="0" destOrd="0" presId="urn:microsoft.com/office/officeart/2008/layout/HorizontalMultiLevelHierarchy"/>
    <dgm:cxn modelId="{12731B65-204D-42BB-A7AB-A55AD392C96E}" srcId="{C5091EAB-541E-4E05-9EB7-C6071FC02209}" destId="{C2B39366-576E-40D3-9D58-9AB2FB95E346}" srcOrd="0" destOrd="0" parTransId="{ECF53DDF-BAA1-4A3F-9E6C-BA6C74BAC06D}" sibTransId="{8118CE52-8731-437A-9F76-970C2B345F40}"/>
    <dgm:cxn modelId="{0C52806B-B1EC-416F-9A28-85DC6DB18BF2}" type="presOf" srcId="{802AD754-CEEB-4213-B5C0-1A18311D6EC4}" destId="{E6588C13-18F7-48A0-B48F-1D87E7102678}" srcOrd="1" destOrd="0" presId="urn:microsoft.com/office/officeart/2008/layout/HorizontalMultiLevelHierarchy"/>
    <dgm:cxn modelId="{00D89C4D-28BC-4012-9B1D-8FFEF06B80D9}" srcId="{1D11FF53-D389-49DA-9BDF-62914E346132}" destId="{B95F5933-F0BA-4CBB-BFBA-348CCBA61B09}" srcOrd="1" destOrd="0" parTransId="{0ABAEB14-B765-4DB1-AC24-C0F5D2399704}" sibTransId="{3E8EA4D0-8FA4-4FAD-9828-8C88992DB0F4}"/>
    <dgm:cxn modelId="{7A73D459-A642-4D1C-9433-15B276B767E0}" type="presOf" srcId="{C2B39366-576E-40D3-9D58-9AB2FB95E346}" destId="{A9E753ED-4C9C-4B68-9352-E43541E92C53}" srcOrd="0" destOrd="0" presId="urn:microsoft.com/office/officeart/2008/layout/HorizontalMultiLevelHierarchy"/>
    <dgm:cxn modelId="{83B4177A-67D7-40AD-81F5-A61F418FD8DC}" type="presOf" srcId="{44C2D7CC-F1F0-45FF-9B08-136232813A85}" destId="{1B10F49B-FF08-471D-BC8F-CA598D500CFA}" srcOrd="1" destOrd="0" presId="urn:microsoft.com/office/officeart/2008/layout/HorizontalMultiLevelHierarchy"/>
    <dgm:cxn modelId="{C7CB267C-0E67-49E3-BAB1-EC863118BA63}" type="presOf" srcId="{44C2D7CC-F1F0-45FF-9B08-136232813A85}" destId="{1C917F4E-99FA-471A-BA6B-6838E643FDE5}" srcOrd="0" destOrd="0" presId="urn:microsoft.com/office/officeart/2008/layout/HorizontalMultiLevelHierarchy"/>
    <dgm:cxn modelId="{8CBF0A7D-06EB-4593-8995-2C08D0A9AE1A}" type="presOf" srcId="{DB406682-5394-4BE5-82A2-55BEB6B844BB}" destId="{8DA892D4-B018-4944-8C19-A31EE9E80A6D}" srcOrd="0" destOrd="0" presId="urn:microsoft.com/office/officeart/2008/layout/HorizontalMultiLevelHierarchy"/>
    <dgm:cxn modelId="{002B187F-0554-4083-B659-039BDB05B2B6}" type="presOf" srcId="{47E05F7D-E4C2-4558-A994-A52204D89807}" destId="{F14ED13E-246D-4D12-88C2-CC28E299B35D}" srcOrd="0" destOrd="0" presId="urn:microsoft.com/office/officeart/2008/layout/HorizontalMultiLevelHierarchy"/>
    <dgm:cxn modelId="{F655D186-995B-49F5-BA6E-E11EFF273B18}" srcId="{1D11FF53-D389-49DA-9BDF-62914E346132}" destId="{DEE4BF7C-931A-46E8-9E64-E4122BA61F46}" srcOrd="0" destOrd="0" parTransId="{74B908E2-6523-4CEF-B637-5A5881BAE8F3}" sibTransId="{101CB78D-8DBE-4669-896F-24BF7649399A}"/>
    <dgm:cxn modelId="{44E11089-4B27-4978-9935-347A2DCBCA61}" srcId="{C2B39366-576E-40D3-9D58-9AB2FB95E346}" destId="{7B37C6D5-3291-484F-BBA2-4608BB8F79AB}" srcOrd="1" destOrd="0" parTransId="{44C2D7CC-F1F0-45FF-9B08-136232813A85}" sibTransId="{86D4DEC6-6032-49D5-B336-820A3E091BAB}"/>
    <dgm:cxn modelId="{5A219B89-6E34-4184-A6A8-D5358038CDCD}" srcId="{C2B39366-576E-40D3-9D58-9AB2FB95E346}" destId="{DB406682-5394-4BE5-82A2-55BEB6B844BB}" srcOrd="2" destOrd="0" parTransId="{5FF09A66-D691-43C6-88E8-97812D7D65D2}" sibTransId="{1AA1C4B5-D859-4974-8EB2-751540EB82BA}"/>
    <dgm:cxn modelId="{0BEEDF89-D668-4409-8CE0-266B358B9D01}" srcId="{C2B39366-576E-40D3-9D58-9AB2FB95E346}" destId="{1D11FF53-D389-49DA-9BDF-62914E346132}" srcOrd="4" destOrd="0" parTransId="{214D3027-B239-4AF8-B17E-C060B8A44325}" sibTransId="{065E937D-1D10-4149-92EB-D784B7D91784}"/>
    <dgm:cxn modelId="{C054AD98-C474-4B59-87F1-38A66D9843C9}" type="presOf" srcId="{5FF09A66-D691-43C6-88E8-97812D7D65D2}" destId="{A6A9C85C-6072-466E-BC3A-1A84E1B6BFCA}" srcOrd="0" destOrd="0" presId="urn:microsoft.com/office/officeart/2008/layout/HorizontalMultiLevelHierarchy"/>
    <dgm:cxn modelId="{AA7C7F9C-701E-4414-85AC-1246CE1AB04B}" type="presOf" srcId="{5F1019EC-6FA2-4ABE-A23C-7575E9DFC3F0}" destId="{5AD3E845-287D-4228-BA67-F119821C0DA2}" srcOrd="0" destOrd="0" presId="urn:microsoft.com/office/officeart/2008/layout/HorizontalMultiLevelHierarchy"/>
    <dgm:cxn modelId="{3AC711AD-D81E-4C52-8543-2E5C4ABD9570}" type="presOf" srcId="{74B908E2-6523-4CEF-B637-5A5881BAE8F3}" destId="{4E91B8A8-0C03-4CC0-870B-FB446050139C}" srcOrd="0" destOrd="0" presId="urn:microsoft.com/office/officeart/2008/layout/HorizontalMultiLevelHierarchy"/>
    <dgm:cxn modelId="{2A1A5DB1-45A7-47E1-92D9-651385A9FB1D}" srcId="{C2B39366-576E-40D3-9D58-9AB2FB95E346}" destId="{47E05F7D-E4C2-4558-A994-A52204D89807}" srcOrd="0" destOrd="0" parTransId="{5F1019EC-6FA2-4ABE-A23C-7575E9DFC3F0}" sibTransId="{71CF23DA-1FDF-4F0E-9D27-6AFC4ED0C2E6}"/>
    <dgm:cxn modelId="{EF93C1CA-9211-4D6E-8CBB-6578DF79CE79}" type="presOf" srcId="{7B37C6D5-3291-484F-BBA2-4608BB8F79AB}" destId="{616A259F-FD35-4DC1-8094-D64497B3370C}" srcOrd="0" destOrd="0" presId="urn:microsoft.com/office/officeart/2008/layout/HorizontalMultiLevelHierarchy"/>
    <dgm:cxn modelId="{D937FACC-01DA-48D4-85F1-3EEDE5545EE8}" type="presOf" srcId="{0ABAEB14-B765-4DB1-AC24-C0F5D2399704}" destId="{18EC2598-72D1-4583-98A7-FDED21A732CB}" srcOrd="0" destOrd="0" presId="urn:microsoft.com/office/officeart/2008/layout/HorizontalMultiLevelHierarchy"/>
    <dgm:cxn modelId="{A24378D3-A440-45EB-9E5C-6EA22B7F0682}" type="presOf" srcId="{5FF09A66-D691-43C6-88E8-97812D7D65D2}" destId="{629F428A-9F40-41E1-A325-B62C9D5353B4}" srcOrd="1" destOrd="0" presId="urn:microsoft.com/office/officeart/2008/layout/HorizontalMultiLevelHierarchy"/>
    <dgm:cxn modelId="{4BC17BE8-A2D6-4B44-B655-463D5CD6646E}" srcId="{C2B39366-576E-40D3-9D58-9AB2FB95E346}" destId="{805415DA-C0E3-40BC-BA28-F16995FB8DCE}" srcOrd="3" destOrd="0" parTransId="{802AD754-CEEB-4213-B5C0-1A18311D6EC4}" sibTransId="{A21FF201-D5F3-4D6E-A187-4C34EB4493F7}"/>
    <dgm:cxn modelId="{A14B07D8-1615-4C2F-8FCF-BD545AF10468}" type="presParOf" srcId="{67587217-649B-4CAF-BCF1-626E2D741780}" destId="{514CA1A6-6554-4504-97BC-481BDE2388B9}" srcOrd="0" destOrd="0" presId="urn:microsoft.com/office/officeart/2008/layout/HorizontalMultiLevelHierarchy"/>
    <dgm:cxn modelId="{7A5565D1-DAFC-46F7-9E45-5041DE09C949}" type="presParOf" srcId="{514CA1A6-6554-4504-97BC-481BDE2388B9}" destId="{A9E753ED-4C9C-4B68-9352-E43541E92C53}" srcOrd="0" destOrd="0" presId="urn:microsoft.com/office/officeart/2008/layout/HorizontalMultiLevelHierarchy"/>
    <dgm:cxn modelId="{329E9A3C-D54B-40E0-ACF7-0EF924F8149E}" type="presParOf" srcId="{514CA1A6-6554-4504-97BC-481BDE2388B9}" destId="{390D5B99-79EA-4766-9956-D29A0ACE28BB}" srcOrd="1" destOrd="0" presId="urn:microsoft.com/office/officeart/2008/layout/HorizontalMultiLevelHierarchy"/>
    <dgm:cxn modelId="{EBC8D706-EFCA-49A0-BD81-6423A894E00F}" type="presParOf" srcId="{390D5B99-79EA-4766-9956-D29A0ACE28BB}" destId="{5AD3E845-287D-4228-BA67-F119821C0DA2}" srcOrd="0" destOrd="0" presId="urn:microsoft.com/office/officeart/2008/layout/HorizontalMultiLevelHierarchy"/>
    <dgm:cxn modelId="{B6544832-432A-46AD-BEE4-860C3403C509}" type="presParOf" srcId="{5AD3E845-287D-4228-BA67-F119821C0DA2}" destId="{C93A6E2F-B7F2-4520-84AB-1E0880FF53F7}" srcOrd="0" destOrd="0" presId="urn:microsoft.com/office/officeart/2008/layout/HorizontalMultiLevelHierarchy"/>
    <dgm:cxn modelId="{3361E61C-E6DA-4327-BB5A-48A995BB3625}" type="presParOf" srcId="{390D5B99-79EA-4766-9956-D29A0ACE28BB}" destId="{AEE148F3-AD7A-4580-9E2F-F1D84BC2F2C2}" srcOrd="1" destOrd="0" presId="urn:microsoft.com/office/officeart/2008/layout/HorizontalMultiLevelHierarchy"/>
    <dgm:cxn modelId="{C341C9B9-F722-4F7A-BE78-32C882406276}" type="presParOf" srcId="{AEE148F3-AD7A-4580-9E2F-F1D84BC2F2C2}" destId="{F14ED13E-246D-4D12-88C2-CC28E299B35D}" srcOrd="0" destOrd="0" presId="urn:microsoft.com/office/officeart/2008/layout/HorizontalMultiLevelHierarchy"/>
    <dgm:cxn modelId="{4F849805-0AAA-4E81-A2E6-DD193F55C7B3}" type="presParOf" srcId="{AEE148F3-AD7A-4580-9E2F-F1D84BC2F2C2}" destId="{40ABBFAC-C149-4485-9EDA-D5BF1A928D5D}" srcOrd="1" destOrd="0" presId="urn:microsoft.com/office/officeart/2008/layout/HorizontalMultiLevelHierarchy"/>
    <dgm:cxn modelId="{CD7852DD-70EA-41E4-873B-3DD8F7BD68C6}" type="presParOf" srcId="{390D5B99-79EA-4766-9956-D29A0ACE28BB}" destId="{1C917F4E-99FA-471A-BA6B-6838E643FDE5}" srcOrd="2" destOrd="0" presId="urn:microsoft.com/office/officeart/2008/layout/HorizontalMultiLevelHierarchy"/>
    <dgm:cxn modelId="{BEEE79F8-B755-4BBD-82FE-2313B7FF7635}" type="presParOf" srcId="{1C917F4E-99FA-471A-BA6B-6838E643FDE5}" destId="{1B10F49B-FF08-471D-BC8F-CA598D500CFA}" srcOrd="0" destOrd="0" presId="urn:microsoft.com/office/officeart/2008/layout/HorizontalMultiLevelHierarchy"/>
    <dgm:cxn modelId="{540737BD-4FF1-4845-8E53-F197F9E993BE}" type="presParOf" srcId="{390D5B99-79EA-4766-9956-D29A0ACE28BB}" destId="{60D75430-F7F3-4000-A8D0-CDCB14A8B326}" srcOrd="3" destOrd="0" presId="urn:microsoft.com/office/officeart/2008/layout/HorizontalMultiLevelHierarchy"/>
    <dgm:cxn modelId="{C47A23C3-5B53-4802-865B-EC79FF702EDA}" type="presParOf" srcId="{60D75430-F7F3-4000-A8D0-CDCB14A8B326}" destId="{616A259F-FD35-4DC1-8094-D64497B3370C}" srcOrd="0" destOrd="0" presId="urn:microsoft.com/office/officeart/2008/layout/HorizontalMultiLevelHierarchy"/>
    <dgm:cxn modelId="{A8F2BEE6-6F1F-46FC-8D8C-A5C2DF076A14}" type="presParOf" srcId="{60D75430-F7F3-4000-A8D0-CDCB14A8B326}" destId="{C4C37CB4-6591-460A-A8CA-53FDE9889A04}" srcOrd="1" destOrd="0" presId="urn:microsoft.com/office/officeart/2008/layout/HorizontalMultiLevelHierarchy"/>
    <dgm:cxn modelId="{8248398B-45E2-4A99-8E08-BB472FCB5B11}" type="presParOf" srcId="{390D5B99-79EA-4766-9956-D29A0ACE28BB}" destId="{A6A9C85C-6072-466E-BC3A-1A84E1B6BFCA}" srcOrd="4" destOrd="0" presId="urn:microsoft.com/office/officeart/2008/layout/HorizontalMultiLevelHierarchy"/>
    <dgm:cxn modelId="{CABF71C6-7418-4F3C-BCEA-D47EA62E0ED6}" type="presParOf" srcId="{A6A9C85C-6072-466E-BC3A-1A84E1B6BFCA}" destId="{629F428A-9F40-41E1-A325-B62C9D5353B4}" srcOrd="0" destOrd="0" presId="urn:microsoft.com/office/officeart/2008/layout/HorizontalMultiLevelHierarchy"/>
    <dgm:cxn modelId="{CC4CD79B-6ECE-4F96-B8E1-C4C9DF96A92C}" type="presParOf" srcId="{390D5B99-79EA-4766-9956-D29A0ACE28BB}" destId="{4C1AD400-8153-42AE-B453-B6D8A56E0AFD}" srcOrd="5" destOrd="0" presId="urn:microsoft.com/office/officeart/2008/layout/HorizontalMultiLevelHierarchy"/>
    <dgm:cxn modelId="{1B1A25AE-CFFB-4D1D-A5FB-B92F5AA4CAFF}" type="presParOf" srcId="{4C1AD400-8153-42AE-B453-B6D8A56E0AFD}" destId="{8DA892D4-B018-4944-8C19-A31EE9E80A6D}" srcOrd="0" destOrd="0" presId="urn:microsoft.com/office/officeart/2008/layout/HorizontalMultiLevelHierarchy"/>
    <dgm:cxn modelId="{EB684712-C0DD-41A0-81DA-3A1C241FD9BF}" type="presParOf" srcId="{4C1AD400-8153-42AE-B453-B6D8A56E0AFD}" destId="{9A606462-005D-47BE-B2CE-AF86C96638A9}" srcOrd="1" destOrd="0" presId="urn:microsoft.com/office/officeart/2008/layout/HorizontalMultiLevelHierarchy"/>
    <dgm:cxn modelId="{9A95722F-F34F-429A-8859-4CA6EEDFB814}" type="presParOf" srcId="{390D5B99-79EA-4766-9956-D29A0ACE28BB}" destId="{4859FB89-1B73-4F1A-9DD1-5D682955FDAC}" srcOrd="6" destOrd="0" presId="urn:microsoft.com/office/officeart/2008/layout/HorizontalMultiLevelHierarchy"/>
    <dgm:cxn modelId="{C225413F-E962-4274-87C9-F99239F74861}" type="presParOf" srcId="{4859FB89-1B73-4F1A-9DD1-5D682955FDAC}" destId="{E6588C13-18F7-48A0-B48F-1D87E7102678}" srcOrd="0" destOrd="0" presId="urn:microsoft.com/office/officeart/2008/layout/HorizontalMultiLevelHierarchy"/>
    <dgm:cxn modelId="{14225459-ECB9-44E0-96D1-FEA843005CBA}" type="presParOf" srcId="{390D5B99-79EA-4766-9956-D29A0ACE28BB}" destId="{34E834C3-C771-4772-AC47-F679A93AF01C}" srcOrd="7" destOrd="0" presId="urn:microsoft.com/office/officeart/2008/layout/HorizontalMultiLevelHierarchy"/>
    <dgm:cxn modelId="{E6842374-02EC-4858-8011-A15A621AAC26}" type="presParOf" srcId="{34E834C3-C771-4772-AC47-F679A93AF01C}" destId="{C3BC0800-E68E-48A9-9523-6672C45C80D1}" srcOrd="0" destOrd="0" presId="urn:microsoft.com/office/officeart/2008/layout/HorizontalMultiLevelHierarchy"/>
    <dgm:cxn modelId="{D071BA47-DFC2-43DB-9A40-053FB7FA400D}" type="presParOf" srcId="{34E834C3-C771-4772-AC47-F679A93AF01C}" destId="{D67BC9AC-74AB-45F0-9618-D8F499CE097A}" srcOrd="1" destOrd="0" presId="urn:microsoft.com/office/officeart/2008/layout/HorizontalMultiLevelHierarchy"/>
    <dgm:cxn modelId="{456DCDB6-4504-4620-AF2F-ECB39B9C1761}" type="presParOf" srcId="{390D5B99-79EA-4766-9956-D29A0ACE28BB}" destId="{14F6F588-9E56-40A2-BB85-8FFD9C05A9AF}" srcOrd="8" destOrd="0" presId="urn:microsoft.com/office/officeart/2008/layout/HorizontalMultiLevelHierarchy"/>
    <dgm:cxn modelId="{1C264EC8-9AD5-4067-93F7-1F999DBD122A}" type="presParOf" srcId="{14F6F588-9E56-40A2-BB85-8FFD9C05A9AF}" destId="{953CAECC-CFD6-4B6A-82AC-12C4090215EB}" srcOrd="0" destOrd="0" presId="urn:microsoft.com/office/officeart/2008/layout/HorizontalMultiLevelHierarchy"/>
    <dgm:cxn modelId="{D05F2E7F-3B2F-484C-87D4-FBB1615226FD}" type="presParOf" srcId="{390D5B99-79EA-4766-9956-D29A0ACE28BB}" destId="{1DCF37DE-CEF3-447A-876E-EB07C6EA6589}" srcOrd="9" destOrd="0" presId="urn:microsoft.com/office/officeart/2008/layout/HorizontalMultiLevelHierarchy"/>
    <dgm:cxn modelId="{98C0D240-5462-43C7-9251-F05B2D5A5CEF}" type="presParOf" srcId="{1DCF37DE-CEF3-447A-876E-EB07C6EA6589}" destId="{F4AE9110-D770-460A-84C0-3ADB77428A8B}" srcOrd="0" destOrd="0" presId="urn:microsoft.com/office/officeart/2008/layout/HorizontalMultiLevelHierarchy"/>
    <dgm:cxn modelId="{63B67016-93F0-4451-A37A-E4449104288A}" type="presParOf" srcId="{1DCF37DE-CEF3-447A-876E-EB07C6EA6589}" destId="{63DFC6B1-2509-4D6D-ADBD-75A712B8FDB8}" srcOrd="1" destOrd="0" presId="urn:microsoft.com/office/officeart/2008/layout/HorizontalMultiLevelHierarchy"/>
    <dgm:cxn modelId="{96B68537-47AC-4463-90E5-87EC703FC21F}" type="presParOf" srcId="{63DFC6B1-2509-4D6D-ADBD-75A712B8FDB8}" destId="{4E91B8A8-0C03-4CC0-870B-FB446050139C}" srcOrd="0" destOrd="0" presId="urn:microsoft.com/office/officeart/2008/layout/HorizontalMultiLevelHierarchy"/>
    <dgm:cxn modelId="{DA8A7F0B-4502-4E7F-BFA9-A67EB2D4C763}" type="presParOf" srcId="{4E91B8A8-0C03-4CC0-870B-FB446050139C}" destId="{DE97332C-FA5A-4ABD-AE0C-9FC9B3C8982E}" srcOrd="0" destOrd="0" presId="urn:microsoft.com/office/officeart/2008/layout/HorizontalMultiLevelHierarchy"/>
    <dgm:cxn modelId="{A2662A7E-EF74-4F9F-B55C-ACEF1527B4E8}" type="presParOf" srcId="{63DFC6B1-2509-4D6D-ADBD-75A712B8FDB8}" destId="{1DF53D11-EFDB-4BD7-86D2-DD9B121B6E1E}" srcOrd="1" destOrd="0" presId="urn:microsoft.com/office/officeart/2008/layout/HorizontalMultiLevelHierarchy"/>
    <dgm:cxn modelId="{32469E7D-276F-431A-8726-DA2C88451DDD}" type="presParOf" srcId="{1DF53D11-EFDB-4BD7-86D2-DD9B121B6E1E}" destId="{BD5A0508-8338-4729-8530-4CF5523A5F67}" srcOrd="0" destOrd="0" presId="urn:microsoft.com/office/officeart/2008/layout/HorizontalMultiLevelHierarchy"/>
    <dgm:cxn modelId="{3F7F9B95-1C70-484C-9FD9-D37D09414EB8}" type="presParOf" srcId="{1DF53D11-EFDB-4BD7-86D2-DD9B121B6E1E}" destId="{FD6F2BCB-7B6A-4649-A38D-1EB771B9EBE1}" srcOrd="1" destOrd="0" presId="urn:microsoft.com/office/officeart/2008/layout/HorizontalMultiLevelHierarchy"/>
    <dgm:cxn modelId="{BB47B54B-58D1-4DC0-A34E-DCD0AFB2188E}" type="presParOf" srcId="{63DFC6B1-2509-4D6D-ADBD-75A712B8FDB8}" destId="{18EC2598-72D1-4583-98A7-FDED21A732CB}" srcOrd="2" destOrd="0" presId="urn:microsoft.com/office/officeart/2008/layout/HorizontalMultiLevelHierarchy"/>
    <dgm:cxn modelId="{099E276B-D15B-400C-A1BD-3B3CD62C8B12}" type="presParOf" srcId="{18EC2598-72D1-4583-98A7-FDED21A732CB}" destId="{0ABDA7E7-D514-4CD8-A82D-2F9C37C09A1F}" srcOrd="0" destOrd="0" presId="urn:microsoft.com/office/officeart/2008/layout/HorizontalMultiLevelHierarchy"/>
    <dgm:cxn modelId="{1E25BEF4-7EA3-434D-898F-3348F90DA01A}" type="presParOf" srcId="{63DFC6B1-2509-4D6D-ADBD-75A712B8FDB8}" destId="{AF2B6C4C-EA2A-43ED-9D00-8A7EBC10E695}" srcOrd="3" destOrd="0" presId="urn:microsoft.com/office/officeart/2008/layout/HorizontalMultiLevelHierarchy"/>
    <dgm:cxn modelId="{275EC7F1-AF2A-4A49-9502-F9110746E8B6}" type="presParOf" srcId="{AF2B6C4C-EA2A-43ED-9D00-8A7EBC10E695}" destId="{4B4414A3-F495-4503-B7A7-841CF709CEA9}" srcOrd="0" destOrd="0" presId="urn:microsoft.com/office/officeart/2008/layout/HorizontalMultiLevelHierarchy"/>
    <dgm:cxn modelId="{487B036F-D64B-42B9-AB1B-32145336FB04}" type="presParOf" srcId="{AF2B6C4C-EA2A-43ED-9D00-8A7EBC10E695}" destId="{E54FAAB1-B84F-4C0E-8D44-630874FD2AAD}"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C2598-72D1-4583-98A7-FDED21A732CB}">
      <dsp:nvSpPr>
        <dsp:cNvPr id="0" name=""/>
        <dsp:cNvSpPr/>
      </dsp:nvSpPr>
      <dsp:spPr>
        <a:xfrm>
          <a:off x="3995453" y="4150592"/>
          <a:ext cx="494867" cy="471481"/>
        </a:xfrm>
        <a:custGeom>
          <a:avLst/>
          <a:gdLst/>
          <a:ahLst/>
          <a:cxnLst/>
          <a:rect l="0" t="0" r="0" b="0"/>
          <a:pathLst>
            <a:path>
              <a:moveTo>
                <a:pt x="0" y="0"/>
              </a:moveTo>
              <a:lnTo>
                <a:pt x="247433" y="0"/>
              </a:lnTo>
              <a:lnTo>
                <a:pt x="247433" y="471481"/>
              </a:lnTo>
              <a:lnTo>
                <a:pt x="494867" y="471481"/>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dirty="0"/>
        </a:p>
      </dsp:txBody>
      <dsp:txXfrm>
        <a:off x="4225799" y="4369245"/>
        <a:ext cx="34175" cy="34175"/>
      </dsp:txXfrm>
    </dsp:sp>
    <dsp:sp modelId="{4E91B8A8-0C03-4CC0-870B-FB446050139C}">
      <dsp:nvSpPr>
        <dsp:cNvPr id="0" name=""/>
        <dsp:cNvSpPr/>
      </dsp:nvSpPr>
      <dsp:spPr>
        <a:xfrm>
          <a:off x="3995453" y="3679110"/>
          <a:ext cx="494867" cy="471481"/>
        </a:xfrm>
        <a:custGeom>
          <a:avLst/>
          <a:gdLst/>
          <a:ahLst/>
          <a:cxnLst/>
          <a:rect l="0" t="0" r="0" b="0"/>
          <a:pathLst>
            <a:path>
              <a:moveTo>
                <a:pt x="0" y="471481"/>
              </a:moveTo>
              <a:lnTo>
                <a:pt x="247433" y="471481"/>
              </a:lnTo>
              <a:lnTo>
                <a:pt x="247433" y="0"/>
              </a:lnTo>
              <a:lnTo>
                <a:pt x="494867"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dirty="0"/>
        </a:p>
      </dsp:txBody>
      <dsp:txXfrm>
        <a:off x="4225799" y="3897763"/>
        <a:ext cx="34175" cy="34175"/>
      </dsp:txXfrm>
    </dsp:sp>
    <dsp:sp modelId="{14F6F588-9E56-40A2-BB85-8FFD9C05A9AF}">
      <dsp:nvSpPr>
        <dsp:cNvPr id="0" name=""/>
        <dsp:cNvSpPr/>
      </dsp:nvSpPr>
      <dsp:spPr>
        <a:xfrm>
          <a:off x="1026250" y="2264665"/>
          <a:ext cx="494867" cy="1885926"/>
        </a:xfrm>
        <a:custGeom>
          <a:avLst/>
          <a:gdLst/>
          <a:ahLst/>
          <a:cxnLst/>
          <a:rect l="0" t="0" r="0" b="0"/>
          <a:pathLst>
            <a:path>
              <a:moveTo>
                <a:pt x="0" y="0"/>
              </a:moveTo>
              <a:lnTo>
                <a:pt x="247433" y="0"/>
              </a:lnTo>
              <a:lnTo>
                <a:pt x="247433" y="1885926"/>
              </a:lnTo>
              <a:lnTo>
                <a:pt x="494867" y="188592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CO" sz="600" kern="1200" dirty="0"/>
        </a:p>
      </dsp:txBody>
      <dsp:txXfrm>
        <a:off x="1224939" y="3158884"/>
        <a:ext cx="97488" cy="97488"/>
      </dsp:txXfrm>
    </dsp:sp>
    <dsp:sp modelId="{4859FB89-1B73-4F1A-9DD1-5D682955FDAC}">
      <dsp:nvSpPr>
        <dsp:cNvPr id="0" name=""/>
        <dsp:cNvSpPr/>
      </dsp:nvSpPr>
      <dsp:spPr>
        <a:xfrm>
          <a:off x="1026250" y="2264665"/>
          <a:ext cx="494867" cy="942963"/>
        </a:xfrm>
        <a:custGeom>
          <a:avLst/>
          <a:gdLst/>
          <a:ahLst/>
          <a:cxnLst/>
          <a:rect l="0" t="0" r="0" b="0"/>
          <a:pathLst>
            <a:path>
              <a:moveTo>
                <a:pt x="0" y="0"/>
              </a:moveTo>
              <a:lnTo>
                <a:pt x="247433" y="0"/>
              </a:lnTo>
              <a:lnTo>
                <a:pt x="247433" y="942963"/>
              </a:lnTo>
              <a:lnTo>
                <a:pt x="494867" y="94296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dirty="0"/>
        </a:p>
      </dsp:txBody>
      <dsp:txXfrm>
        <a:off x="1247060" y="2709524"/>
        <a:ext cx="53246" cy="53246"/>
      </dsp:txXfrm>
    </dsp:sp>
    <dsp:sp modelId="{A6A9C85C-6072-466E-BC3A-1A84E1B6BFCA}">
      <dsp:nvSpPr>
        <dsp:cNvPr id="0" name=""/>
        <dsp:cNvSpPr/>
      </dsp:nvSpPr>
      <dsp:spPr>
        <a:xfrm>
          <a:off x="1026250" y="2218945"/>
          <a:ext cx="494867" cy="91440"/>
        </a:xfrm>
        <a:custGeom>
          <a:avLst/>
          <a:gdLst/>
          <a:ahLst/>
          <a:cxnLst/>
          <a:rect l="0" t="0" r="0" b="0"/>
          <a:pathLst>
            <a:path>
              <a:moveTo>
                <a:pt x="0" y="45720"/>
              </a:moveTo>
              <a:lnTo>
                <a:pt x="494867" y="4572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dirty="0"/>
        </a:p>
      </dsp:txBody>
      <dsp:txXfrm>
        <a:off x="1261312" y="2252293"/>
        <a:ext cx="24743" cy="24743"/>
      </dsp:txXfrm>
    </dsp:sp>
    <dsp:sp modelId="{1C917F4E-99FA-471A-BA6B-6838E643FDE5}">
      <dsp:nvSpPr>
        <dsp:cNvPr id="0" name=""/>
        <dsp:cNvSpPr/>
      </dsp:nvSpPr>
      <dsp:spPr>
        <a:xfrm>
          <a:off x="1026250" y="1321702"/>
          <a:ext cx="494867" cy="942963"/>
        </a:xfrm>
        <a:custGeom>
          <a:avLst/>
          <a:gdLst/>
          <a:ahLst/>
          <a:cxnLst/>
          <a:rect l="0" t="0" r="0" b="0"/>
          <a:pathLst>
            <a:path>
              <a:moveTo>
                <a:pt x="0" y="942963"/>
              </a:moveTo>
              <a:lnTo>
                <a:pt x="247433" y="942963"/>
              </a:lnTo>
              <a:lnTo>
                <a:pt x="247433" y="0"/>
              </a:lnTo>
              <a:lnTo>
                <a:pt x="494867"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dirty="0"/>
        </a:p>
      </dsp:txBody>
      <dsp:txXfrm>
        <a:off x="1247060" y="1766560"/>
        <a:ext cx="53246" cy="53246"/>
      </dsp:txXfrm>
    </dsp:sp>
    <dsp:sp modelId="{5AD3E845-287D-4228-BA67-F119821C0DA2}">
      <dsp:nvSpPr>
        <dsp:cNvPr id="0" name=""/>
        <dsp:cNvSpPr/>
      </dsp:nvSpPr>
      <dsp:spPr>
        <a:xfrm>
          <a:off x="1026250" y="378738"/>
          <a:ext cx="494867" cy="1885926"/>
        </a:xfrm>
        <a:custGeom>
          <a:avLst/>
          <a:gdLst/>
          <a:ahLst/>
          <a:cxnLst/>
          <a:rect l="0" t="0" r="0" b="0"/>
          <a:pathLst>
            <a:path>
              <a:moveTo>
                <a:pt x="0" y="1885926"/>
              </a:moveTo>
              <a:lnTo>
                <a:pt x="247433" y="1885926"/>
              </a:lnTo>
              <a:lnTo>
                <a:pt x="247433" y="0"/>
              </a:lnTo>
              <a:lnTo>
                <a:pt x="494867"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CO" sz="600" kern="1200" dirty="0"/>
        </a:p>
      </dsp:txBody>
      <dsp:txXfrm>
        <a:off x="1224939" y="1272957"/>
        <a:ext cx="97488" cy="97488"/>
      </dsp:txXfrm>
    </dsp:sp>
    <dsp:sp modelId="{A9E753ED-4C9C-4B68-9352-E43541E92C53}">
      <dsp:nvSpPr>
        <dsp:cNvPr id="0" name=""/>
        <dsp:cNvSpPr/>
      </dsp:nvSpPr>
      <dsp:spPr>
        <a:xfrm rot="16200000">
          <a:off x="-1336121" y="1887480"/>
          <a:ext cx="3970372" cy="75437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s-MX" sz="2700" b="1" kern="1200" baseline="0" dirty="0">
              <a:latin typeface="Arial Narrow" panose="020B0606020202030204" pitchFamily="34" charset="0"/>
            </a:rPr>
            <a:t>Informe de seguimiento a la planeación institucional- </a:t>
          </a:r>
          <a:endParaRPr lang="es-CO" sz="2700" kern="1200" baseline="0" dirty="0">
            <a:latin typeface="Arial Narrow" panose="020B0606020202030204" pitchFamily="34" charset="0"/>
          </a:endParaRPr>
        </a:p>
      </dsp:txBody>
      <dsp:txXfrm>
        <a:off x="-1336121" y="1887480"/>
        <a:ext cx="3970372" cy="754370"/>
      </dsp:txXfrm>
    </dsp:sp>
    <dsp:sp modelId="{F14ED13E-246D-4D12-88C2-CC28E299B35D}">
      <dsp:nvSpPr>
        <dsp:cNvPr id="0" name=""/>
        <dsp:cNvSpPr/>
      </dsp:nvSpPr>
      <dsp:spPr>
        <a:xfrm>
          <a:off x="1521117" y="1553"/>
          <a:ext cx="2474335" cy="75437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MX" sz="2500" b="0" kern="1200" baseline="0" dirty="0">
              <a:latin typeface="Arial Narrow" panose="020B0606020202030204" pitchFamily="34" charset="0"/>
              <a:ea typeface="+mn-ea"/>
              <a:cs typeface="+mn-cs"/>
            </a:rPr>
            <a:t>Metodología</a:t>
          </a:r>
          <a:r>
            <a:rPr lang="es-MX" sz="2300" kern="1200" dirty="0"/>
            <a:t> </a:t>
          </a:r>
          <a:endParaRPr lang="es-CO" sz="2300" kern="1200" dirty="0"/>
        </a:p>
      </dsp:txBody>
      <dsp:txXfrm>
        <a:off x="1521117" y="1553"/>
        <a:ext cx="2474335" cy="754370"/>
      </dsp:txXfrm>
    </dsp:sp>
    <dsp:sp modelId="{616A259F-FD35-4DC1-8094-D64497B3370C}">
      <dsp:nvSpPr>
        <dsp:cNvPr id="0" name=""/>
        <dsp:cNvSpPr/>
      </dsp:nvSpPr>
      <dsp:spPr>
        <a:xfrm>
          <a:off x="1521117" y="944516"/>
          <a:ext cx="2474335" cy="75437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MX" sz="2500" b="0" kern="1200" baseline="0" dirty="0">
              <a:latin typeface="Arial Narrow" panose="020B0606020202030204" pitchFamily="34" charset="0"/>
              <a:ea typeface="+mn-ea"/>
              <a:cs typeface="+mn-cs"/>
            </a:rPr>
            <a:t>Plan Estratégico Institucional</a:t>
          </a:r>
          <a:endParaRPr lang="es-CO" sz="2500" b="0" kern="1200" baseline="0" dirty="0">
            <a:latin typeface="Arial Narrow" panose="020B0606020202030204" pitchFamily="34" charset="0"/>
            <a:ea typeface="+mn-ea"/>
            <a:cs typeface="+mn-cs"/>
          </a:endParaRPr>
        </a:p>
      </dsp:txBody>
      <dsp:txXfrm>
        <a:off x="1521117" y="944516"/>
        <a:ext cx="2474335" cy="754370"/>
      </dsp:txXfrm>
    </dsp:sp>
    <dsp:sp modelId="{8DA892D4-B018-4944-8C19-A31EE9E80A6D}">
      <dsp:nvSpPr>
        <dsp:cNvPr id="0" name=""/>
        <dsp:cNvSpPr/>
      </dsp:nvSpPr>
      <dsp:spPr>
        <a:xfrm>
          <a:off x="1521117" y="1887480"/>
          <a:ext cx="2474335" cy="75437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CO" sz="2300" kern="1200" dirty="0">
              <a:latin typeface="Arial Narrow" panose="020B0606020202030204" pitchFamily="34" charset="0"/>
            </a:rPr>
            <a:t>Indicadores de Gestión</a:t>
          </a:r>
        </a:p>
      </dsp:txBody>
      <dsp:txXfrm>
        <a:off x="1521117" y="1887480"/>
        <a:ext cx="2474335" cy="754370"/>
      </dsp:txXfrm>
    </dsp:sp>
    <dsp:sp modelId="{C3BC0800-E68E-48A9-9523-6672C45C80D1}">
      <dsp:nvSpPr>
        <dsp:cNvPr id="0" name=""/>
        <dsp:cNvSpPr/>
      </dsp:nvSpPr>
      <dsp:spPr>
        <a:xfrm>
          <a:off x="1521117" y="2830443"/>
          <a:ext cx="2474335" cy="75437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CO" sz="2500" kern="1200" dirty="0"/>
            <a:t>Planes Institucionales </a:t>
          </a:r>
        </a:p>
      </dsp:txBody>
      <dsp:txXfrm>
        <a:off x="1521117" y="2830443"/>
        <a:ext cx="2474335" cy="754370"/>
      </dsp:txXfrm>
    </dsp:sp>
    <dsp:sp modelId="{F4AE9110-D770-460A-84C0-3ADB77428A8B}">
      <dsp:nvSpPr>
        <dsp:cNvPr id="0" name=""/>
        <dsp:cNvSpPr/>
      </dsp:nvSpPr>
      <dsp:spPr>
        <a:xfrm>
          <a:off x="1521117" y="3773407"/>
          <a:ext cx="2474335" cy="75437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MX" sz="2500" kern="1200" baseline="0" dirty="0">
              <a:latin typeface="Arial Narrow" panose="020B0606020202030204" pitchFamily="34" charset="0"/>
            </a:rPr>
            <a:t> Ejecución presupuestal </a:t>
          </a:r>
          <a:endParaRPr lang="es-CO" sz="2500" kern="1200" baseline="0" dirty="0">
            <a:latin typeface="Arial Narrow" panose="020B0606020202030204" pitchFamily="34" charset="0"/>
          </a:endParaRPr>
        </a:p>
      </dsp:txBody>
      <dsp:txXfrm>
        <a:off x="1521117" y="3773407"/>
        <a:ext cx="2474335" cy="754370"/>
      </dsp:txXfrm>
    </dsp:sp>
    <dsp:sp modelId="{BD5A0508-8338-4729-8530-4CF5523A5F67}">
      <dsp:nvSpPr>
        <dsp:cNvPr id="0" name=""/>
        <dsp:cNvSpPr/>
      </dsp:nvSpPr>
      <dsp:spPr>
        <a:xfrm>
          <a:off x="4490320" y="3301925"/>
          <a:ext cx="2474335" cy="75437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MX" sz="2500" kern="1200" baseline="0" dirty="0">
              <a:latin typeface="Arial Narrow" panose="020B0606020202030204" pitchFamily="34" charset="0"/>
            </a:rPr>
            <a:t>Metas plan</a:t>
          </a:r>
          <a:endParaRPr lang="es-CO" sz="2500" kern="1200" baseline="0" dirty="0">
            <a:latin typeface="Arial Narrow" panose="020B0606020202030204" pitchFamily="34" charset="0"/>
          </a:endParaRPr>
        </a:p>
      </dsp:txBody>
      <dsp:txXfrm>
        <a:off x="4490320" y="3301925"/>
        <a:ext cx="2474335" cy="754370"/>
      </dsp:txXfrm>
    </dsp:sp>
    <dsp:sp modelId="{4B4414A3-F495-4503-B7A7-841CF709CEA9}">
      <dsp:nvSpPr>
        <dsp:cNvPr id="0" name=""/>
        <dsp:cNvSpPr/>
      </dsp:nvSpPr>
      <dsp:spPr>
        <a:xfrm>
          <a:off x="4490320" y="4244888"/>
          <a:ext cx="2474335" cy="75437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MX" sz="2500" kern="1200" baseline="0" dirty="0">
              <a:latin typeface="Arial Narrow" panose="020B0606020202030204" pitchFamily="34" charset="0"/>
            </a:rPr>
            <a:t>Proyectos de Inversión </a:t>
          </a:r>
          <a:endParaRPr lang="es-CO" sz="2500" kern="1200" baseline="0" dirty="0">
            <a:latin typeface="Arial Narrow" panose="020B0606020202030204" pitchFamily="34" charset="0"/>
          </a:endParaRPr>
        </a:p>
      </dsp:txBody>
      <dsp:txXfrm>
        <a:off x="4490320" y="4244888"/>
        <a:ext cx="2474335" cy="75437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FED42-3479-468D-B2C6-15029BAD1DDE}" type="datetimeFigureOut">
              <a:rPr lang="es-CO" smtClean="0"/>
              <a:t>11/05/2022</a:t>
            </a:fld>
            <a:endParaRPr lang="es-CO" dirty="0"/>
          </a:p>
        </p:txBody>
      </p:sp>
      <p:sp>
        <p:nvSpPr>
          <p:cNvPr id="4" name="Marcador de imagen de diapositiva 3"/>
          <p:cNvSpPr>
            <a:spLocks noGrp="1" noRot="1" noChangeAspect="1"/>
          </p:cNvSpPr>
          <p:nvPr>
            <p:ph type="sldImg" idx="2"/>
          </p:nvPr>
        </p:nvSpPr>
        <p:spPr>
          <a:xfrm>
            <a:off x="1081088" y="1143000"/>
            <a:ext cx="4695825"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28DF1D-BE79-477D-937B-717EB433A39F}" type="slidenum">
              <a:rPr lang="es-CO" smtClean="0"/>
              <a:t>‹Nº›</a:t>
            </a:fld>
            <a:endParaRPr lang="es-CO" dirty="0"/>
          </a:p>
        </p:txBody>
      </p:sp>
    </p:spTree>
    <p:extLst>
      <p:ext uri="{BB962C8B-B14F-4D97-AF65-F5344CB8AC3E}">
        <p14:creationId xmlns:p14="http://schemas.microsoft.com/office/powerpoint/2010/main" val="799739766"/>
      </p:ext>
    </p:extLst>
  </p:cSld>
  <p:clrMap bg1="lt1" tx1="dk1" bg2="lt2" tx2="dk2" accent1="accent1" accent2="accent2" accent3="accent3" accent4="accent4" accent5="accent5" accent6="accent6" hlink="hlink" folHlink="folHlink"/>
  <p:notesStyle>
    <a:lvl1pPr marL="0" algn="l" defTabSz="1002182" rtl="0" eaLnBrk="1" latinLnBrk="0" hangingPunct="1">
      <a:defRPr sz="1315" kern="1200">
        <a:solidFill>
          <a:schemeClr val="tx1"/>
        </a:solidFill>
        <a:latin typeface="+mn-lt"/>
        <a:ea typeface="+mn-ea"/>
        <a:cs typeface="+mn-cs"/>
      </a:defRPr>
    </a:lvl1pPr>
    <a:lvl2pPr marL="501091" algn="l" defTabSz="1002182" rtl="0" eaLnBrk="1" latinLnBrk="0" hangingPunct="1">
      <a:defRPr sz="1315" kern="1200">
        <a:solidFill>
          <a:schemeClr val="tx1"/>
        </a:solidFill>
        <a:latin typeface="+mn-lt"/>
        <a:ea typeface="+mn-ea"/>
        <a:cs typeface="+mn-cs"/>
      </a:defRPr>
    </a:lvl2pPr>
    <a:lvl3pPr marL="1002182" algn="l" defTabSz="1002182" rtl="0" eaLnBrk="1" latinLnBrk="0" hangingPunct="1">
      <a:defRPr sz="1315" kern="1200">
        <a:solidFill>
          <a:schemeClr val="tx1"/>
        </a:solidFill>
        <a:latin typeface="+mn-lt"/>
        <a:ea typeface="+mn-ea"/>
        <a:cs typeface="+mn-cs"/>
      </a:defRPr>
    </a:lvl3pPr>
    <a:lvl4pPr marL="1503274" algn="l" defTabSz="1002182" rtl="0" eaLnBrk="1" latinLnBrk="0" hangingPunct="1">
      <a:defRPr sz="1315" kern="1200">
        <a:solidFill>
          <a:schemeClr val="tx1"/>
        </a:solidFill>
        <a:latin typeface="+mn-lt"/>
        <a:ea typeface="+mn-ea"/>
        <a:cs typeface="+mn-cs"/>
      </a:defRPr>
    </a:lvl4pPr>
    <a:lvl5pPr marL="2004365" algn="l" defTabSz="1002182" rtl="0" eaLnBrk="1" latinLnBrk="0" hangingPunct="1">
      <a:defRPr sz="1315" kern="1200">
        <a:solidFill>
          <a:schemeClr val="tx1"/>
        </a:solidFill>
        <a:latin typeface="+mn-lt"/>
        <a:ea typeface="+mn-ea"/>
        <a:cs typeface="+mn-cs"/>
      </a:defRPr>
    </a:lvl5pPr>
    <a:lvl6pPr marL="2505456" algn="l" defTabSz="1002182" rtl="0" eaLnBrk="1" latinLnBrk="0" hangingPunct="1">
      <a:defRPr sz="1315" kern="1200">
        <a:solidFill>
          <a:schemeClr val="tx1"/>
        </a:solidFill>
        <a:latin typeface="+mn-lt"/>
        <a:ea typeface="+mn-ea"/>
        <a:cs typeface="+mn-cs"/>
      </a:defRPr>
    </a:lvl6pPr>
    <a:lvl7pPr marL="3006547" algn="l" defTabSz="1002182" rtl="0" eaLnBrk="1" latinLnBrk="0" hangingPunct="1">
      <a:defRPr sz="1315" kern="1200">
        <a:solidFill>
          <a:schemeClr val="tx1"/>
        </a:solidFill>
        <a:latin typeface="+mn-lt"/>
        <a:ea typeface="+mn-ea"/>
        <a:cs typeface="+mn-cs"/>
      </a:defRPr>
    </a:lvl7pPr>
    <a:lvl8pPr marL="3507638" algn="l" defTabSz="1002182" rtl="0" eaLnBrk="1" latinLnBrk="0" hangingPunct="1">
      <a:defRPr sz="1315" kern="1200">
        <a:solidFill>
          <a:schemeClr val="tx1"/>
        </a:solidFill>
        <a:latin typeface="+mn-lt"/>
        <a:ea typeface="+mn-ea"/>
        <a:cs typeface="+mn-cs"/>
      </a:defRPr>
    </a:lvl8pPr>
    <a:lvl9pPr marL="4008730" algn="l" defTabSz="1002182" rtl="0" eaLnBrk="1" latinLnBrk="0" hangingPunct="1">
      <a:defRPr sz="131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528DF1D-BE79-477D-937B-717EB433A39F}" type="slidenum">
              <a:rPr lang="es-CO" smtClean="0"/>
              <a:t>11</a:t>
            </a:fld>
            <a:endParaRPr lang="es-CO" dirty="0"/>
          </a:p>
        </p:txBody>
      </p:sp>
    </p:spTree>
    <p:extLst>
      <p:ext uri="{BB962C8B-B14F-4D97-AF65-F5344CB8AC3E}">
        <p14:creationId xmlns:p14="http://schemas.microsoft.com/office/powerpoint/2010/main" val="16271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528DF1D-BE79-477D-937B-717EB433A39F}" type="slidenum">
              <a:rPr lang="es-CO" smtClean="0"/>
              <a:t>16</a:t>
            </a:fld>
            <a:endParaRPr lang="es-CO" dirty="0"/>
          </a:p>
        </p:txBody>
      </p:sp>
    </p:spTree>
    <p:extLst>
      <p:ext uri="{BB962C8B-B14F-4D97-AF65-F5344CB8AC3E}">
        <p14:creationId xmlns:p14="http://schemas.microsoft.com/office/powerpoint/2010/main" val="2245781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44999" y="1355149"/>
            <a:ext cx="10709990" cy="2882806"/>
          </a:xfrm>
        </p:spPr>
        <p:txBody>
          <a:bodyPr anchor="b"/>
          <a:lstStyle>
            <a:lvl1pPr algn="ctr">
              <a:defRPr sz="7244"/>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74999" y="4349128"/>
            <a:ext cx="9449991" cy="1999179"/>
          </a:xfrm>
        </p:spPr>
        <p:txBody>
          <a:bodyPr/>
          <a:lstStyle>
            <a:lvl1pPr marL="0" indent="0" algn="ctr">
              <a:buNone/>
              <a:defRPr sz="2898"/>
            </a:lvl1pPr>
            <a:lvl2pPr marL="552023" indent="0" algn="ctr">
              <a:buNone/>
              <a:defRPr sz="2415"/>
            </a:lvl2pPr>
            <a:lvl3pPr marL="1104047" indent="0" algn="ctr">
              <a:buNone/>
              <a:defRPr sz="2173"/>
            </a:lvl3pPr>
            <a:lvl4pPr marL="1656070" indent="0" algn="ctr">
              <a:buNone/>
              <a:defRPr sz="1932"/>
            </a:lvl4pPr>
            <a:lvl5pPr marL="2208093" indent="0" algn="ctr">
              <a:buNone/>
              <a:defRPr sz="1932"/>
            </a:lvl5pPr>
            <a:lvl6pPr marL="2760116" indent="0" algn="ctr">
              <a:buNone/>
              <a:defRPr sz="1932"/>
            </a:lvl6pPr>
            <a:lvl7pPr marL="3312140" indent="0" algn="ctr">
              <a:buNone/>
              <a:defRPr sz="1932"/>
            </a:lvl7pPr>
            <a:lvl8pPr marL="3864163" indent="0" algn="ctr">
              <a:buNone/>
              <a:defRPr sz="1932"/>
            </a:lvl8pPr>
            <a:lvl9pPr marL="4416186" indent="0" algn="ctr">
              <a:buNone/>
              <a:defRPr sz="1932"/>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9624451-3B6F-4CD7-BFAE-67138B65E701}" type="datetimeFigureOut">
              <a:rPr lang="es-CO" smtClean="0"/>
              <a:t>11/05/2022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B6706F8-933F-4AC3-963B-E8A8F1DD828B}" type="slidenum">
              <a:rPr lang="es-CO" smtClean="0"/>
              <a:t>‹Nº›</a:t>
            </a:fld>
            <a:endParaRPr lang="es-CO" dirty="0"/>
          </a:p>
        </p:txBody>
      </p:sp>
    </p:spTree>
    <p:extLst>
      <p:ext uri="{BB962C8B-B14F-4D97-AF65-F5344CB8AC3E}">
        <p14:creationId xmlns:p14="http://schemas.microsoft.com/office/powerpoint/2010/main" val="325045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9624451-3B6F-4CD7-BFAE-67138B65E701}" type="datetimeFigureOut">
              <a:rPr lang="es-CO" smtClean="0"/>
              <a:t>11/05/2022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B6706F8-933F-4AC3-963B-E8A8F1DD828B}" type="slidenum">
              <a:rPr lang="es-CO" smtClean="0"/>
              <a:t>‹Nº›</a:t>
            </a:fld>
            <a:endParaRPr lang="es-CO" dirty="0"/>
          </a:p>
        </p:txBody>
      </p:sp>
    </p:spTree>
    <p:extLst>
      <p:ext uri="{BB962C8B-B14F-4D97-AF65-F5344CB8AC3E}">
        <p14:creationId xmlns:p14="http://schemas.microsoft.com/office/powerpoint/2010/main" val="1190081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6867" y="440855"/>
            <a:ext cx="2716872" cy="7017256"/>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66250" y="440855"/>
            <a:ext cx="7993117" cy="7017256"/>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9624451-3B6F-4CD7-BFAE-67138B65E701}" type="datetimeFigureOut">
              <a:rPr lang="es-CO" smtClean="0"/>
              <a:t>11/05/2022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B6706F8-933F-4AC3-963B-E8A8F1DD828B}" type="slidenum">
              <a:rPr lang="es-CO" smtClean="0"/>
              <a:t>‹Nº›</a:t>
            </a:fld>
            <a:endParaRPr lang="es-CO" dirty="0"/>
          </a:p>
        </p:txBody>
      </p:sp>
    </p:spTree>
    <p:extLst>
      <p:ext uri="{BB962C8B-B14F-4D97-AF65-F5344CB8AC3E}">
        <p14:creationId xmlns:p14="http://schemas.microsoft.com/office/powerpoint/2010/main" val="3697864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9624451-3B6F-4CD7-BFAE-67138B65E701}" type="datetimeFigureOut">
              <a:rPr lang="es-CO" smtClean="0"/>
              <a:t>11/05/2022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B6706F8-933F-4AC3-963B-E8A8F1DD828B}" type="slidenum">
              <a:rPr lang="es-CO" smtClean="0"/>
              <a:t>‹Nº›</a:t>
            </a:fld>
            <a:endParaRPr lang="es-CO" dirty="0"/>
          </a:p>
        </p:txBody>
      </p:sp>
    </p:spTree>
    <p:extLst>
      <p:ext uri="{BB962C8B-B14F-4D97-AF65-F5344CB8AC3E}">
        <p14:creationId xmlns:p14="http://schemas.microsoft.com/office/powerpoint/2010/main" val="2313595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59687" y="2064352"/>
            <a:ext cx="10867490" cy="3444416"/>
          </a:xfrm>
        </p:spPr>
        <p:txBody>
          <a:bodyPr anchor="b"/>
          <a:lstStyle>
            <a:lvl1pPr>
              <a:defRPr sz="7244"/>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59687" y="5541353"/>
            <a:ext cx="10867490" cy="1811337"/>
          </a:xfrm>
        </p:spPr>
        <p:txBody>
          <a:bodyPr/>
          <a:lstStyle>
            <a:lvl1pPr marL="0" indent="0">
              <a:buNone/>
              <a:defRPr sz="2898">
                <a:solidFill>
                  <a:schemeClr val="tx1"/>
                </a:solidFill>
              </a:defRPr>
            </a:lvl1pPr>
            <a:lvl2pPr marL="552023" indent="0">
              <a:buNone/>
              <a:defRPr sz="2415">
                <a:solidFill>
                  <a:schemeClr val="tx1">
                    <a:tint val="75000"/>
                  </a:schemeClr>
                </a:solidFill>
              </a:defRPr>
            </a:lvl2pPr>
            <a:lvl3pPr marL="1104047" indent="0">
              <a:buNone/>
              <a:defRPr sz="2173">
                <a:solidFill>
                  <a:schemeClr val="tx1">
                    <a:tint val="75000"/>
                  </a:schemeClr>
                </a:solidFill>
              </a:defRPr>
            </a:lvl3pPr>
            <a:lvl4pPr marL="1656070" indent="0">
              <a:buNone/>
              <a:defRPr sz="1932">
                <a:solidFill>
                  <a:schemeClr val="tx1">
                    <a:tint val="75000"/>
                  </a:schemeClr>
                </a:solidFill>
              </a:defRPr>
            </a:lvl4pPr>
            <a:lvl5pPr marL="2208093" indent="0">
              <a:buNone/>
              <a:defRPr sz="1932">
                <a:solidFill>
                  <a:schemeClr val="tx1">
                    <a:tint val="75000"/>
                  </a:schemeClr>
                </a:solidFill>
              </a:defRPr>
            </a:lvl5pPr>
            <a:lvl6pPr marL="2760116" indent="0">
              <a:buNone/>
              <a:defRPr sz="1932">
                <a:solidFill>
                  <a:schemeClr val="tx1">
                    <a:tint val="75000"/>
                  </a:schemeClr>
                </a:solidFill>
              </a:defRPr>
            </a:lvl6pPr>
            <a:lvl7pPr marL="3312140" indent="0">
              <a:buNone/>
              <a:defRPr sz="1932">
                <a:solidFill>
                  <a:schemeClr val="tx1">
                    <a:tint val="75000"/>
                  </a:schemeClr>
                </a:solidFill>
              </a:defRPr>
            </a:lvl7pPr>
            <a:lvl8pPr marL="3864163" indent="0">
              <a:buNone/>
              <a:defRPr sz="1932">
                <a:solidFill>
                  <a:schemeClr val="tx1">
                    <a:tint val="75000"/>
                  </a:schemeClr>
                </a:solidFill>
              </a:defRPr>
            </a:lvl8pPr>
            <a:lvl9pPr marL="4416186" indent="0">
              <a:buNone/>
              <a:defRPr sz="1932">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9624451-3B6F-4CD7-BFAE-67138B65E701}" type="datetimeFigureOut">
              <a:rPr lang="es-CO" smtClean="0"/>
              <a:t>11/05/2022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B6706F8-933F-4AC3-963B-E8A8F1DD828B}" type="slidenum">
              <a:rPr lang="es-CO" smtClean="0"/>
              <a:t>‹Nº›</a:t>
            </a:fld>
            <a:endParaRPr lang="es-CO" dirty="0"/>
          </a:p>
        </p:txBody>
      </p:sp>
    </p:spTree>
    <p:extLst>
      <p:ext uri="{BB962C8B-B14F-4D97-AF65-F5344CB8AC3E}">
        <p14:creationId xmlns:p14="http://schemas.microsoft.com/office/powerpoint/2010/main" val="478320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66249" y="2204273"/>
            <a:ext cx="5354995" cy="52538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78744" y="2204273"/>
            <a:ext cx="5354995" cy="52538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9624451-3B6F-4CD7-BFAE-67138B65E701}" type="datetimeFigureOut">
              <a:rPr lang="es-CO" smtClean="0"/>
              <a:t>11/05/2022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2B6706F8-933F-4AC3-963B-E8A8F1DD828B}" type="slidenum">
              <a:rPr lang="es-CO" smtClean="0"/>
              <a:t>‹Nº›</a:t>
            </a:fld>
            <a:endParaRPr lang="es-CO" dirty="0"/>
          </a:p>
        </p:txBody>
      </p:sp>
    </p:spTree>
    <p:extLst>
      <p:ext uri="{BB962C8B-B14F-4D97-AF65-F5344CB8AC3E}">
        <p14:creationId xmlns:p14="http://schemas.microsoft.com/office/powerpoint/2010/main" val="530566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67890" y="440856"/>
            <a:ext cx="10867490" cy="1600495"/>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67892" y="2029849"/>
            <a:ext cx="5330385" cy="994797"/>
          </a:xfrm>
        </p:spPr>
        <p:txBody>
          <a:bodyPr anchor="b"/>
          <a:lstStyle>
            <a:lvl1pPr marL="0" indent="0">
              <a:buNone/>
              <a:defRPr sz="2898" b="1"/>
            </a:lvl1pPr>
            <a:lvl2pPr marL="552023" indent="0">
              <a:buNone/>
              <a:defRPr sz="2415" b="1"/>
            </a:lvl2pPr>
            <a:lvl3pPr marL="1104047" indent="0">
              <a:buNone/>
              <a:defRPr sz="2173" b="1"/>
            </a:lvl3pPr>
            <a:lvl4pPr marL="1656070" indent="0">
              <a:buNone/>
              <a:defRPr sz="1932" b="1"/>
            </a:lvl4pPr>
            <a:lvl5pPr marL="2208093" indent="0">
              <a:buNone/>
              <a:defRPr sz="1932" b="1"/>
            </a:lvl5pPr>
            <a:lvl6pPr marL="2760116" indent="0">
              <a:buNone/>
              <a:defRPr sz="1932" b="1"/>
            </a:lvl6pPr>
            <a:lvl7pPr marL="3312140" indent="0">
              <a:buNone/>
              <a:defRPr sz="1932" b="1"/>
            </a:lvl7pPr>
            <a:lvl8pPr marL="3864163" indent="0">
              <a:buNone/>
              <a:defRPr sz="1932" b="1"/>
            </a:lvl8pPr>
            <a:lvl9pPr marL="4416186" indent="0">
              <a:buNone/>
              <a:defRPr sz="1932" b="1"/>
            </a:lvl9pPr>
          </a:lstStyle>
          <a:p>
            <a:pPr lvl="0"/>
            <a:r>
              <a:rPr lang="es-ES"/>
              <a:t>Haga clic para modificar los estilos de texto del patrón</a:t>
            </a:r>
          </a:p>
        </p:txBody>
      </p:sp>
      <p:sp>
        <p:nvSpPr>
          <p:cNvPr id="4" name="Content Placeholder 3"/>
          <p:cNvSpPr>
            <a:spLocks noGrp="1"/>
          </p:cNvSpPr>
          <p:nvPr>
            <p:ph sz="half" idx="2"/>
          </p:nvPr>
        </p:nvSpPr>
        <p:spPr>
          <a:xfrm>
            <a:off x="867892" y="3024646"/>
            <a:ext cx="5330385" cy="444879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78745" y="2029849"/>
            <a:ext cx="5356636" cy="994797"/>
          </a:xfrm>
        </p:spPr>
        <p:txBody>
          <a:bodyPr anchor="b"/>
          <a:lstStyle>
            <a:lvl1pPr marL="0" indent="0">
              <a:buNone/>
              <a:defRPr sz="2898" b="1"/>
            </a:lvl1pPr>
            <a:lvl2pPr marL="552023" indent="0">
              <a:buNone/>
              <a:defRPr sz="2415" b="1"/>
            </a:lvl2pPr>
            <a:lvl3pPr marL="1104047" indent="0">
              <a:buNone/>
              <a:defRPr sz="2173" b="1"/>
            </a:lvl3pPr>
            <a:lvl4pPr marL="1656070" indent="0">
              <a:buNone/>
              <a:defRPr sz="1932" b="1"/>
            </a:lvl4pPr>
            <a:lvl5pPr marL="2208093" indent="0">
              <a:buNone/>
              <a:defRPr sz="1932" b="1"/>
            </a:lvl5pPr>
            <a:lvl6pPr marL="2760116" indent="0">
              <a:buNone/>
              <a:defRPr sz="1932" b="1"/>
            </a:lvl6pPr>
            <a:lvl7pPr marL="3312140" indent="0">
              <a:buNone/>
              <a:defRPr sz="1932" b="1"/>
            </a:lvl7pPr>
            <a:lvl8pPr marL="3864163" indent="0">
              <a:buNone/>
              <a:defRPr sz="1932" b="1"/>
            </a:lvl8pPr>
            <a:lvl9pPr marL="4416186" indent="0">
              <a:buNone/>
              <a:defRPr sz="1932" b="1"/>
            </a:lvl9pPr>
          </a:lstStyle>
          <a:p>
            <a:pPr lvl="0"/>
            <a:r>
              <a:rPr lang="es-ES"/>
              <a:t>Haga clic para modificar los estilos de texto del patrón</a:t>
            </a:r>
          </a:p>
        </p:txBody>
      </p:sp>
      <p:sp>
        <p:nvSpPr>
          <p:cNvPr id="6" name="Content Placeholder 5"/>
          <p:cNvSpPr>
            <a:spLocks noGrp="1"/>
          </p:cNvSpPr>
          <p:nvPr>
            <p:ph sz="quarter" idx="4"/>
          </p:nvPr>
        </p:nvSpPr>
        <p:spPr>
          <a:xfrm>
            <a:off x="6378745" y="3024646"/>
            <a:ext cx="5356636" cy="444879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9624451-3B6F-4CD7-BFAE-67138B65E701}" type="datetimeFigureOut">
              <a:rPr lang="es-CO" smtClean="0"/>
              <a:t>11/05/2022</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2B6706F8-933F-4AC3-963B-E8A8F1DD828B}" type="slidenum">
              <a:rPr lang="es-CO" smtClean="0"/>
              <a:t>‹Nº›</a:t>
            </a:fld>
            <a:endParaRPr lang="es-CO" dirty="0"/>
          </a:p>
        </p:txBody>
      </p:sp>
    </p:spTree>
    <p:extLst>
      <p:ext uri="{BB962C8B-B14F-4D97-AF65-F5344CB8AC3E}">
        <p14:creationId xmlns:p14="http://schemas.microsoft.com/office/powerpoint/2010/main" val="94929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9624451-3B6F-4CD7-BFAE-67138B65E701}" type="datetimeFigureOut">
              <a:rPr lang="es-CO" smtClean="0"/>
              <a:t>11/05/2022</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2B6706F8-933F-4AC3-963B-E8A8F1DD828B}" type="slidenum">
              <a:rPr lang="es-CO" smtClean="0"/>
              <a:t>‹Nº›</a:t>
            </a:fld>
            <a:endParaRPr lang="es-CO" dirty="0"/>
          </a:p>
        </p:txBody>
      </p:sp>
    </p:spTree>
    <p:extLst>
      <p:ext uri="{BB962C8B-B14F-4D97-AF65-F5344CB8AC3E}">
        <p14:creationId xmlns:p14="http://schemas.microsoft.com/office/powerpoint/2010/main" val="2853562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24451-3B6F-4CD7-BFAE-67138B65E701}" type="datetimeFigureOut">
              <a:rPr lang="es-CO" smtClean="0"/>
              <a:t>11/05/2022</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2B6706F8-933F-4AC3-963B-E8A8F1DD828B}" type="slidenum">
              <a:rPr lang="es-CO" smtClean="0"/>
              <a:t>‹Nº›</a:t>
            </a:fld>
            <a:endParaRPr lang="es-CO" dirty="0"/>
          </a:p>
        </p:txBody>
      </p:sp>
    </p:spTree>
    <p:extLst>
      <p:ext uri="{BB962C8B-B14F-4D97-AF65-F5344CB8AC3E}">
        <p14:creationId xmlns:p14="http://schemas.microsoft.com/office/powerpoint/2010/main" val="347330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7890" y="552027"/>
            <a:ext cx="4063824" cy="1932093"/>
          </a:xfrm>
        </p:spPr>
        <p:txBody>
          <a:bodyPr anchor="b"/>
          <a:lstStyle>
            <a:lvl1pPr>
              <a:defRPr sz="3864"/>
            </a:lvl1pPr>
          </a:lstStyle>
          <a:p>
            <a:r>
              <a:rPr lang="es-ES"/>
              <a:t>Haga clic para modificar el estilo de título del patrón</a:t>
            </a:r>
            <a:endParaRPr lang="en-US" dirty="0"/>
          </a:p>
        </p:txBody>
      </p:sp>
      <p:sp>
        <p:nvSpPr>
          <p:cNvPr id="3" name="Content Placeholder 2"/>
          <p:cNvSpPr>
            <a:spLocks noGrp="1"/>
          </p:cNvSpPr>
          <p:nvPr>
            <p:ph idx="1"/>
          </p:nvPr>
        </p:nvSpPr>
        <p:spPr>
          <a:xfrm>
            <a:off x="5356636" y="1192226"/>
            <a:ext cx="6378744" cy="5884451"/>
          </a:xfrm>
        </p:spPr>
        <p:txBody>
          <a:bodyPr/>
          <a:lstStyle>
            <a:lvl1pPr>
              <a:defRPr sz="3864"/>
            </a:lvl1pPr>
            <a:lvl2pPr>
              <a:defRPr sz="3381"/>
            </a:lvl2pPr>
            <a:lvl3pPr>
              <a:defRPr sz="2898"/>
            </a:lvl3pPr>
            <a:lvl4pPr>
              <a:defRPr sz="2415"/>
            </a:lvl4pPr>
            <a:lvl5pPr>
              <a:defRPr sz="2415"/>
            </a:lvl5pPr>
            <a:lvl6pPr>
              <a:defRPr sz="2415"/>
            </a:lvl6pPr>
            <a:lvl7pPr>
              <a:defRPr sz="2415"/>
            </a:lvl7pPr>
            <a:lvl8pPr>
              <a:defRPr sz="2415"/>
            </a:lvl8pPr>
            <a:lvl9pPr>
              <a:defRPr sz="2415"/>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67890" y="2484120"/>
            <a:ext cx="4063824" cy="4602140"/>
          </a:xfrm>
        </p:spPr>
        <p:txBody>
          <a:bodyPr/>
          <a:lstStyle>
            <a:lvl1pPr marL="0" indent="0">
              <a:buNone/>
              <a:defRPr sz="1932"/>
            </a:lvl1pPr>
            <a:lvl2pPr marL="552023" indent="0">
              <a:buNone/>
              <a:defRPr sz="1690"/>
            </a:lvl2pPr>
            <a:lvl3pPr marL="1104047" indent="0">
              <a:buNone/>
              <a:defRPr sz="1449"/>
            </a:lvl3pPr>
            <a:lvl4pPr marL="1656070" indent="0">
              <a:buNone/>
              <a:defRPr sz="1207"/>
            </a:lvl4pPr>
            <a:lvl5pPr marL="2208093" indent="0">
              <a:buNone/>
              <a:defRPr sz="1207"/>
            </a:lvl5pPr>
            <a:lvl6pPr marL="2760116" indent="0">
              <a:buNone/>
              <a:defRPr sz="1207"/>
            </a:lvl6pPr>
            <a:lvl7pPr marL="3312140" indent="0">
              <a:buNone/>
              <a:defRPr sz="1207"/>
            </a:lvl7pPr>
            <a:lvl8pPr marL="3864163" indent="0">
              <a:buNone/>
              <a:defRPr sz="1207"/>
            </a:lvl8pPr>
            <a:lvl9pPr marL="4416186" indent="0">
              <a:buNone/>
              <a:defRPr sz="1207"/>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9624451-3B6F-4CD7-BFAE-67138B65E701}" type="datetimeFigureOut">
              <a:rPr lang="es-CO" smtClean="0"/>
              <a:t>11/05/2022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2B6706F8-933F-4AC3-963B-E8A8F1DD828B}" type="slidenum">
              <a:rPr lang="es-CO" smtClean="0"/>
              <a:t>‹Nº›</a:t>
            </a:fld>
            <a:endParaRPr lang="es-CO" dirty="0"/>
          </a:p>
        </p:txBody>
      </p:sp>
    </p:spTree>
    <p:extLst>
      <p:ext uri="{BB962C8B-B14F-4D97-AF65-F5344CB8AC3E}">
        <p14:creationId xmlns:p14="http://schemas.microsoft.com/office/powerpoint/2010/main" val="3445085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7890" y="552027"/>
            <a:ext cx="4063824" cy="1932093"/>
          </a:xfrm>
        </p:spPr>
        <p:txBody>
          <a:bodyPr anchor="b"/>
          <a:lstStyle>
            <a:lvl1pPr>
              <a:defRPr sz="3864"/>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356636" y="1192226"/>
            <a:ext cx="6378744" cy="5884451"/>
          </a:xfrm>
        </p:spPr>
        <p:txBody>
          <a:bodyPr anchor="t"/>
          <a:lstStyle>
            <a:lvl1pPr marL="0" indent="0">
              <a:buNone/>
              <a:defRPr sz="3864"/>
            </a:lvl1pPr>
            <a:lvl2pPr marL="552023" indent="0">
              <a:buNone/>
              <a:defRPr sz="3381"/>
            </a:lvl2pPr>
            <a:lvl3pPr marL="1104047" indent="0">
              <a:buNone/>
              <a:defRPr sz="2898"/>
            </a:lvl3pPr>
            <a:lvl4pPr marL="1656070" indent="0">
              <a:buNone/>
              <a:defRPr sz="2415"/>
            </a:lvl4pPr>
            <a:lvl5pPr marL="2208093" indent="0">
              <a:buNone/>
              <a:defRPr sz="2415"/>
            </a:lvl5pPr>
            <a:lvl6pPr marL="2760116" indent="0">
              <a:buNone/>
              <a:defRPr sz="2415"/>
            </a:lvl6pPr>
            <a:lvl7pPr marL="3312140" indent="0">
              <a:buNone/>
              <a:defRPr sz="2415"/>
            </a:lvl7pPr>
            <a:lvl8pPr marL="3864163" indent="0">
              <a:buNone/>
              <a:defRPr sz="2415"/>
            </a:lvl8pPr>
            <a:lvl9pPr marL="4416186" indent="0">
              <a:buNone/>
              <a:defRPr sz="2415"/>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867890" y="2484120"/>
            <a:ext cx="4063824" cy="4602140"/>
          </a:xfrm>
        </p:spPr>
        <p:txBody>
          <a:bodyPr/>
          <a:lstStyle>
            <a:lvl1pPr marL="0" indent="0">
              <a:buNone/>
              <a:defRPr sz="1932"/>
            </a:lvl1pPr>
            <a:lvl2pPr marL="552023" indent="0">
              <a:buNone/>
              <a:defRPr sz="1690"/>
            </a:lvl2pPr>
            <a:lvl3pPr marL="1104047" indent="0">
              <a:buNone/>
              <a:defRPr sz="1449"/>
            </a:lvl3pPr>
            <a:lvl4pPr marL="1656070" indent="0">
              <a:buNone/>
              <a:defRPr sz="1207"/>
            </a:lvl4pPr>
            <a:lvl5pPr marL="2208093" indent="0">
              <a:buNone/>
              <a:defRPr sz="1207"/>
            </a:lvl5pPr>
            <a:lvl6pPr marL="2760116" indent="0">
              <a:buNone/>
              <a:defRPr sz="1207"/>
            </a:lvl6pPr>
            <a:lvl7pPr marL="3312140" indent="0">
              <a:buNone/>
              <a:defRPr sz="1207"/>
            </a:lvl7pPr>
            <a:lvl8pPr marL="3864163" indent="0">
              <a:buNone/>
              <a:defRPr sz="1207"/>
            </a:lvl8pPr>
            <a:lvl9pPr marL="4416186" indent="0">
              <a:buNone/>
              <a:defRPr sz="1207"/>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9624451-3B6F-4CD7-BFAE-67138B65E701}" type="datetimeFigureOut">
              <a:rPr lang="es-CO" smtClean="0"/>
              <a:t>11/05/2022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2B6706F8-933F-4AC3-963B-E8A8F1DD828B}" type="slidenum">
              <a:rPr lang="es-CO" smtClean="0"/>
              <a:t>‹Nº›</a:t>
            </a:fld>
            <a:endParaRPr lang="es-CO" dirty="0"/>
          </a:p>
        </p:txBody>
      </p:sp>
    </p:spTree>
    <p:extLst>
      <p:ext uri="{BB962C8B-B14F-4D97-AF65-F5344CB8AC3E}">
        <p14:creationId xmlns:p14="http://schemas.microsoft.com/office/powerpoint/2010/main" val="3903699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6249" y="440856"/>
            <a:ext cx="10867490" cy="160049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249" y="2204273"/>
            <a:ext cx="10867490" cy="52538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6249" y="7674706"/>
            <a:ext cx="2834997" cy="440855"/>
          </a:xfrm>
          <a:prstGeom prst="rect">
            <a:avLst/>
          </a:prstGeom>
        </p:spPr>
        <p:txBody>
          <a:bodyPr vert="horz" lIns="91440" tIns="45720" rIns="91440" bIns="45720" rtlCol="0" anchor="ctr"/>
          <a:lstStyle>
            <a:lvl1pPr algn="l">
              <a:defRPr sz="1449">
                <a:solidFill>
                  <a:schemeClr val="tx1">
                    <a:tint val="75000"/>
                  </a:schemeClr>
                </a:solidFill>
              </a:defRPr>
            </a:lvl1pPr>
          </a:lstStyle>
          <a:p>
            <a:fld id="{09624451-3B6F-4CD7-BFAE-67138B65E701}" type="datetimeFigureOut">
              <a:rPr lang="es-CO" smtClean="0"/>
              <a:t>11/05/2022</a:t>
            </a:fld>
            <a:endParaRPr lang="es-CO" dirty="0"/>
          </a:p>
        </p:txBody>
      </p:sp>
      <p:sp>
        <p:nvSpPr>
          <p:cNvPr id="5" name="Footer Placeholder 4"/>
          <p:cNvSpPr>
            <a:spLocks noGrp="1"/>
          </p:cNvSpPr>
          <p:nvPr>
            <p:ph type="ftr" sz="quarter" idx="3"/>
          </p:nvPr>
        </p:nvSpPr>
        <p:spPr>
          <a:xfrm>
            <a:off x="4173746" y="7674706"/>
            <a:ext cx="4252496" cy="440855"/>
          </a:xfrm>
          <a:prstGeom prst="rect">
            <a:avLst/>
          </a:prstGeom>
        </p:spPr>
        <p:txBody>
          <a:bodyPr vert="horz" lIns="91440" tIns="45720" rIns="91440" bIns="45720" rtlCol="0" anchor="ctr"/>
          <a:lstStyle>
            <a:lvl1pPr algn="ctr">
              <a:defRPr sz="1449">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8898742" y="7674706"/>
            <a:ext cx="2834997" cy="440855"/>
          </a:xfrm>
          <a:prstGeom prst="rect">
            <a:avLst/>
          </a:prstGeom>
        </p:spPr>
        <p:txBody>
          <a:bodyPr vert="horz" lIns="91440" tIns="45720" rIns="91440" bIns="45720" rtlCol="0" anchor="ctr"/>
          <a:lstStyle>
            <a:lvl1pPr algn="r">
              <a:defRPr sz="1449">
                <a:solidFill>
                  <a:schemeClr val="tx1">
                    <a:tint val="75000"/>
                  </a:schemeClr>
                </a:solidFill>
              </a:defRPr>
            </a:lvl1pPr>
          </a:lstStyle>
          <a:p>
            <a:fld id="{2B6706F8-933F-4AC3-963B-E8A8F1DD828B}" type="slidenum">
              <a:rPr lang="es-CO" smtClean="0"/>
              <a:t>‹Nº›</a:t>
            </a:fld>
            <a:endParaRPr lang="es-CO" dirty="0"/>
          </a:p>
        </p:txBody>
      </p:sp>
    </p:spTree>
    <p:extLst>
      <p:ext uri="{BB962C8B-B14F-4D97-AF65-F5344CB8AC3E}">
        <p14:creationId xmlns:p14="http://schemas.microsoft.com/office/powerpoint/2010/main" val="4082153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104047" rtl="0" eaLnBrk="1" latinLnBrk="0" hangingPunct="1">
        <a:lnSpc>
          <a:spcPct val="90000"/>
        </a:lnSpc>
        <a:spcBef>
          <a:spcPct val="0"/>
        </a:spcBef>
        <a:buNone/>
        <a:defRPr sz="5313" kern="1200">
          <a:solidFill>
            <a:schemeClr val="tx1"/>
          </a:solidFill>
          <a:latin typeface="+mj-lt"/>
          <a:ea typeface="+mj-ea"/>
          <a:cs typeface="+mj-cs"/>
        </a:defRPr>
      </a:lvl1pPr>
    </p:titleStyle>
    <p:bodyStyle>
      <a:lvl1pPr marL="276012" indent="-276012" algn="l" defTabSz="1104047" rtl="0" eaLnBrk="1" latinLnBrk="0" hangingPunct="1">
        <a:lnSpc>
          <a:spcPct val="90000"/>
        </a:lnSpc>
        <a:spcBef>
          <a:spcPts val="1207"/>
        </a:spcBef>
        <a:buFont typeface="Arial" panose="020B0604020202020204" pitchFamily="34" charset="0"/>
        <a:buChar char="•"/>
        <a:defRPr sz="3381" kern="1200">
          <a:solidFill>
            <a:schemeClr val="tx1"/>
          </a:solidFill>
          <a:latin typeface="+mn-lt"/>
          <a:ea typeface="+mn-ea"/>
          <a:cs typeface="+mn-cs"/>
        </a:defRPr>
      </a:lvl1pPr>
      <a:lvl2pPr marL="828035" indent="-276012" algn="l" defTabSz="1104047" rtl="0" eaLnBrk="1" latinLnBrk="0" hangingPunct="1">
        <a:lnSpc>
          <a:spcPct val="90000"/>
        </a:lnSpc>
        <a:spcBef>
          <a:spcPts val="604"/>
        </a:spcBef>
        <a:buFont typeface="Arial" panose="020B0604020202020204" pitchFamily="34" charset="0"/>
        <a:buChar char="•"/>
        <a:defRPr sz="2898" kern="1200">
          <a:solidFill>
            <a:schemeClr val="tx1"/>
          </a:solidFill>
          <a:latin typeface="+mn-lt"/>
          <a:ea typeface="+mn-ea"/>
          <a:cs typeface="+mn-cs"/>
        </a:defRPr>
      </a:lvl2pPr>
      <a:lvl3pPr marL="1380058" indent="-276012" algn="l" defTabSz="1104047" rtl="0" eaLnBrk="1" latinLnBrk="0" hangingPunct="1">
        <a:lnSpc>
          <a:spcPct val="90000"/>
        </a:lnSpc>
        <a:spcBef>
          <a:spcPts val="604"/>
        </a:spcBef>
        <a:buFont typeface="Arial" panose="020B0604020202020204" pitchFamily="34" charset="0"/>
        <a:buChar char="•"/>
        <a:defRPr sz="2415" kern="1200">
          <a:solidFill>
            <a:schemeClr val="tx1"/>
          </a:solidFill>
          <a:latin typeface="+mn-lt"/>
          <a:ea typeface="+mn-ea"/>
          <a:cs typeface="+mn-cs"/>
        </a:defRPr>
      </a:lvl3pPr>
      <a:lvl4pPr marL="1932081" indent="-276012" algn="l" defTabSz="1104047" rtl="0" eaLnBrk="1" latinLnBrk="0" hangingPunct="1">
        <a:lnSpc>
          <a:spcPct val="90000"/>
        </a:lnSpc>
        <a:spcBef>
          <a:spcPts val="604"/>
        </a:spcBef>
        <a:buFont typeface="Arial" panose="020B0604020202020204" pitchFamily="34" charset="0"/>
        <a:buChar char="•"/>
        <a:defRPr sz="2173" kern="1200">
          <a:solidFill>
            <a:schemeClr val="tx1"/>
          </a:solidFill>
          <a:latin typeface="+mn-lt"/>
          <a:ea typeface="+mn-ea"/>
          <a:cs typeface="+mn-cs"/>
        </a:defRPr>
      </a:lvl4pPr>
      <a:lvl5pPr marL="2484105" indent="-276012" algn="l" defTabSz="1104047" rtl="0" eaLnBrk="1" latinLnBrk="0" hangingPunct="1">
        <a:lnSpc>
          <a:spcPct val="90000"/>
        </a:lnSpc>
        <a:spcBef>
          <a:spcPts val="604"/>
        </a:spcBef>
        <a:buFont typeface="Arial" panose="020B0604020202020204" pitchFamily="34" charset="0"/>
        <a:buChar char="•"/>
        <a:defRPr sz="2173" kern="1200">
          <a:solidFill>
            <a:schemeClr val="tx1"/>
          </a:solidFill>
          <a:latin typeface="+mn-lt"/>
          <a:ea typeface="+mn-ea"/>
          <a:cs typeface="+mn-cs"/>
        </a:defRPr>
      </a:lvl5pPr>
      <a:lvl6pPr marL="3036128" indent="-276012" algn="l" defTabSz="1104047" rtl="0" eaLnBrk="1" latinLnBrk="0" hangingPunct="1">
        <a:lnSpc>
          <a:spcPct val="90000"/>
        </a:lnSpc>
        <a:spcBef>
          <a:spcPts val="604"/>
        </a:spcBef>
        <a:buFont typeface="Arial" panose="020B0604020202020204" pitchFamily="34" charset="0"/>
        <a:buChar char="•"/>
        <a:defRPr sz="2173" kern="1200">
          <a:solidFill>
            <a:schemeClr val="tx1"/>
          </a:solidFill>
          <a:latin typeface="+mn-lt"/>
          <a:ea typeface="+mn-ea"/>
          <a:cs typeface="+mn-cs"/>
        </a:defRPr>
      </a:lvl6pPr>
      <a:lvl7pPr marL="3588151" indent="-276012" algn="l" defTabSz="1104047" rtl="0" eaLnBrk="1" latinLnBrk="0" hangingPunct="1">
        <a:lnSpc>
          <a:spcPct val="90000"/>
        </a:lnSpc>
        <a:spcBef>
          <a:spcPts val="604"/>
        </a:spcBef>
        <a:buFont typeface="Arial" panose="020B0604020202020204" pitchFamily="34" charset="0"/>
        <a:buChar char="•"/>
        <a:defRPr sz="2173" kern="1200">
          <a:solidFill>
            <a:schemeClr val="tx1"/>
          </a:solidFill>
          <a:latin typeface="+mn-lt"/>
          <a:ea typeface="+mn-ea"/>
          <a:cs typeface="+mn-cs"/>
        </a:defRPr>
      </a:lvl7pPr>
      <a:lvl8pPr marL="4140175" indent="-276012" algn="l" defTabSz="1104047" rtl="0" eaLnBrk="1" latinLnBrk="0" hangingPunct="1">
        <a:lnSpc>
          <a:spcPct val="90000"/>
        </a:lnSpc>
        <a:spcBef>
          <a:spcPts val="604"/>
        </a:spcBef>
        <a:buFont typeface="Arial" panose="020B0604020202020204" pitchFamily="34" charset="0"/>
        <a:buChar char="•"/>
        <a:defRPr sz="2173" kern="1200">
          <a:solidFill>
            <a:schemeClr val="tx1"/>
          </a:solidFill>
          <a:latin typeface="+mn-lt"/>
          <a:ea typeface="+mn-ea"/>
          <a:cs typeface="+mn-cs"/>
        </a:defRPr>
      </a:lvl8pPr>
      <a:lvl9pPr marL="4692198" indent="-276012" algn="l" defTabSz="1104047" rtl="0" eaLnBrk="1" latinLnBrk="0" hangingPunct="1">
        <a:lnSpc>
          <a:spcPct val="90000"/>
        </a:lnSpc>
        <a:spcBef>
          <a:spcPts val="604"/>
        </a:spcBef>
        <a:buFont typeface="Arial" panose="020B0604020202020204" pitchFamily="34" charset="0"/>
        <a:buChar char="•"/>
        <a:defRPr sz="2173" kern="1200">
          <a:solidFill>
            <a:schemeClr val="tx1"/>
          </a:solidFill>
          <a:latin typeface="+mn-lt"/>
          <a:ea typeface="+mn-ea"/>
          <a:cs typeface="+mn-cs"/>
        </a:defRPr>
      </a:lvl9pPr>
    </p:bodyStyle>
    <p:otherStyle>
      <a:defPPr>
        <a:defRPr lang="en-US"/>
      </a:defPPr>
      <a:lvl1pPr marL="0" algn="l" defTabSz="1104047" rtl="0" eaLnBrk="1" latinLnBrk="0" hangingPunct="1">
        <a:defRPr sz="2173" kern="1200">
          <a:solidFill>
            <a:schemeClr val="tx1"/>
          </a:solidFill>
          <a:latin typeface="+mn-lt"/>
          <a:ea typeface="+mn-ea"/>
          <a:cs typeface="+mn-cs"/>
        </a:defRPr>
      </a:lvl1pPr>
      <a:lvl2pPr marL="552023" algn="l" defTabSz="1104047" rtl="0" eaLnBrk="1" latinLnBrk="0" hangingPunct="1">
        <a:defRPr sz="2173" kern="1200">
          <a:solidFill>
            <a:schemeClr val="tx1"/>
          </a:solidFill>
          <a:latin typeface="+mn-lt"/>
          <a:ea typeface="+mn-ea"/>
          <a:cs typeface="+mn-cs"/>
        </a:defRPr>
      </a:lvl2pPr>
      <a:lvl3pPr marL="1104047" algn="l" defTabSz="1104047" rtl="0" eaLnBrk="1" latinLnBrk="0" hangingPunct="1">
        <a:defRPr sz="2173" kern="1200">
          <a:solidFill>
            <a:schemeClr val="tx1"/>
          </a:solidFill>
          <a:latin typeface="+mn-lt"/>
          <a:ea typeface="+mn-ea"/>
          <a:cs typeface="+mn-cs"/>
        </a:defRPr>
      </a:lvl3pPr>
      <a:lvl4pPr marL="1656070" algn="l" defTabSz="1104047" rtl="0" eaLnBrk="1" latinLnBrk="0" hangingPunct="1">
        <a:defRPr sz="2173" kern="1200">
          <a:solidFill>
            <a:schemeClr val="tx1"/>
          </a:solidFill>
          <a:latin typeface="+mn-lt"/>
          <a:ea typeface="+mn-ea"/>
          <a:cs typeface="+mn-cs"/>
        </a:defRPr>
      </a:lvl4pPr>
      <a:lvl5pPr marL="2208093" algn="l" defTabSz="1104047" rtl="0" eaLnBrk="1" latinLnBrk="0" hangingPunct="1">
        <a:defRPr sz="2173" kern="1200">
          <a:solidFill>
            <a:schemeClr val="tx1"/>
          </a:solidFill>
          <a:latin typeface="+mn-lt"/>
          <a:ea typeface="+mn-ea"/>
          <a:cs typeface="+mn-cs"/>
        </a:defRPr>
      </a:lvl5pPr>
      <a:lvl6pPr marL="2760116" algn="l" defTabSz="1104047" rtl="0" eaLnBrk="1" latinLnBrk="0" hangingPunct="1">
        <a:defRPr sz="2173" kern="1200">
          <a:solidFill>
            <a:schemeClr val="tx1"/>
          </a:solidFill>
          <a:latin typeface="+mn-lt"/>
          <a:ea typeface="+mn-ea"/>
          <a:cs typeface="+mn-cs"/>
        </a:defRPr>
      </a:lvl6pPr>
      <a:lvl7pPr marL="3312140" algn="l" defTabSz="1104047" rtl="0" eaLnBrk="1" latinLnBrk="0" hangingPunct="1">
        <a:defRPr sz="2173" kern="1200">
          <a:solidFill>
            <a:schemeClr val="tx1"/>
          </a:solidFill>
          <a:latin typeface="+mn-lt"/>
          <a:ea typeface="+mn-ea"/>
          <a:cs typeface="+mn-cs"/>
        </a:defRPr>
      </a:lvl7pPr>
      <a:lvl8pPr marL="3864163" algn="l" defTabSz="1104047" rtl="0" eaLnBrk="1" latinLnBrk="0" hangingPunct="1">
        <a:defRPr sz="2173" kern="1200">
          <a:solidFill>
            <a:schemeClr val="tx1"/>
          </a:solidFill>
          <a:latin typeface="+mn-lt"/>
          <a:ea typeface="+mn-ea"/>
          <a:cs typeface="+mn-cs"/>
        </a:defRPr>
      </a:lvl8pPr>
      <a:lvl9pPr marL="4416186" algn="l" defTabSz="1104047" rtl="0" eaLnBrk="1" latinLnBrk="0" hangingPunct="1">
        <a:defRPr sz="21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1 Título">
            <a:extLst>
              <a:ext uri="{FF2B5EF4-FFF2-40B4-BE49-F238E27FC236}">
                <a16:creationId xmlns:a16="http://schemas.microsoft.com/office/drawing/2014/main" id="{2D4F513F-D350-4E80-ADDB-BD555D0BC27F}"/>
              </a:ext>
            </a:extLst>
          </p:cNvPr>
          <p:cNvSpPr txBox="1">
            <a:spLocks noGrp="1"/>
          </p:cNvSpPr>
          <p:nvPr>
            <p:ph type="title" idx="4294967295"/>
          </p:nvPr>
        </p:nvSpPr>
        <p:spPr>
          <a:xfrm>
            <a:off x="4851338" y="2984087"/>
            <a:ext cx="7441778" cy="2012633"/>
          </a:xfrm>
          <a:prstGeom prst="rect">
            <a:avLst/>
          </a:prstGeom>
          <a:noFill/>
          <a:ln>
            <a:noFill/>
            <a:prstDash/>
          </a:ln>
          <a:effectLst/>
        </p:spPr>
        <p:txBody>
          <a:bodyPr rot="0" spcFirstLastPara="0" vertOverflow="overflow" horzOverflow="overflow" vert="horz" wrap="square" lIns="99714" tIns="49856" rIns="99714" bIns="49856" numCol="1" spcCol="0" rtlCol="0" fromWordArt="0" anchor="ctr" anchorCtr="0" forceAA="0" compatLnSpc="1">
            <a:prstTxWarp prst="textNoShape">
              <a:avLst/>
            </a:prstTxWarp>
            <a:noAutofit/>
          </a:bodyPr>
          <a:lstStyle>
            <a:lvl1pPr algn="ctr" defTabSz="1462704" rtl="0" eaLnBrk="1" latinLnBrk="0" hangingPunct="1">
              <a:spcBef>
                <a:spcPct val="0"/>
              </a:spcBef>
              <a:buNone/>
              <a:defRPr sz="7000" kern="1200">
                <a:solidFill>
                  <a:schemeClr val="tx1"/>
                </a:solidFill>
                <a:latin typeface="+mj-lt"/>
                <a:ea typeface="+mj-ea"/>
                <a:cs typeface="+mj-cs"/>
              </a:defRPr>
            </a:lvl1pPr>
          </a:lstStyle>
          <a:p>
            <a:pPr marL="0" marR="0" lvl="0" indent="0" algn="r" defTabSz="1462704" rtl="0" eaLnBrk="1" fontAlgn="auto" latinLnBrk="0" hangingPunct="1">
              <a:lnSpc>
                <a:spcPts val="3136"/>
              </a:lnSpc>
              <a:spcBef>
                <a:spcPct val="0"/>
              </a:spcBef>
              <a:spcAft>
                <a:spcPts val="0"/>
              </a:spcAft>
              <a:buClrTx/>
              <a:buSzTx/>
              <a:buFontTx/>
              <a:buNone/>
              <a:tabLst/>
              <a:defRPr/>
            </a:pPr>
            <a:r>
              <a:rPr kumimoji="0" lang="es-MX" sz="3200" b="1" i="0" u="none" strike="noStrike" kern="1200" cap="none" spc="0" normalizeH="0" baseline="0" noProof="0" dirty="0">
                <a:ln>
                  <a:noFill/>
                </a:ln>
                <a:solidFill>
                  <a:schemeClr val="tx1">
                    <a:lumMod val="75000"/>
                    <a:lumOff val="25000"/>
                  </a:schemeClr>
                </a:solidFill>
                <a:effectLst/>
                <a:uLnTx/>
                <a:uFillTx/>
                <a:latin typeface="Imap"/>
                <a:ea typeface="+mj-ea"/>
                <a:cs typeface="+mj-cs"/>
              </a:rPr>
              <a:t>Informe de seguimiento a la planeación institucional- Corte a 31 de marzo</a:t>
            </a:r>
          </a:p>
          <a:p>
            <a:pPr marL="0" marR="0" lvl="0" indent="0" algn="r" defTabSz="1462704" rtl="0" eaLnBrk="1" fontAlgn="auto" latinLnBrk="0" hangingPunct="1">
              <a:lnSpc>
                <a:spcPts val="3136"/>
              </a:lnSpc>
              <a:spcBef>
                <a:spcPct val="0"/>
              </a:spcBef>
              <a:spcAft>
                <a:spcPts val="0"/>
              </a:spcAft>
              <a:buClrTx/>
              <a:buSzTx/>
              <a:buFontTx/>
              <a:buNone/>
              <a:tabLst/>
              <a:defRPr/>
            </a:pPr>
            <a:endParaRPr kumimoji="0" lang="es-MX" sz="3681" b="1" i="0" u="none" strike="noStrike" kern="1200" cap="none" spc="0" normalizeH="0" baseline="0" noProof="0" dirty="0">
              <a:ln>
                <a:noFill/>
              </a:ln>
              <a:solidFill>
                <a:schemeClr val="tx1">
                  <a:lumMod val="75000"/>
                  <a:lumOff val="25000"/>
                </a:schemeClr>
              </a:solidFill>
              <a:effectLst/>
              <a:uLnTx/>
              <a:uFillTx/>
              <a:latin typeface="Impact" panose="020B0806030902050204" pitchFamily="34" charset="0"/>
              <a:ea typeface="+mj-ea"/>
              <a:cs typeface="+mj-cs"/>
            </a:endParaRPr>
          </a:p>
          <a:p>
            <a:pPr marL="0" marR="0" lvl="0" indent="0" algn="r" defTabSz="1462704" rtl="0" eaLnBrk="1" fontAlgn="auto" latinLnBrk="0" hangingPunct="1">
              <a:lnSpc>
                <a:spcPts val="3136"/>
              </a:lnSpc>
              <a:spcBef>
                <a:spcPct val="0"/>
              </a:spcBef>
              <a:spcAft>
                <a:spcPts val="0"/>
              </a:spcAft>
              <a:buClrTx/>
              <a:buSzTx/>
              <a:buFontTx/>
              <a:buNone/>
              <a:tabLst/>
              <a:defRPr/>
            </a:pPr>
            <a:endParaRPr kumimoji="0" lang="es-CO" sz="3681" b="1" i="0" u="none" strike="noStrike" kern="1200" cap="none" spc="0" normalizeH="0" baseline="0" noProof="0" dirty="0">
              <a:ln>
                <a:noFill/>
              </a:ln>
              <a:solidFill>
                <a:schemeClr val="tx1">
                  <a:lumMod val="75000"/>
                  <a:lumOff val="25000"/>
                </a:schemeClr>
              </a:solidFill>
              <a:effectLst/>
              <a:uLnTx/>
              <a:uFillTx/>
              <a:latin typeface="Museo Sans Condensed" panose="02000000000000000000" pitchFamily="2" charset="0"/>
              <a:ea typeface="+mj-ea"/>
              <a:cs typeface="+mj-cs"/>
            </a:endParaRPr>
          </a:p>
          <a:p>
            <a:pPr marL="0" marR="0" lvl="0" indent="0" algn="r" defTabSz="1462704" rtl="0" eaLnBrk="1" fontAlgn="auto" latinLnBrk="0" hangingPunct="1">
              <a:lnSpc>
                <a:spcPts val="3136"/>
              </a:lnSpc>
              <a:spcBef>
                <a:spcPct val="0"/>
              </a:spcBef>
              <a:spcAft>
                <a:spcPts val="0"/>
              </a:spcAft>
              <a:buClrTx/>
              <a:buSzTx/>
              <a:buFontTx/>
              <a:buNone/>
              <a:tabLst/>
              <a:defRPr/>
            </a:pPr>
            <a:r>
              <a:rPr kumimoji="0" lang="es-CO" sz="4908" b="1" i="0" u="none" strike="noStrike" kern="1200" cap="none" spc="0" normalizeH="0" baseline="0" noProof="0" dirty="0">
                <a:ln>
                  <a:noFill/>
                </a:ln>
                <a:solidFill>
                  <a:schemeClr val="tx1">
                    <a:lumMod val="75000"/>
                    <a:lumOff val="25000"/>
                  </a:schemeClr>
                </a:solidFill>
                <a:effectLst/>
                <a:uLnTx/>
                <a:uFillTx/>
                <a:latin typeface="Aharoni" pitchFamily="2" charset="-79"/>
                <a:ea typeface="+mj-ea"/>
                <a:cs typeface="Aharoni" pitchFamily="2" charset="-79"/>
              </a:rPr>
              <a:t>                  </a:t>
            </a:r>
            <a:endParaRPr kumimoji="0" lang="es-CO" sz="4090" b="1" i="0" u="none" strike="noStrike" kern="1200" cap="none" spc="0" normalizeH="0" baseline="0" noProof="0" dirty="0">
              <a:ln>
                <a:noFill/>
              </a:ln>
              <a:solidFill>
                <a:schemeClr val="tx1">
                  <a:lumMod val="75000"/>
                  <a:lumOff val="25000"/>
                </a:schemeClr>
              </a:solidFill>
              <a:effectLst/>
              <a:uLnTx/>
              <a:uFillTx/>
              <a:latin typeface="Aharoni" pitchFamily="2" charset="-79"/>
              <a:ea typeface="+mj-ea"/>
              <a:cs typeface="Aharoni" pitchFamily="2" charset="-79"/>
            </a:endParaRPr>
          </a:p>
        </p:txBody>
      </p:sp>
      <p:sp>
        <p:nvSpPr>
          <p:cNvPr id="3" name="Rectángulo 2">
            <a:extLst>
              <a:ext uri="{FF2B5EF4-FFF2-40B4-BE49-F238E27FC236}">
                <a16:creationId xmlns:a16="http://schemas.microsoft.com/office/drawing/2014/main" id="{D7A0A7D7-B1DE-4D43-806D-1A71C7B244C7}"/>
              </a:ext>
            </a:extLst>
          </p:cNvPr>
          <p:cNvSpPr/>
          <p:nvPr/>
        </p:nvSpPr>
        <p:spPr>
          <a:xfrm>
            <a:off x="4735676" y="6132372"/>
            <a:ext cx="6374799" cy="769441"/>
          </a:xfrm>
          <a:prstGeom prst="rect">
            <a:avLst/>
          </a:prstGeom>
        </p:spPr>
        <p:txBody>
          <a:bodyPr wrap="square">
            <a:spAutoFit/>
          </a:bodyPr>
          <a:lstStyle/>
          <a:p>
            <a:r>
              <a:rPr lang="es-CO" sz="1100" dirty="0">
                <a:latin typeface="Arial Narrow" panose="020B0606020202030204" pitchFamily="34" charset="0"/>
              </a:rPr>
              <a:t>Elaboró Laura Daniela Ramírez – Contratista OAP </a:t>
            </a:r>
            <a:br>
              <a:rPr lang="es-CO" sz="1100" dirty="0">
                <a:latin typeface="Arial Narrow" panose="020B0606020202030204" pitchFamily="34" charset="0"/>
              </a:rPr>
            </a:br>
            <a:r>
              <a:rPr lang="es-CO" sz="1100" dirty="0">
                <a:latin typeface="Arial Narrow" panose="020B0606020202030204" pitchFamily="34" charset="0"/>
              </a:rPr>
              <a:t>Cristian Camilo Suarez Herrera  – Contratista OAP</a:t>
            </a:r>
            <a:br>
              <a:rPr lang="es-CO" sz="1100" dirty="0">
                <a:latin typeface="Arial Narrow" panose="020B0606020202030204" pitchFamily="34" charset="0"/>
              </a:rPr>
            </a:br>
            <a:r>
              <a:rPr lang="es-CO" sz="1100" dirty="0">
                <a:latin typeface="Arial Narrow" panose="020B0606020202030204" pitchFamily="34" charset="0"/>
              </a:rPr>
              <a:t>Revisó: Ingrid Johana Maldonado – Contratista OAP </a:t>
            </a:r>
            <a:br>
              <a:rPr lang="es-CO" sz="1100" dirty="0">
                <a:latin typeface="Arial Narrow" panose="020B0606020202030204" pitchFamily="34" charset="0"/>
              </a:rPr>
            </a:br>
            <a:r>
              <a:rPr lang="es-CO" sz="1100" dirty="0">
                <a:latin typeface="Arial Narrow" panose="020B0606020202030204" pitchFamily="34" charset="0"/>
              </a:rPr>
              <a:t>Aprobó: Norma Cecilia Sánchez Sandino –Jefe Oficina Asesora de Planeación</a:t>
            </a:r>
          </a:p>
        </p:txBody>
      </p:sp>
      <p:sp>
        <p:nvSpPr>
          <p:cNvPr id="4" name="CuadroTexto 3">
            <a:extLst>
              <a:ext uri="{FF2B5EF4-FFF2-40B4-BE49-F238E27FC236}">
                <a16:creationId xmlns:a16="http://schemas.microsoft.com/office/drawing/2014/main" id="{263E8834-8195-45EF-A5F5-E2F04CC4BD00}"/>
              </a:ext>
            </a:extLst>
          </p:cNvPr>
          <p:cNvSpPr txBox="1"/>
          <p:nvPr/>
        </p:nvSpPr>
        <p:spPr>
          <a:xfrm>
            <a:off x="4735282" y="4424893"/>
            <a:ext cx="3328086" cy="1688604"/>
          </a:xfrm>
          <a:prstGeom prst="rect">
            <a:avLst/>
          </a:prstGeom>
          <a:noFill/>
        </p:spPr>
        <p:txBody>
          <a:bodyPr wrap="square" rtlCol="0">
            <a:spAutoFit/>
          </a:bodyPr>
          <a:lstStyle/>
          <a:p>
            <a:r>
              <a:rPr lang="es-CO" sz="1400" dirty="0">
                <a:latin typeface="Arial Narrow" panose="020B0606020202030204" pitchFamily="34" charset="0"/>
              </a:rPr>
              <a:t>Plan Estratégico Institucional </a:t>
            </a:r>
            <a:br>
              <a:rPr lang="es-CO" sz="1400" dirty="0">
                <a:latin typeface="Arial Narrow" panose="020B0606020202030204" pitchFamily="34" charset="0"/>
              </a:rPr>
            </a:br>
            <a:r>
              <a:rPr lang="es-CO" sz="1400" dirty="0">
                <a:latin typeface="Arial Narrow" panose="020B0606020202030204" pitchFamily="34" charset="0"/>
              </a:rPr>
              <a:t>Plan de Acción</a:t>
            </a:r>
            <a:br>
              <a:rPr lang="es-CO" sz="1400" dirty="0">
                <a:latin typeface="Arial Narrow" panose="020B0606020202030204" pitchFamily="34" charset="0"/>
              </a:rPr>
            </a:br>
            <a:r>
              <a:rPr lang="es-CO" sz="1400" dirty="0">
                <a:latin typeface="Arial Narrow" panose="020B0606020202030204" pitchFamily="34" charset="0"/>
              </a:rPr>
              <a:t>Indicadores </a:t>
            </a:r>
            <a:br>
              <a:rPr lang="es-CO" sz="1400" dirty="0">
                <a:latin typeface="Arial Narrow" panose="020B0606020202030204" pitchFamily="34" charset="0"/>
              </a:rPr>
            </a:br>
            <a:r>
              <a:rPr lang="es-CO" sz="1400" dirty="0">
                <a:latin typeface="Arial Narrow" panose="020B0606020202030204" pitchFamily="34" charset="0"/>
              </a:rPr>
              <a:t>Planes Institucionales </a:t>
            </a:r>
            <a:br>
              <a:rPr lang="es-CO" sz="1400" dirty="0">
                <a:latin typeface="Arial Narrow" panose="020B0606020202030204" pitchFamily="34" charset="0"/>
              </a:rPr>
            </a:br>
            <a:r>
              <a:rPr lang="es-CO" sz="1400" dirty="0">
                <a:latin typeface="Arial Narrow" panose="020B0606020202030204" pitchFamily="34" charset="0"/>
              </a:rPr>
              <a:t>Implementación MIPG</a:t>
            </a:r>
          </a:p>
          <a:p>
            <a:r>
              <a:rPr lang="es-CO" sz="1400" dirty="0">
                <a:latin typeface="Arial Narrow" panose="020B0606020202030204" pitchFamily="34" charset="0"/>
              </a:rPr>
              <a:t>Ejecución Proyectos de Inversión </a:t>
            </a:r>
            <a:br>
              <a:rPr lang="es-CO" dirty="0"/>
            </a:br>
            <a:endParaRPr lang="es-CO" dirty="0"/>
          </a:p>
        </p:txBody>
      </p:sp>
      <p:sp>
        <p:nvSpPr>
          <p:cNvPr id="7" name="CuadroTexto 6">
            <a:extLst>
              <a:ext uri="{FF2B5EF4-FFF2-40B4-BE49-F238E27FC236}">
                <a16:creationId xmlns:a16="http://schemas.microsoft.com/office/drawing/2014/main" id="{98B0A21A-6A88-4336-9C75-ED62C6DEC3F7}"/>
              </a:ext>
            </a:extLst>
          </p:cNvPr>
          <p:cNvSpPr txBox="1"/>
          <p:nvPr/>
        </p:nvSpPr>
        <p:spPr>
          <a:xfrm>
            <a:off x="9291469" y="4771123"/>
            <a:ext cx="3145809" cy="699550"/>
          </a:xfrm>
          <a:prstGeom prst="rect">
            <a:avLst/>
          </a:prstGeom>
          <a:noFill/>
        </p:spPr>
        <p:txBody>
          <a:bodyPr wrap="square">
            <a:spAutoFit/>
          </a:bodyPr>
          <a:lstStyle/>
          <a:p>
            <a:r>
              <a:rPr lang="es-CO" dirty="0">
                <a:latin typeface="Arial Narrow" panose="020B0606020202030204" pitchFamily="34" charset="0"/>
              </a:rPr>
              <a:t>Oficina Asesora de Planeación</a:t>
            </a:r>
          </a:p>
          <a:p>
            <a:r>
              <a:rPr lang="es-CO" dirty="0">
                <a:latin typeface="Arial Narrow" panose="020B0606020202030204" pitchFamily="34" charset="0"/>
              </a:rPr>
              <a:t>2022, Abril </a:t>
            </a:r>
          </a:p>
        </p:txBody>
      </p:sp>
    </p:spTree>
    <p:extLst>
      <p:ext uri="{BB962C8B-B14F-4D97-AF65-F5344CB8AC3E}">
        <p14:creationId xmlns:p14="http://schemas.microsoft.com/office/powerpoint/2010/main" val="3937560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9D0CD6-14DB-4B98-8949-DF137B014F57}"/>
              </a:ext>
            </a:extLst>
          </p:cNvPr>
          <p:cNvSpPr>
            <a:spLocks noGrp="1"/>
          </p:cNvSpPr>
          <p:nvPr>
            <p:ph type="title" idx="4294967295"/>
          </p:nvPr>
        </p:nvSpPr>
        <p:spPr>
          <a:xfrm>
            <a:off x="994379" y="200044"/>
            <a:ext cx="1039664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E21A00"/>
                </a:solidFill>
                <a:effectLst>
                  <a:outerShdw blurRad="38100" dist="38100" dir="2700000" algn="tl">
                    <a:srgbClr val="000000">
                      <a:alpha val="43137"/>
                    </a:srgbClr>
                  </a:outerShdw>
                </a:effectLst>
                <a:uLnTx/>
                <a:uFillTx/>
                <a:latin typeface="Impact" panose="020B0806030902050204" pitchFamily="34" charset="0"/>
                <a:ea typeface="+mn-ea"/>
                <a:cs typeface="+mn-cs"/>
              </a:rPr>
              <a:t>Plan de Acción  </a:t>
            </a:r>
            <a:endParaRPr kumimoji="0" lang="es-CO" sz="3600" b="1" i="0" u="none" strike="noStrike" kern="1200" cap="none" spc="0" normalizeH="0" baseline="0" noProof="0" dirty="0">
              <a:ln>
                <a:noFill/>
              </a:ln>
              <a:solidFill>
                <a:srgbClr val="E21A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graphicFrame>
        <p:nvGraphicFramePr>
          <p:cNvPr id="7" name="Gráfico 6" descr="Grafica de avance en acciones del plan de acción ">
            <a:extLst>
              <a:ext uri="{FF2B5EF4-FFF2-40B4-BE49-F238E27FC236}">
                <a16:creationId xmlns:a16="http://schemas.microsoft.com/office/drawing/2014/main" id="{B1EDB6E6-6DCE-48D8-8AAC-AC30F1AD872E}"/>
              </a:ext>
            </a:extLst>
          </p:cNvPr>
          <p:cNvGraphicFramePr>
            <a:graphicFrameLocks/>
          </p:cNvGraphicFramePr>
          <p:nvPr>
            <p:extLst>
              <p:ext uri="{D42A27DB-BD31-4B8C-83A1-F6EECF244321}">
                <p14:modId xmlns:p14="http://schemas.microsoft.com/office/powerpoint/2010/main" val="2389836776"/>
              </p:ext>
            </p:extLst>
          </p:nvPr>
        </p:nvGraphicFramePr>
        <p:xfrm>
          <a:off x="994379" y="1094009"/>
          <a:ext cx="11101138" cy="641684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a:extLst>
              <a:ext uri="{FF2B5EF4-FFF2-40B4-BE49-F238E27FC236}">
                <a16:creationId xmlns:a16="http://schemas.microsoft.com/office/drawing/2014/main" id="{AAD4E9F6-0A29-4EB9-A717-1B5BACB30C0E}"/>
              </a:ext>
            </a:extLst>
          </p:cNvPr>
          <p:cNvSpPr/>
          <p:nvPr/>
        </p:nvSpPr>
        <p:spPr>
          <a:xfrm>
            <a:off x="379309" y="840093"/>
            <a:ext cx="2068195" cy="253916"/>
          </a:xfrm>
          <a:prstGeom prst="rect">
            <a:avLst/>
          </a:prstGeom>
        </p:spPr>
        <p:txBody>
          <a:bodyPr wrap="none">
            <a:spAutoFit/>
          </a:bodyPr>
          <a:lstStyle/>
          <a:p>
            <a:r>
              <a:rPr lang="es-CO" sz="1050" b="1" i="1" dirty="0">
                <a:latin typeface="Arial Narrow" panose="020B0606020202030204" pitchFamily="34" charset="0"/>
              </a:rPr>
              <a:t>Grafico 1 . Avances por acción P.A  </a:t>
            </a:r>
          </a:p>
        </p:txBody>
      </p:sp>
    </p:spTree>
    <p:extLst>
      <p:ext uri="{BB962C8B-B14F-4D97-AF65-F5344CB8AC3E}">
        <p14:creationId xmlns:p14="http://schemas.microsoft.com/office/powerpoint/2010/main" val="4128622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9D0CD6-14DB-4B98-8949-DF137B014F57}"/>
              </a:ext>
            </a:extLst>
          </p:cNvPr>
          <p:cNvSpPr>
            <a:spLocks noGrp="1"/>
          </p:cNvSpPr>
          <p:nvPr>
            <p:ph type="title" idx="4294967295"/>
          </p:nvPr>
        </p:nvSpPr>
        <p:spPr>
          <a:xfrm>
            <a:off x="1192785" y="259797"/>
            <a:ext cx="1039664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E21A00"/>
                </a:solidFill>
                <a:effectLst>
                  <a:outerShdw blurRad="38100" dist="38100" dir="2700000" algn="tl">
                    <a:srgbClr val="000000">
                      <a:alpha val="43137"/>
                    </a:srgbClr>
                  </a:outerShdw>
                </a:effectLst>
                <a:uLnTx/>
                <a:uFillTx/>
                <a:latin typeface="Impact" panose="020B0806030902050204" pitchFamily="34" charset="0"/>
                <a:ea typeface="+mn-ea"/>
                <a:cs typeface="+mn-cs"/>
              </a:rPr>
              <a:t>Planes Institucionales  </a:t>
            </a:r>
            <a:endParaRPr kumimoji="0" lang="es-CO" sz="3600" b="1" i="0" u="none" strike="noStrike" kern="1200" cap="none" spc="0" normalizeH="0" baseline="0" noProof="0" dirty="0">
              <a:ln>
                <a:noFill/>
              </a:ln>
              <a:solidFill>
                <a:srgbClr val="E21A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3" name="Rectángulo 2"/>
          <p:cNvSpPr/>
          <p:nvPr/>
        </p:nvSpPr>
        <p:spPr>
          <a:xfrm>
            <a:off x="848848" y="1529180"/>
            <a:ext cx="2621230" cy="253916"/>
          </a:xfrm>
          <a:prstGeom prst="rect">
            <a:avLst/>
          </a:prstGeom>
        </p:spPr>
        <p:txBody>
          <a:bodyPr wrap="none">
            <a:spAutoFit/>
          </a:bodyPr>
          <a:lstStyle/>
          <a:p>
            <a:r>
              <a:rPr lang="es-CO" sz="1050" b="1" i="1" dirty="0">
                <a:latin typeface="Arial Narrow" panose="020B0606020202030204" pitchFamily="34" charset="0"/>
              </a:rPr>
              <a:t>Grafica 2. % de avance Planes Institucionales  </a:t>
            </a:r>
          </a:p>
        </p:txBody>
      </p:sp>
      <p:sp>
        <p:nvSpPr>
          <p:cNvPr id="6" name="CuadroTexto 5">
            <a:extLst>
              <a:ext uri="{FF2B5EF4-FFF2-40B4-BE49-F238E27FC236}">
                <a16:creationId xmlns:a16="http://schemas.microsoft.com/office/drawing/2014/main" id="{DF4FC3A5-8357-4B01-A294-902ED171F36C}"/>
              </a:ext>
            </a:extLst>
          </p:cNvPr>
          <p:cNvSpPr txBox="1"/>
          <p:nvPr/>
        </p:nvSpPr>
        <p:spPr>
          <a:xfrm>
            <a:off x="5856559" y="1187732"/>
            <a:ext cx="6255229" cy="830997"/>
          </a:xfrm>
          <a:prstGeom prst="rect">
            <a:avLst/>
          </a:prstGeom>
          <a:noFill/>
        </p:spPr>
        <p:txBody>
          <a:bodyPr wrap="square" rtlCol="0">
            <a:spAutoFit/>
          </a:bodyPr>
          <a:lstStyle/>
          <a:p>
            <a:r>
              <a:rPr lang="es-MX" sz="1600" dirty="0">
                <a:latin typeface="Arial Narrow" panose="020B0606020202030204" pitchFamily="34" charset="0"/>
              </a:rPr>
              <a:t>En el grafico siguiente se plantea una referencia en la ejecución de los planes del 25% para cada trimestre, no obstante ,se debe entender que las dinámicas de ejecución en los planes es diferente debido a su programación anual.</a:t>
            </a:r>
            <a:endParaRPr lang="es-CO" sz="1600" dirty="0">
              <a:latin typeface="Arial Narrow" panose="020B0606020202030204" pitchFamily="34" charset="0"/>
            </a:endParaRPr>
          </a:p>
        </p:txBody>
      </p:sp>
      <p:pic>
        <p:nvPicPr>
          <p:cNvPr id="5" name="Imagen 4" descr="Grafico de avance en planes institucionales "/>
          <p:cNvPicPr>
            <a:picLocks noChangeAspect="1"/>
          </p:cNvPicPr>
          <p:nvPr/>
        </p:nvPicPr>
        <p:blipFill>
          <a:blip r:embed="rId4"/>
          <a:stretch>
            <a:fillRect/>
          </a:stretch>
        </p:blipFill>
        <p:spPr>
          <a:xfrm>
            <a:off x="76276" y="1792696"/>
            <a:ext cx="12221827" cy="5482748"/>
          </a:xfrm>
          <a:prstGeom prst="rect">
            <a:avLst/>
          </a:prstGeom>
        </p:spPr>
      </p:pic>
      <p:sp>
        <p:nvSpPr>
          <p:cNvPr id="11" name="CuadroTexto 10">
            <a:extLst>
              <a:ext uri="{FF2B5EF4-FFF2-40B4-BE49-F238E27FC236}">
                <a16:creationId xmlns:a16="http://schemas.microsoft.com/office/drawing/2014/main" id="{6CA8A50E-122A-409A-9B60-AF0C6E86B6D7}"/>
              </a:ext>
            </a:extLst>
          </p:cNvPr>
          <p:cNvSpPr txBox="1"/>
          <p:nvPr/>
        </p:nvSpPr>
        <p:spPr>
          <a:xfrm>
            <a:off x="9404507" y="2951004"/>
            <a:ext cx="2905627" cy="276999"/>
          </a:xfrm>
          <a:prstGeom prst="rect">
            <a:avLst/>
          </a:prstGeom>
          <a:noFill/>
        </p:spPr>
        <p:txBody>
          <a:bodyPr wrap="square" rtlCol="0">
            <a:spAutoFit/>
          </a:bodyPr>
          <a:lstStyle/>
          <a:p>
            <a:r>
              <a:rPr lang="es-MX" sz="1200" dirty="0">
                <a:latin typeface="Arial Narrow" panose="020B0606020202030204" pitchFamily="34" charset="0"/>
              </a:rPr>
              <a:t>Referencia de avance 50%  Segundo trimestre </a:t>
            </a:r>
            <a:endParaRPr lang="es-CO" sz="1200" dirty="0">
              <a:latin typeface="Arial Narrow" panose="020B0606020202030204" pitchFamily="34" charset="0"/>
            </a:endParaRPr>
          </a:p>
        </p:txBody>
      </p:sp>
      <p:cxnSp>
        <p:nvCxnSpPr>
          <p:cNvPr id="9" name="Conector recto 8" descr="Línea de referencia avance 50% segundo  trimestre">
            <a:extLst>
              <a:ext uri="{FF2B5EF4-FFF2-40B4-BE49-F238E27FC236}">
                <a16:creationId xmlns:a16="http://schemas.microsoft.com/office/drawing/2014/main" id="{8FC23142-A5D7-47E3-A5DB-CC3AFEA3E3AB}"/>
              </a:ext>
            </a:extLst>
          </p:cNvPr>
          <p:cNvCxnSpPr/>
          <p:nvPr/>
        </p:nvCxnSpPr>
        <p:spPr>
          <a:xfrm>
            <a:off x="638175" y="3255545"/>
            <a:ext cx="10144125" cy="0"/>
          </a:xfrm>
          <a:prstGeom prst="line">
            <a:avLst/>
          </a:prstGeom>
          <a:ln w="57150">
            <a:solidFill>
              <a:srgbClr val="E21A00"/>
            </a:solidFill>
            <a:prstDash val="sysDot"/>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6C763D73-7465-4538-B7F2-AB76449B03B6}"/>
              </a:ext>
            </a:extLst>
          </p:cNvPr>
          <p:cNvSpPr txBox="1"/>
          <p:nvPr/>
        </p:nvSpPr>
        <p:spPr>
          <a:xfrm>
            <a:off x="2582779" y="3629677"/>
            <a:ext cx="2438400" cy="461665"/>
          </a:xfrm>
          <a:prstGeom prst="rect">
            <a:avLst/>
          </a:prstGeom>
          <a:noFill/>
        </p:spPr>
        <p:txBody>
          <a:bodyPr wrap="square" rtlCol="0">
            <a:spAutoFit/>
          </a:bodyPr>
          <a:lstStyle/>
          <a:p>
            <a:r>
              <a:rPr lang="es-MX" sz="1200" dirty="0">
                <a:latin typeface="Arial Narrow" panose="020B0606020202030204" pitchFamily="34" charset="0"/>
              </a:rPr>
              <a:t>6 planes tienen un nivel de ejecución mayor al 25% de referencia trimestral</a:t>
            </a:r>
            <a:endParaRPr lang="es-CO" sz="1200" dirty="0">
              <a:latin typeface="Arial Narrow" panose="020B0606020202030204" pitchFamily="34" charset="0"/>
            </a:endParaRPr>
          </a:p>
        </p:txBody>
      </p:sp>
      <p:sp>
        <p:nvSpPr>
          <p:cNvPr id="10" name="CuadroTexto 9">
            <a:extLst>
              <a:ext uri="{FF2B5EF4-FFF2-40B4-BE49-F238E27FC236}">
                <a16:creationId xmlns:a16="http://schemas.microsoft.com/office/drawing/2014/main" id="{34E207B7-83E6-4BE9-A78B-73FBFCC0CCCC}"/>
              </a:ext>
            </a:extLst>
          </p:cNvPr>
          <p:cNvSpPr txBox="1"/>
          <p:nvPr/>
        </p:nvSpPr>
        <p:spPr>
          <a:xfrm>
            <a:off x="9404508" y="4579895"/>
            <a:ext cx="2905627" cy="276999"/>
          </a:xfrm>
          <a:prstGeom prst="rect">
            <a:avLst/>
          </a:prstGeom>
          <a:noFill/>
        </p:spPr>
        <p:txBody>
          <a:bodyPr wrap="square" rtlCol="0">
            <a:spAutoFit/>
          </a:bodyPr>
          <a:lstStyle/>
          <a:p>
            <a:r>
              <a:rPr lang="es-MX" sz="1200" dirty="0">
                <a:latin typeface="Arial Narrow" panose="020B0606020202030204" pitchFamily="34" charset="0"/>
              </a:rPr>
              <a:t>Referencia de avance 25% Primer trimestre </a:t>
            </a:r>
            <a:endParaRPr lang="es-CO" sz="1200" dirty="0">
              <a:latin typeface="Arial Narrow" panose="020B0606020202030204" pitchFamily="34" charset="0"/>
            </a:endParaRPr>
          </a:p>
        </p:txBody>
      </p:sp>
      <p:cxnSp>
        <p:nvCxnSpPr>
          <p:cNvPr id="8" name="Conector recto 7" descr="Línea de referencia avance 25% primer trimestre">
            <a:extLst>
              <a:ext uri="{FF2B5EF4-FFF2-40B4-BE49-F238E27FC236}">
                <a16:creationId xmlns:a16="http://schemas.microsoft.com/office/drawing/2014/main" id="{EC2BB9AE-D7D6-4DDF-8F0D-13DA7309AC12}"/>
              </a:ext>
            </a:extLst>
          </p:cNvPr>
          <p:cNvCxnSpPr/>
          <p:nvPr/>
        </p:nvCxnSpPr>
        <p:spPr>
          <a:xfrm>
            <a:off x="638175" y="4895850"/>
            <a:ext cx="10144125" cy="0"/>
          </a:xfrm>
          <a:prstGeom prst="line">
            <a:avLst/>
          </a:prstGeom>
          <a:ln w="57150">
            <a:solidFill>
              <a:srgbClr val="E21A00"/>
            </a:solidFill>
            <a:prstDash val="sysDot"/>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77C60B64-1198-462B-AE0D-5244F157D1E4}"/>
              </a:ext>
            </a:extLst>
          </p:cNvPr>
          <p:cNvSpPr txBox="1"/>
          <p:nvPr/>
        </p:nvSpPr>
        <p:spPr>
          <a:xfrm>
            <a:off x="10782300" y="5177649"/>
            <a:ext cx="1151198" cy="646331"/>
          </a:xfrm>
          <a:prstGeom prst="rect">
            <a:avLst/>
          </a:prstGeom>
          <a:noFill/>
        </p:spPr>
        <p:txBody>
          <a:bodyPr wrap="square" rtlCol="0">
            <a:spAutoFit/>
          </a:bodyPr>
          <a:lstStyle/>
          <a:p>
            <a:r>
              <a:rPr lang="es-MX" sz="1200" dirty="0">
                <a:latin typeface="Arial Narrow" panose="020B0606020202030204" pitchFamily="34" charset="0"/>
              </a:rPr>
              <a:t>Nivel mayor de diferencia 19.19%</a:t>
            </a:r>
            <a:endParaRPr lang="es-CO" sz="1200" dirty="0">
              <a:latin typeface="Arial Narrow" panose="020B0606020202030204" pitchFamily="34" charset="0"/>
            </a:endParaRPr>
          </a:p>
        </p:txBody>
      </p:sp>
      <p:cxnSp>
        <p:nvCxnSpPr>
          <p:cNvPr id="15" name="Conector recto de flecha 14" descr="Nivel de diferencia entre el avance de un plan y la referencia del 1 trimestre ">
            <a:extLst>
              <a:ext uri="{FF2B5EF4-FFF2-40B4-BE49-F238E27FC236}">
                <a16:creationId xmlns:a16="http://schemas.microsoft.com/office/drawing/2014/main" id="{59CC700D-B50A-4EF1-9FCA-D8C2B9D522AE}"/>
              </a:ext>
            </a:extLst>
          </p:cNvPr>
          <p:cNvCxnSpPr/>
          <p:nvPr/>
        </p:nvCxnSpPr>
        <p:spPr>
          <a:xfrm>
            <a:off x="11933498" y="4987466"/>
            <a:ext cx="0" cy="1127980"/>
          </a:xfrm>
          <a:prstGeom prst="straightConnector1">
            <a:avLst/>
          </a:prstGeom>
          <a:ln w="38100">
            <a:solidFill>
              <a:srgbClr val="E21A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3829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descr="Imagen institucional (Bomberos apagando incendios)">
            <a:extLst>
              <a:ext uri="{FF2B5EF4-FFF2-40B4-BE49-F238E27FC236}">
                <a16:creationId xmlns:a16="http://schemas.microsoft.com/office/drawing/2014/main" id="{622B4373-C48A-5876-C9D2-4BF6D91AFD1D}"/>
              </a:ext>
            </a:extLst>
          </p:cNvPr>
          <p:cNvPicPr>
            <a:picLocks noChangeAspect="1"/>
          </p:cNvPicPr>
          <p:nvPr/>
        </p:nvPicPr>
        <p:blipFill>
          <a:blip r:embed="rId3">
            <a:alphaModFix amt="79000"/>
            <a:extLst>
              <a:ext uri="{28A0092B-C50C-407E-A947-70E740481C1C}">
                <a14:useLocalDpi xmlns:a14="http://schemas.microsoft.com/office/drawing/2010/main" val="0"/>
              </a:ext>
            </a:extLst>
          </a:blip>
          <a:stretch>
            <a:fillRect/>
          </a:stretch>
        </p:blipFill>
        <p:spPr>
          <a:xfrm>
            <a:off x="0" y="24297"/>
            <a:ext cx="12623034" cy="7449929"/>
          </a:xfrm>
          <a:prstGeom prst="foldedCorner">
            <a:avLst>
              <a:gd name="adj" fmla="val 29788"/>
            </a:avLst>
          </a:prstGeom>
          <a:solidFill>
            <a:schemeClr val="accent1"/>
          </a:solidFill>
          <a:ln>
            <a:noFill/>
          </a:ln>
          <a:effectLst>
            <a:softEdge rad="0"/>
          </a:effectLst>
        </p:spPr>
      </p:pic>
      <p:sp>
        <p:nvSpPr>
          <p:cNvPr id="8" name="Título 7">
            <a:extLst>
              <a:ext uri="{FF2B5EF4-FFF2-40B4-BE49-F238E27FC236}">
                <a16:creationId xmlns:a16="http://schemas.microsoft.com/office/drawing/2014/main" id="{8EAA604D-73D5-5CA2-A5F3-C12CAF5BBD64}"/>
              </a:ext>
            </a:extLst>
          </p:cNvPr>
          <p:cNvSpPr>
            <a:spLocks noGrp="1"/>
          </p:cNvSpPr>
          <p:nvPr>
            <p:ph type="title" idx="4294967295"/>
          </p:nvPr>
        </p:nvSpPr>
        <p:spPr>
          <a:xfrm>
            <a:off x="665266" y="109216"/>
            <a:ext cx="11775693"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6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n-ea"/>
                <a:cs typeface="+mn-cs"/>
              </a:rPr>
              <a:t>PLANES INSTITUCIONALES</a:t>
            </a:r>
            <a:endParaRPr kumimoji="0" lang="es-CO" sz="6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Tree>
    <p:extLst>
      <p:ext uri="{BB962C8B-B14F-4D97-AF65-F5344CB8AC3E}">
        <p14:creationId xmlns:p14="http://schemas.microsoft.com/office/powerpoint/2010/main" val="2372402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9D0CD6-14DB-4B98-8949-DF137B014F57}"/>
              </a:ext>
            </a:extLst>
          </p:cNvPr>
          <p:cNvSpPr>
            <a:spLocks noGrp="1"/>
          </p:cNvSpPr>
          <p:nvPr>
            <p:ph type="title" idx="4294967295"/>
          </p:nvPr>
        </p:nvSpPr>
        <p:spPr>
          <a:xfrm>
            <a:off x="268484" y="152093"/>
            <a:ext cx="11959376"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a:ln>
                  <a:noFill/>
                </a:ln>
                <a:solidFill>
                  <a:srgbClr val="C00000"/>
                </a:solidFill>
                <a:effectLst/>
                <a:uLnTx/>
                <a:uFillTx/>
                <a:latin typeface="Impact" panose="020B0806030902050204" pitchFamily="34" charset="0"/>
                <a:ea typeface="+mn-ea"/>
                <a:cs typeface="+mn-cs"/>
              </a:rPr>
              <a:t>Plan Estratégico de Tecnologías de la Información y las Comunicaciones PETI</a:t>
            </a:r>
            <a:r>
              <a:rPr kumimoji="0" lang="es-ES"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 </a:t>
            </a:r>
            <a:endParaRPr kumimoji="0" lang="es-CO"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cxnSp>
        <p:nvCxnSpPr>
          <p:cNvPr id="41" name="Straight Connector 38">
            <a:extLst>
              <a:ext uri="{FF2B5EF4-FFF2-40B4-BE49-F238E27FC236}">
                <a16:creationId xmlns:a16="http://schemas.microsoft.com/office/drawing/2014/main" id="{233D8AB1-8855-D361-BEC3-F4AB38091C3D}"/>
              </a:ext>
              <a:ext uri="{C183D7F6-B498-43B3-948B-1728B52AA6E4}">
                <adec:decorative xmlns:adec="http://schemas.microsoft.com/office/drawing/2017/decorative" val="1"/>
              </a:ext>
            </a:extLst>
          </p:cNvPr>
          <p:cNvCxnSpPr/>
          <p:nvPr/>
        </p:nvCxnSpPr>
        <p:spPr>
          <a:xfrm flipH="1">
            <a:off x="2689048" y="2156369"/>
            <a:ext cx="28148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Rounded Rectangle 3">
            <a:extLst>
              <a:ext uri="{FF2B5EF4-FFF2-40B4-BE49-F238E27FC236}">
                <a16:creationId xmlns:a16="http://schemas.microsoft.com/office/drawing/2014/main" id="{97F514D1-09F1-9111-596B-6F7E5891FFD8}"/>
              </a:ext>
            </a:extLst>
          </p:cNvPr>
          <p:cNvSpPr/>
          <p:nvPr/>
        </p:nvSpPr>
        <p:spPr>
          <a:xfrm>
            <a:off x="627673" y="1910801"/>
            <a:ext cx="2055316" cy="515784"/>
          </a:xfrm>
          <a:prstGeom prst="roundRect">
            <a:avLst>
              <a:gd name="adj" fmla="val 50000"/>
            </a:avLst>
          </a:prstGeom>
          <a:solidFill>
            <a:schemeClr val="accent2">
              <a:lumMod val="60000"/>
              <a:lumOff val="4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chemeClr val="tx1"/>
                </a:solidFill>
              </a:rPr>
              <a:t>01</a:t>
            </a:r>
          </a:p>
        </p:txBody>
      </p:sp>
      <p:cxnSp>
        <p:nvCxnSpPr>
          <p:cNvPr id="34" name="Straight Connector 30">
            <a:extLst>
              <a:ext uri="{FF2B5EF4-FFF2-40B4-BE49-F238E27FC236}">
                <a16:creationId xmlns:a16="http://schemas.microsoft.com/office/drawing/2014/main" id="{95AF4295-0415-FF60-FD9C-46AB3C9587CF}"/>
              </a:ext>
              <a:ext uri="{C183D7F6-B498-43B3-948B-1728B52AA6E4}">
                <adec:decorative xmlns:adec="http://schemas.microsoft.com/office/drawing/2017/decorative" val="1"/>
              </a:ext>
            </a:extLst>
          </p:cNvPr>
          <p:cNvCxnSpPr/>
          <p:nvPr/>
        </p:nvCxnSpPr>
        <p:spPr>
          <a:xfrm flipH="1">
            <a:off x="2689048" y="3316915"/>
            <a:ext cx="281485"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Rounded Rectangle 4">
            <a:extLst>
              <a:ext uri="{FF2B5EF4-FFF2-40B4-BE49-F238E27FC236}">
                <a16:creationId xmlns:a16="http://schemas.microsoft.com/office/drawing/2014/main" id="{59D198E7-9EA8-EFF1-2018-16A7384DB933}"/>
              </a:ext>
            </a:extLst>
          </p:cNvPr>
          <p:cNvSpPr/>
          <p:nvPr/>
        </p:nvSpPr>
        <p:spPr>
          <a:xfrm>
            <a:off x="630122" y="3078838"/>
            <a:ext cx="2055316" cy="515784"/>
          </a:xfrm>
          <a:prstGeom prst="roundRect">
            <a:avLst>
              <a:gd name="adj" fmla="val 50000"/>
            </a:avLst>
          </a:prstGeom>
          <a:solidFill>
            <a:schemeClr val="bg2">
              <a:lumMod val="9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chemeClr val="tx1"/>
                </a:solidFill>
              </a:rPr>
              <a:t> 02</a:t>
            </a:r>
          </a:p>
        </p:txBody>
      </p:sp>
      <p:cxnSp>
        <p:nvCxnSpPr>
          <p:cNvPr id="26" name="Straight Connector 22">
            <a:extLst>
              <a:ext uri="{FF2B5EF4-FFF2-40B4-BE49-F238E27FC236}">
                <a16:creationId xmlns:a16="http://schemas.microsoft.com/office/drawing/2014/main" id="{CFAE5CCE-0F4B-0C60-B2A2-EBA7BA9BB2A0}"/>
              </a:ext>
              <a:ext uri="{C183D7F6-B498-43B3-948B-1728B52AA6E4}">
                <adec:decorative xmlns:adec="http://schemas.microsoft.com/office/drawing/2017/decorative" val="1"/>
              </a:ext>
            </a:extLst>
          </p:cNvPr>
          <p:cNvCxnSpPr/>
          <p:nvPr/>
        </p:nvCxnSpPr>
        <p:spPr>
          <a:xfrm flipH="1">
            <a:off x="2691974" y="4345802"/>
            <a:ext cx="281485"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ounded Rectangle 5">
            <a:extLst>
              <a:ext uri="{FF2B5EF4-FFF2-40B4-BE49-F238E27FC236}">
                <a16:creationId xmlns:a16="http://schemas.microsoft.com/office/drawing/2014/main" id="{4BEBC955-6F37-7326-A5FB-63AE33C9761C}"/>
              </a:ext>
            </a:extLst>
          </p:cNvPr>
          <p:cNvSpPr/>
          <p:nvPr/>
        </p:nvSpPr>
        <p:spPr>
          <a:xfrm>
            <a:off x="630122" y="4095434"/>
            <a:ext cx="2055316" cy="515784"/>
          </a:xfrm>
          <a:prstGeom prst="roundRect">
            <a:avLst>
              <a:gd name="adj" fmla="val 50000"/>
            </a:avLst>
          </a:prstGeom>
          <a:solidFill>
            <a:schemeClr val="accent4">
              <a:lumMod val="40000"/>
              <a:lumOff val="6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chemeClr val="tx1"/>
                </a:solidFill>
              </a:rPr>
              <a:t> 03</a:t>
            </a:r>
          </a:p>
        </p:txBody>
      </p:sp>
      <p:cxnSp>
        <p:nvCxnSpPr>
          <p:cNvPr id="18" name="Straight Connector 14">
            <a:extLst>
              <a:ext uri="{FF2B5EF4-FFF2-40B4-BE49-F238E27FC236}">
                <a16:creationId xmlns:a16="http://schemas.microsoft.com/office/drawing/2014/main" id="{8C793740-6BCC-22F6-8DFA-D59BA1CE0DB0}"/>
              </a:ext>
              <a:ext uri="{C183D7F6-B498-43B3-948B-1728B52AA6E4}">
                <adec:decorative xmlns:adec="http://schemas.microsoft.com/office/drawing/2017/decorative" val="1"/>
              </a:ext>
            </a:extLst>
          </p:cNvPr>
          <p:cNvCxnSpPr/>
          <p:nvPr/>
        </p:nvCxnSpPr>
        <p:spPr>
          <a:xfrm flipH="1">
            <a:off x="2680063" y="5447012"/>
            <a:ext cx="281485"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Rounded Rectangle 6">
            <a:extLst>
              <a:ext uri="{FF2B5EF4-FFF2-40B4-BE49-F238E27FC236}">
                <a16:creationId xmlns:a16="http://schemas.microsoft.com/office/drawing/2014/main" id="{FD87556C-7311-C7AE-33EC-D15654409B31}"/>
              </a:ext>
            </a:extLst>
          </p:cNvPr>
          <p:cNvSpPr/>
          <p:nvPr/>
        </p:nvSpPr>
        <p:spPr>
          <a:xfrm>
            <a:off x="627673" y="5192445"/>
            <a:ext cx="2055316" cy="515784"/>
          </a:xfrm>
          <a:prstGeom prst="roundRect">
            <a:avLst>
              <a:gd name="adj" fmla="val 50000"/>
            </a:avLst>
          </a:prstGeom>
          <a:solidFill>
            <a:schemeClr val="accent5">
              <a:lumMod val="60000"/>
              <a:lumOff val="4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chemeClr val="tx1"/>
                </a:solidFill>
              </a:rPr>
              <a:t>04</a:t>
            </a:r>
          </a:p>
        </p:txBody>
      </p:sp>
      <p:sp>
        <p:nvSpPr>
          <p:cNvPr id="50" name="Rounded Rectangle 6">
            <a:extLst>
              <a:ext uri="{FF2B5EF4-FFF2-40B4-BE49-F238E27FC236}">
                <a16:creationId xmlns:a16="http://schemas.microsoft.com/office/drawing/2014/main" id="{C649125D-BA31-16B7-6097-00F229007B34}"/>
              </a:ext>
            </a:extLst>
          </p:cNvPr>
          <p:cNvSpPr/>
          <p:nvPr/>
        </p:nvSpPr>
        <p:spPr>
          <a:xfrm>
            <a:off x="618094" y="6104118"/>
            <a:ext cx="2055316" cy="515784"/>
          </a:xfrm>
          <a:prstGeom prst="roundRect">
            <a:avLst>
              <a:gd name="adj" fmla="val 50000"/>
            </a:avLst>
          </a:prstGeom>
          <a:solidFill>
            <a:srgbClr val="7030A0"/>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rgbClr val="FFFFFF"/>
                </a:solidFill>
              </a:rPr>
              <a:t>05</a:t>
            </a:r>
          </a:p>
        </p:txBody>
      </p:sp>
      <p:cxnSp>
        <p:nvCxnSpPr>
          <p:cNvPr id="51" name="Straight Connector 14">
            <a:extLst>
              <a:ext uri="{FF2B5EF4-FFF2-40B4-BE49-F238E27FC236}">
                <a16:creationId xmlns:a16="http://schemas.microsoft.com/office/drawing/2014/main" id="{08699536-6E04-BE27-1A27-5C6654EF43B9}"/>
              </a:ext>
              <a:ext uri="{C183D7F6-B498-43B3-948B-1728B52AA6E4}">
                <adec:decorative xmlns:adec="http://schemas.microsoft.com/office/drawing/2017/decorative" val="1"/>
              </a:ext>
            </a:extLst>
          </p:cNvPr>
          <p:cNvCxnSpPr/>
          <p:nvPr/>
        </p:nvCxnSpPr>
        <p:spPr>
          <a:xfrm flipH="1">
            <a:off x="2651839" y="6344482"/>
            <a:ext cx="281485" cy="0"/>
          </a:xfrm>
          <a:prstGeom prst="line">
            <a:avLst/>
          </a:prstGeom>
          <a:ln w="6350">
            <a:solidFill>
              <a:srgbClr val="7030A0"/>
            </a:solidFill>
          </a:ln>
        </p:spPr>
        <p:style>
          <a:lnRef idx="1">
            <a:schemeClr val="accent1"/>
          </a:lnRef>
          <a:fillRef idx="0">
            <a:schemeClr val="accent1"/>
          </a:fillRef>
          <a:effectRef idx="0">
            <a:schemeClr val="accent1"/>
          </a:effectRef>
          <a:fontRef idx="minor">
            <a:schemeClr val="tx1"/>
          </a:fontRef>
        </p:style>
      </p:cxnSp>
      <p:sp>
        <p:nvSpPr>
          <p:cNvPr id="49" name="CuadroTexto 48">
            <a:extLst>
              <a:ext uri="{FF2B5EF4-FFF2-40B4-BE49-F238E27FC236}">
                <a16:creationId xmlns:a16="http://schemas.microsoft.com/office/drawing/2014/main" id="{8CE4921B-20FC-B85D-710D-725CA9157F90}"/>
              </a:ext>
            </a:extLst>
          </p:cNvPr>
          <p:cNvSpPr txBox="1"/>
          <p:nvPr/>
        </p:nvSpPr>
        <p:spPr>
          <a:xfrm>
            <a:off x="3150909" y="1860339"/>
            <a:ext cx="8818958" cy="5693866"/>
          </a:xfrm>
          <a:prstGeom prst="rect">
            <a:avLst/>
          </a:prstGeom>
          <a:noFill/>
        </p:spPr>
        <p:txBody>
          <a:bodyPr wrap="square">
            <a:spAutoFit/>
          </a:bodyPr>
          <a:lstStyle/>
          <a:p>
            <a:pPr lvl="0" algn="just"/>
            <a:r>
              <a:rPr lang="es-CO" sz="1400" dirty="0">
                <a:latin typeface="Arial Narrow" panose="020B0606020202030204" pitchFamily="34" charset="0"/>
              </a:rPr>
              <a:t>Fueron 67 actividades de gestión las definidas en la matriz de Fortalecimiento y gestión institucional FOGEDI, para darle cumplimiento a los lineamientos del Ministerio de las tecnologías y las comunicaciones y lo emitidos por Departamento Administrativo de la Función Pública en relación a la implementación de la política de gobierno digital.</a:t>
            </a:r>
          </a:p>
          <a:p>
            <a:pPr lvl="0" algn="just"/>
            <a:endParaRPr lang="es-CO" sz="1400" dirty="0">
              <a:latin typeface="Arial Narrow" panose="020B0606020202030204" pitchFamily="34" charset="0"/>
            </a:endParaRPr>
          </a:p>
          <a:p>
            <a:pPr algn="just"/>
            <a:r>
              <a:rPr lang="es-CO" sz="1400" b="1" dirty="0">
                <a:latin typeface="Arial Narrow" panose="020B0606020202030204" pitchFamily="34" charset="0"/>
              </a:rPr>
              <a:t> </a:t>
            </a:r>
            <a:endParaRPr lang="es-CO" sz="1400" dirty="0">
              <a:latin typeface="Arial Narrow" panose="020B0606020202030204" pitchFamily="34" charset="0"/>
            </a:endParaRPr>
          </a:p>
          <a:p>
            <a:pPr algn="just"/>
            <a:r>
              <a:rPr lang="es-CO" sz="1400" dirty="0">
                <a:latin typeface="Arial Narrow" panose="020B0606020202030204" pitchFamily="34" charset="0"/>
              </a:rPr>
              <a:t>En este primer trimestre se adelantaron acciones tales como, la elaboración del plan de identificación, clasificación y publicación de datos abiertos, así como la implementación de procedimientos de calidad de datos, con el fin de estandarizar métricas para mejorar la gestión de los componentes de la información de la entidad, La entidad puso a disposición la herramienta Power Bi, contenida dentro del licenciamiento de Office 365-E5, para los volúmenes de datos</a:t>
            </a:r>
          </a:p>
          <a:p>
            <a:pPr algn="just"/>
            <a:endParaRPr lang="es-CO" sz="1400" dirty="0">
              <a:latin typeface="Arial Narrow" panose="020B0606020202030204" pitchFamily="34" charset="0"/>
            </a:endParaRPr>
          </a:p>
          <a:p>
            <a:pPr algn="just"/>
            <a:r>
              <a:rPr lang="es-CO" sz="1400" dirty="0">
                <a:latin typeface="Arial Narrow" panose="020B0606020202030204" pitchFamily="34" charset="0"/>
              </a:rPr>
              <a:t>De igual manera se destinó presupuesto específico para explotación de datos y Big Data 125, así como la actualización del catálogo de servicios de TI, además fueron habilitadas funcionalidades que permitan a los usuarios hacer seguimiento al estado de los otros procedimientos administrativos disponibles en línea o parcialmente en línea. </a:t>
            </a:r>
          </a:p>
          <a:p>
            <a:pPr algn="just"/>
            <a:endParaRPr lang="es-CO" sz="1400" dirty="0">
              <a:latin typeface="Arial Narrow" panose="020B0606020202030204" pitchFamily="34" charset="0"/>
            </a:endParaRPr>
          </a:p>
          <a:p>
            <a:pPr algn="just"/>
            <a:endParaRPr lang="es-CO" sz="1400" dirty="0">
              <a:latin typeface="Arial Narrow" panose="020B0606020202030204" pitchFamily="34" charset="0"/>
            </a:endParaRPr>
          </a:p>
          <a:p>
            <a:pPr algn="just"/>
            <a:r>
              <a:rPr lang="es-CO" sz="1400" dirty="0">
                <a:latin typeface="Arial Narrow" panose="020B0606020202030204" pitchFamily="34" charset="0"/>
              </a:rPr>
              <a:t>Para el cumplimiento de actividades tales como desarrollar iniciativas o proyectos basados en el uso de tecnologías emergentes (Inteligencia artificial, Internet de las cosas, Blockchain, Big Data, Robótica, entre otros), se puso a disposición un Dron para la detección y captura de información para la atención de incidentes reportados por la ciudadanía.</a:t>
            </a:r>
          </a:p>
          <a:p>
            <a:pPr algn="just"/>
            <a:endParaRPr lang="es-CO" sz="1400" dirty="0">
              <a:latin typeface="Arial Narrow" panose="020B0606020202030204" pitchFamily="34" charset="0"/>
            </a:endParaRPr>
          </a:p>
          <a:p>
            <a:pPr algn="just"/>
            <a:r>
              <a:rPr lang="es-CO" sz="1400" dirty="0">
                <a:latin typeface="Arial Narrow" panose="020B0606020202030204" pitchFamily="34" charset="0"/>
              </a:rPr>
              <a:t>Las actividades asociadas al PETI que no registran avance y que están programas para desarrollarse en los siguientes trimestres son , Incluir características en sus sistemas de información que permitan la apertura de sus datos de forma automática y segura  y la implementación  un programa de correcta disposición final de los residuos tecnológicos de acuerdo con la normatividad del gobierno nacional e implementar un plan de continuidad de los servicios tecnológicos mediante pruebas y verificaciones acordes a las necesidades de la entidad.</a:t>
            </a:r>
          </a:p>
          <a:p>
            <a:endParaRPr lang="es-CO" sz="1400" dirty="0"/>
          </a:p>
        </p:txBody>
      </p:sp>
    </p:spTree>
    <p:extLst>
      <p:ext uri="{BB962C8B-B14F-4D97-AF65-F5344CB8AC3E}">
        <p14:creationId xmlns:p14="http://schemas.microsoft.com/office/powerpoint/2010/main" val="151613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left)">
                                      <p:cBhvr>
                                        <p:cTn id="28" dur="500"/>
                                        <p:tgtEl>
                                          <p:spTgt spid="41"/>
                                        </p:tgtEl>
                                      </p:cBhvr>
                                    </p:animEffect>
                                  </p:childTnLst>
                                </p:cTn>
                              </p:par>
                              <p:par>
                                <p:cTn id="29" presetID="22" presetClass="entr" presetSubtype="8"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2" presetClass="entr" presetSubtype="8"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par>
                                <p:cTn id="35" presetID="22" presetClass="entr" presetSubtype="8"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500" fill="hold"/>
                                        <p:tgtEl>
                                          <p:spTgt spid="50"/>
                                        </p:tgtEl>
                                        <p:attrNameLst>
                                          <p:attrName>ppt_w</p:attrName>
                                        </p:attrNameLst>
                                      </p:cBhvr>
                                      <p:tavLst>
                                        <p:tav tm="0">
                                          <p:val>
                                            <p:fltVal val="0"/>
                                          </p:val>
                                        </p:tav>
                                        <p:tav tm="100000">
                                          <p:val>
                                            <p:strVal val="#ppt_w"/>
                                          </p:val>
                                        </p:tav>
                                      </p:tavLst>
                                    </p:anim>
                                    <p:anim calcmode="lin" valueType="num">
                                      <p:cBhvr>
                                        <p:cTn id="41" dur="500" fill="hold"/>
                                        <p:tgtEl>
                                          <p:spTgt spid="50"/>
                                        </p:tgtEl>
                                        <p:attrNameLst>
                                          <p:attrName>ppt_h</p:attrName>
                                        </p:attrNameLst>
                                      </p:cBhvr>
                                      <p:tavLst>
                                        <p:tav tm="0">
                                          <p:val>
                                            <p:fltVal val="0"/>
                                          </p:val>
                                        </p:tav>
                                        <p:tav tm="100000">
                                          <p:val>
                                            <p:strVal val="#ppt_h"/>
                                          </p:val>
                                        </p:tav>
                                      </p:tavLst>
                                    </p:anim>
                                    <p:animEffect transition="in" filter="fade">
                                      <p:cBhvr>
                                        <p:cTn id="42" dur="500"/>
                                        <p:tgtEl>
                                          <p:spTgt spid="50"/>
                                        </p:tgtEl>
                                      </p:cBhvr>
                                    </p:animEffect>
                                  </p:childTnLst>
                                </p:cTn>
                              </p:par>
                              <p:par>
                                <p:cTn id="43" presetID="22" presetClass="entr" presetSubtype="8"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9D0CD6-14DB-4B98-8949-DF137B014F57}"/>
              </a:ext>
            </a:extLst>
          </p:cNvPr>
          <p:cNvSpPr>
            <a:spLocks noGrp="1"/>
          </p:cNvSpPr>
          <p:nvPr>
            <p:ph type="title" idx="4294967295"/>
          </p:nvPr>
        </p:nvSpPr>
        <p:spPr>
          <a:xfrm>
            <a:off x="268484" y="298850"/>
            <a:ext cx="1195937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Calibri" panose="020F0502020204030204" pitchFamily="34" charset="0"/>
                <a:cs typeface="Times New Roman" panose="02020603050405020304" pitchFamily="18" charset="0"/>
              </a:rPr>
              <a:t>Plan Institucional de Archivos de la Entidad ­PINAR</a:t>
            </a:r>
            <a:r>
              <a:rPr kumimoji="0" lang="es-ES"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 </a:t>
            </a:r>
            <a:endParaRPr kumimoji="0" lang="es-CO"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6" name="Rounded Rectangle 3">
            <a:extLst>
              <a:ext uri="{FF2B5EF4-FFF2-40B4-BE49-F238E27FC236}">
                <a16:creationId xmlns:a16="http://schemas.microsoft.com/office/drawing/2014/main" id="{97F514D1-09F1-9111-596B-6F7E5891FFD8}"/>
              </a:ext>
            </a:extLst>
          </p:cNvPr>
          <p:cNvSpPr/>
          <p:nvPr/>
        </p:nvSpPr>
        <p:spPr>
          <a:xfrm>
            <a:off x="627673" y="2757470"/>
            <a:ext cx="2055316" cy="515784"/>
          </a:xfrm>
          <a:prstGeom prst="roundRect">
            <a:avLst>
              <a:gd name="adj" fmla="val 50000"/>
            </a:avLst>
          </a:prstGeom>
          <a:solidFill>
            <a:schemeClr val="accent2"/>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chemeClr val="tx1"/>
                </a:solidFill>
              </a:rPr>
              <a:t>01</a:t>
            </a:r>
          </a:p>
        </p:txBody>
      </p:sp>
      <p:sp>
        <p:nvSpPr>
          <p:cNvPr id="7" name="Rounded Rectangle 4">
            <a:extLst>
              <a:ext uri="{FF2B5EF4-FFF2-40B4-BE49-F238E27FC236}">
                <a16:creationId xmlns:a16="http://schemas.microsoft.com/office/drawing/2014/main" id="{59D198E7-9EA8-EFF1-2018-16A7384DB933}"/>
              </a:ext>
            </a:extLst>
          </p:cNvPr>
          <p:cNvSpPr/>
          <p:nvPr/>
        </p:nvSpPr>
        <p:spPr>
          <a:xfrm>
            <a:off x="630122" y="3925507"/>
            <a:ext cx="2055316" cy="515784"/>
          </a:xfrm>
          <a:prstGeom prst="roundRect">
            <a:avLst>
              <a:gd name="adj" fmla="val 50000"/>
            </a:avLst>
          </a:prstGeom>
          <a:solidFill>
            <a:schemeClr val="accent3"/>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chemeClr val="tx1"/>
                </a:solidFill>
              </a:rPr>
              <a:t> 02</a:t>
            </a:r>
          </a:p>
        </p:txBody>
      </p:sp>
      <p:sp>
        <p:nvSpPr>
          <p:cNvPr id="8" name="Rounded Rectangle 5">
            <a:extLst>
              <a:ext uri="{FF2B5EF4-FFF2-40B4-BE49-F238E27FC236}">
                <a16:creationId xmlns:a16="http://schemas.microsoft.com/office/drawing/2014/main" id="{4BEBC955-6F37-7326-A5FB-63AE33C9761C}"/>
              </a:ext>
            </a:extLst>
          </p:cNvPr>
          <p:cNvSpPr/>
          <p:nvPr/>
        </p:nvSpPr>
        <p:spPr>
          <a:xfrm>
            <a:off x="630122" y="4942103"/>
            <a:ext cx="2055316" cy="515784"/>
          </a:xfrm>
          <a:prstGeom prst="roundRect">
            <a:avLst>
              <a:gd name="adj" fmla="val 50000"/>
            </a:avLst>
          </a:prstGeom>
          <a:solidFill>
            <a:schemeClr val="accent4"/>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chemeClr val="tx1"/>
                </a:solidFill>
              </a:rPr>
              <a:t> 03</a:t>
            </a:r>
          </a:p>
        </p:txBody>
      </p:sp>
      <p:cxnSp>
        <p:nvCxnSpPr>
          <p:cNvPr id="26" name="Straight Connector 22">
            <a:extLst>
              <a:ext uri="{FF2B5EF4-FFF2-40B4-BE49-F238E27FC236}">
                <a16:creationId xmlns:a16="http://schemas.microsoft.com/office/drawing/2014/main" id="{CFAE5CCE-0F4B-0C60-B2A2-EBA7BA9BB2A0}"/>
              </a:ext>
              <a:ext uri="{C183D7F6-B498-43B3-948B-1728B52AA6E4}">
                <adec:decorative xmlns:adec="http://schemas.microsoft.com/office/drawing/2017/decorative" val="1"/>
              </a:ext>
            </a:extLst>
          </p:cNvPr>
          <p:cNvCxnSpPr/>
          <p:nvPr/>
        </p:nvCxnSpPr>
        <p:spPr>
          <a:xfrm flipH="1">
            <a:off x="2691974" y="5192471"/>
            <a:ext cx="281485"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Straight Connector 30">
            <a:extLst>
              <a:ext uri="{FF2B5EF4-FFF2-40B4-BE49-F238E27FC236}">
                <a16:creationId xmlns:a16="http://schemas.microsoft.com/office/drawing/2014/main" id="{95AF4295-0415-FF60-FD9C-46AB3C9587CF}"/>
              </a:ext>
              <a:ext uri="{C183D7F6-B498-43B3-948B-1728B52AA6E4}">
                <adec:decorative xmlns:adec="http://schemas.microsoft.com/office/drawing/2017/decorative" val="1"/>
              </a:ext>
            </a:extLst>
          </p:cNvPr>
          <p:cNvCxnSpPr/>
          <p:nvPr/>
        </p:nvCxnSpPr>
        <p:spPr>
          <a:xfrm flipH="1">
            <a:off x="2689048" y="4163584"/>
            <a:ext cx="281485"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 name="Straight Connector 38">
            <a:extLst>
              <a:ext uri="{FF2B5EF4-FFF2-40B4-BE49-F238E27FC236}">
                <a16:creationId xmlns:a16="http://schemas.microsoft.com/office/drawing/2014/main" id="{233D8AB1-8855-D361-BEC3-F4AB38091C3D}"/>
              </a:ext>
              <a:ext uri="{C183D7F6-B498-43B3-948B-1728B52AA6E4}">
                <adec:decorative xmlns:adec="http://schemas.microsoft.com/office/drawing/2017/decorative" val="1"/>
              </a:ext>
            </a:extLst>
          </p:cNvPr>
          <p:cNvCxnSpPr/>
          <p:nvPr/>
        </p:nvCxnSpPr>
        <p:spPr>
          <a:xfrm flipH="1">
            <a:off x="2689048" y="3003038"/>
            <a:ext cx="28148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9" name="CuadroTexto 48">
            <a:extLst>
              <a:ext uri="{FF2B5EF4-FFF2-40B4-BE49-F238E27FC236}">
                <a16:creationId xmlns:a16="http://schemas.microsoft.com/office/drawing/2014/main" id="{8CE4921B-20FC-B85D-710D-725CA9157F90}"/>
              </a:ext>
            </a:extLst>
          </p:cNvPr>
          <p:cNvSpPr txBox="1"/>
          <p:nvPr/>
        </p:nvSpPr>
        <p:spPr>
          <a:xfrm>
            <a:off x="3150909" y="2707008"/>
            <a:ext cx="8818958" cy="3534942"/>
          </a:xfrm>
          <a:prstGeom prst="rect">
            <a:avLst/>
          </a:prstGeom>
          <a:noFill/>
        </p:spPr>
        <p:txBody>
          <a:bodyPr wrap="square">
            <a:spAutoFit/>
          </a:bodyPr>
          <a:lstStyle/>
          <a:p>
            <a:pPr lvl="0" algn="just">
              <a:lnSpc>
                <a:spcPct val="107000"/>
              </a:lnSpc>
            </a:pPr>
            <a:r>
              <a:rPr lang="es-CO" sz="1400" dirty="0">
                <a:latin typeface="Arial Narrow" panose="020B0606020202030204" pitchFamily="34" charset="0"/>
                <a:ea typeface="Calibri" panose="020F0502020204030204" pitchFamily="34" charset="0"/>
                <a:cs typeface="Times New Roman" panose="02020603050405020304" pitchFamily="18" charset="0"/>
              </a:rPr>
              <a:t>En el primer trimestre de la vigencia 2022 del total de 14 actividades se han identificado avance en 10 actividades de gestión, entre estas;  la radicación para actualización  de las TRD de la entidad con sus respectivos soportes, el trabajo conjunto con las áreas para aclarar dudas en el manejo de la TRD convalidada y vigente y además la verificación de la apertura de los archivos para la vigencia 2022.</a:t>
            </a:r>
          </a:p>
          <a:p>
            <a:pPr lvl="0" algn="just">
              <a:lnSpc>
                <a:spcPct val="107000"/>
              </a:lnSpc>
            </a:pPr>
            <a:endParaRPr lang="es-CO" sz="14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pPr>
            <a:r>
              <a:rPr lang="es-CO" sz="1400" dirty="0">
                <a:latin typeface="Arial Narrow" panose="020B0606020202030204" pitchFamily="34" charset="0"/>
                <a:ea typeface="Calibri" panose="020F0502020204030204" pitchFamily="34" charset="0"/>
                <a:cs typeface="Times New Roman" panose="02020603050405020304" pitchFamily="18" charset="0"/>
              </a:rPr>
              <a:t>Además de lo anterior se han llevado a cabo las jornadas de capacitación Institucional en los temas de  "Política de Gestión Documental, Programa de Gestión Documental y Organización de Archivos de Gestión“. De igual manera en el primer trimestre de la vigencia 2022 Se definió con la OCI realizar auditoría y control en temas archivísticos en el mes de agosto de 2022.  Dicha concertación se llevó a cabo de acuerdo con lo previsto en el PGD aprobado en septiembre de 2021.</a:t>
            </a:r>
          </a:p>
          <a:p>
            <a:pPr lvl="0" algn="just">
              <a:lnSpc>
                <a:spcPct val="107000"/>
              </a:lnSpc>
            </a:pPr>
            <a:endParaRPr lang="es-CO" sz="14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pPr>
            <a:r>
              <a:rPr lang="es-CO" sz="1400" dirty="0">
                <a:latin typeface="Arial Narrow" panose="020B0606020202030204" pitchFamily="34" charset="0"/>
                <a:ea typeface="Calibri" panose="020F0502020204030204" pitchFamily="34" charset="0"/>
                <a:cs typeface="Times New Roman" panose="02020603050405020304" pitchFamily="18" charset="0"/>
              </a:rPr>
              <a:t>Las actividades no ejecutadas hasta el momento corresponden a la elaboración del programa de normalización de formas y formularios electrónicos, el programa de documentos virtuales o esenciales, el programa de gestión de documentos electrónicos y la estructuración del banco terminológico y tabla de control de acceso de la UAECOB, actividades que han sido programadas para el ultimo trimestre del 2022 </a:t>
            </a:r>
            <a:endParaRPr lang="es-CO" sz="1400" dirty="0">
              <a:latin typeface="Calibri" panose="020F0502020204030204" pitchFamily="34" charset="0"/>
              <a:ea typeface="Calibri" panose="020F0502020204030204" pitchFamily="34" charset="0"/>
              <a:cs typeface="Times New Roman" panose="02020603050405020304" pitchFamily="18" charset="0"/>
            </a:endParaRPr>
          </a:p>
          <a:p>
            <a:endParaRPr lang="es-CO" sz="1400" dirty="0"/>
          </a:p>
        </p:txBody>
      </p:sp>
    </p:spTree>
    <p:extLst>
      <p:ext uri="{BB962C8B-B14F-4D97-AF65-F5344CB8AC3E}">
        <p14:creationId xmlns:p14="http://schemas.microsoft.com/office/powerpoint/2010/main" val="406300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500"/>
                                        <p:tgtEl>
                                          <p:spTgt spid="34"/>
                                        </p:tgtEl>
                                      </p:cBhvr>
                                    </p:animEffect>
                                  </p:childTnLst>
                                </p:cTn>
                              </p:par>
                              <p:par>
                                <p:cTn id="27" presetID="22" presetClass="entr" presetSubtype="8"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9D0CD6-14DB-4B98-8949-DF137B014F57}"/>
              </a:ext>
            </a:extLst>
          </p:cNvPr>
          <p:cNvSpPr>
            <a:spLocks noGrp="1"/>
          </p:cNvSpPr>
          <p:nvPr>
            <p:ph type="title" idx="4294967295"/>
          </p:nvPr>
        </p:nvSpPr>
        <p:spPr>
          <a:xfrm>
            <a:off x="268484" y="152093"/>
            <a:ext cx="1195937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C00000"/>
                </a:solidFill>
                <a:effectLst/>
                <a:uLnTx/>
                <a:uFillTx/>
                <a:latin typeface="Impact" panose="020B0806030902050204" pitchFamily="34" charset="0"/>
                <a:ea typeface="+mn-ea"/>
                <a:cs typeface="+mn-cs"/>
              </a:rPr>
              <a:t>Plan de Seguridad y Privacidad de la Información</a:t>
            </a:r>
            <a:endParaRPr kumimoji="0" lang="es-CO"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6" name="Rounded Rectangle 3">
            <a:extLst>
              <a:ext uri="{FF2B5EF4-FFF2-40B4-BE49-F238E27FC236}">
                <a16:creationId xmlns:a16="http://schemas.microsoft.com/office/drawing/2014/main" id="{97F514D1-09F1-9111-596B-6F7E5891FFD8}"/>
              </a:ext>
            </a:extLst>
          </p:cNvPr>
          <p:cNvSpPr/>
          <p:nvPr/>
        </p:nvSpPr>
        <p:spPr>
          <a:xfrm>
            <a:off x="627673" y="1910801"/>
            <a:ext cx="2055316" cy="515784"/>
          </a:xfrm>
          <a:prstGeom prst="roundRect">
            <a:avLst>
              <a:gd name="adj" fmla="val 50000"/>
            </a:avLst>
          </a:prstGeom>
          <a:solidFill>
            <a:schemeClr val="accent2"/>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chemeClr val="tx1"/>
                </a:solidFill>
              </a:rPr>
              <a:t>01</a:t>
            </a:r>
          </a:p>
        </p:txBody>
      </p:sp>
      <p:sp>
        <p:nvSpPr>
          <p:cNvPr id="7" name="Rounded Rectangle 4">
            <a:extLst>
              <a:ext uri="{FF2B5EF4-FFF2-40B4-BE49-F238E27FC236}">
                <a16:creationId xmlns:a16="http://schemas.microsoft.com/office/drawing/2014/main" id="{59D198E7-9EA8-EFF1-2018-16A7384DB933}"/>
              </a:ext>
            </a:extLst>
          </p:cNvPr>
          <p:cNvSpPr/>
          <p:nvPr/>
        </p:nvSpPr>
        <p:spPr>
          <a:xfrm>
            <a:off x="630122" y="4659279"/>
            <a:ext cx="2055316" cy="515784"/>
          </a:xfrm>
          <a:prstGeom prst="roundRect">
            <a:avLst>
              <a:gd name="adj" fmla="val 50000"/>
            </a:avLst>
          </a:prstGeom>
          <a:solidFill>
            <a:schemeClr val="accent3"/>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chemeClr val="tx1"/>
                </a:solidFill>
              </a:rPr>
              <a:t> 02</a:t>
            </a:r>
          </a:p>
        </p:txBody>
      </p:sp>
      <p:cxnSp>
        <p:nvCxnSpPr>
          <p:cNvPr id="34" name="Straight Connector 30">
            <a:extLst>
              <a:ext uri="{FF2B5EF4-FFF2-40B4-BE49-F238E27FC236}">
                <a16:creationId xmlns:a16="http://schemas.microsoft.com/office/drawing/2014/main" id="{95AF4295-0415-FF60-FD9C-46AB3C9587CF}"/>
              </a:ext>
              <a:ext uri="{C183D7F6-B498-43B3-948B-1728B52AA6E4}">
                <adec:decorative xmlns:adec="http://schemas.microsoft.com/office/drawing/2017/decorative" val="1"/>
              </a:ext>
            </a:extLst>
          </p:cNvPr>
          <p:cNvCxnSpPr/>
          <p:nvPr/>
        </p:nvCxnSpPr>
        <p:spPr>
          <a:xfrm flipH="1">
            <a:off x="2689048" y="4897356"/>
            <a:ext cx="281485"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 name="Straight Connector 38">
            <a:extLst>
              <a:ext uri="{FF2B5EF4-FFF2-40B4-BE49-F238E27FC236}">
                <a16:creationId xmlns:a16="http://schemas.microsoft.com/office/drawing/2014/main" id="{233D8AB1-8855-D361-BEC3-F4AB38091C3D}"/>
              </a:ext>
              <a:ext uri="{C183D7F6-B498-43B3-948B-1728B52AA6E4}">
                <adec:decorative xmlns:adec="http://schemas.microsoft.com/office/drawing/2017/decorative" val="1"/>
              </a:ext>
            </a:extLst>
          </p:cNvPr>
          <p:cNvCxnSpPr/>
          <p:nvPr/>
        </p:nvCxnSpPr>
        <p:spPr>
          <a:xfrm flipH="1">
            <a:off x="2689048" y="2156369"/>
            <a:ext cx="28148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9" name="CuadroTexto 48">
            <a:extLst>
              <a:ext uri="{FF2B5EF4-FFF2-40B4-BE49-F238E27FC236}">
                <a16:creationId xmlns:a16="http://schemas.microsoft.com/office/drawing/2014/main" id="{8CE4921B-20FC-B85D-710D-725CA9157F90}"/>
              </a:ext>
            </a:extLst>
          </p:cNvPr>
          <p:cNvSpPr txBox="1"/>
          <p:nvPr/>
        </p:nvSpPr>
        <p:spPr>
          <a:xfrm>
            <a:off x="3150909" y="1860339"/>
            <a:ext cx="8818958" cy="4524315"/>
          </a:xfrm>
          <a:prstGeom prst="rect">
            <a:avLst/>
          </a:prstGeom>
          <a:noFill/>
        </p:spPr>
        <p:txBody>
          <a:bodyPr wrap="square">
            <a:spAutoFit/>
          </a:bodyPr>
          <a:lstStyle/>
          <a:p>
            <a:pPr algn="just"/>
            <a:r>
              <a:rPr lang="es-ES" sz="1600" dirty="0">
                <a:latin typeface="Arial Narrow" panose="020B0606020202030204" pitchFamily="34" charset="0"/>
              </a:rPr>
              <a:t>Al igual que con el PETI, el plan en mención además de desarrollar elementos propios de la seguridad y privacidad de a información institucional, se articuló con la implementación de la política del seguridad digital de MIPG, las acciones en las que se han presentado avances en este primer trimestre son: la actualización del aplicativo PCT, la Identificación  aprobación,  valoración y actualización de los riesgos de seguridad y privacidad de la información, el diseño del inventario de activos de seguridad y privacidad de la información de la entidad clasificado de acuerdo con los criterios de disponibilidad, integridad y confidencialidad, en el cual se incluyeron características en sus sistemas de información que permitan la apertura de sus datos de forma automática y segura.</a:t>
            </a:r>
          </a:p>
          <a:p>
            <a:pPr algn="just"/>
            <a:endParaRPr lang="es-ES" sz="1600" dirty="0">
              <a:latin typeface="Arial Narrow" panose="020B0606020202030204" pitchFamily="34" charset="0"/>
            </a:endParaRPr>
          </a:p>
          <a:p>
            <a:pPr algn="just"/>
            <a:endParaRPr lang="es-ES" sz="1600" dirty="0">
              <a:latin typeface="Arial Narrow" panose="020B0606020202030204" pitchFamily="34" charset="0"/>
            </a:endParaRPr>
          </a:p>
          <a:p>
            <a:pPr algn="just"/>
            <a:endParaRPr lang="es-ES" sz="1600" dirty="0">
              <a:latin typeface="Arial Narrow" panose="020B0606020202030204" pitchFamily="34" charset="0"/>
            </a:endParaRPr>
          </a:p>
          <a:p>
            <a:pPr algn="just"/>
            <a:endParaRPr lang="es-ES" sz="1600" dirty="0">
              <a:latin typeface="Arial Narrow" panose="020B0606020202030204" pitchFamily="34" charset="0"/>
            </a:endParaRPr>
          </a:p>
          <a:p>
            <a:pPr algn="just"/>
            <a:r>
              <a:rPr lang="es-ES" sz="1600" dirty="0">
                <a:latin typeface="Arial Narrow" panose="020B0606020202030204" pitchFamily="34" charset="0"/>
              </a:rPr>
              <a:t>Dentro de las actividades no ejecutadas, que se encuentran planeadas en lo siguientes trimestres se identificaron:  documentar e implementar un plan de continuidad de los servicios tecnológicos mediante pruebas y verificaciones acordes a las necesidades de la entidad y establecer convenios y o acuerdos de intercambio de información para fomentar la investigación, la innovación y el desarrollo en temas relacionados con la defensa, seguridad digital  y seguridad nacional en el entorno digital. Al igual que adoptar e implementar la guía para la identificación de infraestructura critica cibernética, Realizar retest para verificar la mitigación de vulnerabilidades y la aplicación de actualizaciones y parches de seguridad en sus sistemas de información</a:t>
            </a:r>
            <a:endParaRPr lang="es-CO" sz="1600" dirty="0"/>
          </a:p>
        </p:txBody>
      </p:sp>
    </p:spTree>
    <p:extLst>
      <p:ext uri="{BB962C8B-B14F-4D97-AF65-F5344CB8AC3E}">
        <p14:creationId xmlns:p14="http://schemas.microsoft.com/office/powerpoint/2010/main" val="5685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left)">
                                      <p:cBhvr>
                                        <p:cTn id="18" dur="500"/>
                                        <p:tgtEl>
                                          <p:spTgt spid="41"/>
                                        </p:tgtEl>
                                      </p:cBhvr>
                                    </p:animEffect>
                                  </p:childTnLst>
                                </p:cTn>
                              </p:par>
                              <p:par>
                                <p:cTn id="19" presetID="22" presetClass="entr" presetSubtype="8"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9D0CD6-14DB-4B98-8949-DF137B014F57}"/>
              </a:ext>
            </a:extLst>
          </p:cNvPr>
          <p:cNvSpPr>
            <a:spLocks noGrp="1"/>
          </p:cNvSpPr>
          <p:nvPr>
            <p:ph type="title" idx="4294967295"/>
          </p:nvPr>
        </p:nvSpPr>
        <p:spPr>
          <a:xfrm>
            <a:off x="268484" y="152093"/>
            <a:ext cx="1195937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a:ln>
                  <a:noFill/>
                </a:ln>
                <a:solidFill>
                  <a:srgbClr val="C00000"/>
                </a:solidFill>
                <a:effectLst/>
                <a:uLnTx/>
                <a:uFillTx/>
                <a:latin typeface="Impact" panose="020B0806030902050204" pitchFamily="34" charset="0"/>
                <a:ea typeface="Calibri" panose="020F0502020204030204" pitchFamily="34" charset="0"/>
                <a:cs typeface="Times New Roman" panose="02020603050405020304" pitchFamily="18" charset="0"/>
              </a:rPr>
              <a:t>Plan Institucional de Gestión Ambiental – PIGA</a:t>
            </a:r>
            <a:endParaRPr kumimoji="0" lang="es-CO"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8" name="Rounded Rectangle 5">
            <a:extLst>
              <a:ext uri="{FF2B5EF4-FFF2-40B4-BE49-F238E27FC236}">
                <a16:creationId xmlns:a16="http://schemas.microsoft.com/office/drawing/2014/main" id="{4BEBC955-6F37-7326-A5FB-63AE33C9761C}"/>
              </a:ext>
            </a:extLst>
          </p:cNvPr>
          <p:cNvSpPr/>
          <p:nvPr/>
        </p:nvSpPr>
        <p:spPr>
          <a:xfrm>
            <a:off x="630122" y="2074722"/>
            <a:ext cx="2055316" cy="515784"/>
          </a:xfrm>
          <a:prstGeom prst="roundRect">
            <a:avLst>
              <a:gd name="adj" fmla="val 50000"/>
            </a:avLst>
          </a:prstGeom>
          <a:solidFill>
            <a:schemeClr val="accent4"/>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chemeClr val="tx1"/>
                </a:solidFill>
              </a:rPr>
              <a:t> 01</a:t>
            </a:r>
          </a:p>
        </p:txBody>
      </p:sp>
      <p:sp>
        <p:nvSpPr>
          <p:cNvPr id="10" name="Rounded Rectangle 6">
            <a:extLst>
              <a:ext uri="{FF2B5EF4-FFF2-40B4-BE49-F238E27FC236}">
                <a16:creationId xmlns:a16="http://schemas.microsoft.com/office/drawing/2014/main" id="{FD87556C-7311-C7AE-33EC-D15654409B31}"/>
              </a:ext>
            </a:extLst>
          </p:cNvPr>
          <p:cNvSpPr/>
          <p:nvPr/>
        </p:nvSpPr>
        <p:spPr>
          <a:xfrm>
            <a:off x="627673" y="4921512"/>
            <a:ext cx="2055316" cy="515784"/>
          </a:xfrm>
          <a:prstGeom prst="roundRect">
            <a:avLst>
              <a:gd name="adj" fmla="val 50000"/>
            </a:avLst>
          </a:prstGeom>
          <a:solidFill>
            <a:schemeClr val="accent5"/>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chemeClr val="tx1"/>
                </a:solidFill>
              </a:rPr>
              <a:t>02</a:t>
            </a:r>
          </a:p>
        </p:txBody>
      </p:sp>
      <p:cxnSp>
        <p:nvCxnSpPr>
          <p:cNvPr id="18" name="Straight Connector 14">
            <a:extLst>
              <a:ext uri="{FF2B5EF4-FFF2-40B4-BE49-F238E27FC236}">
                <a16:creationId xmlns:a16="http://schemas.microsoft.com/office/drawing/2014/main" id="{8C793740-6BCC-22F6-8DFA-D59BA1CE0DB0}"/>
              </a:ext>
              <a:ext uri="{C183D7F6-B498-43B3-948B-1728B52AA6E4}">
                <adec:decorative xmlns:adec="http://schemas.microsoft.com/office/drawing/2017/decorative" val="1"/>
              </a:ext>
            </a:extLst>
          </p:cNvPr>
          <p:cNvCxnSpPr/>
          <p:nvPr/>
        </p:nvCxnSpPr>
        <p:spPr>
          <a:xfrm flipH="1">
            <a:off x="2680063" y="5176079"/>
            <a:ext cx="281485"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Straight Connector 22">
            <a:extLst>
              <a:ext uri="{FF2B5EF4-FFF2-40B4-BE49-F238E27FC236}">
                <a16:creationId xmlns:a16="http://schemas.microsoft.com/office/drawing/2014/main" id="{CFAE5CCE-0F4B-0C60-B2A2-EBA7BA9BB2A0}"/>
              </a:ext>
              <a:ext uri="{C183D7F6-B498-43B3-948B-1728B52AA6E4}">
                <adec:decorative xmlns:adec="http://schemas.microsoft.com/office/drawing/2017/decorative" val="1"/>
              </a:ext>
            </a:extLst>
          </p:cNvPr>
          <p:cNvCxnSpPr/>
          <p:nvPr/>
        </p:nvCxnSpPr>
        <p:spPr>
          <a:xfrm flipH="1">
            <a:off x="2691974" y="2325090"/>
            <a:ext cx="281485"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9" name="CuadroTexto 48">
            <a:extLst>
              <a:ext uri="{FF2B5EF4-FFF2-40B4-BE49-F238E27FC236}">
                <a16:creationId xmlns:a16="http://schemas.microsoft.com/office/drawing/2014/main" id="{8CE4921B-20FC-B85D-710D-725CA9157F90}"/>
              </a:ext>
            </a:extLst>
          </p:cNvPr>
          <p:cNvSpPr txBox="1"/>
          <p:nvPr/>
        </p:nvSpPr>
        <p:spPr>
          <a:xfrm>
            <a:off x="3150909" y="1860339"/>
            <a:ext cx="8818958" cy="4406719"/>
          </a:xfrm>
          <a:prstGeom prst="rect">
            <a:avLst/>
          </a:prstGeom>
          <a:noFill/>
        </p:spPr>
        <p:txBody>
          <a:bodyPr wrap="square">
            <a:spAutoFit/>
          </a:bodyPr>
          <a:lstStyle/>
          <a:p>
            <a:pPr algn="just">
              <a:lnSpc>
                <a:spcPct val="107000"/>
              </a:lnSpc>
              <a:spcAft>
                <a:spcPts val="800"/>
              </a:spcAft>
            </a:pPr>
            <a:r>
              <a:rPr lang="es-CO" sz="1600" dirty="0">
                <a:latin typeface="Arial Narrow" panose="020B0606020202030204" pitchFamily="34" charset="0"/>
                <a:ea typeface="Calibri" panose="020F0502020204030204" pitchFamily="34" charset="0"/>
                <a:cs typeface="Times New Roman" panose="02020603050405020304" pitchFamily="18" charset="0"/>
              </a:rPr>
              <a:t>Los avances en la ejecución del PIGA, se deben al desarrollo de actividades tales como: la entrega de elementos reciclados susceptibles de recuperación a la  asociación Pedro León Trabuchi, así como del desarrollo de acciones encaminadas a promover el reciclaje,  a su vez se recalca las visitas a las 17 estaciones y el edificio comando para promover el uso responsable de los recursos naturales y la promoción del uso racional de los recursos naturales, así mismo se consolidó y depuró informe correspondiente al primer trimestre de la vigencia, el cual da cuenta de consumo de los servicios públicos en las estaciones de bomberos, el cual fue sujeto de análisis con el fin de diseñar estrategias de optimización del consumo de bienes y servicios, la gestión de residuos, reciclaje y ahorro de agua y energía.</a:t>
            </a:r>
          </a:p>
          <a:p>
            <a:pPr algn="just">
              <a:lnSpc>
                <a:spcPct val="107000"/>
              </a:lnSpc>
              <a:spcAft>
                <a:spcPts val="800"/>
              </a:spcAft>
            </a:pPr>
            <a:endParaRPr lang="es-CO" sz="16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O" sz="16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600" dirty="0">
                <a:latin typeface="Arial Narrow" panose="020B0606020202030204" pitchFamily="34" charset="0"/>
                <a:ea typeface="Calibri" panose="020F0502020204030204" pitchFamily="34" charset="0"/>
                <a:cs typeface="Times New Roman" panose="02020603050405020304" pitchFamily="18" charset="0"/>
              </a:rPr>
              <a:t>Dentro de los avances relevantes en la implementación del PIGA se encuentra la definición de la estructura general del Manual de compras verdes el cual se encuentra en un 25% de avance, el 54.17% restante en la ejecución del plan corresponde a actividades tales como la divulgación y socialización de este manual, y la continuidad de las actividades mencionadas anteriormente, que deberán ejecutarse en los trimestres restantes de la vigencia.</a:t>
            </a:r>
          </a:p>
          <a:p>
            <a:pPr lvl="0" algn="just"/>
            <a:endParaRPr lang="es-CO" sz="1400" dirty="0">
              <a:latin typeface="Arial Narrow" panose="020B0606020202030204" pitchFamily="34" charset="0"/>
            </a:endParaRPr>
          </a:p>
        </p:txBody>
      </p:sp>
    </p:spTree>
    <p:extLst>
      <p:ext uri="{BB962C8B-B14F-4D97-AF65-F5344CB8AC3E}">
        <p14:creationId xmlns:p14="http://schemas.microsoft.com/office/powerpoint/2010/main" val="223745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22" presetClass="entr" presetSubtype="8"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par>
                                <p:cTn id="18" presetID="22" presetClass="entr" presetSubtype="8"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19D0CD6-14DB-4B98-8949-DF137B014F57}"/>
              </a:ext>
            </a:extLst>
          </p:cNvPr>
          <p:cNvSpPr/>
          <p:nvPr/>
        </p:nvSpPr>
        <p:spPr>
          <a:xfrm>
            <a:off x="6299994" y="124540"/>
            <a:ext cx="6766985" cy="1200329"/>
          </a:xfrm>
          <a:prstGeom prst="rect">
            <a:avLst/>
          </a:prstGeom>
        </p:spPr>
        <p:txBody>
          <a:bodyPr wrap="square">
            <a:spAutoFit/>
          </a:bodyPr>
          <a:lstStyle/>
          <a:p>
            <a:pPr>
              <a:defRPr/>
            </a:pPr>
            <a:r>
              <a:rPr lang="es-CO" sz="3600" b="1" dirty="0">
                <a:solidFill>
                  <a:srgbClr val="C00000"/>
                </a:solidFill>
                <a:effectLst>
                  <a:outerShdw blurRad="38100" dist="38100" dir="2700000" algn="tl">
                    <a:srgbClr val="000000">
                      <a:alpha val="43137"/>
                    </a:srgbClr>
                  </a:outerShdw>
                </a:effectLst>
                <a:latin typeface="Impact" panose="020B0806030902050204" pitchFamily="34" charset="0"/>
                <a:ea typeface="Calibri" panose="020F0502020204030204" pitchFamily="34" charset="0"/>
                <a:cs typeface="Times New Roman" panose="02020603050405020304" pitchFamily="18" charset="0"/>
              </a:rPr>
              <a:t>Plan Anual de Adquisiciones</a:t>
            </a:r>
            <a:endParaRPr lang="es-CO" sz="3600" dirty="0">
              <a:solidFill>
                <a:srgbClr val="C00000"/>
              </a:solidFill>
              <a:effectLst>
                <a:outerShdw blurRad="38100" dist="38100" dir="2700000" algn="tl">
                  <a:srgbClr val="000000">
                    <a:alpha val="43137"/>
                  </a:srgbClr>
                </a:outerShdw>
              </a:effectLst>
              <a:latin typeface="Impact" panose="020B0806030902050204" pitchFamily="34" charset="0"/>
              <a:ea typeface="Calibri" panose="020F0502020204030204" pitchFamily="34" charset="0"/>
              <a:cs typeface="Times New Roman" panose="02020603050405020304" pitchFamily="18" charset="0"/>
            </a:endParaRPr>
          </a:p>
          <a:p>
            <a:pPr>
              <a:defRPr/>
            </a:pPr>
            <a:endParaRPr lang="es-CO" sz="3600" b="1" dirty="0">
              <a:solidFill>
                <a:srgbClr val="C00000"/>
              </a:solidFill>
              <a:effectLst>
                <a:outerShdw blurRad="38100" dist="38100" dir="2700000" algn="tl">
                  <a:srgbClr val="000000">
                    <a:alpha val="43137"/>
                  </a:srgbClr>
                </a:outerShdw>
              </a:effectLst>
              <a:latin typeface="Impact" panose="020B0806030902050204" pitchFamily="34" charset="0"/>
            </a:endParaRPr>
          </a:p>
        </p:txBody>
      </p:sp>
      <p:sp>
        <p:nvSpPr>
          <p:cNvPr id="49" name="CuadroTexto 48">
            <a:extLst>
              <a:ext uri="{FF2B5EF4-FFF2-40B4-BE49-F238E27FC236}">
                <a16:creationId xmlns:a16="http://schemas.microsoft.com/office/drawing/2014/main" id="{8CE4921B-20FC-B85D-710D-725CA9157F90}"/>
              </a:ext>
            </a:extLst>
          </p:cNvPr>
          <p:cNvSpPr txBox="1"/>
          <p:nvPr/>
        </p:nvSpPr>
        <p:spPr>
          <a:xfrm>
            <a:off x="3150909" y="1216870"/>
            <a:ext cx="8818958" cy="1899366"/>
          </a:xfrm>
          <a:prstGeom prst="rect">
            <a:avLst/>
          </a:prstGeom>
          <a:noFill/>
        </p:spPr>
        <p:txBody>
          <a:bodyPr wrap="square">
            <a:spAutoFit/>
          </a:bodyPr>
          <a:lstStyle/>
          <a:p>
            <a:pPr algn="just">
              <a:lnSpc>
                <a:spcPct val="107000"/>
              </a:lnSpc>
              <a:spcAft>
                <a:spcPts val="800"/>
              </a:spcAft>
            </a:pPr>
            <a:r>
              <a:rPr lang="es-CO" sz="1400" dirty="0">
                <a:latin typeface="Arial Narrow" panose="020B0606020202030204" pitchFamily="34" charset="0"/>
                <a:ea typeface="Calibri" panose="020F0502020204030204" pitchFamily="34" charset="0"/>
                <a:cs typeface="Times New Roman" panose="02020603050405020304" pitchFamily="18" charset="0"/>
              </a:rPr>
              <a:t>Como aspectos relevantes a la ejecución del plan anual de adquisiciones se encuentra lo desarrollado por la Subdirección Logística  en relación a la entrega del 53,4 % de suministros solicitados a través de la mesa logística, de acuerdo con la capacidad de los contratos suscritos en este primer trimestre.</a:t>
            </a:r>
          </a:p>
          <a:p>
            <a:pPr algn="just">
              <a:lnSpc>
                <a:spcPct val="107000"/>
              </a:lnSpc>
              <a:spcAft>
                <a:spcPts val="800"/>
              </a:spcAft>
            </a:pPr>
            <a:endParaRPr lang="es-CO" sz="14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400" dirty="0">
                <a:latin typeface="Arial Narrow" panose="020B0606020202030204" pitchFamily="34" charset="0"/>
                <a:ea typeface="Calibri" panose="020F0502020204030204" pitchFamily="34" charset="0"/>
                <a:cs typeface="Times New Roman" panose="02020603050405020304" pitchFamily="18" charset="0"/>
              </a:rPr>
              <a:t>La Subdirección Logística se encuentra adelantando, la etapa precontractual del proceso de mantenimiento preventivo y correctivo del parque automotor con número de proceso UAECOB-LP-002-2022 en el SECOP II. Resultado de este proceso se iniciara el cumplimento de la actividades relacionadas al plan de revisiones e inspecciones preventivas al parque</a:t>
            </a:r>
            <a:endParaRPr lang="es-CO" sz="1400" dirty="0"/>
          </a:p>
        </p:txBody>
      </p:sp>
      <p:sp>
        <p:nvSpPr>
          <p:cNvPr id="6" name="Rounded Rectangle 3">
            <a:extLst>
              <a:ext uri="{FF2B5EF4-FFF2-40B4-BE49-F238E27FC236}">
                <a16:creationId xmlns:a16="http://schemas.microsoft.com/office/drawing/2014/main" id="{97F514D1-09F1-9111-596B-6F7E5891FFD8}"/>
              </a:ext>
            </a:extLst>
          </p:cNvPr>
          <p:cNvSpPr/>
          <p:nvPr/>
        </p:nvSpPr>
        <p:spPr>
          <a:xfrm>
            <a:off x="627673" y="1256043"/>
            <a:ext cx="2055316" cy="515784"/>
          </a:xfrm>
          <a:prstGeom prst="roundRect">
            <a:avLst>
              <a:gd name="adj" fmla="val 50000"/>
            </a:avLst>
          </a:prstGeom>
          <a:solidFill>
            <a:schemeClr val="accent2"/>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chemeClr val="tx1"/>
                </a:solidFill>
              </a:rPr>
              <a:t>01</a:t>
            </a:r>
          </a:p>
        </p:txBody>
      </p:sp>
      <p:sp>
        <p:nvSpPr>
          <p:cNvPr id="7" name="Rounded Rectangle 4">
            <a:extLst>
              <a:ext uri="{FF2B5EF4-FFF2-40B4-BE49-F238E27FC236}">
                <a16:creationId xmlns:a16="http://schemas.microsoft.com/office/drawing/2014/main" id="{59D198E7-9EA8-EFF1-2018-16A7384DB933}"/>
              </a:ext>
            </a:extLst>
          </p:cNvPr>
          <p:cNvSpPr/>
          <p:nvPr/>
        </p:nvSpPr>
        <p:spPr>
          <a:xfrm>
            <a:off x="630122" y="2424080"/>
            <a:ext cx="2055316" cy="515784"/>
          </a:xfrm>
          <a:prstGeom prst="roundRect">
            <a:avLst>
              <a:gd name="adj" fmla="val 50000"/>
            </a:avLst>
          </a:prstGeom>
          <a:solidFill>
            <a:schemeClr val="accent3"/>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chemeClr val="tx1"/>
                </a:solidFill>
              </a:rPr>
              <a:t> 02</a:t>
            </a:r>
          </a:p>
        </p:txBody>
      </p:sp>
      <p:sp>
        <p:nvSpPr>
          <p:cNvPr id="17" name="Título 16">
            <a:extLst>
              <a:ext uri="{FF2B5EF4-FFF2-40B4-BE49-F238E27FC236}">
                <a16:creationId xmlns:a16="http://schemas.microsoft.com/office/drawing/2014/main" id="{0817DEB1-EE88-89DD-B10A-3F9328CF3A2B}"/>
              </a:ext>
            </a:extLst>
          </p:cNvPr>
          <p:cNvSpPr txBox="1">
            <a:spLocks noGrp="1"/>
          </p:cNvSpPr>
          <p:nvPr>
            <p:ph type="title" idx="4294967295"/>
          </p:nvPr>
        </p:nvSpPr>
        <p:spPr>
          <a:xfrm>
            <a:off x="316088" y="3608401"/>
            <a:ext cx="9493955"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Calibri" panose="020F0502020204030204" pitchFamily="34" charset="0"/>
                <a:cs typeface="Times New Roman" panose="02020603050405020304" pitchFamily="18" charset="0"/>
              </a:rPr>
              <a:t>Plan Anticorrupción y de Atención al Ciudadano</a:t>
            </a:r>
            <a:r>
              <a:rPr kumimoji="0" lang="es-CO" sz="1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Narrow" panose="020B0606020202030204" pitchFamily="34" charset="0"/>
                <a:ea typeface="Calibri" panose="020F0502020204030204" pitchFamily="34" charset="0"/>
                <a:cs typeface="Times New Roman" panose="02020603050405020304" pitchFamily="18" charset="0"/>
              </a:rPr>
              <a:t> </a:t>
            </a:r>
            <a:endParaRPr kumimoji="0" lang="es-CO" sz="1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25" name="CuadroTexto 24">
            <a:extLst>
              <a:ext uri="{FF2B5EF4-FFF2-40B4-BE49-F238E27FC236}">
                <a16:creationId xmlns:a16="http://schemas.microsoft.com/office/drawing/2014/main" id="{3B855513-3746-8B02-CB9C-D586D317FA25}"/>
              </a:ext>
            </a:extLst>
          </p:cNvPr>
          <p:cNvSpPr txBox="1"/>
          <p:nvPr/>
        </p:nvSpPr>
        <p:spPr>
          <a:xfrm>
            <a:off x="3156552" y="4304379"/>
            <a:ext cx="8818958" cy="3586879"/>
          </a:xfrm>
          <a:prstGeom prst="rect">
            <a:avLst/>
          </a:prstGeom>
          <a:noFill/>
        </p:spPr>
        <p:txBody>
          <a:bodyPr wrap="square">
            <a:spAutoFit/>
          </a:bodyPr>
          <a:lstStyle/>
          <a:p>
            <a:pPr algn="just">
              <a:lnSpc>
                <a:spcPct val="107000"/>
              </a:lnSpc>
              <a:spcAft>
                <a:spcPts val="800"/>
              </a:spcAft>
            </a:pPr>
            <a:r>
              <a:rPr lang="es-CO" sz="1400" b="1" dirty="0">
                <a:latin typeface="Arial Narrow" panose="020B0606020202030204" pitchFamily="34" charset="0"/>
                <a:ea typeface="Calibri" panose="020F0502020204030204" pitchFamily="34" charset="0"/>
                <a:cs typeface="Times New Roman" panose="02020603050405020304" pitchFamily="18" charset="0"/>
              </a:rPr>
              <a:t> L</a:t>
            </a:r>
            <a:r>
              <a:rPr lang="es-CO" sz="1400" dirty="0">
                <a:latin typeface="Arial Narrow" panose="020B0606020202030204" pitchFamily="34" charset="0"/>
                <a:ea typeface="Calibri" panose="020F0502020204030204" pitchFamily="34" charset="0"/>
                <a:cs typeface="Times New Roman" panose="02020603050405020304" pitchFamily="18" charset="0"/>
              </a:rPr>
              <a:t>a U.A.E. Cuerpo Oficial de Bomberos de Bogotá, genero actualización del mapa de riesgos de corrupción institucional y de los controles asociados a los mismos, de acuerdo con la metodología establecida por la secretaría de transparencia de la Vicepresidencia de la República, este documento  fue publicado el 31 de enero de 2022 en la página web institucional con el nombre de mapa de riesgos de Corrupción de la vigencia 2022.</a:t>
            </a:r>
          </a:p>
          <a:p>
            <a:pPr algn="just">
              <a:lnSpc>
                <a:spcPct val="107000"/>
              </a:lnSpc>
              <a:spcAft>
                <a:spcPts val="800"/>
              </a:spcAft>
            </a:pPr>
            <a:endParaRPr lang="es-CO" sz="14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400" dirty="0">
                <a:latin typeface="Arial Narrow" panose="020B0606020202030204" pitchFamily="34" charset="0"/>
                <a:ea typeface="Calibri" panose="020F0502020204030204" pitchFamily="34" charset="0"/>
                <a:cs typeface="Times New Roman" panose="02020603050405020304" pitchFamily="18" charset="0"/>
              </a:rPr>
              <a:t>En relación a la atención al ciudadano se definieron las preguntas para el reto virtual, en el marco de la estrategia de participación ciudadana de Bomberos Bogotá, el cual se fundamenta como un instrumento de consulta virtual por redes sociales para fortalecer la atención al ciudadano.</a:t>
            </a:r>
          </a:p>
          <a:p>
            <a:pPr algn="just">
              <a:lnSpc>
                <a:spcPct val="107000"/>
              </a:lnSpc>
              <a:spcAft>
                <a:spcPts val="800"/>
              </a:spcAft>
            </a:pPr>
            <a:endParaRPr lang="es-CO" sz="14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400" dirty="0">
                <a:latin typeface="Arial Narrow" panose="020B0606020202030204" pitchFamily="34" charset="0"/>
                <a:ea typeface="Calibri" panose="020F0502020204030204" pitchFamily="34" charset="0"/>
                <a:cs typeface="Times New Roman" panose="02020603050405020304" pitchFamily="18" charset="0"/>
              </a:rPr>
              <a:t>El avance del 30.32% del plan se debe a que las actividades tales como; llevar acabo conversatorios con la Defensora de la Ciudadanía y establecer el documento de traducción a otras lenguas, fueron programadas para desarrollarse a partir de Junio y septiembre, respectivamente </a:t>
            </a:r>
          </a:p>
          <a:p>
            <a:pPr lvl="0" algn="just"/>
            <a:endParaRPr lang="es-CO" sz="1400" dirty="0"/>
          </a:p>
        </p:txBody>
      </p:sp>
      <p:sp>
        <p:nvSpPr>
          <p:cNvPr id="19" name="Rounded Rectangle 5">
            <a:extLst>
              <a:ext uri="{FF2B5EF4-FFF2-40B4-BE49-F238E27FC236}">
                <a16:creationId xmlns:a16="http://schemas.microsoft.com/office/drawing/2014/main" id="{C847CA4B-BD1E-7196-2D6B-C4F70C47C5C1}"/>
              </a:ext>
            </a:extLst>
          </p:cNvPr>
          <p:cNvSpPr/>
          <p:nvPr/>
        </p:nvSpPr>
        <p:spPr>
          <a:xfrm>
            <a:off x="630122" y="4411526"/>
            <a:ext cx="2055316" cy="515784"/>
          </a:xfrm>
          <a:prstGeom prst="roundRect">
            <a:avLst>
              <a:gd name="adj" fmla="val 50000"/>
            </a:avLst>
          </a:prstGeom>
          <a:solidFill>
            <a:schemeClr val="accent4"/>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chemeClr val="tx1"/>
                </a:solidFill>
              </a:rPr>
              <a:t> 01</a:t>
            </a:r>
          </a:p>
        </p:txBody>
      </p:sp>
      <p:sp>
        <p:nvSpPr>
          <p:cNvPr id="20" name="Rounded Rectangle 6">
            <a:extLst>
              <a:ext uri="{FF2B5EF4-FFF2-40B4-BE49-F238E27FC236}">
                <a16:creationId xmlns:a16="http://schemas.microsoft.com/office/drawing/2014/main" id="{1CCFC1CE-461B-9E24-AF5F-092C84DA6D0D}"/>
              </a:ext>
            </a:extLst>
          </p:cNvPr>
          <p:cNvSpPr/>
          <p:nvPr/>
        </p:nvSpPr>
        <p:spPr>
          <a:xfrm>
            <a:off x="627673" y="5644005"/>
            <a:ext cx="2055316" cy="515784"/>
          </a:xfrm>
          <a:prstGeom prst="roundRect">
            <a:avLst>
              <a:gd name="adj" fmla="val 50000"/>
            </a:avLst>
          </a:prstGeom>
          <a:solidFill>
            <a:schemeClr val="accent5"/>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chemeClr val="tx1"/>
                </a:solidFill>
              </a:rPr>
              <a:t>02</a:t>
            </a:r>
          </a:p>
        </p:txBody>
      </p:sp>
      <p:sp>
        <p:nvSpPr>
          <p:cNvPr id="23" name="Rounded Rectangle 6">
            <a:extLst>
              <a:ext uri="{FF2B5EF4-FFF2-40B4-BE49-F238E27FC236}">
                <a16:creationId xmlns:a16="http://schemas.microsoft.com/office/drawing/2014/main" id="{E5FD10B4-7390-5EAC-FFF7-2061446B96EB}"/>
              </a:ext>
            </a:extLst>
          </p:cNvPr>
          <p:cNvSpPr/>
          <p:nvPr/>
        </p:nvSpPr>
        <p:spPr>
          <a:xfrm>
            <a:off x="618094" y="6815323"/>
            <a:ext cx="2055316" cy="515784"/>
          </a:xfrm>
          <a:prstGeom prst="roundRect">
            <a:avLst>
              <a:gd name="adj" fmla="val 50000"/>
            </a:avLst>
          </a:prstGeom>
          <a:solidFill>
            <a:srgbClr val="7030A0"/>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rgbClr val="FFFFFF"/>
                </a:solidFill>
              </a:rPr>
              <a:t>03</a:t>
            </a:r>
          </a:p>
        </p:txBody>
      </p:sp>
    </p:spTree>
    <p:extLst>
      <p:ext uri="{BB962C8B-B14F-4D97-AF65-F5344CB8AC3E}">
        <p14:creationId xmlns:p14="http://schemas.microsoft.com/office/powerpoint/2010/main" val="30956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9" grpId="0" animBg="1"/>
      <p:bldP spid="20"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9D0CD6-14DB-4B98-8949-DF137B014F57}"/>
              </a:ext>
            </a:extLst>
          </p:cNvPr>
          <p:cNvSpPr>
            <a:spLocks noGrp="1"/>
          </p:cNvSpPr>
          <p:nvPr>
            <p:ph type="title" idx="4294967295"/>
          </p:nvPr>
        </p:nvSpPr>
        <p:spPr>
          <a:xfrm>
            <a:off x="313638" y="242477"/>
            <a:ext cx="1195937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Calibri" panose="020F0502020204030204" pitchFamily="34" charset="0"/>
                <a:cs typeface="Times New Roman" panose="02020603050405020304" pitchFamily="18" charset="0"/>
              </a:rPr>
              <a:t>Plan anual de auditorias</a:t>
            </a:r>
            <a:endParaRPr kumimoji="0" lang="es-CO"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6" name="Rounded Rectangle 3">
            <a:extLst>
              <a:ext uri="{FF2B5EF4-FFF2-40B4-BE49-F238E27FC236}">
                <a16:creationId xmlns:a16="http://schemas.microsoft.com/office/drawing/2014/main" id="{97F514D1-09F1-9111-596B-6F7E5891FFD8}"/>
              </a:ext>
            </a:extLst>
          </p:cNvPr>
          <p:cNvSpPr/>
          <p:nvPr/>
        </p:nvSpPr>
        <p:spPr>
          <a:xfrm>
            <a:off x="627673" y="2001110"/>
            <a:ext cx="2055316" cy="515784"/>
          </a:xfrm>
          <a:prstGeom prst="roundRect">
            <a:avLst>
              <a:gd name="adj" fmla="val 50000"/>
            </a:avLst>
          </a:prstGeom>
          <a:solidFill>
            <a:schemeClr val="accent2"/>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chemeClr val="tx1"/>
                </a:solidFill>
              </a:rPr>
              <a:t>01</a:t>
            </a:r>
          </a:p>
        </p:txBody>
      </p:sp>
      <p:sp>
        <p:nvSpPr>
          <p:cNvPr id="7" name="Rounded Rectangle 4">
            <a:extLst>
              <a:ext uri="{FF2B5EF4-FFF2-40B4-BE49-F238E27FC236}">
                <a16:creationId xmlns:a16="http://schemas.microsoft.com/office/drawing/2014/main" id="{59D198E7-9EA8-EFF1-2018-16A7384DB933}"/>
              </a:ext>
            </a:extLst>
          </p:cNvPr>
          <p:cNvSpPr/>
          <p:nvPr/>
        </p:nvSpPr>
        <p:spPr>
          <a:xfrm>
            <a:off x="630122" y="3169147"/>
            <a:ext cx="2055316" cy="515784"/>
          </a:xfrm>
          <a:prstGeom prst="roundRect">
            <a:avLst>
              <a:gd name="adj" fmla="val 50000"/>
            </a:avLst>
          </a:prstGeom>
          <a:solidFill>
            <a:schemeClr val="accent3"/>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chemeClr val="tx1"/>
                </a:solidFill>
              </a:rPr>
              <a:t> 02</a:t>
            </a:r>
          </a:p>
        </p:txBody>
      </p:sp>
      <p:sp>
        <p:nvSpPr>
          <p:cNvPr id="8" name="Rounded Rectangle 5">
            <a:extLst>
              <a:ext uri="{FF2B5EF4-FFF2-40B4-BE49-F238E27FC236}">
                <a16:creationId xmlns:a16="http://schemas.microsoft.com/office/drawing/2014/main" id="{4BEBC955-6F37-7326-A5FB-63AE33C9761C}"/>
              </a:ext>
            </a:extLst>
          </p:cNvPr>
          <p:cNvSpPr/>
          <p:nvPr/>
        </p:nvSpPr>
        <p:spPr>
          <a:xfrm>
            <a:off x="630122" y="4705037"/>
            <a:ext cx="2055316" cy="515784"/>
          </a:xfrm>
          <a:prstGeom prst="roundRect">
            <a:avLst>
              <a:gd name="adj" fmla="val 50000"/>
            </a:avLst>
          </a:prstGeom>
          <a:solidFill>
            <a:schemeClr val="accent4"/>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chemeClr val="tx1"/>
                </a:solidFill>
              </a:rPr>
              <a:t> 03</a:t>
            </a:r>
          </a:p>
        </p:txBody>
      </p:sp>
      <p:cxnSp>
        <p:nvCxnSpPr>
          <p:cNvPr id="26" name="Straight Connector 22">
            <a:extLst>
              <a:ext uri="{FF2B5EF4-FFF2-40B4-BE49-F238E27FC236}">
                <a16:creationId xmlns:a16="http://schemas.microsoft.com/office/drawing/2014/main" id="{CFAE5CCE-0F4B-0C60-B2A2-EBA7BA9BB2A0}"/>
              </a:ext>
              <a:ext uri="{C183D7F6-B498-43B3-948B-1728B52AA6E4}">
                <adec:decorative xmlns:adec="http://schemas.microsoft.com/office/drawing/2017/decorative" val="1"/>
              </a:ext>
            </a:extLst>
          </p:cNvPr>
          <p:cNvCxnSpPr/>
          <p:nvPr/>
        </p:nvCxnSpPr>
        <p:spPr>
          <a:xfrm flipH="1">
            <a:off x="2691974" y="4955405"/>
            <a:ext cx="281485"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Straight Connector 30">
            <a:extLst>
              <a:ext uri="{FF2B5EF4-FFF2-40B4-BE49-F238E27FC236}">
                <a16:creationId xmlns:a16="http://schemas.microsoft.com/office/drawing/2014/main" id="{95AF4295-0415-FF60-FD9C-46AB3C9587CF}"/>
              </a:ext>
              <a:ext uri="{C183D7F6-B498-43B3-948B-1728B52AA6E4}">
                <adec:decorative xmlns:adec="http://schemas.microsoft.com/office/drawing/2017/decorative" val="1"/>
              </a:ext>
            </a:extLst>
          </p:cNvPr>
          <p:cNvCxnSpPr/>
          <p:nvPr/>
        </p:nvCxnSpPr>
        <p:spPr>
          <a:xfrm flipH="1">
            <a:off x="2689048" y="3407224"/>
            <a:ext cx="281485"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 name="Straight Connector 38">
            <a:extLst>
              <a:ext uri="{FF2B5EF4-FFF2-40B4-BE49-F238E27FC236}">
                <a16:creationId xmlns:a16="http://schemas.microsoft.com/office/drawing/2014/main" id="{233D8AB1-8855-D361-BEC3-F4AB38091C3D}"/>
              </a:ext>
              <a:ext uri="{C183D7F6-B498-43B3-948B-1728B52AA6E4}">
                <adec:decorative xmlns:adec="http://schemas.microsoft.com/office/drawing/2017/decorative" val="1"/>
              </a:ext>
            </a:extLst>
          </p:cNvPr>
          <p:cNvCxnSpPr/>
          <p:nvPr/>
        </p:nvCxnSpPr>
        <p:spPr>
          <a:xfrm flipH="1">
            <a:off x="2689048" y="2246678"/>
            <a:ext cx="28148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9" name="CuadroTexto 48">
            <a:extLst>
              <a:ext uri="{FF2B5EF4-FFF2-40B4-BE49-F238E27FC236}">
                <a16:creationId xmlns:a16="http://schemas.microsoft.com/office/drawing/2014/main" id="{8CE4921B-20FC-B85D-710D-725CA9157F90}"/>
              </a:ext>
            </a:extLst>
          </p:cNvPr>
          <p:cNvSpPr txBox="1"/>
          <p:nvPr/>
        </p:nvSpPr>
        <p:spPr>
          <a:xfrm>
            <a:off x="3150909" y="1871629"/>
            <a:ext cx="8818958" cy="4348434"/>
          </a:xfrm>
          <a:prstGeom prst="rect">
            <a:avLst/>
          </a:prstGeom>
          <a:noFill/>
        </p:spPr>
        <p:txBody>
          <a:bodyPr wrap="square">
            <a:spAutoFit/>
          </a:bodyPr>
          <a:lstStyle/>
          <a:p>
            <a:pPr algn="just">
              <a:lnSpc>
                <a:spcPct val="107000"/>
              </a:lnSpc>
              <a:spcAft>
                <a:spcPts val="800"/>
              </a:spcAft>
            </a:pPr>
            <a:r>
              <a:rPr lang="es-CO" sz="1600" dirty="0">
                <a:latin typeface="Arial Narrow" panose="020B0606020202030204" pitchFamily="34" charset="0"/>
                <a:ea typeface="Calibri" panose="020F0502020204030204" pitchFamily="34" charset="0"/>
                <a:cs typeface="Times New Roman" panose="02020603050405020304" pitchFamily="18" charset="0"/>
              </a:rPr>
              <a:t>Se realizo y envió el primer informe de seguimiento de los cuatro 4 establecidos para la vigencia informe a la Dirección, a su vez se realizo el seguimiento periódico al mapa de riesgos de corrupción por parte de La Oficina de Control Interno.</a:t>
            </a:r>
          </a:p>
          <a:p>
            <a:pPr algn="just">
              <a:lnSpc>
                <a:spcPct val="107000"/>
              </a:lnSpc>
              <a:spcAft>
                <a:spcPts val="800"/>
              </a:spcAft>
            </a:pPr>
            <a:endParaRPr lang="es-CO" sz="16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600" dirty="0">
                <a:latin typeface="Arial Narrow" panose="020B0606020202030204" pitchFamily="34" charset="0"/>
                <a:ea typeface="Calibri" panose="020F0502020204030204" pitchFamily="34" charset="0"/>
                <a:cs typeface="Times New Roman" panose="02020603050405020304" pitchFamily="18" charset="0"/>
              </a:rPr>
              <a:t>En el comité institucional de coordinación de control interno  se comunicaron los posibles cambios e impactos en la evaluación del riesgo, detectados en las auditorías, por parte de la Oficina de Control Interno así mismo se cumplió con el informe de seguimiento reportado en el aplicativo de la Contraloría vía SIVICOF el pasado 11/01/2022, sobre estos reportes cabe mencionar que se tienen previstos 4 más para esta vigencia</a:t>
            </a:r>
          </a:p>
          <a:p>
            <a:pPr algn="just">
              <a:lnSpc>
                <a:spcPct val="107000"/>
              </a:lnSpc>
              <a:spcAft>
                <a:spcPts val="800"/>
              </a:spcAft>
            </a:pPr>
            <a:endParaRPr lang="es-CO" sz="16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600" dirty="0">
                <a:latin typeface="Arial Narrow" panose="020B0606020202030204" pitchFamily="34" charset="0"/>
                <a:ea typeface="Calibri" panose="020F0502020204030204" pitchFamily="34" charset="0"/>
                <a:cs typeface="Times New Roman" panose="02020603050405020304" pitchFamily="18" charset="0"/>
              </a:rPr>
              <a:t>En  cumplimiento del plan de auditoria se han consolidado los informes de los seguimientos y las auditorias y se han venido publicando en la WEB, finalmente se han venido formulando las acciones de mejora para eliminar las desviaciones observadas por los entes de control externo.</a:t>
            </a:r>
          </a:p>
          <a:p>
            <a:pPr algn="just">
              <a:lnSpc>
                <a:spcPct val="107000"/>
              </a:lnSpc>
              <a:spcAft>
                <a:spcPts val="800"/>
              </a:spcAft>
            </a:pPr>
            <a:endParaRPr lang="es-CO" sz="1600" dirty="0">
              <a:latin typeface="Arial Narrow" panose="020B0606020202030204" pitchFamily="34" charset="0"/>
              <a:ea typeface="Calibri" panose="020F0502020204030204" pitchFamily="34" charset="0"/>
              <a:cs typeface="Times New Roman" panose="02020603050405020304" pitchFamily="18" charset="0"/>
            </a:endParaRPr>
          </a:p>
          <a:p>
            <a:pPr lvl="0" algn="just"/>
            <a:endParaRPr lang="es-CO" sz="1400" dirty="0"/>
          </a:p>
        </p:txBody>
      </p:sp>
    </p:spTree>
    <p:extLst>
      <p:ext uri="{BB962C8B-B14F-4D97-AF65-F5344CB8AC3E}">
        <p14:creationId xmlns:p14="http://schemas.microsoft.com/office/powerpoint/2010/main" val="365304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500"/>
                                        <p:tgtEl>
                                          <p:spTgt spid="34"/>
                                        </p:tgtEl>
                                      </p:cBhvr>
                                    </p:animEffect>
                                  </p:childTnLst>
                                </p:cTn>
                              </p:par>
                              <p:par>
                                <p:cTn id="27" presetID="22" presetClass="entr" presetSubtype="8"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9D0CD6-14DB-4B98-8949-DF137B014F57}"/>
              </a:ext>
            </a:extLst>
          </p:cNvPr>
          <p:cNvSpPr>
            <a:spLocks noGrp="1"/>
          </p:cNvSpPr>
          <p:nvPr>
            <p:ph type="title" idx="4294967295"/>
          </p:nvPr>
        </p:nvSpPr>
        <p:spPr>
          <a:xfrm>
            <a:off x="268484" y="310139"/>
            <a:ext cx="1195937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Calibri" panose="020F0502020204030204" pitchFamily="34" charset="0"/>
                <a:cs typeface="Times New Roman" panose="02020603050405020304" pitchFamily="18" charset="0"/>
              </a:rPr>
              <a:t>Plan de comunicación en emergencias</a:t>
            </a:r>
            <a:endParaRPr kumimoji="0" lang="es-CO"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6" name="Rounded Rectangle 3">
            <a:extLst>
              <a:ext uri="{FF2B5EF4-FFF2-40B4-BE49-F238E27FC236}">
                <a16:creationId xmlns:a16="http://schemas.microsoft.com/office/drawing/2014/main" id="{97F514D1-09F1-9111-596B-6F7E5891FFD8}"/>
              </a:ext>
            </a:extLst>
          </p:cNvPr>
          <p:cNvSpPr/>
          <p:nvPr/>
        </p:nvSpPr>
        <p:spPr>
          <a:xfrm>
            <a:off x="627673" y="2136585"/>
            <a:ext cx="2055316" cy="515784"/>
          </a:xfrm>
          <a:prstGeom prst="roundRect">
            <a:avLst>
              <a:gd name="adj" fmla="val 50000"/>
            </a:avLst>
          </a:prstGeom>
          <a:solidFill>
            <a:schemeClr val="accent2"/>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chemeClr val="tx1"/>
                </a:solidFill>
              </a:rPr>
              <a:t>01</a:t>
            </a:r>
          </a:p>
        </p:txBody>
      </p:sp>
      <p:sp>
        <p:nvSpPr>
          <p:cNvPr id="7" name="Rounded Rectangle 4">
            <a:extLst>
              <a:ext uri="{FF2B5EF4-FFF2-40B4-BE49-F238E27FC236}">
                <a16:creationId xmlns:a16="http://schemas.microsoft.com/office/drawing/2014/main" id="{59D198E7-9EA8-EFF1-2018-16A7384DB933}"/>
              </a:ext>
            </a:extLst>
          </p:cNvPr>
          <p:cNvSpPr/>
          <p:nvPr/>
        </p:nvSpPr>
        <p:spPr>
          <a:xfrm>
            <a:off x="630122" y="3586847"/>
            <a:ext cx="2055316" cy="515784"/>
          </a:xfrm>
          <a:prstGeom prst="roundRect">
            <a:avLst>
              <a:gd name="adj" fmla="val 50000"/>
            </a:avLst>
          </a:prstGeom>
          <a:solidFill>
            <a:schemeClr val="accent3"/>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chemeClr val="tx1"/>
                </a:solidFill>
              </a:rPr>
              <a:t> 02</a:t>
            </a:r>
          </a:p>
        </p:txBody>
      </p:sp>
      <p:sp>
        <p:nvSpPr>
          <p:cNvPr id="8" name="Rounded Rectangle 5">
            <a:extLst>
              <a:ext uri="{FF2B5EF4-FFF2-40B4-BE49-F238E27FC236}">
                <a16:creationId xmlns:a16="http://schemas.microsoft.com/office/drawing/2014/main" id="{4BEBC955-6F37-7326-A5FB-63AE33C9761C}"/>
              </a:ext>
            </a:extLst>
          </p:cNvPr>
          <p:cNvSpPr/>
          <p:nvPr/>
        </p:nvSpPr>
        <p:spPr>
          <a:xfrm>
            <a:off x="630122" y="4603443"/>
            <a:ext cx="2055316" cy="515784"/>
          </a:xfrm>
          <a:prstGeom prst="roundRect">
            <a:avLst>
              <a:gd name="adj" fmla="val 50000"/>
            </a:avLst>
          </a:prstGeom>
          <a:solidFill>
            <a:schemeClr val="accent4"/>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chemeClr val="tx1"/>
                </a:solidFill>
              </a:rPr>
              <a:t> 03</a:t>
            </a:r>
          </a:p>
        </p:txBody>
      </p:sp>
      <p:cxnSp>
        <p:nvCxnSpPr>
          <p:cNvPr id="26" name="Straight Connector 22">
            <a:extLst>
              <a:ext uri="{FF2B5EF4-FFF2-40B4-BE49-F238E27FC236}">
                <a16:creationId xmlns:a16="http://schemas.microsoft.com/office/drawing/2014/main" id="{CFAE5CCE-0F4B-0C60-B2A2-EBA7BA9BB2A0}"/>
              </a:ext>
              <a:ext uri="{C183D7F6-B498-43B3-948B-1728B52AA6E4}">
                <adec:decorative xmlns:adec="http://schemas.microsoft.com/office/drawing/2017/decorative" val="1"/>
              </a:ext>
            </a:extLst>
          </p:cNvPr>
          <p:cNvCxnSpPr/>
          <p:nvPr/>
        </p:nvCxnSpPr>
        <p:spPr>
          <a:xfrm flipH="1">
            <a:off x="2691974" y="4853811"/>
            <a:ext cx="281485"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Straight Connector 30">
            <a:extLst>
              <a:ext uri="{FF2B5EF4-FFF2-40B4-BE49-F238E27FC236}">
                <a16:creationId xmlns:a16="http://schemas.microsoft.com/office/drawing/2014/main" id="{95AF4295-0415-FF60-FD9C-46AB3C9587CF}"/>
              </a:ext>
              <a:ext uri="{C183D7F6-B498-43B3-948B-1728B52AA6E4}">
                <adec:decorative xmlns:adec="http://schemas.microsoft.com/office/drawing/2017/decorative" val="1"/>
              </a:ext>
            </a:extLst>
          </p:cNvPr>
          <p:cNvCxnSpPr/>
          <p:nvPr/>
        </p:nvCxnSpPr>
        <p:spPr>
          <a:xfrm flipH="1">
            <a:off x="2689048" y="3824924"/>
            <a:ext cx="281485"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 name="Straight Connector 38">
            <a:extLst>
              <a:ext uri="{FF2B5EF4-FFF2-40B4-BE49-F238E27FC236}">
                <a16:creationId xmlns:a16="http://schemas.microsoft.com/office/drawing/2014/main" id="{233D8AB1-8855-D361-BEC3-F4AB38091C3D}"/>
              </a:ext>
              <a:ext uri="{C183D7F6-B498-43B3-948B-1728B52AA6E4}">
                <adec:decorative xmlns:adec="http://schemas.microsoft.com/office/drawing/2017/decorative" val="1"/>
              </a:ext>
            </a:extLst>
          </p:cNvPr>
          <p:cNvCxnSpPr/>
          <p:nvPr/>
        </p:nvCxnSpPr>
        <p:spPr>
          <a:xfrm flipH="1">
            <a:off x="2689048" y="2382153"/>
            <a:ext cx="28148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9" name="CuadroTexto 48">
            <a:extLst>
              <a:ext uri="{FF2B5EF4-FFF2-40B4-BE49-F238E27FC236}">
                <a16:creationId xmlns:a16="http://schemas.microsoft.com/office/drawing/2014/main" id="{8CE4921B-20FC-B85D-710D-725CA9157F90}"/>
              </a:ext>
            </a:extLst>
          </p:cNvPr>
          <p:cNvSpPr txBox="1"/>
          <p:nvPr/>
        </p:nvSpPr>
        <p:spPr>
          <a:xfrm>
            <a:off x="3150909" y="2040967"/>
            <a:ext cx="8818958" cy="3982372"/>
          </a:xfrm>
          <a:prstGeom prst="rect">
            <a:avLst/>
          </a:prstGeom>
          <a:noFill/>
        </p:spPr>
        <p:txBody>
          <a:bodyPr wrap="square">
            <a:spAutoFit/>
          </a:bodyPr>
          <a:lstStyle/>
          <a:p>
            <a:pPr algn="just">
              <a:lnSpc>
                <a:spcPct val="107000"/>
              </a:lnSpc>
              <a:spcAft>
                <a:spcPts val="800"/>
              </a:spcAft>
            </a:pPr>
            <a:r>
              <a:rPr lang="es-CO" sz="1600" dirty="0">
                <a:latin typeface="Arial Narrow" panose="020B0606020202030204" pitchFamily="34" charset="0"/>
                <a:ea typeface="Calibri" panose="020F0502020204030204" pitchFamily="34" charset="0"/>
                <a:cs typeface="Times New Roman" panose="02020603050405020304" pitchFamily="18" charset="0"/>
              </a:rPr>
              <a:t>El avance del 10.42% en la ejecución del plan de comunicaciones de emergencias se debe a la presentación de los reportes de los equipos de comunicación que presentaron mantenimiento o falla y que entran en servicio técnico, producto de este informe se generó un reporte por febrero y marzo de 2022 con los cuales se generarán las acciones de mejora para tener la disposición de los mismos de acuerdo a los niveles de intervención.</a:t>
            </a:r>
          </a:p>
          <a:p>
            <a:pPr algn="just">
              <a:lnSpc>
                <a:spcPct val="107000"/>
              </a:lnSpc>
              <a:spcAft>
                <a:spcPts val="800"/>
              </a:spcAft>
            </a:pPr>
            <a:endParaRPr lang="es-CO" sz="16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600" dirty="0">
                <a:latin typeface="Arial Narrow" panose="020B0606020202030204" pitchFamily="34" charset="0"/>
                <a:ea typeface="Calibri" panose="020F0502020204030204" pitchFamily="34" charset="0"/>
                <a:cs typeface="Times New Roman" panose="02020603050405020304" pitchFamily="18" charset="0"/>
              </a:rPr>
              <a:t>De igual manera se construyeron las bases estadísticas de recepción y despacho de incidentes por niveles de intervención.</a:t>
            </a:r>
          </a:p>
          <a:p>
            <a:pPr algn="just">
              <a:lnSpc>
                <a:spcPct val="107000"/>
              </a:lnSpc>
              <a:spcAft>
                <a:spcPts val="800"/>
              </a:spcAft>
            </a:pPr>
            <a:endParaRPr lang="es-CO" sz="16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600" dirty="0">
                <a:latin typeface="Arial Narrow" panose="020B0606020202030204" pitchFamily="34" charset="0"/>
                <a:ea typeface="Calibri" panose="020F0502020204030204" pitchFamily="34" charset="0"/>
                <a:cs typeface="Times New Roman" panose="02020603050405020304" pitchFamily="18" charset="0"/>
              </a:rPr>
              <a:t>Dentro de las actividades no desarrolladas se encuentran la revisión periódica de los equipos de comunicación para activaciones y movilizaciones en las estaciones, grupos especializados y Centro de Coordinación y Comunicaciones con seguimiento cuatrimestral por turno y el Informe cuatrimestral relacionando las acciones de mejora del sistema de comunicaciones. Su no ejecución se debe a que la programación esta dada para el segundo trimestre del 2022</a:t>
            </a:r>
          </a:p>
          <a:p>
            <a:pPr lvl="0" algn="just"/>
            <a:endParaRPr lang="es-CO" sz="1400" dirty="0"/>
          </a:p>
        </p:txBody>
      </p:sp>
    </p:spTree>
    <p:extLst>
      <p:ext uri="{BB962C8B-B14F-4D97-AF65-F5344CB8AC3E}">
        <p14:creationId xmlns:p14="http://schemas.microsoft.com/office/powerpoint/2010/main" val="354902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500"/>
                                        <p:tgtEl>
                                          <p:spTgt spid="34"/>
                                        </p:tgtEl>
                                      </p:cBhvr>
                                    </p:animEffect>
                                  </p:childTnLst>
                                </p:cTn>
                              </p:par>
                              <p:par>
                                <p:cTn id="27" presetID="22" presetClass="entr" presetSubtype="8"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E84F0D-5409-4DD6-96D9-868B79444425}"/>
              </a:ext>
            </a:extLst>
          </p:cNvPr>
          <p:cNvSpPr>
            <a:spLocks noGrp="1"/>
          </p:cNvSpPr>
          <p:nvPr>
            <p:ph type="title" idx="4294967295"/>
          </p:nvPr>
        </p:nvSpPr>
        <p:spPr>
          <a:xfrm>
            <a:off x="1383285" y="480664"/>
            <a:ext cx="1039664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E21A00"/>
                </a:solidFill>
                <a:effectLst>
                  <a:outerShdw blurRad="38100" dist="38100" dir="2700000" algn="tl">
                    <a:srgbClr val="000000">
                      <a:alpha val="43137"/>
                    </a:srgbClr>
                  </a:outerShdw>
                </a:effectLst>
                <a:uLnTx/>
                <a:uFillTx/>
                <a:latin typeface="Impact" panose="020B0806030902050204" pitchFamily="34" charset="0"/>
                <a:ea typeface="+mn-ea"/>
                <a:cs typeface="+mn-cs"/>
              </a:rPr>
              <a:t>Introducción</a:t>
            </a:r>
            <a:r>
              <a:rPr kumimoji="0" lang="es-ES" sz="3600" b="0" i="0" u="none" strike="noStrike" kern="1200" cap="none" spc="0" normalizeH="0" baseline="0" noProof="0" dirty="0">
                <a:ln>
                  <a:noFill/>
                </a:ln>
                <a:solidFill>
                  <a:srgbClr val="E21A00"/>
                </a:solidFill>
                <a:effectLst>
                  <a:outerShdw blurRad="38100" dist="38100" dir="2700000" algn="tl">
                    <a:srgbClr val="000000">
                      <a:alpha val="43137"/>
                    </a:srgbClr>
                  </a:outerShdw>
                </a:effectLst>
                <a:uLnTx/>
                <a:uFillTx/>
                <a:latin typeface="Impact" panose="020B0806030902050204" pitchFamily="34" charset="0"/>
                <a:ea typeface="+mn-ea"/>
                <a:cs typeface="+mn-cs"/>
              </a:rPr>
              <a:t> </a:t>
            </a:r>
            <a:endParaRPr kumimoji="0" lang="es-CO" sz="3600" b="0" i="0" u="none" strike="noStrike" kern="1200" cap="none" spc="0" normalizeH="0" baseline="0" noProof="0" dirty="0">
              <a:ln>
                <a:noFill/>
              </a:ln>
              <a:solidFill>
                <a:srgbClr val="E21A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mc:AlternateContent xmlns:mc="http://schemas.openxmlformats.org/markup-compatibility/2006">
        <mc:Choice xmlns:am3d="http://schemas.microsoft.com/office/drawing/2017/model3d" Requires="am3d">
          <p:graphicFrame>
            <p:nvGraphicFramePr>
              <p:cNvPr id="4" name="Modelo 3D 3" descr="Lista de comprobación">
                <a:extLst>
                  <a:ext uri="{FF2B5EF4-FFF2-40B4-BE49-F238E27FC236}">
                    <a16:creationId xmlns:a16="http://schemas.microsoft.com/office/drawing/2014/main" id="{06C3E67A-10A6-504E-CDF3-D592D9A48846}"/>
                  </a:ext>
                </a:extLst>
              </p:cNvPr>
              <p:cNvGraphicFramePr>
                <a:graphicFrameLocks noChangeAspect="1"/>
              </p:cNvGraphicFramePr>
              <p:nvPr>
                <p:extLst>
                  <p:ext uri="{D42A27DB-BD31-4B8C-83A1-F6EECF244321}">
                    <p14:modId xmlns:p14="http://schemas.microsoft.com/office/powerpoint/2010/main" val="2220237835"/>
                  </p:ext>
                </p:extLst>
              </p:nvPr>
            </p:nvGraphicFramePr>
            <p:xfrm>
              <a:off x="820056" y="803829"/>
              <a:ext cx="4540548" cy="4641170"/>
            </p:xfrm>
            <a:graphic>
              <a:graphicData uri="http://schemas.microsoft.com/office/drawing/2017/model3d">
                <am3d:model3d r:embed="rId3">
                  <am3d:spPr>
                    <a:xfrm>
                      <a:off x="0" y="0"/>
                      <a:ext cx="4540548" cy="4641170"/>
                    </a:xfrm>
                    <a:prstGeom prst="rect">
                      <a:avLst/>
                    </a:prstGeom>
                  </am3d:spPr>
                  <am3d:camera>
                    <am3d:pos x="0" y="0" z="61616842"/>
                    <am3d:up dx="0" dy="36000000" dz="0"/>
                    <am3d:lookAt x="0" y="0" z="0"/>
                    <am3d:perspective fov="2700000"/>
                  </am3d:camera>
                  <am3d:trans>
                    <am3d:meterPerModelUnit n="83313" d="1000000"/>
                    <am3d:preTrans dx="-2" dy="-8018320" dz="-1001795"/>
                    <am3d:scale>
                      <am3d:sx n="1000000" d="1000000"/>
                      <am3d:sy n="1000000" d="1000000"/>
                      <am3d:sz n="1000000" d="1000000"/>
                    </am3d:scale>
                    <am3d:rot ax="1213265" ay="28460" az="10485"/>
                    <am3d:postTrans dx="0" dy="0" dz="0"/>
                  </am3d:trans>
                  <am3d:raster rName="Office3DRenderer" rVer="16.0.8326">
                    <am3d:blip r:embed="rId4"/>
                  </am3d:raster>
                  <am3d:objViewport viewportSz="703093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Modelo 3D 3" descr="Lista de comprobación">
                <a:extLst>
                  <a:ext uri="{FF2B5EF4-FFF2-40B4-BE49-F238E27FC236}">
                    <a16:creationId xmlns:a16="http://schemas.microsoft.com/office/drawing/2014/main" id="{06C3E67A-10A6-504E-CDF3-D592D9A48846}"/>
                  </a:ext>
                </a:extLst>
              </p:cNvPr>
              <p:cNvPicPr>
                <a:picLocks noGrp="1" noRot="1" noChangeAspect="1" noMove="1" noResize="1" noEditPoints="1" noAdjustHandles="1" noChangeArrowheads="1" noChangeShapeType="1" noCrop="1"/>
              </p:cNvPicPr>
              <p:nvPr/>
            </p:nvPicPr>
            <p:blipFill>
              <a:blip r:embed="rId4"/>
              <a:stretch>
                <a:fillRect/>
              </a:stretch>
            </p:blipFill>
            <p:spPr>
              <a:xfrm>
                <a:off x="820056" y="803829"/>
                <a:ext cx="4540548" cy="4641170"/>
              </a:xfrm>
              <a:prstGeom prst="rect">
                <a:avLst/>
              </a:prstGeom>
            </p:spPr>
          </p:pic>
        </mc:Fallback>
      </mc:AlternateContent>
      <p:sp>
        <p:nvSpPr>
          <p:cNvPr id="3" name="CuadroTexto 2">
            <a:extLst>
              <a:ext uri="{FF2B5EF4-FFF2-40B4-BE49-F238E27FC236}">
                <a16:creationId xmlns:a16="http://schemas.microsoft.com/office/drawing/2014/main" id="{05449DBA-1283-4860-AEB2-F68C945970B8}"/>
              </a:ext>
              <a:ext uri="{C183D7F6-B498-43B3-948B-1728B52AA6E4}">
                <adec:decorative xmlns:adec="http://schemas.microsoft.com/office/drawing/2017/decorative" val="0"/>
              </a:ext>
            </a:extLst>
          </p:cNvPr>
          <p:cNvSpPr txBox="1"/>
          <p:nvPr/>
        </p:nvSpPr>
        <p:spPr>
          <a:xfrm>
            <a:off x="5741957" y="2200834"/>
            <a:ext cx="6164267" cy="3970318"/>
          </a:xfrm>
          <a:prstGeom prst="rect">
            <a:avLst/>
          </a:prstGeom>
          <a:noFill/>
        </p:spPr>
        <p:txBody>
          <a:bodyPr wrap="square" rtlCol="0">
            <a:spAutoFit/>
          </a:bodyPr>
          <a:lstStyle/>
          <a:p>
            <a:pPr algn="just"/>
            <a:r>
              <a:rPr lang="es-MX" dirty="0">
                <a:latin typeface="Arial Narrow" panose="020B0606020202030204" pitchFamily="34" charset="0"/>
              </a:rPr>
              <a:t>El presente informe se define como un instrumento de gestión administrativa, que pretende establecer los avances en la ejecución del Plan estratégico Institucional 2020-2024 en lo referente a los proyectos estratégicos, así como la ejecución de las acciones definidas en el Plan de Acción 2022, y las actividades programadas en los diferentes planes institucionales, señalados en el Decreto 612 de 2018 “Por el cual se fijan directrices para la integración de los planes institucionales y estratégicos al Plan de Acción por parte de las entidades del Estado.”</a:t>
            </a:r>
          </a:p>
          <a:p>
            <a:pPr algn="just"/>
            <a:endParaRPr lang="es-MX" dirty="0">
              <a:latin typeface="Arial Narrow" panose="020B0606020202030204" pitchFamily="34" charset="0"/>
            </a:endParaRPr>
          </a:p>
          <a:p>
            <a:pPr algn="just"/>
            <a:r>
              <a:rPr lang="es-MX" dirty="0">
                <a:latin typeface="Arial Narrow" panose="020B0606020202030204" pitchFamily="34" charset="0"/>
              </a:rPr>
              <a:t>A su vez, se presentan en este documento los avances en la ejecución de las actividades realizadas en el marco de la implementación del Modelo Integrado de Planeación y Gestión, para finalmente exponer los avances en la ejecución presupuestal asociada a las metas plan y los proyectos de inversión </a:t>
            </a:r>
            <a:endParaRPr lang="es-CO" dirty="0">
              <a:latin typeface="Arial Narrow" panose="020B0606020202030204" pitchFamily="34" charset="0"/>
            </a:endParaRPr>
          </a:p>
        </p:txBody>
      </p:sp>
    </p:spTree>
    <p:extLst>
      <p:ext uri="{BB962C8B-B14F-4D97-AF65-F5344CB8AC3E}">
        <p14:creationId xmlns:p14="http://schemas.microsoft.com/office/powerpoint/2010/main" val="3377168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9D0CD6-14DB-4B98-8949-DF137B014F57}"/>
              </a:ext>
            </a:extLst>
          </p:cNvPr>
          <p:cNvSpPr>
            <a:spLocks noGrp="1"/>
          </p:cNvSpPr>
          <p:nvPr>
            <p:ph type="title" idx="4294967295"/>
          </p:nvPr>
        </p:nvSpPr>
        <p:spPr>
          <a:xfrm>
            <a:off x="268484" y="253694"/>
            <a:ext cx="11959376"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Calibri" panose="020F0502020204030204" pitchFamily="34" charset="0"/>
                <a:cs typeface="Times New Roman" panose="02020603050405020304" pitchFamily="18" charset="0"/>
              </a:rPr>
              <a:t>Plan de Fortalecimiento Subdirección Operativa  (P.F.S.O.)</a:t>
            </a:r>
            <a:endParaRPr kumimoji="0" lang="es-CO"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 </a:t>
            </a:r>
            <a:endParaRPr kumimoji="0" lang="es-CO"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6" name="Rounded Rectangle 3">
            <a:extLst>
              <a:ext uri="{FF2B5EF4-FFF2-40B4-BE49-F238E27FC236}">
                <a16:creationId xmlns:a16="http://schemas.microsoft.com/office/drawing/2014/main" id="{97F514D1-09F1-9111-596B-6F7E5891FFD8}"/>
              </a:ext>
            </a:extLst>
          </p:cNvPr>
          <p:cNvSpPr/>
          <p:nvPr/>
        </p:nvSpPr>
        <p:spPr>
          <a:xfrm>
            <a:off x="627673" y="2272046"/>
            <a:ext cx="2055316" cy="515784"/>
          </a:xfrm>
          <a:prstGeom prst="roundRect">
            <a:avLst>
              <a:gd name="adj" fmla="val 50000"/>
            </a:avLst>
          </a:prstGeom>
          <a:solidFill>
            <a:schemeClr val="accent2"/>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chemeClr val="tx1"/>
                </a:solidFill>
              </a:rPr>
              <a:t>01</a:t>
            </a:r>
          </a:p>
        </p:txBody>
      </p:sp>
      <p:cxnSp>
        <p:nvCxnSpPr>
          <p:cNvPr id="41" name="Straight Connector 38">
            <a:extLst>
              <a:ext uri="{FF2B5EF4-FFF2-40B4-BE49-F238E27FC236}">
                <a16:creationId xmlns:a16="http://schemas.microsoft.com/office/drawing/2014/main" id="{233D8AB1-8855-D361-BEC3-F4AB38091C3D}"/>
              </a:ext>
              <a:ext uri="{C183D7F6-B498-43B3-948B-1728B52AA6E4}">
                <adec:decorative xmlns:adec="http://schemas.microsoft.com/office/drawing/2017/decorative" val="1"/>
              </a:ext>
            </a:extLst>
          </p:cNvPr>
          <p:cNvCxnSpPr/>
          <p:nvPr/>
        </p:nvCxnSpPr>
        <p:spPr>
          <a:xfrm flipH="1">
            <a:off x="2689048" y="2517614"/>
            <a:ext cx="28148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Rounded Rectangle 4">
            <a:extLst>
              <a:ext uri="{FF2B5EF4-FFF2-40B4-BE49-F238E27FC236}">
                <a16:creationId xmlns:a16="http://schemas.microsoft.com/office/drawing/2014/main" id="{59D198E7-9EA8-EFF1-2018-16A7384DB933}"/>
              </a:ext>
            </a:extLst>
          </p:cNvPr>
          <p:cNvSpPr/>
          <p:nvPr/>
        </p:nvSpPr>
        <p:spPr>
          <a:xfrm>
            <a:off x="630122" y="3440083"/>
            <a:ext cx="2055316" cy="515784"/>
          </a:xfrm>
          <a:prstGeom prst="roundRect">
            <a:avLst>
              <a:gd name="adj" fmla="val 50000"/>
            </a:avLst>
          </a:prstGeom>
          <a:solidFill>
            <a:schemeClr val="accent3"/>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chemeClr val="tx1"/>
                </a:solidFill>
              </a:rPr>
              <a:t> 02</a:t>
            </a:r>
          </a:p>
        </p:txBody>
      </p:sp>
      <p:cxnSp>
        <p:nvCxnSpPr>
          <p:cNvPr id="34" name="Straight Connector 30">
            <a:extLst>
              <a:ext uri="{FF2B5EF4-FFF2-40B4-BE49-F238E27FC236}">
                <a16:creationId xmlns:a16="http://schemas.microsoft.com/office/drawing/2014/main" id="{95AF4295-0415-FF60-FD9C-46AB3C9587CF}"/>
              </a:ext>
              <a:ext uri="{C183D7F6-B498-43B3-948B-1728B52AA6E4}">
                <adec:decorative xmlns:adec="http://schemas.microsoft.com/office/drawing/2017/decorative" val="1"/>
              </a:ext>
            </a:extLst>
          </p:cNvPr>
          <p:cNvCxnSpPr/>
          <p:nvPr/>
        </p:nvCxnSpPr>
        <p:spPr>
          <a:xfrm flipH="1">
            <a:off x="2689048" y="3678160"/>
            <a:ext cx="281485"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ounded Rectangle 5">
            <a:extLst>
              <a:ext uri="{FF2B5EF4-FFF2-40B4-BE49-F238E27FC236}">
                <a16:creationId xmlns:a16="http://schemas.microsoft.com/office/drawing/2014/main" id="{4BEBC955-6F37-7326-A5FB-63AE33C9761C}"/>
              </a:ext>
            </a:extLst>
          </p:cNvPr>
          <p:cNvSpPr/>
          <p:nvPr/>
        </p:nvSpPr>
        <p:spPr>
          <a:xfrm>
            <a:off x="630122" y="4456679"/>
            <a:ext cx="2055316" cy="515784"/>
          </a:xfrm>
          <a:prstGeom prst="roundRect">
            <a:avLst>
              <a:gd name="adj" fmla="val 50000"/>
            </a:avLst>
          </a:prstGeom>
          <a:solidFill>
            <a:schemeClr val="accent4"/>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chemeClr val="tx1"/>
                </a:solidFill>
              </a:rPr>
              <a:t> 03</a:t>
            </a:r>
          </a:p>
        </p:txBody>
      </p:sp>
      <p:cxnSp>
        <p:nvCxnSpPr>
          <p:cNvPr id="26" name="Straight Connector 22">
            <a:extLst>
              <a:ext uri="{FF2B5EF4-FFF2-40B4-BE49-F238E27FC236}">
                <a16:creationId xmlns:a16="http://schemas.microsoft.com/office/drawing/2014/main" id="{CFAE5CCE-0F4B-0C60-B2A2-EBA7BA9BB2A0}"/>
              </a:ext>
              <a:ext uri="{C183D7F6-B498-43B3-948B-1728B52AA6E4}">
                <adec:decorative xmlns:adec="http://schemas.microsoft.com/office/drawing/2017/decorative" val="1"/>
              </a:ext>
            </a:extLst>
          </p:cNvPr>
          <p:cNvCxnSpPr/>
          <p:nvPr/>
        </p:nvCxnSpPr>
        <p:spPr>
          <a:xfrm flipH="1">
            <a:off x="2691974" y="4707047"/>
            <a:ext cx="281485"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Rounded Rectangle 6">
            <a:extLst>
              <a:ext uri="{FF2B5EF4-FFF2-40B4-BE49-F238E27FC236}">
                <a16:creationId xmlns:a16="http://schemas.microsoft.com/office/drawing/2014/main" id="{FD87556C-7311-C7AE-33EC-D15654409B31}"/>
              </a:ext>
            </a:extLst>
          </p:cNvPr>
          <p:cNvSpPr/>
          <p:nvPr/>
        </p:nvSpPr>
        <p:spPr>
          <a:xfrm>
            <a:off x="627673" y="5689158"/>
            <a:ext cx="2055316" cy="515784"/>
          </a:xfrm>
          <a:prstGeom prst="roundRect">
            <a:avLst>
              <a:gd name="adj" fmla="val 50000"/>
            </a:avLst>
          </a:prstGeom>
          <a:solidFill>
            <a:schemeClr val="accent5"/>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chemeClr val="tx1"/>
                </a:solidFill>
              </a:rPr>
              <a:t>04</a:t>
            </a:r>
          </a:p>
        </p:txBody>
      </p:sp>
      <p:cxnSp>
        <p:nvCxnSpPr>
          <p:cNvPr id="18" name="Straight Connector 14">
            <a:extLst>
              <a:ext uri="{FF2B5EF4-FFF2-40B4-BE49-F238E27FC236}">
                <a16:creationId xmlns:a16="http://schemas.microsoft.com/office/drawing/2014/main" id="{8C793740-6BCC-22F6-8DFA-D59BA1CE0DB0}"/>
              </a:ext>
              <a:ext uri="{C183D7F6-B498-43B3-948B-1728B52AA6E4}">
                <adec:decorative xmlns:adec="http://schemas.microsoft.com/office/drawing/2017/decorative" val="1"/>
              </a:ext>
            </a:extLst>
          </p:cNvPr>
          <p:cNvCxnSpPr/>
          <p:nvPr/>
        </p:nvCxnSpPr>
        <p:spPr>
          <a:xfrm flipH="1">
            <a:off x="2680063" y="5943725"/>
            <a:ext cx="281485"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
        <p:nvSpPr>
          <p:cNvPr id="50" name="Rounded Rectangle 6">
            <a:extLst>
              <a:ext uri="{FF2B5EF4-FFF2-40B4-BE49-F238E27FC236}">
                <a16:creationId xmlns:a16="http://schemas.microsoft.com/office/drawing/2014/main" id="{C649125D-BA31-16B7-6097-00F229007B34}"/>
              </a:ext>
            </a:extLst>
          </p:cNvPr>
          <p:cNvSpPr/>
          <p:nvPr/>
        </p:nvSpPr>
        <p:spPr>
          <a:xfrm>
            <a:off x="618094" y="6600831"/>
            <a:ext cx="2055316" cy="515784"/>
          </a:xfrm>
          <a:prstGeom prst="roundRect">
            <a:avLst>
              <a:gd name="adj" fmla="val 50000"/>
            </a:avLst>
          </a:prstGeom>
          <a:solidFill>
            <a:srgbClr val="7030A0"/>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rgbClr val="FFFFFF"/>
                </a:solidFill>
              </a:rPr>
              <a:t>05</a:t>
            </a:r>
          </a:p>
        </p:txBody>
      </p:sp>
      <p:cxnSp>
        <p:nvCxnSpPr>
          <p:cNvPr id="51" name="Straight Connector 14">
            <a:extLst>
              <a:ext uri="{FF2B5EF4-FFF2-40B4-BE49-F238E27FC236}">
                <a16:creationId xmlns:a16="http://schemas.microsoft.com/office/drawing/2014/main" id="{08699536-6E04-BE27-1A27-5C6654EF43B9}"/>
              </a:ext>
              <a:ext uri="{C183D7F6-B498-43B3-948B-1728B52AA6E4}">
                <adec:decorative xmlns:adec="http://schemas.microsoft.com/office/drawing/2017/decorative" val="1"/>
              </a:ext>
            </a:extLst>
          </p:cNvPr>
          <p:cNvCxnSpPr/>
          <p:nvPr/>
        </p:nvCxnSpPr>
        <p:spPr>
          <a:xfrm flipH="1">
            <a:off x="2651839" y="6841195"/>
            <a:ext cx="281485" cy="0"/>
          </a:xfrm>
          <a:prstGeom prst="line">
            <a:avLst/>
          </a:prstGeom>
          <a:ln w="6350">
            <a:solidFill>
              <a:srgbClr val="7030A0"/>
            </a:solidFill>
          </a:ln>
        </p:spPr>
        <p:style>
          <a:lnRef idx="1">
            <a:schemeClr val="accent1"/>
          </a:lnRef>
          <a:fillRef idx="0">
            <a:schemeClr val="accent1"/>
          </a:fillRef>
          <a:effectRef idx="0">
            <a:schemeClr val="accent1"/>
          </a:effectRef>
          <a:fontRef idx="minor">
            <a:schemeClr val="tx1"/>
          </a:fontRef>
        </p:style>
      </p:cxnSp>
      <p:sp>
        <p:nvSpPr>
          <p:cNvPr id="49" name="CuadroTexto 48">
            <a:extLst>
              <a:ext uri="{FF2B5EF4-FFF2-40B4-BE49-F238E27FC236}">
                <a16:creationId xmlns:a16="http://schemas.microsoft.com/office/drawing/2014/main" id="{8CE4921B-20FC-B85D-710D-725CA9157F90}"/>
              </a:ext>
            </a:extLst>
          </p:cNvPr>
          <p:cNvSpPr txBox="1"/>
          <p:nvPr/>
        </p:nvSpPr>
        <p:spPr>
          <a:xfrm>
            <a:off x="3150909" y="1465227"/>
            <a:ext cx="8818958" cy="6110647"/>
          </a:xfrm>
          <a:prstGeom prst="rect">
            <a:avLst/>
          </a:prstGeom>
          <a:noFill/>
        </p:spPr>
        <p:txBody>
          <a:bodyPr wrap="square">
            <a:spAutoFit/>
          </a:bodyPr>
          <a:lstStyle/>
          <a:p>
            <a:pPr algn="just">
              <a:lnSpc>
                <a:spcPct val="107000"/>
              </a:lnSpc>
              <a:spcAft>
                <a:spcPts val="800"/>
              </a:spcAft>
            </a:pPr>
            <a:r>
              <a:rPr lang="es-CO" sz="1600" dirty="0">
                <a:latin typeface="Arial Narrow" panose="020B0606020202030204" pitchFamily="34" charset="0"/>
                <a:ea typeface="Calibri" panose="020F0502020204030204" pitchFamily="34" charset="0"/>
                <a:cs typeface="Times New Roman" panose="02020603050405020304" pitchFamily="18" charset="0"/>
              </a:rPr>
              <a:t>Los avances de la ejecución del Plan de Fortalecimiento corresponden a: </a:t>
            </a:r>
          </a:p>
          <a:p>
            <a:pPr algn="just">
              <a:lnSpc>
                <a:spcPct val="107000"/>
              </a:lnSpc>
              <a:spcAft>
                <a:spcPts val="800"/>
              </a:spcAft>
            </a:pPr>
            <a:endParaRPr lang="es-CO" sz="16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600" dirty="0">
                <a:latin typeface="Arial Narrow" panose="020B0606020202030204" pitchFamily="34" charset="0"/>
                <a:ea typeface="Calibri" panose="020F0502020204030204" pitchFamily="34" charset="0"/>
                <a:cs typeface="Times New Roman" panose="02020603050405020304" pitchFamily="18" charset="0"/>
              </a:rPr>
              <a:t>La participación en cincuenta y cinco (55) Concejos locales de gestión del riesgo y cambio climático por parte del personal operativo de las 17 estaciones de la Entidad, y la participación en los concejos locales de gestión del riesgo y cambio climático (C.L.G.R.C.C.)</a:t>
            </a:r>
          </a:p>
          <a:p>
            <a:pPr algn="just">
              <a:lnSpc>
                <a:spcPct val="107000"/>
              </a:lnSpc>
              <a:spcAft>
                <a:spcPts val="800"/>
              </a:spcAft>
            </a:pPr>
            <a:endParaRPr lang="es-CO" sz="16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600" dirty="0">
                <a:latin typeface="Arial Narrow" panose="020B0606020202030204" pitchFamily="34" charset="0"/>
                <a:ea typeface="Calibri" panose="020F0502020204030204" pitchFamily="34" charset="0"/>
                <a:cs typeface="Times New Roman" panose="02020603050405020304" pitchFamily="18" charset="0"/>
              </a:rPr>
              <a:t>Las evaluaciones de los servicios, en todas las 17 estaciones de bomberos, y la evaluación de incidentes o servicios relevantes</a:t>
            </a:r>
          </a:p>
          <a:p>
            <a:pPr algn="just">
              <a:lnSpc>
                <a:spcPct val="107000"/>
              </a:lnSpc>
              <a:spcAft>
                <a:spcPts val="800"/>
              </a:spcAft>
            </a:pPr>
            <a:endParaRPr lang="es-CO" sz="16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600" dirty="0">
                <a:latin typeface="Arial Narrow" panose="020B0606020202030204" pitchFamily="34" charset="0"/>
                <a:ea typeface="Calibri" panose="020F0502020204030204" pitchFamily="34" charset="0"/>
                <a:cs typeface="Times New Roman" panose="02020603050405020304" pitchFamily="18" charset="0"/>
              </a:rPr>
              <a:t>Así mismo se han realizado ejercicios de alistamiento y activación, ejercicios de eficiencia respiratoria, revisión de 715 hidrantes por el personal de las 17 estaciones de bomberos, de un total de 2172 hidrantes equivalentes a la meta del 25% </a:t>
            </a:r>
          </a:p>
          <a:p>
            <a:pPr algn="just">
              <a:lnSpc>
                <a:spcPct val="107000"/>
              </a:lnSpc>
              <a:spcAft>
                <a:spcPts val="800"/>
              </a:spcAft>
            </a:pPr>
            <a:endParaRPr lang="es-CO" sz="16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600" dirty="0">
                <a:latin typeface="Arial Narrow" panose="020B0606020202030204" pitchFamily="34" charset="0"/>
                <a:ea typeface="Calibri" panose="020F0502020204030204" pitchFamily="34" charset="0"/>
                <a:cs typeface="Times New Roman" panose="02020603050405020304" pitchFamily="18" charset="0"/>
              </a:rPr>
              <a:t>Se atendieron 35 solicitudes de formación y capacitación comunitaria, actividad que está a cargo de la SGR y es ejecutada por el personal operativo en las  17 estaciones de la Entidad.</a:t>
            </a:r>
          </a:p>
          <a:p>
            <a:pPr algn="just">
              <a:lnSpc>
                <a:spcPct val="107000"/>
              </a:lnSpc>
              <a:spcAft>
                <a:spcPts val="800"/>
              </a:spcAft>
            </a:pPr>
            <a:endParaRPr lang="es-CO" sz="16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600" dirty="0">
                <a:latin typeface="Arial Narrow" panose="020B0606020202030204" pitchFamily="34" charset="0"/>
                <a:ea typeface="Calibri" panose="020F0502020204030204" pitchFamily="34" charset="0"/>
                <a:cs typeface="Times New Roman" panose="02020603050405020304" pitchFamily="18" charset="0"/>
              </a:rPr>
              <a:t>A su vez se iniciaron los ejercicios de entrenamiento para validar procedimientos operativos, estos ejercicios se desarrollaran a partir de dos etapas, la socialización de los procedimientos (28) actividad ya ejecutada y los ejercicio de entrenamiento (esta etapa se ejecutará a partir de mayo 2022</a:t>
            </a:r>
            <a:endParaRPr lang="es-CO" sz="1600" dirty="0"/>
          </a:p>
        </p:txBody>
      </p:sp>
    </p:spTree>
    <p:extLst>
      <p:ext uri="{BB962C8B-B14F-4D97-AF65-F5344CB8AC3E}">
        <p14:creationId xmlns:p14="http://schemas.microsoft.com/office/powerpoint/2010/main" val="272667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left)">
                                      <p:cBhvr>
                                        <p:cTn id="28" dur="500"/>
                                        <p:tgtEl>
                                          <p:spTgt spid="41"/>
                                        </p:tgtEl>
                                      </p:cBhvr>
                                    </p:animEffect>
                                  </p:childTnLst>
                                </p:cTn>
                              </p:par>
                              <p:par>
                                <p:cTn id="29" presetID="22" presetClass="entr" presetSubtype="8"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2" presetClass="entr" presetSubtype="8"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par>
                                <p:cTn id="35" presetID="22" presetClass="entr" presetSubtype="8"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500" fill="hold"/>
                                        <p:tgtEl>
                                          <p:spTgt spid="50"/>
                                        </p:tgtEl>
                                        <p:attrNameLst>
                                          <p:attrName>ppt_w</p:attrName>
                                        </p:attrNameLst>
                                      </p:cBhvr>
                                      <p:tavLst>
                                        <p:tav tm="0">
                                          <p:val>
                                            <p:fltVal val="0"/>
                                          </p:val>
                                        </p:tav>
                                        <p:tav tm="100000">
                                          <p:val>
                                            <p:strVal val="#ppt_w"/>
                                          </p:val>
                                        </p:tav>
                                      </p:tavLst>
                                    </p:anim>
                                    <p:anim calcmode="lin" valueType="num">
                                      <p:cBhvr>
                                        <p:cTn id="41" dur="500" fill="hold"/>
                                        <p:tgtEl>
                                          <p:spTgt spid="50"/>
                                        </p:tgtEl>
                                        <p:attrNameLst>
                                          <p:attrName>ppt_h</p:attrName>
                                        </p:attrNameLst>
                                      </p:cBhvr>
                                      <p:tavLst>
                                        <p:tav tm="0">
                                          <p:val>
                                            <p:fltVal val="0"/>
                                          </p:val>
                                        </p:tav>
                                        <p:tav tm="100000">
                                          <p:val>
                                            <p:strVal val="#ppt_h"/>
                                          </p:val>
                                        </p:tav>
                                      </p:tavLst>
                                    </p:anim>
                                    <p:animEffect transition="in" filter="fade">
                                      <p:cBhvr>
                                        <p:cTn id="42" dur="500"/>
                                        <p:tgtEl>
                                          <p:spTgt spid="50"/>
                                        </p:tgtEl>
                                      </p:cBhvr>
                                    </p:animEffect>
                                  </p:childTnLst>
                                </p:cTn>
                              </p:par>
                              <p:par>
                                <p:cTn id="43" presetID="22" presetClass="entr" presetSubtype="8"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5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9D0CD6-14DB-4B98-8949-DF137B014F57}"/>
              </a:ext>
            </a:extLst>
          </p:cNvPr>
          <p:cNvSpPr>
            <a:spLocks noGrp="1"/>
          </p:cNvSpPr>
          <p:nvPr>
            <p:ph type="title" idx="4294967295"/>
          </p:nvPr>
        </p:nvSpPr>
        <p:spPr>
          <a:xfrm>
            <a:off x="268484" y="321428"/>
            <a:ext cx="11959376"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a:ln>
                  <a:noFill/>
                </a:ln>
                <a:solidFill>
                  <a:srgbClr val="C00000"/>
                </a:solidFill>
                <a:effectLst/>
                <a:uLnTx/>
                <a:uFillTx/>
                <a:latin typeface="Impact" panose="020B0806030902050204" pitchFamily="34" charset="0"/>
                <a:ea typeface="Calibri" panose="020F0502020204030204" pitchFamily="34" charset="0"/>
                <a:cs typeface="Times New Roman" panose="02020603050405020304" pitchFamily="18" charset="0"/>
              </a:rPr>
              <a:t>Plan de participación Ciudadana</a:t>
            </a:r>
            <a:endParaRPr kumimoji="0" lang="es-CO"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 </a:t>
            </a:r>
            <a:endParaRPr kumimoji="0" lang="es-CO"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6" name="Rounded Rectangle 3">
            <a:extLst>
              <a:ext uri="{FF2B5EF4-FFF2-40B4-BE49-F238E27FC236}">
                <a16:creationId xmlns:a16="http://schemas.microsoft.com/office/drawing/2014/main" id="{97F514D1-09F1-9111-596B-6F7E5891FFD8}"/>
              </a:ext>
            </a:extLst>
          </p:cNvPr>
          <p:cNvSpPr/>
          <p:nvPr/>
        </p:nvSpPr>
        <p:spPr>
          <a:xfrm>
            <a:off x="627673" y="2272046"/>
            <a:ext cx="2055316" cy="515784"/>
          </a:xfrm>
          <a:prstGeom prst="roundRect">
            <a:avLst>
              <a:gd name="adj" fmla="val 50000"/>
            </a:avLst>
          </a:prstGeom>
          <a:solidFill>
            <a:schemeClr val="accent5">
              <a:lumMod val="60000"/>
              <a:lumOff val="4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chemeClr val="tx1"/>
                </a:solidFill>
              </a:rPr>
              <a:t>01</a:t>
            </a:r>
          </a:p>
        </p:txBody>
      </p:sp>
      <p:sp>
        <p:nvSpPr>
          <p:cNvPr id="7" name="Rounded Rectangle 4">
            <a:extLst>
              <a:ext uri="{FF2B5EF4-FFF2-40B4-BE49-F238E27FC236}">
                <a16:creationId xmlns:a16="http://schemas.microsoft.com/office/drawing/2014/main" id="{59D198E7-9EA8-EFF1-2018-16A7384DB933}"/>
              </a:ext>
            </a:extLst>
          </p:cNvPr>
          <p:cNvSpPr/>
          <p:nvPr/>
        </p:nvSpPr>
        <p:spPr>
          <a:xfrm>
            <a:off x="630122" y="3530395"/>
            <a:ext cx="2055316" cy="515784"/>
          </a:xfrm>
          <a:prstGeom prst="roundRect">
            <a:avLst>
              <a:gd name="adj" fmla="val 50000"/>
            </a:avLst>
          </a:prstGeom>
          <a:solidFill>
            <a:schemeClr val="accent3"/>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chemeClr val="tx1"/>
                </a:solidFill>
              </a:rPr>
              <a:t> 02</a:t>
            </a:r>
          </a:p>
        </p:txBody>
      </p:sp>
      <p:sp>
        <p:nvSpPr>
          <p:cNvPr id="8" name="Rounded Rectangle 5">
            <a:extLst>
              <a:ext uri="{FF2B5EF4-FFF2-40B4-BE49-F238E27FC236}">
                <a16:creationId xmlns:a16="http://schemas.microsoft.com/office/drawing/2014/main" id="{4BEBC955-6F37-7326-A5FB-63AE33C9761C}"/>
              </a:ext>
            </a:extLst>
          </p:cNvPr>
          <p:cNvSpPr/>
          <p:nvPr/>
        </p:nvSpPr>
        <p:spPr>
          <a:xfrm>
            <a:off x="630122" y="4784060"/>
            <a:ext cx="2055316" cy="515784"/>
          </a:xfrm>
          <a:prstGeom prst="roundRect">
            <a:avLst>
              <a:gd name="adj" fmla="val 50000"/>
            </a:avLst>
          </a:prstGeom>
          <a:solidFill>
            <a:schemeClr val="accent4"/>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chemeClr val="tx1"/>
                </a:solidFill>
              </a:rPr>
              <a:t> 03</a:t>
            </a:r>
          </a:p>
        </p:txBody>
      </p:sp>
      <p:cxnSp>
        <p:nvCxnSpPr>
          <p:cNvPr id="26" name="Straight Connector 22">
            <a:extLst>
              <a:ext uri="{FF2B5EF4-FFF2-40B4-BE49-F238E27FC236}">
                <a16:creationId xmlns:a16="http://schemas.microsoft.com/office/drawing/2014/main" id="{CFAE5CCE-0F4B-0C60-B2A2-EBA7BA9BB2A0}"/>
              </a:ext>
              <a:ext uri="{C183D7F6-B498-43B3-948B-1728B52AA6E4}">
                <adec:decorative xmlns:adec="http://schemas.microsoft.com/office/drawing/2017/decorative" val="1"/>
              </a:ext>
            </a:extLst>
          </p:cNvPr>
          <p:cNvCxnSpPr/>
          <p:nvPr/>
        </p:nvCxnSpPr>
        <p:spPr>
          <a:xfrm flipH="1">
            <a:off x="2691974" y="5034428"/>
            <a:ext cx="281485"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Straight Connector 30">
            <a:extLst>
              <a:ext uri="{FF2B5EF4-FFF2-40B4-BE49-F238E27FC236}">
                <a16:creationId xmlns:a16="http://schemas.microsoft.com/office/drawing/2014/main" id="{95AF4295-0415-FF60-FD9C-46AB3C9587CF}"/>
              </a:ext>
              <a:ext uri="{C183D7F6-B498-43B3-948B-1728B52AA6E4}">
                <adec:decorative xmlns:adec="http://schemas.microsoft.com/office/drawing/2017/decorative" val="1"/>
              </a:ext>
            </a:extLst>
          </p:cNvPr>
          <p:cNvCxnSpPr/>
          <p:nvPr/>
        </p:nvCxnSpPr>
        <p:spPr>
          <a:xfrm flipH="1">
            <a:off x="2689048" y="3768472"/>
            <a:ext cx="281485"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 name="Straight Connector 38">
            <a:extLst>
              <a:ext uri="{FF2B5EF4-FFF2-40B4-BE49-F238E27FC236}">
                <a16:creationId xmlns:a16="http://schemas.microsoft.com/office/drawing/2014/main" id="{233D8AB1-8855-D361-BEC3-F4AB38091C3D}"/>
              </a:ext>
              <a:ext uri="{C183D7F6-B498-43B3-948B-1728B52AA6E4}">
                <adec:decorative xmlns:adec="http://schemas.microsoft.com/office/drawing/2017/decorative" val="1"/>
              </a:ext>
            </a:extLst>
          </p:cNvPr>
          <p:cNvCxnSpPr/>
          <p:nvPr/>
        </p:nvCxnSpPr>
        <p:spPr>
          <a:xfrm flipH="1">
            <a:off x="2689048" y="2517614"/>
            <a:ext cx="28148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9" name="CuadroTexto 48">
            <a:extLst>
              <a:ext uri="{FF2B5EF4-FFF2-40B4-BE49-F238E27FC236}">
                <a16:creationId xmlns:a16="http://schemas.microsoft.com/office/drawing/2014/main" id="{8CE4921B-20FC-B85D-710D-725CA9157F90}"/>
              </a:ext>
            </a:extLst>
          </p:cNvPr>
          <p:cNvSpPr txBox="1"/>
          <p:nvPr/>
        </p:nvSpPr>
        <p:spPr>
          <a:xfrm>
            <a:off x="3150909" y="2266739"/>
            <a:ext cx="8818958" cy="3838680"/>
          </a:xfrm>
          <a:prstGeom prst="rect">
            <a:avLst/>
          </a:prstGeom>
          <a:noFill/>
        </p:spPr>
        <p:txBody>
          <a:bodyPr wrap="square">
            <a:spAutoFit/>
          </a:bodyPr>
          <a:lstStyle/>
          <a:p>
            <a:pPr algn="just">
              <a:lnSpc>
                <a:spcPct val="107000"/>
              </a:lnSpc>
              <a:spcAft>
                <a:spcPts val="800"/>
              </a:spcAft>
            </a:pPr>
            <a:r>
              <a:rPr lang="es-CO" sz="1600" dirty="0">
                <a:latin typeface="Arial Narrow" panose="020B0606020202030204" pitchFamily="34" charset="0"/>
                <a:ea typeface="Calibri" panose="020F0502020204030204" pitchFamily="34" charset="0"/>
                <a:cs typeface="Times New Roman" panose="02020603050405020304" pitchFamily="18" charset="0"/>
              </a:rPr>
              <a:t>En el marco de la ejecución del Plan de Participación Ciudadana – PPC, durante el primer trimestre se realizaron tres actividades, dos en Maloka y una en el edificio comando  estas relacionadas con el lanzamiento de la política Pet friendly y la implementación del  programa " Salvando Patas" dirigido a los tenedores de animales de compañía.</a:t>
            </a:r>
          </a:p>
          <a:p>
            <a:pPr algn="just">
              <a:lnSpc>
                <a:spcPct val="107000"/>
              </a:lnSpc>
              <a:spcAft>
                <a:spcPts val="800"/>
              </a:spcAft>
            </a:pPr>
            <a:endParaRPr lang="es-CO" sz="16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600" dirty="0">
                <a:latin typeface="Arial Narrow" panose="020B0606020202030204" pitchFamily="34" charset="0"/>
                <a:ea typeface="Calibri" panose="020F0502020204030204" pitchFamily="34" charset="0"/>
                <a:cs typeface="Times New Roman" panose="02020603050405020304" pitchFamily="18" charset="0"/>
              </a:rPr>
              <a:t>Así mismo durante el primer trimestre se realizaron tres campañas relacionadas con: i) Primera temporada menos lluvia, ii) Primera temporada de lluvias iii) Campaña semana santa de igual manera se llevó a cabo campaña piloto de adulto mayor “Sumando Sonrisas” con 30 adultos mayores en la localidad de Engativá. </a:t>
            </a:r>
          </a:p>
          <a:p>
            <a:pPr algn="just">
              <a:lnSpc>
                <a:spcPct val="107000"/>
              </a:lnSpc>
              <a:spcAft>
                <a:spcPts val="800"/>
              </a:spcAft>
            </a:pPr>
            <a:endParaRPr lang="es-CO" sz="1600" dirty="0">
              <a:latin typeface="Arial Narrow" panose="020B0606020202030204" pitchFamily="34" charset="0"/>
              <a:ea typeface="Calibri" panose="020F0502020204030204" pitchFamily="34" charset="0"/>
              <a:cs typeface="Times New Roman" panose="02020603050405020304" pitchFamily="18" charset="0"/>
            </a:endParaRPr>
          </a:p>
          <a:p>
            <a:r>
              <a:rPr lang="es-CO" sz="1600" dirty="0">
                <a:latin typeface="Arial Narrow" panose="020B0606020202030204" pitchFamily="34" charset="0"/>
                <a:ea typeface="Calibri" panose="020F0502020204030204" pitchFamily="34" charset="0"/>
                <a:cs typeface="Times New Roman" panose="02020603050405020304" pitchFamily="18" charset="0"/>
              </a:rPr>
              <a:t>Otras actividades relacionadas con la ciudadanía fueron; la identificación de las localidades  a intervenir en el desarrollo del programa vivienda segura, "Mi casa sin incendio", la implementación del programa “comercio seguro, mi negocio sin incendio”. Y la actividad de bomberitos de corazón en el Centro Crecer de la localidad Puente Aranda el día 11 de febrero, con una asistencia de 65 niños</a:t>
            </a:r>
            <a:endParaRPr lang="es-CO" sz="1600" dirty="0">
              <a:latin typeface="Arial Narrow" panose="020B0606020202030204" pitchFamily="34" charset="0"/>
            </a:endParaRPr>
          </a:p>
          <a:p>
            <a:pPr algn="just">
              <a:lnSpc>
                <a:spcPct val="107000"/>
              </a:lnSpc>
              <a:spcAft>
                <a:spcPts val="800"/>
              </a:spcAft>
            </a:pPr>
            <a:r>
              <a:rPr lang="es-CO" sz="1600" dirty="0">
                <a:latin typeface="Arial Narrow" panose="020B0606020202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47983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500"/>
                                        <p:tgtEl>
                                          <p:spTgt spid="34"/>
                                        </p:tgtEl>
                                      </p:cBhvr>
                                    </p:animEffect>
                                  </p:childTnLst>
                                </p:cTn>
                              </p:par>
                              <p:par>
                                <p:cTn id="27" presetID="22" presetClass="entr" presetSubtype="8"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9D0CD6-14DB-4B98-8949-DF137B014F57}"/>
              </a:ext>
            </a:extLst>
          </p:cNvPr>
          <p:cNvSpPr>
            <a:spLocks noGrp="1"/>
          </p:cNvSpPr>
          <p:nvPr>
            <p:ph type="title" idx="4294967295"/>
          </p:nvPr>
        </p:nvSpPr>
        <p:spPr>
          <a:xfrm>
            <a:off x="268484" y="152093"/>
            <a:ext cx="1195937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Calibri" panose="020F0502020204030204" pitchFamily="34" charset="0"/>
                <a:cs typeface="Times New Roman" panose="02020603050405020304" pitchFamily="18" charset="0"/>
              </a:rPr>
              <a:t>Plan Anual de Vacantes</a:t>
            </a:r>
            <a:r>
              <a:rPr kumimoji="0" lang="es-ES"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 </a:t>
            </a:r>
            <a:endParaRPr kumimoji="0" lang="es-CO"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6" name="Rounded Rectangle 3">
            <a:extLst>
              <a:ext uri="{FF2B5EF4-FFF2-40B4-BE49-F238E27FC236}">
                <a16:creationId xmlns:a16="http://schemas.microsoft.com/office/drawing/2014/main" id="{97F514D1-09F1-9111-596B-6F7E5891FFD8}"/>
              </a:ext>
            </a:extLst>
          </p:cNvPr>
          <p:cNvSpPr/>
          <p:nvPr/>
        </p:nvSpPr>
        <p:spPr>
          <a:xfrm>
            <a:off x="627673" y="1041554"/>
            <a:ext cx="2055316" cy="515784"/>
          </a:xfrm>
          <a:prstGeom prst="roundRect">
            <a:avLst>
              <a:gd name="adj" fmla="val 50000"/>
            </a:avLst>
          </a:prstGeom>
          <a:solidFill>
            <a:schemeClr val="accent2"/>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chemeClr val="tx1"/>
                </a:solidFill>
              </a:rPr>
              <a:t>01</a:t>
            </a:r>
          </a:p>
        </p:txBody>
      </p:sp>
      <p:sp>
        <p:nvSpPr>
          <p:cNvPr id="7" name="Rounded Rectangle 4">
            <a:extLst>
              <a:ext uri="{FF2B5EF4-FFF2-40B4-BE49-F238E27FC236}">
                <a16:creationId xmlns:a16="http://schemas.microsoft.com/office/drawing/2014/main" id="{59D198E7-9EA8-EFF1-2018-16A7384DB933}"/>
              </a:ext>
            </a:extLst>
          </p:cNvPr>
          <p:cNvSpPr/>
          <p:nvPr/>
        </p:nvSpPr>
        <p:spPr>
          <a:xfrm>
            <a:off x="630122" y="2153147"/>
            <a:ext cx="2055316" cy="515784"/>
          </a:xfrm>
          <a:prstGeom prst="roundRect">
            <a:avLst>
              <a:gd name="adj" fmla="val 50000"/>
            </a:avLst>
          </a:prstGeom>
          <a:solidFill>
            <a:schemeClr val="accent3"/>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chemeClr val="tx1"/>
                </a:solidFill>
              </a:rPr>
              <a:t> 02</a:t>
            </a:r>
          </a:p>
        </p:txBody>
      </p:sp>
      <p:sp>
        <p:nvSpPr>
          <p:cNvPr id="8" name="Rounded Rectangle 5">
            <a:extLst>
              <a:ext uri="{FF2B5EF4-FFF2-40B4-BE49-F238E27FC236}">
                <a16:creationId xmlns:a16="http://schemas.microsoft.com/office/drawing/2014/main" id="{4BEBC955-6F37-7326-A5FB-63AE33C9761C}"/>
              </a:ext>
            </a:extLst>
          </p:cNvPr>
          <p:cNvSpPr/>
          <p:nvPr/>
        </p:nvSpPr>
        <p:spPr>
          <a:xfrm>
            <a:off x="630122" y="4208324"/>
            <a:ext cx="2055316" cy="515784"/>
          </a:xfrm>
          <a:prstGeom prst="roundRect">
            <a:avLst>
              <a:gd name="adj" fmla="val 50000"/>
            </a:avLst>
          </a:prstGeom>
          <a:solidFill>
            <a:schemeClr val="accent4"/>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chemeClr val="tx1"/>
                </a:solidFill>
              </a:rPr>
              <a:t> 03</a:t>
            </a:r>
          </a:p>
        </p:txBody>
      </p:sp>
      <p:sp>
        <p:nvSpPr>
          <p:cNvPr id="10" name="Rounded Rectangle 6">
            <a:extLst>
              <a:ext uri="{FF2B5EF4-FFF2-40B4-BE49-F238E27FC236}">
                <a16:creationId xmlns:a16="http://schemas.microsoft.com/office/drawing/2014/main" id="{FD87556C-7311-C7AE-33EC-D15654409B31}"/>
              </a:ext>
            </a:extLst>
          </p:cNvPr>
          <p:cNvSpPr/>
          <p:nvPr/>
        </p:nvSpPr>
        <p:spPr>
          <a:xfrm>
            <a:off x="627673" y="5215023"/>
            <a:ext cx="2055316" cy="515784"/>
          </a:xfrm>
          <a:prstGeom prst="roundRect">
            <a:avLst>
              <a:gd name="adj" fmla="val 50000"/>
            </a:avLst>
          </a:prstGeom>
          <a:solidFill>
            <a:schemeClr val="accent5"/>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chemeClr val="tx1"/>
                </a:solidFill>
              </a:rPr>
              <a:t>04</a:t>
            </a:r>
          </a:p>
        </p:txBody>
      </p:sp>
      <p:cxnSp>
        <p:nvCxnSpPr>
          <p:cNvPr id="18" name="Straight Connector 14">
            <a:extLst>
              <a:ext uri="{FF2B5EF4-FFF2-40B4-BE49-F238E27FC236}">
                <a16:creationId xmlns:a16="http://schemas.microsoft.com/office/drawing/2014/main" id="{8C793740-6BCC-22F6-8DFA-D59BA1CE0DB0}"/>
              </a:ext>
              <a:ext uri="{C183D7F6-B498-43B3-948B-1728B52AA6E4}">
                <adec:decorative xmlns:adec="http://schemas.microsoft.com/office/drawing/2017/decorative" val="1"/>
              </a:ext>
            </a:extLst>
          </p:cNvPr>
          <p:cNvCxnSpPr/>
          <p:nvPr/>
        </p:nvCxnSpPr>
        <p:spPr>
          <a:xfrm flipH="1">
            <a:off x="2680063" y="5469590"/>
            <a:ext cx="281485"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Straight Connector 22">
            <a:extLst>
              <a:ext uri="{FF2B5EF4-FFF2-40B4-BE49-F238E27FC236}">
                <a16:creationId xmlns:a16="http://schemas.microsoft.com/office/drawing/2014/main" id="{CFAE5CCE-0F4B-0C60-B2A2-EBA7BA9BB2A0}"/>
              </a:ext>
              <a:ext uri="{C183D7F6-B498-43B3-948B-1728B52AA6E4}">
                <adec:decorative xmlns:adec="http://schemas.microsoft.com/office/drawing/2017/decorative" val="1"/>
              </a:ext>
            </a:extLst>
          </p:cNvPr>
          <p:cNvCxnSpPr/>
          <p:nvPr/>
        </p:nvCxnSpPr>
        <p:spPr>
          <a:xfrm flipH="1">
            <a:off x="2691974" y="4458692"/>
            <a:ext cx="281485"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Straight Connector 30">
            <a:extLst>
              <a:ext uri="{FF2B5EF4-FFF2-40B4-BE49-F238E27FC236}">
                <a16:creationId xmlns:a16="http://schemas.microsoft.com/office/drawing/2014/main" id="{95AF4295-0415-FF60-FD9C-46AB3C9587CF}"/>
              </a:ext>
              <a:ext uri="{C183D7F6-B498-43B3-948B-1728B52AA6E4}">
                <adec:decorative xmlns:adec="http://schemas.microsoft.com/office/drawing/2017/decorative" val="1"/>
              </a:ext>
            </a:extLst>
          </p:cNvPr>
          <p:cNvCxnSpPr/>
          <p:nvPr/>
        </p:nvCxnSpPr>
        <p:spPr>
          <a:xfrm flipH="1">
            <a:off x="2689048" y="2391224"/>
            <a:ext cx="281485"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 name="Straight Connector 38">
            <a:extLst>
              <a:ext uri="{FF2B5EF4-FFF2-40B4-BE49-F238E27FC236}">
                <a16:creationId xmlns:a16="http://schemas.microsoft.com/office/drawing/2014/main" id="{233D8AB1-8855-D361-BEC3-F4AB38091C3D}"/>
              </a:ext>
              <a:ext uri="{C183D7F6-B498-43B3-948B-1728B52AA6E4}">
                <adec:decorative xmlns:adec="http://schemas.microsoft.com/office/drawing/2017/decorative" val="1"/>
              </a:ext>
            </a:extLst>
          </p:cNvPr>
          <p:cNvCxnSpPr/>
          <p:nvPr/>
        </p:nvCxnSpPr>
        <p:spPr>
          <a:xfrm flipH="1">
            <a:off x="2689048" y="1287122"/>
            <a:ext cx="28148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9" name="CuadroTexto 48">
            <a:extLst>
              <a:ext uri="{FF2B5EF4-FFF2-40B4-BE49-F238E27FC236}">
                <a16:creationId xmlns:a16="http://schemas.microsoft.com/office/drawing/2014/main" id="{8CE4921B-20FC-B85D-710D-725CA9157F90}"/>
              </a:ext>
            </a:extLst>
          </p:cNvPr>
          <p:cNvSpPr txBox="1"/>
          <p:nvPr/>
        </p:nvSpPr>
        <p:spPr>
          <a:xfrm>
            <a:off x="3150909" y="1115271"/>
            <a:ext cx="8818958" cy="1865895"/>
          </a:xfrm>
          <a:prstGeom prst="rect">
            <a:avLst/>
          </a:prstGeom>
          <a:noFill/>
        </p:spPr>
        <p:txBody>
          <a:bodyPr wrap="square">
            <a:spAutoFit/>
          </a:bodyPr>
          <a:lstStyle/>
          <a:p>
            <a:pPr algn="just">
              <a:lnSpc>
                <a:spcPct val="107000"/>
              </a:lnSpc>
              <a:spcAft>
                <a:spcPts val="800"/>
              </a:spcAft>
            </a:pPr>
            <a:r>
              <a:rPr lang="es-CO" sz="1400" dirty="0">
                <a:latin typeface="Arial Narrow" panose="020B0606020202030204" pitchFamily="34" charset="0"/>
                <a:ea typeface="Calibri" panose="020F0502020204030204" pitchFamily="34" charset="0"/>
                <a:cs typeface="Times New Roman" panose="02020603050405020304" pitchFamily="18" charset="0"/>
              </a:rPr>
              <a:t>El 11% de avance en este plan se debe al inició del proceso de definición de las pruebas que se ejecutarán en la convocatoria para proveer las vacantes de cabos y bomberos mediante nombramiento provisional y la gestión en la consecución de un convenio con el DASCD para este tema.</a:t>
            </a:r>
          </a:p>
          <a:p>
            <a:pPr algn="just">
              <a:lnSpc>
                <a:spcPct val="107000"/>
              </a:lnSpc>
              <a:spcAft>
                <a:spcPts val="800"/>
              </a:spcAft>
            </a:pPr>
            <a:endParaRPr lang="es-CO" sz="1400" dirty="0">
              <a:latin typeface="Arial Narrow" panose="020B0606020202030204" pitchFamily="34" charset="0"/>
              <a:ea typeface="Calibri" panose="020F0502020204030204" pitchFamily="34" charset="0"/>
              <a:cs typeface="Times New Roman" panose="02020603050405020304" pitchFamily="18" charset="0"/>
            </a:endParaRPr>
          </a:p>
          <a:p>
            <a:pPr algn="just"/>
            <a:r>
              <a:rPr lang="es-CO" sz="1400" dirty="0">
                <a:latin typeface="Arial Narrow" panose="020B0606020202030204" pitchFamily="34" charset="0"/>
                <a:ea typeface="Calibri" panose="020F0502020204030204" pitchFamily="34" charset="0"/>
                <a:cs typeface="Times New Roman" panose="02020603050405020304" pitchFamily="18" charset="0"/>
              </a:rPr>
              <a:t>En relación al plan anual de vacantes se ha llevado a cabo una tarea de actualización periódica de las vacantes que se generen en la planta de personal de la UAE Cuerpo Oficial de Bomberos</a:t>
            </a:r>
            <a:endParaRPr lang="es-CO" sz="1400" dirty="0">
              <a:latin typeface="Arial Narrow" panose="020B0606020202030204" pitchFamily="34" charset="0"/>
            </a:endParaRPr>
          </a:p>
          <a:p>
            <a:endParaRPr lang="es-CO" sz="1400" dirty="0"/>
          </a:p>
        </p:txBody>
      </p:sp>
      <p:sp>
        <p:nvSpPr>
          <p:cNvPr id="14" name="Rectángulo 13">
            <a:extLst>
              <a:ext uri="{FF2B5EF4-FFF2-40B4-BE49-F238E27FC236}">
                <a16:creationId xmlns:a16="http://schemas.microsoft.com/office/drawing/2014/main" id="{47758F88-9FC1-E8DF-686A-4CA141E30DD3}"/>
              </a:ext>
            </a:extLst>
          </p:cNvPr>
          <p:cNvSpPr/>
          <p:nvPr/>
        </p:nvSpPr>
        <p:spPr>
          <a:xfrm>
            <a:off x="274127" y="3171873"/>
            <a:ext cx="11959376" cy="1200329"/>
          </a:xfrm>
          <a:prstGeom prst="rect">
            <a:avLst/>
          </a:prstGeom>
        </p:spPr>
        <p:txBody>
          <a:bodyPr wrap="square">
            <a:spAutoFit/>
          </a:bodyPr>
          <a:lstStyle/>
          <a:p>
            <a:pPr>
              <a:defRPr/>
            </a:pPr>
            <a:r>
              <a:rPr lang="es-CO" sz="3600" b="1" dirty="0">
                <a:solidFill>
                  <a:srgbClr val="C00000"/>
                </a:solidFill>
                <a:effectLst>
                  <a:outerShdw blurRad="38100" dist="38100" dir="2700000" algn="tl">
                    <a:srgbClr val="000000">
                      <a:alpha val="43137"/>
                    </a:srgbClr>
                  </a:outerShdw>
                </a:effectLst>
                <a:latin typeface="Impact" panose="020B0806030902050204" pitchFamily="34" charset="0"/>
                <a:ea typeface="Calibri" panose="020F0502020204030204" pitchFamily="34" charset="0"/>
                <a:cs typeface="Times New Roman" panose="02020603050405020304" pitchFamily="18" charset="0"/>
              </a:rPr>
              <a:t>Plan Institucional de Capacitación</a:t>
            </a:r>
          </a:p>
          <a:p>
            <a:pPr>
              <a:defRPr/>
            </a:pPr>
            <a:r>
              <a:rPr lang="es-ES" sz="3600" b="1" dirty="0">
                <a:solidFill>
                  <a:srgbClr val="C00000"/>
                </a:solidFill>
                <a:effectLst>
                  <a:outerShdw blurRad="38100" dist="38100" dir="2700000" algn="tl">
                    <a:srgbClr val="000000">
                      <a:alpha val="43137"/>
                    </a:srgbClr>
                  </a:outerShdw>
                </a:effectLst>
                <a:latin typeface="Impact" panose="020B0806030902050204" pitchFamily="34" charset="0"/>
              </a:rPr>
              <a:t> </a:t>
            </a:r>
            <a:endParaRPr lang="es-CO" sz="3600" b="1" dirty="0">
              <a:solidFill>
                <a:srgbClr val="C00000"/>
              </a:solidFill>
              <a:effectLst>
                <a:outerShdw blurRad="38100" dist="38100" dir="2700000" algn="tl">
                  <a:srgbClr val="000000">
                    <a:alpha val="43137"/>
                  </a:srgbClr>
                </a:outerShdw>
              </a:effectLst>
              <a:latin typeface="Impact" panose="020B0806030902050204" pitchFamily="34" charset="0"/>
            </a:endParaRPr>
          </a:p>
        </p:txBody>
      </p:sp>
      <p:sp>
        <p:nvSpPr>
          <p:cNvPr id="15" name="CuadroTexto 14">
            <a:extLst>
              <a:ext uri="{FF2B5EF4-FFF2-40B4-BE49-F238E27FC236}">
                <a16:creationId xmlns:a16="http://schemas.microsoft.com/office/drawing/2014/main" id="{B26DF7EE-4080-7C5A-AE11-FBB92282A87C}"/>
              </a:ext>
            </a:extLst>
          </p:cNvPr>
          <p:cNvSpPr txBox="1"/>
          <p:nvPr/>
        </p:nvSpPr>
        <p:spPr>
          <a:xfrm>
            <a:off x="3145263" y="4157627"/>
            <a:ext cx="8818958" cy="1815882"/>
          </a:xfrm>
          <a:prstGeom prst="rect">
            <a:avLst/>
          </a:prstGeom>
          <a:noFill/>
        </p:spPr>
        <p:txBody>
          <a:bodyPr wrap="square">
            <a:spAutoFit/>
          </a:bodyPr>
          <a:lstStyle/>
          <a:p>
            <a:pPr algn="just"/>
            <a:r>
              <a:rPr lang="es-CO" sz="1400" dirty="0">
                <a:latin typeface="Arial Narrow" panose="020B0606020202030204" pitchFamily="34" charset="0"/>
              </a:rPr>
              <a:t>En relación al PIC el avance registrado del 14% corresponde a la realización de  4 cursos de la línea de gestión: estos fueron: Atención de personas con identidad de género, COPASST, Inducción y reinducción. Prevención de acoso laboral y acoso sexual laboral.</a:t>
            </a:r>
          </a:p>
          <a:p>
            <a:pPr algn="just"/>
            <a:endParaRPr lang="es-CO" sz="1400" dirty="0">
              <a:latin typeface="Arial Narrow" panose="020B0606020202030204" pitchFamily="34" charset="0"/>
            </a:endParaRPr>
          </a:p>
          <a:p>
            <a:pPr algn="just"/>
            <a:endParaRPr lang="es-CO" sz="1400" dirty="0">
              <a:latin typeface="Arial Narrow" panose="020B0606020202030204" pitchFamily="34" charset="0"/>
            </a:endParaRPr>
          </a:p>
          <a:p>
            <a:pPr algn="just"/>
            <a:r>
              <a:rPr lang="es-CO" sz="1400" dirty="0">
                <a:latin typeface="Arial Narrow" panose="020B0606020202030204" pitchFamily="34" charset="0"/>
              </a:rPr>
              <a:t>El 14% corresponde a lo programado para el primer trimestre el avance más representativo de este plan se verá en el tercer semestre de la vigencia, ya que es el periodo en el que se encuentran programadas la mayoría de actividades asociadas al PIC </a:t>
            </a:r>
          </a:p>
          <a:p>
            <a:endParaRPr lang="es-CO" sz="1400" dirty="0"/>
          </a:p>
        </p:txBody>
      </p:sp>
    </p:spTree>
    <p:extLst>
      <p:ext uri="{BB962C8B-B14F-4D97-AF65-F5344CB8AC3E}">
        <p14:creationId xmlns:p14="http://schemas.microsoft.com/office/powerpoint/2010/main" val="268513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left)">
                                      <p:cBhvr>
                                        <p:cTn id="28" dur="500"/>
                                        <p:tgtEl>
                                          <p:spTgt spid="41"/>
                                        </p:tgtEl>
                                      </p:cBhvr>
                                    </p:animEffect>
                                  </p:childTnLst>
                                </p:cTn>
                              </p:par>
                              <p:par>
                                <p:cTn id="29" presetID="22" presetClass="entr" presetSubtype="8"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2" presetClass="entr" presetSubtype="8"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par>
                                <p:cTn id="35" presetID="22" presetClass="entr" presetSubtype="8"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9D0CD6-14DB-4B98-8949-DF137B014F57}"/>
              </a:ext>
            </a:extLst>
          </p:cNvPr>
          <p:cNvSpPr>
            <a:spLocks noGrp="1"/>
          </p:cNvSpPr>
          <p:nvPr>
            <p:ph type="title" idx="4294967295"/>
          </p:nvPr>
        </p:nvSpPr>
        <p:spPr>
          <a:xfrm>
            <a:off x="268484" y="152093"/>
            <a:ext cx="1195937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a:ln>
                  <a:noFill/>
                </a:ln>
                <a:solidFill>
                  <a:srgbClr val="C00000"/>
                </a:solidFill>
                <a:effectLst/>
                <a:uLnTx/>
                <a:uFillTx/>
                <a:latin typeface="Impact" panose="020B0806030902050204" pitchFamily="34" charset="0"/>
                <a:ea typeface="+mn-ea"/>
                <a:cs typeface="+mn-cs"/>
              </a:rPr>
              <a:t>Plan Estratégico de Talento Humano</a:t>
            </a:r>
            <a:endParaRPr kumimoji="0" lang="es-CO"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6" name="Rounded Rectangle 3">
            <a:extLst>
              <a:ext uri="{FF2B5EF4-FFF2-40B4-BE49-F238E27FC236}">
                <a16:creationId xmlns:a16="http://schemas.microsoft.com/office/drawing/2014/main" id="{97F514D1-09F1-9111-596B-6F7E5891FFD8}"/>
              </a:ext>
            </a:extLst>
          </p:cNvPr>
          <p:cNvSpPr/>
          <p:nvPr/>
        </p:nvSpPr>
        <p:spPr>
          <a:xfrm>
            <a:off x="627673" y="928664"/>
            <a:ext cx="2055316" cy="515784"/>
          </a:xfrm>
          <a:prstGeom prst="roundRect">
            <a:avLst>
              <a:gd name="adj" fmla="val 50000"/>
            </a:avLst>
          </a:prstGeom>
          <a:solidFill>
            <a:schemeClr val="accent2"/>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chemeClr val="tx1"/>
                </a:solidFill>
              </a:rPr>
              <a:t>01</a:t>
            </a:r>
          </a:p>
        </p:txBody>
      </p:sp>
      <p:sp>
        <p:nvSpPr>
          <p:cNvPr id="7" name="Rounded Rectangle 4">
            <a:extLst>
              <a:ext uri="{FF2B5EF4-FFF2-40B4-BE49-F238E27FC236}">
                <a16:creationId xmlns:a16="http://schemas.microsoft.com/office/drawing/2014/main" id="{59D198E7-9EA8-EFF1-2018-16A7384DB933}"/>
              </a:ext>
            </a:extLst>
          </p:cNvPr>
          <p:cNvSpPr/>
          <p:nvPr/>
        </p:nvSpPr>
        <p:spPr>
          <a:xfrm>
            <a:off x="630122" y="2096701"/>
            <a:ext cx="2055316" cy="515784"/>
          </a:xfrm>
          <a:prstGeom prst="roundRect">
            <a:avLst>
              <a:gd name="adj" fmla="val 50000"/>
            </a:avLst>
          </a:prstGeom>
          <a:solidFill>
            <a:schemeClr val="accent3"/>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chemeClr val="tx1"/>
                </a:solidFill>
              </a:rPr>
              <a:t> 02</a:t>
            </a:r>
          </a:p>
        </p:txBody>
      </p:sp>
      <p:sp>
        <p:nvSpPr>
          <p:cNvPr id="8" name="Rounded Rectangle 5">
            <a:extLst>
              <a:ext uri="{FF2B5EF4-FFF2-40B4-BE49-F238E27FC236}">
                <a16:creationId xmlns:a16="http://schemas.microsoft.com/office/drawing/2014/main" id="{4BEBC955-6F37-7326-A5FB-63AE33C9761C}"/>
              </a:ext>
            </a:extLst>
          </p:cNvPr>
          <p:cNvSpPr/>
          <p:nvPr/>
        </p:nvSpPr>
        <p:spPr>
          <a:xfrm>
            <a:off x="621153" y="4416179"/>
            <a:ext cx="2055316" cy="515784"/>
          </a:xfrm>
          <a:prstGeom prst="roundRect">
            <a:avLst>
              <a:gd name="adj" fmla="val 50000"/>
            </a:avLst>
          </a:prstGeom>
          <a:solidFill>
            <a:schemeClr val="accent4"/>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chemeClr val="tx1"/>
                </a:solidFill>
              </a:rPr>
              <a:t> 01</a:t>
            </a:r>
          </a:p>
        </p:txBody>
      </p:sp>
      <p:cxnSp>
        <p:nvCxnSpPr>
          <p:cNvPr id="26" name="Straight Connector 22">
            <a:extLst>
              <a:ext uri="{FF2B5EF4-FFF2-40B4-BE49-F238E27FC236}">
                <a16:creationId xmlns:a16="http://schemas.microsoft.com/office/drawing/2014/main" id="{CFAE5CCE-0F4B-0C60-B2A2-EBA7BA9BB2A0}"/>
              </a:ext>
              <a:ext uri="{C183D7F6-B498-43B3-948B-1728B52AA6E4}">
                <adec:decorative xmlns:adec="http://schemas.microsoft.com/office/drawing/2017/decorative" val="1"/>
              </a:ext>
            </a:extLst>
          </p:cNvPr>
          <p:cNvCxnSpPr/>
          <p:nvPr/>
        </p:nvCxnSpPr>
        <p:spPr>
          <a:xfrm flipH="1">
            <a:off x="2676469" y="4661186"/>
            <a:ext cx="281485"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Straight Connector 30">
            <a:extLst>
              <a:ext uri="{FF2B5EF4-FFF2-40B4-BE49-F238E27FC236}">
                <a16:creationId xmlns:a16="http://schemas.microsoft.com/office/drawing/2014/main" id="{95AF4295-0415-FF60-FD9C-46AB3C9587CF}"/>
              </a:ext>
              <a:ext uri="{C183D7F6-B498-43B3-948B-1728B52AA6E4}">
                <adec:decorative xmlns:adec="http://schemas.microsoft.com/office/drawing/2017/decorative" val="1"/>
              </a:ext>
            </a:extLst>
          </p:cNvPr>
          <p:cNvCxnSpPr/>
          <p:nvPr/>
        </p:nvCxnSpPr>
        <p:spPr>
          <a:xfrm flipH="1">
            <a:off x="2689048" y="2334778"/>
            <a:ext cx="281485"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 name="Straight Connector 38">
            <a:extLst>
              <a:ext uri="{FF2B5EF4-FFF2-40B4-BE49-F238E27FC236}">
                <a16:creationId xmlns:a16="http://schemas.microsoft.com/office/drawing/2014/main" id="{233D8AB1-8855-D361-BEC3-F4AB38091C3D}"/>
              </a:ext>
              <a:ext uri="{C183D7F6-B498-43B3-948B-1728B52AA6E4}">
                <adec:decorative xmlns:adec="http://schemas.microsoft.com/office/drawing/2017/decorative" val="1"/>
              </a:ext>
            </a:extLst>
          </p:cNvPr>
          <p:cNvCxnSpPr/>
          <p:nvPr/>
        </p:nvCxnSpPr>
        <p:spPr>
          <a:xfrm flipH="1">
            <a:off x="2689048" y="1174232"/>
            <a:ext cx="28148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9" name="CuadroTexto 48">
            <a:extLst>
              <a:ext uri="{FF2B5EF4-FFF2-40B4-BE49-F238E27FC236}">
                <a16:creationId xmlns:a16="http://schemas.microsoft.com/office/drawing/2014/main" id="{8CE4921B-20FC-B85D-710D-725CA9157F90}"/>
              </a:ext>
            </a:extLst>
          </p:cNvPr>
          <p:cNvSpPr txBox="1"/>
          <p:nvPr/>
        </p:nvSpPr>
        <p:spPr>
          <a:xfrm>
            <a:off x="3150909" y="720154"/>
            <a:ext cx="8818958" cy="2523768"/>
          </a:xfrm>
          <a:prstGeom prst="rect">
            <a:avLst/>
          </a:prstGeom>
          <a:noFill/>
        </p:spPr>
        <p:txBody>
          <a:bodyPr wrap="square">
            <a:spAutoFit/>
          </a:bodyPr>
          <a:lstStyle/>
          <a:p>
            <a:pPr algn="just"/>
            <a:r>
              <a:rPr lang="es-CO" sz="1600" dirty="0">
                <a:latin typeface="Arial Narrow" panose="020B0606020202030204" pitchFamily="34" charset="0"/>
              </a:rPr>
              <a:t>El plan estratégico de talento humano es el plan macro que vincula planes tales como el Plan de Incentivos, el Plan de capacitación y demás planes asignados a la Subdirección de Gestión Humana, como actividades relevantes del avance se encuentran la construcción de los módulos de APH, rescate y vehículos de emergencia. Así como los avances en la elaboración  del pensum, y la construcción de 2 módulos en la gestión de escenarios. Lo anterior en harás de implementar la Escuela de Formación Bomberil</a:t>
            </a:r>
          </a:p>
          <a:p>
            <a:pPr algn="just"/>
            <a:endParaRPr lang="es-CO" sz="1600" dirty="0">
              <a:latin typeface="Arial Narrow" panose="020B0606020202030204" pitchFamily="34" charset="0"/>
            </a:endParaRPr>
          </a:p>
          <a:p>
            <a:pPr algn="just"/>
            <a:r>
              <a:rPr lang="es-CO" sz="1600" dirty="0">
                <a:latin typeface="Arial Narrow" panose="020B0606020202030204" pitchFamily="34" charset="0"/>
              </a:rPr>
              <a:t>Otras actividades relevantes fueron la expedición de la resolución de adopción de horarios flexibles para la vigencia 2022 y la actualización de 26 historias, las visitas a estaciones y socializaciones virtuales de la propuesta inicial del sistema propio de carrera</a:t>
            </a:r>
            <a:r>
              <a:rPr lang="es-CO" sz="1400" dirty="0">
                <a:latin typeface="Arial Narrow" panose="020B0606020202030204" pitchFamily="34" charset="0"/>
              </a:rPr>
              <a:t>.</a:t>
            </a:r>
          </a:p>
          <a:p>
            <a:endParaRPr lang="es-CO" sz="1400" dirty="0"/>
          </a:p>
        </p:txBody>
      </p:sp>
      <p:sp>
        <p:nvSpPr>
          <p:cNvPr id="14" name="Rectángulo 13">
            <a:extLst>
              <a:ext uri="{FF2B5EF4-FFF2-40B4-BE49-F238E27FC236}">
                <a16:creationId xmlns:a16="http://schemas.microsoft.com/office/drawing/2014/main" id="{A814ABCF-DC8F-D09B-E8B5-5E8447EDBB6E}"/>
              </a:ext>
            </a:extLst>
          </p:cNvPr>
          <p:cNvSpPr/>
          <p:nvPr/>
        </p:nvSpPr>
        <p:spPr>
          <a:xfrm>
            <a:off x="621153" y="3069506"/>
            <a:ext cx="11959376" cy="1200329"/>
          </a:xfrm>
          <a:prstGeom prst="rect">
            <a:avLst/>
          </a:prstGeom>
        </p:spPr>
        <p:txBody>
          <a:bodyPr wrap="square">
            <a:spAutoFit/>
          </a:bodyPr>
          <a:lstStyle/>
          <a:p>
            <a:pPr>
              <a:defRPr/>
            </a:pPr>
            <a:r>
              <a:rPr lang="es-CO" sz="3600" b="1" dirty="0">
                <a:solidFill>
                  <a:srgbClr val="C00000"/>
                </a:solidFill>
                <a:latin typeface="Impact" panose="020B0806030902050204" pitchFamily="34" charset="0"/>
                <a:ea typeface="Calibri" panose="020F0502020204030204" pitchFamily="34" charset="0"/>
                <a:cs typeface="Times New Roman" panose="02020603050405020304" pitchFamily="18" charset="0"/>
              </a:rPr>
              <a:t>Plan de Previsión de Recursos Humanos</a:t>
            </a:r>
            <a:r>
              <a:rPr lang="es-CO" sz="3600" dirty="0">
                <a:solidFill>
                  <a:srgbClr val="C00000"/>
                </a:solidFill>
                <a:latin typeface="Impact" panose="020B0806030902050204" pitchFamily="34" charset="0"/>
                <a:ea typeface="Calibri" panose="020F0502020204030204" pitchFamily="34" charset="0"/>
                <a:cs typeface="Times New Roman" panose="02020603050405020304" pitchFamily="18" charset="0"/>
              </a:rPr>
              <a:t> </a:t>
            </a:r>
          </a:p>
          <a:p>
            <a:pPr>
              <a:defRPr/>
            </a:pPr>
            <a:endParaRPr lang="es-CO" sz="3600" b="1" dirty="0">
              <a:solidFill>
                <a:srgbClr val="C00000"/>
              </a:solidFill>
              <a:effectLst>
                <a:outerShdw blurRad="38100" dist="38100" dir="2700000" algn="tl">
                  <a:srgbClr val="000000">
                    <a:alpha val="43137"/>
                  </a:srgbClr>
                </a:outerShdw>
              </a:effectLst>
              <a:latin typeface="Impact" panose="020B0806030902050204" pitchFamily="34" charset="0"/>
            </a:endParaRPr>
          </a:p>
        </p:txBody>
      </p:sp>
      <p:sp>
        <p:nvSpPr>
          <p:cNvPr id="15" name="CuadroTexto 14">
            <a:extLst>
              <a:ext uri="{FF2B5EF4-FFF2-40B4-BE49-F238E27FC236}">
                <a16:creationId xmlns:a16="http://schemas.microsoft.com/office/drawing/2014/main" id="{37294786-4A94-0F9A-2FFE-355BD8507CA1}"/>
              </a:ext>
            </a:extLst>
          </p:cNvPr>
          <p:cNvSpPr txBox="1"/>
          <p:nvPr/>
        </p:nvSpPr>
        <p:spPr>
          <a:xfrm>
            <a:off x="3150909" y="4102492"/>
            <a:ext cx="8818958" cy="1754326"/>
          </a:xfrm>
          <a:prstGeom prst="rect">
            <a:avLst/>
          </a:prstGeom>
          <a:noFill/>
        </p:spPr>
        <p:txBody>
          <a:bodyPr wrap="square">
            <a:spAutoFit/>
          </a:bodyPr>
          <a:lstStyle/>
          <a:p>
            <a:pPr algn="just"/>
            <a:r>
              <a:rPr lang="es-CO" sz="1600" dirty="0">
                <a:latin typeface="Arial Narrow" panose="020B0606020202030204" pitchFamily="34" charset="0"/>
                <a:ea typeface="Calibri" panose="020F0502020204030204" pitchFamily="34" charset="0"/>
                <a:cs typeface="Times New Roman" panose="02020603050405020304" pitchFamily="18" charset="0"/>
              </a:rPr>
              <a:t>Para el periodo enero y febrero 2022, se actualizó el ABC del concurso de méritos, igualmente se realizó seguimiento al concepto técnico del DASCD, y se ajustaron los documentos de acuerdo a los lineamientos de la secretaria, razón por la cual se realizó seguimiento a la viabilidad presupuestal del concurso frente a la SDH, finalmente en relación a las actividades del plan se realizaron mesas de trabajo para proyección final de los manuales de funciones del personal operativo</a:t>
            </a:r>
            <a:endParaRPr lang="es-CO" sz="16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endParaRPr lang="es-CO" sz="1400" dirty="0">
              <a:latin typeface="Arial Narrow" panose="020B0606020202030204" pitchFamily="34" charset="0"/>
            </a:endParaRPr>
          </a:p>
          <a:p>
            <a:endParaRPr lang="es-CO" sz="1400" dirty="0"/>
          </a:p>
        </p:txBody>
      </p:sp>
      <p:sp>
        <p:nvSpPr>
          <p:cNvPr id="16" name="Rectángulo 15">
            <a:extLst>
              <a:ext uri="{FF2B5EF4-FFF2-40B4-BE49-F238E27FC236}">
                <a16:creationId xmlns:a16="http://schemas.microsoft.com/office/drawing/2014/main" id="{E53D9BF8-A0E1-89CF-F0CF-3014E8A30716}"/>
              </a:ext>
            </a:extLst>
          </p:cNvPr>
          <p:cNvSpPr/>
          <p:nvPr/>
        </p:nvSpPr>
        <p:spPr>
          <a:xfrm>
            <a:off x="268484" y="6011024"/>
            <a:ext cx="11959376" cy="1754326"/>
          </a:xfrm>
          <a:prstGeom prst="rect">
            <a:avLst/>
          </a:prstGeom>
        </p:spPr>
        <p:txBody>
          <a:bodyPr wrap="square">
            <a:spAutoFit/>
          </a:bodyPr>
          <a:lstStyle/>
          <a:p>
            <a:pPr>
              <a:defRPr/>
            </a:pPr>
            <a:r>
              <a:rPr lang="es-CO" sz="3600" b="1" dirty="0">
                <a:solidFill>
                  <a:srgbClr val="C00000"/>
                </a:solidFill>
                <a:effectLst>
                  <a:outerShdw blurRad="38100" dist="38100" dir="2700000" algn="tl">
                    <a:srgbClr val="000000">
                      <a:alpha val="43137"/>
                    </a:srgbClr>
                  </a:outerShdw>
                </a:effectLst>
                <a:latin typeface="Impact" panose="020B0806030902050204" pitchFamily="34" charset="0"/>
              </a:rPr>
              <a:t>Plan de Incentivos Institucionales</a:t>
            </a:r>
          </a:p>
          <a:p>
            <a:pPr>
              <a:defRPr/>
            </a:pPr>
            <a:endParaRPr lang="es-CO" sz="3600" dirty="0">
              <a:solidFill>
                <a:srgbClr val="C00000"/>
              </a:solidFill>
              <a:effectLst>
                <a:outerShdw blurRad="38100" dist="38100" dir="2700000" algn="tl">
                  <a:srgbClr val="000000">
                    <a:alpha val="43137"/>
                  </a:srgbClr>
                </a:outerShdw>
              </a:effectLst>
              <a:latin typeface="Impact" panose="020B0806030902050204" pitchFamily="34" charset="0"/>
              <a:ea typeface="Calibri" panose="020F0502020204030204" pitchFamily="34" charset="0"/>
              <a:cs typeface="Times New Roman" panose="02020603050405020304" pitchFamily="18" charset="0"/>
            </a:endParaRPr>
          </a:p>
          <a:p>
            <a:pPr>
              <a:defRPr/>
            </a:pPr>
            <a:r>
              <a:rPr lang="es-ES" sz="3600" b="1" dirty="0">
                <a:solidFill>
                  <a:srgbClr val="C00000"/>
                </a:solidFill>
                <a:effectLst>
                  <a:outerShdw blurRad="38100" dist="38100" dir="2700000" algn="tl">
                    <a:srgbClr val="000000">
                      <a:alpha val="43137"/>
                    </a:srgbClr>
                  </a:outerShdw>
                </a:effectLst>
                <a:latin typeface="Impact" panose="020B0806030902050204" pitchFamily="34" charset="0"/>
              </a:rPr>
              <a:t> </a:t>
            </a:r>
            <a:endParaRPr lang="es-CO" sz="3600" b="1" dirty="0">
              <a:solidFill>
                <a:srgbClr val="C00000"/>
              </a:solidFill>
              <a:effectLst>
                <a:outerShdw blurRad="38100" dist="38100" dir="2700000" algn="tl">
                  <a:srgbClr val="000000">
                    <a:alpha val="43137"/>
                  </a:srgbClr>
                </a:outerShdw>
              </a:effectLst>
              <a:latin typeface="Impact" panose="020B0806030902050204" pitchFamily="34" charset="0"/>
            </a:endParaRPr>
          </a:p>
        </p:txBody>
      </p:sp>
      <p:sp>
        <p:nvSpPr>
          <p:cNvPr id="17" name="Rounded Rectangle 3">
            <a:extLst>
              <a:ext uri="{FF2B5EF4-FFF2-40B4-BE49-F238E27FC236}">
                <a16:creationId xmlns:a16="http://schemas.microsoft.com/office/drawing/2014/main" id="{C3D4A4CF-33A5-4505-A493-3900DD4DDB45}"/>
              </a:ext>
            </a:extLst>
          </p:cNvPr>
          <p:cNvSpPr/>
          <p:nvPr/>
        </p:nvSpPr>
        <p:spPr>
          <a:xfrm>
            <a:off x="627673" y="6731141"/>
            <a:ext cx="2055316" cy="515784"/>
          </a:xfrm>
          <a:prstGeom prst="roundRect">
            <a:avLst>
              <a:gd name="adj" fmla="val 50000"/>
            </a:avLst>
          </a:prstGeom>
          <a:solidFill>
            <a:schemeClr val="accent2"/>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chemeClr val="tx1"/>
                </a:solidFill>
              </a:rPr>
              <a:t>01</a:t>
            </a:r>
          </a:p>
        </p:txBody>
      </p:sp>
      <p:cxnSp>
        <p:nvCxnSpPr>
          <p:cNvPr id="19" name="Straight Connector 38">
            <a:extLst>
              <a:ext uri="{FF2B5EF4-FFF2-40B4-BE49-F238E27FC236}">
                <a16:creationId xmlns:a16="http://schemas.microsoft.com/office/drawing/2014/main" id="{86D2EF1B-4321-7416-9889-DCCDDE478484}"/>
              </a:ext>
              <a:ext uri="{C183D7F6-B498-43B3-948B-1728B52AA6E4}">
                <adec:decorative xmlns:adec="http://schemas.microsoft.com/office/drawing/2017/decorative" val="1"/>
              </a:ext>
            </a:extLst>
          </p:cNvPr>
          <p:cNvCxnSpPr/>
          <p:nvPr/>
        </p:nvCxnSpPr>
        <p:spPr>
          <a:xfrm flipH="1">
            <a:off x="2689048" y="6987998"/>
            <a:ext cx="28148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CuadroTexto 19">
            <a:extLst>
              <a:ext uri="{FF2B5EF4-FFF2-40B4-BE49-F238E27FC236}">
                <a16:creationId xmlns:a16="http://schemas.microsoft.com/office/drawing/2014/main" id="{0DD2D48B-5C0E-104E-FFCF-791CF6B78769}"/>
              </a:ext>
            </a:extLst>
          </p:cNvPr>
          <p:cNvSpPr txBox="1"/>
          <p:nvPr/>
        </p:nvSpPr>
        <p:spPr>
          <a:xfrm>
            <a:off x="3150909" y="6319437"/>
            <a:ext cx="8818958" cy="1866601"/>
          </a:xfrm>
          <a:prstGeom prst="rect">
            <a:avLst/>
          </a:prstGeom>
          <a:noFill/>
        </p:spPr>
        <p:txBody>
          <a:bodyPr wrap="square">
            <a:spAutoFit/>
          </a:bodyPr>
          <a:lstStyle/>
          <a:p>
            <a:pPr algn="just">
              <a:lnSpc>
                <a:spcPct val="107000"/>
              </a:lnSpc>
              <a:spcAft>
                <a:spcPts val="800"/>
              </a:spcAft>
            </a:pPr>
            <a:endParaRPr lang="es-CO" sz="16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600" dirty="0">
                <a:latin typeface="Arial Narrow" panose="020B0606020202030204" pitchFamily="34" charset="0"/>
              </a:rPr>
              <a:t>Se evidencia en la ejecución del plan reportes de avance en dos de los 4 ejes del plan de bienestar, estos son, eje de estados mentales positivos con un 12.2% de avance y el eje de relaciones interpersonales con un 11.0%, por su parte las actividades del eje de conocimiento de fortalezas propias  y las del eje propósito de vida se encuentran programadas para el segundo semestre de la vigencia 2022.</a:t>
            </a:r>
          </a:p>
          <a:p>
            <a:pPr algn="just">
              <a:lnSpc>
                <a:spcPct val="107000"/>
              </a:lnSpc>
              <a:spcAft>
                <a:spcPts val="800"/>
              </a:spcAft>
            </a:pPr>
            <a:endParaRPr lang="es-CO" sz="1600" dirty="0"/>
          </a:p>
        </p:txBody>
      </p:sp>
    </p:spTree>
    <p:extLst>
      <p:ext uri="{BB962C8B-B14F-4D97-AF65-F5344CB8AC3E}">
        <p14:creationId xmlns:p14="http://schemas.microsoft.com/office/powerpoint/2010/main" val="162189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500"/>
                                        <p:tgtEl>
                                          <p:spTgt spid="34"/>
                                        </p:tgtEl>
                                      </p:cBhvr>
                                    </p:animEffect>
                                  </p:childTnLst>
                                </p:cTn>
                              </p:par>
                              <p:par>
                                <p:cTn id="27" presetID="22" presetClass="entr" presetSubtype="8"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par>
                          <p:cTn id="30" fill="hold">
                            <p:stCondLst>
                              <p:cond delay="10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1500"/>
                            </p:stCondLst>
                            <p:childTnLst>
                              <p:par>
                                <p:cTn id="37" presetID="22" presetClass="entr" presetSubtype="8"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Título 28">
            <a:extLst>
              <a:ext uri="{FF2B5EF4-FFF2-40B4-BE49-F238E27FC236}">
                <a16:creationId xmlns:a16="http://schemas.microsoft.com/office/drawing/2014/main" id="{54653535-0623-E66B-5270-D55462A9512D}"/>
              </a:ext>
            </a:extLst>
          </p:cNvPr>
          <p:cNvSpPr>
            <a:spLocks noGrp="1"/>
          </p:cNvSpPr>
          <p:nvPr>
            <p:ph type="title" idx="4294967295"/>
          </p:nvPr>
        </p:nvSpPr>
        <p:spPr>
          <a:xfrm>
            <a:off x="274127" y="180314"/>
            <a:ext cx="11817789"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Calibri" panose="020F0502020204030204" pitchFamily="34" charset="0"/>
                <a:cs typeface="Times New Roman" panose="02020603050405020304" pitchFamily="18" charset="0"/>
              </a:rPr>
              <a:t>Plan de Trabajo Anual en Seguridad y Salud en el Trabajo</a:t>
            </a:r>
            <a:endParaRPr kumimoji="0" lang="es-CO"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 </a:t>
            </a:r>
            <a:endParaRPr kumimoji="0" lang="es-CO"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16" name="Rounded Rectangle 3">
            <a:extLst>
              <a:ext uri="{FF2B5EF4-FFF2-40B4-BE49-F238E27FC236}">
                <a16:creationId xmlns:a16="http://schemas.microsoft.com/office/drawing/2014/main" id="{C38F6D32-13FA-4708-59B0-5E6C24B9CA89}"/>
              </a:ext>
            </a:extLst>
          </p:cNvPr>
          <p:cNvSpPr/>
          <p:nvPr/>
        </p:nvSpPr>
        <p:spPr>
          <a:xfrm>
            <a:off x="627673" y="1052844"/>
            <a:ext cx="2055316" cy="515784"/>
          </a:xfrm>
          <a:prstGeom prst="roundRect">
            <a:avLst>
              <a:gd name="adj" fmla="val 50000"/>
            </a:avLst>
          </a:prstGeom>
          <a:solidFill>
            <a:schemeClr val="accent2"/>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chemeClr val="tx1"/>
                </a:solidFill>
              </a:rPr>
              <a:t>01</a:t>
            </a:r>
          </a:p>
        </p:txBody>
      </p:sp>
      <p:cxnSp>
        <p:nvCxnSpPr>
          <p:cNvPr id="24" name="Straight Connector 38">
            <a:extLst>
              <a:ext uri="{FF2B5EF4-FFF2-40B4-BE49-F238E27FC236}">
                <a16:creationId xmlns:a16="http://schemas.microsoft.com/office/drawing/2014/main" id="{7008AA74-96D9-52C6-6E2A-BBF42CF0F6DA}"/>
              </a:ext>
              <a:ext uri="{C183D7F6-B498-43B3-948B-1728B52AA6E4}">
                <adec:decorative xmlns:adec="http://schemas.microsoft.com/office/drawing/2017/decorative" val="1"/>
              </a:ext>
            </a:extLst>
          </p:cNvPr>
          <p:cNvCxnSpPr/>
          <p:nvPr/>
        </p:nvCxnSpPr>
        <p:spPr>
          <a:xfrm flipH="1">
            <a:off x="2689048" y="1298412"/>
            <a:ext cx="28148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Rounded Rectangle 4">
            <a:extLst>
              <a:ext uri="{FF2B5EF4-FFF2-40B4-BE49-F238E27FC236}">
                <a16:creationId xmlns:a16="http://schemas.microsoft.com/office/drawing/2014/main" id="{BDA80ECF-8CAF-3DF3-22F5-F25DAB7F0A99}"/>
              </a:ext>
            </a:extLst>
          </p:cNvPr>
          <p:cNvSpPr/>
          <p:nvPr/>
        </p:nvSpPr>
        <p:spPr>
          <a:xfrm>
            <a:off x="630122" y="3203021"/>
            <a:ext cx="2055316" cy="515784"/>
          </a:xfrm>
          <a:prstGeom prst="roundRect">
            <a:avLst>
              <a:gd name="adj" fmla="val 50000"/>
            </a:avLst>
          </a:prstGeom>
          <a:solidFill>
            <a:schemeClr val="accent3"/>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chemeClr val="tx1"/>
                </a:solidFill>
              </a:rPr>
              <a:t> 02</a:t>
            </a:r>
          </a:p>
        </p:txBody>
      </p:sp>
      <p:cxnSp>
        <p:nvCxnSpPr>
          <p:cNvPr id="23" name="Straight Connector 30">
            <a:extLst>
              <a:ext uri="{FF2B5EF4-FFF2-40B4-BE49-F238E27FC236}">
                <a16:creationId xmlns:a16="http://schemas.microsoft.com/office/drawing/2014/main" id="{FC036028-9043-5358-3A30-FBE9F4078DAF}"/>
              </a:ext>
              <a:ext uri="{C183D7F6-B498-43B3-948B-1728B52AA6E4}">
                <adec:decorative xmlns:adec="http://schemas.microsoft.com/office/drawing/2017/decorative" val="1"/>
              </a:ext>
            </a:extLst>
          </p:cNvPr>
          <p:cNvCxnSpPr/>
          <p:nvPr/>
        </p:nvCxnSpPr>
        <p:spPr>
          <a:xfrm flipH="1">
            <a:off x="2689048" y="3441098"/>
            <a:ext cx="281485"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Rounded Rectangle 5">
            <a:extLst>
              <a:ext uri="{FF2B5EF4-FFF2-40B4-BE49-F238E27FC236}">
                <a16:creationId xmlns:a16="http://schemas.microsoft.com/office/drawing/2014/main" id="{06749EFA-AE49-0746-1D16-DE5BA0641C28}"/>
              </a:ext>
            </a:extLst>
          </p:cNvPr>
          <p:cNvSpPr/>
          <p:nvPr/>
        </p:nvSpPr>
        <p:spPr>
          <a:xfrm>
            <a:off x="630122" y="4750189"/>
            <a:ext cx="2055316" cy="515784"/>
          </a:xfrm>
          <a:prstGeom prst="roundRect">
            <a:avLst>
              <a:gd name="adj" fmla="val 50000"/>
            </a:avLst>
          </a:prstGeom>
          <a:solidFill>
            <a:schemeClr val="accent4"/>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chemeClr val="tx1"/>
                </a:solidFill>
              </a:rPr>
              <a:t> 03</a:t>
            </a:r>
          </a:p>
        </p:txBody>
      </p:sp>
      <p:cxnSp>
        <p:nvCxnSpPr>
          <p:cNvPr id="22" name="Straight Connector 22">
            <a:extLst>
              <a:ext uri="{FF2B5EF4-FFF2-40B4-BE49-F238E27FC236}">
                <a16:creationId xmlns:a16="http://schemas.microsoft.com/office/drawing/2014/main" id="{10E0EE54-F0EE-8ADC-58B9-70F25FD87703}"/>
              </a:ext>
              <a:ext uri="{C183D7F6-B498-43B3-948B-1728B52AA6E4}">
                <adec:decorative xmlns:adec="http://schemas.microsoft.com/office/drawing/2017/decorative" val="1"/>
              </a:ext>
            </a:extLst>
          </p:cNvPr>
          <p:cNvCxnSpPr/>
          <p:nvPr/>
        </p:nvCxnSpPr>
        <p:spPr>
          <a:xfrm flipH="1">
            <a:off x="2691974" y="5000557"/>
            <a:ext cx="281485"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Rounded Rectangle 6">
            <a:extLst>
              <a:ext uri="{FF2B5EF4-FFF2-40B4-BE49-F238E27FC236}">
                <a16:creationId xmlns:a16="http://schemas.microsoft.com/office/drawing/2014/main" id="{EF934E4D-6A0A-2EEA-90A7-9762AF6C0A7C}"/>
              </a:ext>
            </a:extLst>
          </p:cNvPr>
          <p:cNvSpPr/>
          <p:nvPr/>
        </p:nvSpPr>
        <p:spPr>
          <a:xfrm>
            <a:off x="627673" y="6468095"/>
            <a:ext cx="2055316" cy="515784"/>
          </a:xfrm>
          <a:prstGeom prst="roundRect">
            <a:avLst>
              <a:gd name="adj" fmla="val 50000"/>
            </a:avLst>
          </a:prstGeom>
          <a:solidFill>
            <a:schemeClr val="accent5"/>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chemeClr val="tx1"/>
                </a:solidFill>
              </a:rPr>
              <a:t>04</a:t>
            </a:r>
          </a:p>
        </p:txBody>
      </p:sp>
      <p:cxnSp>
        <p:nvCxnSpPr>
          <p:cNvPr id="21" name="Straight Connector 14">
            <a:extLst>
              <a:ext uri="{FF2B5EF4-FFF2-40B4-BE49-F238E27FC236}">
                <a16:creationId xmlns:a16="http://schemas.microsoft.com/office/drawing/2014/main" id="{4E0BE064-CEFA-0670-9E76-267950F7E7CA}"/>
              </a:ext>
              <a:ext uri="{C183D7F6-B498-43B3-948B-1728B52AA6E4}">
                <adec:decorative xmlns:adec="http://schemas.microsoft.com/office/drawing/2017/decorative" val="1"/>
              </a:ext>
            </a:extLst>
          </p:cNvPr>
          <p:cNvCxnSpPr/>
          <p:nvPr/>
        </p:nvCxnSpPr>
        <p:spPr>
          <a:xfrm flipH="1">
            <a:off x="2680063" y="6722662"/>
            <a:ext cx="281485"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8" name="CuadroTexto 27">
            <a:extLst>
              <a:ext uri="{FF2B5EF4-FFF2-40B4-BE49-F238E27FC236}">
                <a16:creationId xmlns:a16="http://schemas.microsoft.com/office/drawing/2014/main" id="{0EC9B404-285F-54C8-C5DB-FE3A3A7FFC42}"/>
              </a:ext>
            </a:extLst>
          </p:cNvPr>
          <p:cNvSpPr txBox="1"/>
          <p:nvPr/>
        </p:nvSpPr>
        <p:spPr>
          <a:xfrm>
            <a:off x="3149600" y="860617"/>
            <a:ext cx="8818958" cy="6747553"/>
          </a:xfrm>
          <a:prstGeom prst="rect">
            <a:avLst/>
          </a:prstGeom>
          <a:noFill/>
        </p:spPr>
        <p:txBody>
          <a:bodyPr wrap="square">
            <a:spAutoFit/>
          </a:bodyPr>
          <a:lstStyle/>
          <a:p>
            <a:pPr algn="just">
              <a:lnSpc>
                <a:spcPct val="107000"/>
              </a:lnSpc>
              <a:spcAft>
                <a:spcPts val="800"/>
              </a:spcAft>
            </a:pPr>
            <a:r>
              <a:rPr lang="es-CO" sz="1600" dirty="0">
                <a:latin typeface="Arial Narrow" panose="020B0606020202030204" pitchFamily="34" charset="0"/>
                <a:ea typeface="Calibri" panose="020F0502020204030204" pitchFamily="34" charset="0"/>
                <a:cs typeface="Times New Roman" panose="02020603050405020304" pitchFamily="18" charset="0"/>
              </a:rPr>
              <a:t>El 12% de avance en la ejecución del PASST está dado por el reporte de avance de los 4 objetivos establecidos en el, en el cumplimiento del objetivo número uno; “</a:t>
            </a:r>
            <a:r>
              <a:rPr lang="es-CO" sz="16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Fomentar una cultura encaminada al autocuidado mediante programas para la adopción de hábitos de vida saludable, que promuevan la salud y ayuden a la prevención de enfermedades laborales y conductas de riesgo en los servidores y contratistas”</a:t>
            </a:r>
            <a:r>
              <a:rPr lang="es-CO" sz="16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t>
            </a:r>
            <a:r>
              <a:rPr lang="es-CO" sz="1600" dirty="0">
                <a:latin typeface="Arial Narrow" panose="020B0606020202030204" pitchFamily="34" charset="0"/>
                <a:ea typeface="Calibri" panose="020F0502020204030204" pitchFamily="34" charset="0"/>
                <a:cs typeface="Times New Roman" panose="02020603050405020304" pitchFamily="18" charset="0"/>
              </a:rPr>
              <a:t>se registra un avance del 12% el cual es producto de la ejecución de actividades tales como, 1) Acompañamiento psicológico al personal operativo que lo requirieron.  2) Monitoreo al personal con riesgo cardiovascular alto, 3) Acondicionamiento del gesto postural, 4) Actualización del protocolo COVID y seguimiento a casos.</a:t>
            </a:r>
          </a:p>
          <a:p>
            <a:pPr algn="just">
              <a:lnSpc>
                <a:spcPct val="107000"/>
              </a:lnSpc>
              <a:spcAft>
                <a:spcPts val="800"/>
              </a:spcAft>
            </a:pPr>
            <a:endParaRPr lang="es-CO" sz="16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600" dirty="0">
                <a:latin typeface="Arial Narrow" panose="020B0606020202030204" pitchFamily="34" charset="0"/>
                <a:ea typeface="Calibri" panose="020F0502020204030204" pitchFamily="34" charset="0"/>
                <a:cs typeface="Times New Roman" panose="02020603050405020304" pitchFamily="18" charset="0"/>
              </a:rPr>
              <a:t>En la ejecución del objetivo dos “Realizar la identificación continua de peligros, evaluación y valoración de riesgos y determinar los controles” se reporta un avance del 6% el cual es el resultado de la ejecución de actividades como; actualización del procedimiento de inspecciones planeadas con los formatos vinculados, con apoyo del COPASST, Actualización de la Matriz de Identificación de Peligros y evaluación de Riesgos (MIPER).</a:t>
            </a:r>
          </a:p>
          <a:p>
            <a:pPr algn="just">
              <a:lnSpc>
                <a:spcPct val="107000"/>
              </a:lnSpc>
              <a:spcAft>
                <a:spcPts val="800"/>
              </a:spcAft>
            </a:pPr>
            <a:endParaRPr lang="es-CO" sz="16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600" dirty="0">
                <a:latin typeface="Arial Narrow" panose="020B0606020202030204" pitchFamily="34" charset="0"/>
                <a:ea typeface="Calibri" panose="020F0502020204030204" pitchFamily="34" charset="0"/>
                <a:cs typeface="Times New Roman" panose="02020603050405020304" pitchFamily="18" charset="0"/>
              </a:rPr>
              <a:t>En el tercer objetivo del plan “Implementar medidas de intervención y control para los riesgos identificados, para mitigar los impactos reales y potenciales en situaciones generadoras de incidentes, accidentes y enfermedades laborales” se reporta  un avance del 13% debido a  las investigaciones de accidentes e incidentes de y se gestionó la convocatoria de aliados de seguridad en las 17 estaciones, además del diseño del programa trabajo seguro en alturas.</a:t>
            </a:r>
          </a:p>
          <a:p>
            <a:pPr algn="just">
              <a:lnSpc>
                <a:spcPct val="107000"/>
              </a:lnSpc>
              <a:spcAft>
                <a:spcPts val="800"/>
              </a:spcAft>
            </a:pPr>
            <a:endParaRPr lang="es-CO" sz="16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600" dirty="0">
                <a:latin typeface="Arial Narrow" panose="020B0606020202030204" pitchFamily="34" charset="0"/>
                <a:ea typeface="Calibri" panose="020F0502020204030204" pitchFamily="34" charset="0"/>
                <a:cs typeface="Times New Roman" panose="02020603050405020304" pitchFamily="18" charset="0"/>
              </a:rPr>
              <a:t>Finalmente en cumplimiento del cuarto objetivo “Promover la mejora continua del sistema de Gestión de Seguridad y Salud en el trabajo y el compromiso de los servidores con la misma” se reporta un avance del 17% a raíz de la elaboración del  Borrador del manual de limpieza, desinfección y uso adecuado de los EPP, el inicio de la revisión e intervención de las condiciones de inclusión en la sede comando, y la actualización de plan de emergencia.</a:t>
            </a:r>
          </a:p>
        </p:txBody>
      </p:sp>
    </p:spTree>
    <p:extLst>
      <p:ext uri="{BB962C8B-B14F-4D97-AF65-F5344CB8AC3E}">
        <p14:creationId xmlns:p14="http://schemas.microsoft.com/office/powerpoint/2010/main" val="28736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par>
                                <p:cTn id="29" presetID="22" presetClass="entr" presetSubtype="8"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par>
                                <p:cTn id="32" presetID="22" presetClass="entr" presetSubtype="8"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par>
                                <p:cTn id="35" presetID="22" presetClass="entr" presetSubtype="8"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9D0CD6-14DB-4B98-8949-DF137B014F57}"/>
              </a:ext>
            </a:extLst>
          </p:cNvPr>
          <p:cNvSpPr>
            <a:spLocks noGrp="1"/>
          </p:cNvSpPr>
          <p:nvPr>
            <p:ph type="title" idx="4294967295"/>
          </p:nvPr>
        </p:nvSpPr>
        <p:spPr>
          <a:xfrm>
            <a:off x="1139841" y="254585"/>
            <a:ext cx="1039664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E21A00"/>
                </a:solidFill>
                <a:effectLst>
                  <a:outerShdw blurRad="38100" dist="38100" dir="2700000" algn="tl">
                    <a:srgbClr val="000000">
                      <a:alpha val="43137"/>
                    </a:srgbClr>
                  </a:outerShdw>
                </a:effectLst>
                <a:uLnTx/>
                <a:uFillTx/>
                <a:latin typeface="Impact" panose="020B0806030902050204" pitchFamily="34" charset="0"/>
                <a:ea typeface="+mn-ea"/>
                <a:cs typeface="+mn-cs"/>
              </a:rPr>
              <a:t>Modelo integrado de Planeación y Gestión - MIPG </a:t>
            </a:r>
            <a:endParaRPr kumimoji="0" lang="es-CO" sz="3600" b="1" i="0" u="none" strike="noStrike" kern="1200" cap="none" spc="0" normalizeH="0" baseline="0" noProof="0" dirty="0">
              <a:ln>
                <a:noFill/>
              </a:ln>
              <a:solidFill>
                <a:srgbClr val="E21A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7" name="Rectángulo 6"/>
          <p:cNvSpPr/>
          <p:nvPr/>
        </p:nvSpPr>
        <p:spPr>
          <a:xfrm>
            <a:off x="271556" y="1245748"/>
            <a:ext cx="3092531" cy="253916"/>
          </a:xfrm>
          <a:prstGeom prst="rect">
            <a:avLst/>
          </a:prstGeom>
        </p:spPr>
        <p:txBody>
          <a:bodyPr wrap="square">
            <a:spAutoFit/>
          </a:bodyPr>
          <a:lstStyle/>
          <a:p>
            <a:r>
              <a:rPr lang="es-CO" sz="1050" b="1" i="1" dirty="0">
                <a:latin typeface="Arial Narrow" panose="020B0606020202030204" pitchFamily="34" charset="0"/>
              </a:rPr>
              <a:t>Grafica 3. % de avance en la Implementación de MIPG  </a:t>
            </a:r>
          </a:p>
        </p:txBody>
      </p:sp>
      <p:pic>
        <p:nvPicPr>
          <p:cNvPr id="6" name="Imagen 5" descr="% Avance en la implementación de la Políticas de gestión MIPG, los valores estan dados en porcentajes; gobierno digital 66%, planeacion institucional 58,89 defensa juridica 42, seguridad digital, 40, servicio al ciudadno 39, participacion ciudadana 38 gestion presupuestal y eficiencia del gasto 37 gestion documental 36, transparencia 32, fortalecimiento organizacional 31, seguimiento y evaluacion, 27, mejora normativa 25, integridad 22, racionalizacion de tramites 15, gestion del talento humano 12, gestion estadistica 11 y control interno 7 ">
            <a:extLst>
              <a:ext uri="{FF2B5EF4-FFF2-40B4-BE49-F238E27FC236}">
                <a16:creationId xmlns:a16="http://schemas.microsoft.com/office/drawing/2014/main" id="{281A3DAA-A9A9-457F-907D-E4EBF1D3DE1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2434" y="1499664"/>
            <a:ext cx="7682809" cy="6352339"/>
          </a:xfrm>
          <a:prstGeom prst="rect">
            <a:avLst/>
          </a:prstGeom>
        </p:spPr>
      </p:pic>
      <p:sp>
        <p:nvSpPr>
          <p:cNvPr id="3" name="CuadroTexto 2"/>
          <p:cNvSpPr txBox="1"/>
          <p:nvPr/>
        </p:nvSpPr>
        <p:spPr>
          <a:xfrm>
            <a:off x="7735243" y="3475421"/>
            <a:ext cx="4468048" cy="1477328"/>
          </a:xfrm>
          <a:prstGeom prst="rect">
            <a:avLst/>
          </a:prstGeom>
          <a:noFill/>
        </p:spPr>
        <p:txBody>
          <a:bodyPr wrap="square" rtlCol="0">
            <a:spAutoFit/>
          </a:bodyPr>
          <a:lstStyle/>
          <a:p>
            <a:pPr algn="just"/>
            <a:r>
              <a:rPr lang="es-CO" dirty="0">
                <a:latin typeface="Arial Narrow" panose="020B0606020202030204" pitchFamily="34" charset="0"/>
              </a:rPr>
              <a:t>Enseguida se presentaran las principales observaciones relacionadas a las actividades desarrolladas, en el marco de la Implementación del Modelo Integrado de  Planeación y Gestión MIPG</a:t>
            </a:r>
          </a:p>
        </p:txBody>
      </p:sp>
    </p:spTree>
    <p:extLst>
      <p:ext uri="{BB962C8B-B14F-4D97-AF65-F5344CB8AC3E}">
        <p14:creationId xmlns:p14="http://schemas.microsoft.com/office/powerpoint/2010/main" val="1804332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9D0CD6-14DB-4B98-8949-DF137B014F57}"/>
              </a:ext>
            </a:extLst>
          </p:cNvPr>
          <p:cNvSpPr>
            <a:spLocks noGrp="1"/>
          </p:cNvSpPr>
          <p:nvPr>
            <p:ph type="title" idx="4294967295"/>
          </p:nvPr>
        </p:nvSpPr>
        <p:spPr>
          <a:xfrm>
            <a:off x="2284645" y="169329"/>
            <a:ext cx="846356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E21A00"/>
                </a:solidFill>
                <a:effectLst>
                  <a:outerShdw blurRad="38100" dist="38100" dir="2700000" algn="tl">
                    <a:srgbClr val="000000">
                      <a:alpha val="43137"/>
                    </a:srgbClr>
                  </a:outerShdw>
                </a:effectLst>
                <a:uLnTx/>
                <a:uFillTx/>
                <a:latin typeface="Impact" panose="020B0806030902050204" pitchFamily="34" charset="0"/>
                <a:ea typeface="+mn-ea"/>
                <a:cs typeface="+mn-cs"/>
              </a:rPr>
              <a:t>Modelo integrado de Planeación y Gestión – MIPG  </a:t>
            </a:r>
            <a:endParaRPr kumimoji="0" lang="es-CO" sz="3200" b="1" i="0" u="none" strike="noStrike" kern="1200" cap="none" spc="0" normalizeH="0" baseline="0" noProof="0" dirty="0">
              <a:ln>
                <a:noFill/>
              </a:ln>
              <a:solidFill>
                <a:srgbClr val="E21A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4" name="Rectángulo 3"/>
          <p:cNvSpPr/>
          <p:nvPr/>
        </p:nvSpPr>
        <p:spPr>
          <a:xfrm>
            <a:off x="744344" y="928860"/>
            <a:ext cx="2263761" cy="253916"/>
          </a:xfrm>
          <a:prstGeom prst="rect">
            <a:avLst/>
          </a:prstGeom>
        </p:spPr>
        <p:txBody>
          <a:bodyPr wrap="none">
            <a:spAutoFit/>
          </a:bodyPr>
          <a:lstStyle/>
          <a:p>
            <a:r>
              <a:rPr lang="es-CO" sz="1050" i="1" dirty="0">
                <a:latin typeface="Arial Narrow" panose="020B0606020202030204" pitchFamily="34" charset="0"/>
              </a:rPr>
              <a:t>Tabla 4. Observaciones de Avance MIPG  </a:t>
            </a:r>
          </a:p>
        </p:txBody>
      </p:sp>
      <p:graphicFrame>
        <p:nvGraphicFramePr>
          <p:cNvPr id="5" name="Tabla 4">
            <a:extLst>
              <a:ext uri="{FF2B5EF4-FFF2-40B4-BE49-F238E27FC236}">
                <a16:creationId xmlns:a16="http://schemas.microsoft.com/office/drawing/2014/main" id="{4DC7F714-611B-42F7-BC16-E6FC7E585A98}"/>
              </a:ext>
            </a:extLst>
          </p:cNvPr>
          <p:cNvGraphicFramePr>
            <a:graphicFrameLocks noGrp="1"/>
          </p:cNvGraphicFramePr>
          <p:nvPr>
            <p:extLst>
              <p:ext uri="{D42A27DB-BD31-4B8C-83A1-F6EECF244321}">
                <p14:modId xmlns:p14="http://schemas.microsoft.com/office/powerpoint/2010/main" val="1533537254"/>
              </p:ext>
            </p:extLst>
          </p:nvPr>
        </p:nvGraphicFramePr>
        <p:xfrm>
          <a:off x="443832" y="1182776"/>
          <a:ext cx="10937766" cy="6341745"/>
        </p:xfrm>
        <a:graphic>
          <a:graphicData uri="http://schemas.openxmlformats.org/drawingml/2006/table">
            <a:tbl>
              <a:tblPr firstRow="1" bandRow="1">
                <a:tableStyleId>{073A0DAA-6AF3-43AB-8588-CEC1D06C72B9}</a:tableStyleId>
              </a:tblPr>
              <a:tblGrid>
                <a:gridCol w="2453677">
                  <a:extLst>
                    <a:ext uri="{9D8B030D-6E8A-4147-A177-3AD203B41FA5}">
                      <a16:colId xmlns:a16="http://schemas.microsoft.com/office/drawing/2014/main" val="20000"/>
                    </a:ext>
                  </a:extLst>
                </a:gridCol>
                <a:gridCol w="8484089">
                  <a:extLst>
                    <a:ext uri="{9D8B030D-6E8A-4147-A177-3AD203B41FA5}">
                      <a16:colId xmlns:a16="http://schemas.microsoft.com/office/drawing/2014/main" val="20001"/>
                    </a:ext>
                  </a:extLst>
                </a:gridCol>
              </a:tblGrid>
              <a:tr h="271036">
                <a:tc>
                  <a:txBody>
                    <a:bodyPr/>
                    <a:lstStyle/>
                    <a:p>
                      <a:pPr algn="just"/>
                      <a:r>
                        <a:rPr lang="es-CO" sz="1200" dirty="0">
                          <a:latin typeface="Arial Narrow" panose="020B0606020202030204" pitchFamily="34" charset="0"/>
                        </a:rPr>
                        <a:t>Política MIPG</a:t>
                      </a:r>
                    </a:p>
                  </a:txBody>
                  <a:tcPr/>
                </a:tc>
                <a:tc>
                  <a:txBody>
                    <a:bodyPr/>
                    <a:lstStyle/>
                    <a:p>
                      <a:pPr algn="just"/>
                      <a:r>
                        <a:rPr lang="es-CO" sz="1200" dirty="0">
                          <a:latin typeface="Arial Narrow" panose="020B0606020202030204" pitchFamily="34" charset="0"/>
                        </a:rPr>
                        <a:t>Observaciones </a:t>
                      </a:r>
                    </a:p>
                  </a:txBody>
                  <a:tcPr/>
                </a:tc>
                <a:extLst>
                  <a:ext uri="{0D108BD9-81ED-4DB2-BD59-A6C34878D82A}">
                    <a16:rowId xmlns:a16="http://schemas.microsoft.com/office/drawing/2014/main" val="10000"/>
                  </a:ext>
                </a:extLst>
              </a:tr>
              <a:tr h="724631">
                <a:tc>
                  <a:txBody>
                    <a:bodyPr/>
                    <a:lstStyle/>
                    <a:p>
                      <a:pPr algn="just"/>
                      <a:r>
                        <a:rPr lang="es-CO" sz="1050" dirty="0">
                          <a:latin typeface="Arial Narrow" panose="020B0606020202030204" pitchFamily="34" charset="0"/>
                        </a:rPr>
                        <a:t>Gobierno Digital </a:t>
                      </a:r>
                    </a:p>
                  </a:txBody>
                  <a:tcPr/>
                </a:tc>
                <a:tc>
                  <a:txBody>
                    <a:bodyPr/>
                    <a:lstStyle/>
                    <a:p>
                      <a:pPr algn="just"/>
                      <a:r>
                        <a:rPr lang="es-CO" sz="1050" kern="1200" dirty="0">
                          <a:solidFill>
                            <a:schemeClr val="dk1"/>
                          </a:solidFill>
                          <a:effectLst/>
                          <a:latin typeface="Arial Narrow" panose="020B0606020202030204" pitchFamily="34" charset="0"/>
                          <a:ea typeface="+mn-ea"/>
                          <a:cs typeface="+mn-cs"/>
                        </a:rPr>
                        <a:t>En el primer trimestre se reformulo la FOGEDI 2022</a:t>
                      </a:r>
                      <a:r>
                        <a:rPr lang="es-CO" sz="1050" kern="1200" baseline="0" dirty="0">
                          <a:solidFill>
                            <a:schemeClr val="dk1"/>
                          </a:solidFill>
                          <a:effectLst/>
                          <a:latin typeface="Arial Narrow" panose="020B0606020202030204" pitchFamily="34" charset="0"/>
                          <a:ea typeface="+mn-ea"/>
                          <a:cs typeface="+mn-cs"/>
                        </a:rPr>
                        <a:t> y</a:t>
                      </a:r>
                      <a:r>
                        <a:rPr lang="es-CO" sz="1050" kern="1200" dirty="0">
                          <a:solidFill>
                            <a:schemeClr val="dk1"/>
                          </a:solidFill>
                          <a:effectLst/>
                          <a:latin typeface="Arial Narrow" panose="020B0606020202030204" pitchFamily="34" charset="0"/>
                          <a:ea typeface="+mn-ea"/>
                          <a:cs typeface="+mn-cs"/>
                        </a:rPr>
                        <a:t> formulación del plan de datos abiertos. Se debe continuar en la optimización de los procedimientos, e implementación de actividades que permitan el desarrollo de tecnologías de la cuarta revolución industrial. (El</a:t>
                      </a:r>
                      <a:r>
                        <a:rPr lang="es-CO" sz="1050" kern="1200" baseline="0" dirty="0">
                          <a:solidFill>
                            <a:schemeClr val="dk1"/>
                          </a:solidFill>
                          <a:effectLst/>
                          <a:latin typeface="Arial Narrow" panose="020B0606020202030204" pitchFamily="34" charset="0"/>
                          <a:ea typeface="+mn-ea"/>
                          <a:cs typeface="+mn-cs"/>
                        </a:rPr>
                        <a:t> avance del 67,02%, se genera toda vez que existen actividades realizadas en una única vez efectuadas en la vigencia anterior que elevan el promedio de implementación de la política) Existe un nivel de avance amplio en la implementación de la estrategia de uso y apropiación. </a:t>
                      </a:r>
                      <a:endParaRPr lang="es-CO" sz="1050" dirty="0">
                        <a:latin typeface="Arial Narrow" panose="020B0606020202030204" pitchFamily="34" charset="0"/>
                      </a:endParaRPr>
                    </a:p>
                  </a:txBody>
                  <a:tcPr/>
                </a:tc>
                <a:extLst>
                  <a:ext uri="{0D108BD9-81ED-4DB2-BD59-A6C34878D82A}">
                    <a16:rowId xmlns:a16="http://schemas.microsoft.com/office/drawing/2014/main" val="10001"/>
                  </a:ext>
                </a:extLst>
              </a:tr>
              <a:tr h="366399">
                <a:tc>
                  <a:txBody>
                    <a:bodyPr/>
                    <a:lstStyle/>
                    <a:p>
                      <a:pPr marL="0" algn="just" defTabSz="914400" rtl="0" eaLnBrk="1" latinLnBrk="0" hangingPunct="1"/>
                      <a:r>
                        <a:rPr lang="es-CO" sz="1050" kern="1200" dirty="0">
                          <a:solidFill>
                            <a:schemeClr val="dk1"/>
                          </a:solidFill>
                          <a:effectLst/>
                          <a:latin typeface="Arial Narrow" panose="020B0606020202030204" pitchFamily="34" charset="0"/>
                          <a:ea typeface="+mn-ea"/>
                          <a:cs typeface="+mn-cs"/>
                        </a:rPr>
                        <a:t>Planeación Institucional </a:t>
                      </a:r>
                    </a:p>
                  </a:txBody>
                  <a:tcPr/>
                </a:tc>
                <a:tc>
                  <a:txBody>
                    <a:bodyPr/>
                    <a:lstStyle/>
                    <a:p>
                      <a:pPr marL="0" algn="just" defTabSz="914400" rtl="0" eaLnBrk="1" fontAlgn="b" latinLnBrk="0" hangingPunct="1"/>
                      <a:r>
                        <a:rPr lang="es-ES" sz="1050" kern="1200" dirty="0">
                          <a:solidFill>
                            <a:schemeClr val="dk1"/>
                          </a:solidFill>
                          <a:effectLst/>
                          <a:latin typeface="Arial Narrow" panose="020B0606020202030204" pitchFamily="34" charset="0"/>
                          <a:ea typeface="+mn-ea"/>
                          <a:cs typeface="+mn-cs"/>
                        </a:rPr>
                        <a:t>El avance de planeación institucional es representativo dado que se aproxima al 60%. Las actividades de gestión reportadas no se encuentran alineadas a ningún plan especifico si no que son transversales al total de la planeación institucional, por lo que están orientadas netamente al cumplimiento de la política MIPG que tiene como propósito: "permitir que la entidad defina la ruta estratégica y operativa" a través de la gestión por procesos, el seguimiento a indicadores y la gestión/seguimiento de los planes de acción elaborados. Dado lo anterior, el avance está representado por la generación de indicadores, el análisis y seguimiento a riesgos, la elaboración de planes (de acción y de adquisiciones) </a:t>
                      </a:r>
                    </a:p>
                  </a:txBody>
                  <a:tcPr marL="9525" marR="9525" marT="9525"/>
                </a:tc>
                <a:extLst>
                  <a:ext uri="{0D108BD9-81ED-4DB2-BD59-A6C34878D82A}">
                    <a16:rowId xmlns:a16="http://schemas.microsoft.com/office/drawing/2014/main" val="10002"/>
                  </a:ext>
                </a:extLst>
              </a:tr>
              <a:tr h="407605">
                <a:tc>
                  <a:txBody>
                    <a:bodyPr/>
                    <a:lstStyle/>
                    <a:p>
                      <a:pPr algn="just"/>
                      <a:r>
                        <a:rPr lang="es-CO" sz="1050" dirty="0">
                          <a:latin typeface="Arial Narrow" panose="020B0606020202030204" pitchFamily="34" charset="0"/>
                        </a:rPr>
                        <a:t>Defensa</a:t>
                      </a:r>
                      <a:r>
                        <a:rPr lang="es-CO" sz="1050" baseline="0" dirty="0">
                          <a:latin typeface="Arial Narrow" panose="020B0606020202030204" pitchFamily="34" charset="0"/>
                        </a:rPr>
                        <a:t> Jurídica</a:t>
                      </a:r>
                      <a:endParaRPr lang="es-CO" sz="1050" dirty="0">
                        <a:latin typeface="Arial Narrow" panose="020B0606020202030204" pitchFamily="34" charset="0"/>
                      </a:endParaRPr>
                    </a:p>
                  </a:txBody>
                  <a:tcPr/>
                </a:tc>
                <a:tc>
                  <a:txBody>
                    <a:bodyPr/>
                    <a:lstStyle/>
                    <a:p>
                      <a:pPr algn="just"/>
                      <a:r>
                        <a:rPr lang="es-ES" sz="1050" dirty="0">
                          <a:latin typeface="Arial Narrow" panose="020B0606020202030204" pitchFamily="34" charset="0"/>
                        </a:rPr>
                        <a:t>De las 7 actividades sin avance, 3 se encuentran en etapa de planeación para ejecutarse en trimestres posteriores y las 4 restantes se desarrollan a través de la Alcaldía mayor cuya ejecución depende de la programación de ese despacho; sin</a:t>
                      </a:r>
                      <a:r>
                        <a:rPr lang="es-ES" sz="1050" baseline="0" dirty="0">
                          <a:latin typeface="Arial Narrow" panose="020B0606020202030204" pitchFamily="34" charset="0"/>
                        </a:rPr>
                        <a:t> embargo la oficina asesora jurídica a realizado ajustes a la programación de la FOGEDI en lo relacionado con la aplicación de controles y el seguimiento permanente a los procesos de defensa jurídica de acuerdo con los requerimientos del MIPG </a:t>
                      </a:r>
                      <a:endParaRPr lang="es-CO" sz="1050" dirty="0">
                        <a:latin typeface="Arial Narrow" panose="020B0606020202030204" pitchFamily="34" charset="0"/>
                      </a:endParaRPr>
                    </a:p>
                  </a:txBody>
                  <a:tcPr/>
                </a:tc>
                <a:extLst>
                  <a:ext uri="{0D108BD9-81ED-4DB2-BD59-A6C34878D82A}">
                    <a16:rowId xmlns:a16="http://schemas.microsoft.com/office/drawing/2014/main" val="10003"/>
                  </a:ext>
                </a:extLst>
              </a:tr>
              <a:tr h="645184">
                <a:tc>
                  <a:txBody>
                    <a:bodyPr/>
                    <a:lstStyle/>
                    <a:p>
                      <a:pPr algn="just"/>
                      <a:r>
                        <a:rPr lang="es-CO" sz="1050" dirty="0">
                          <a:latin typeface="Arial Narrow" panose="020B0606020202030204" pitchFamily="34" charset="0"/>
                        </a:rPr>
                        <a:t>Seguridad Digital </a:t>
                      </a:r>
                    </a:p>
                  </a:txBody>
                  <a:tcPr/>
                </a:tc>
                <a:tc>
                  <a:txBody>
                    <a:bodyPr/>
                    <a:lstStyle/>
                    <a:p>
                      <a:pPr algn="just"/>
                      <a:r>
                        <a:rPr lang="es-ES" sz="1050" dirty="0">
                          <a:latin typeface="Arial Narrow" panose="020B0606020202030204" pitchFamily="34" charset="0"/>
                        </a:rPr>
                        <a:t>Para este trimestre se presentan avances importantes frente a la actualización de los lineamiento del manual de política de privacidad y seguridad de la información, de igual forma se recibió una asesoría por parte de la Alta Consejería para las TIC del Distrito la cual contribuyo a validar y orientar las diferentes actividades en materia de seguridad y privacidad de la información, así mismo se cuenta con los resultados de los escaneos de ciberseguridad de la entidad con el fin de proceder con las acciones de mejora. Se debe continuar con la optimización de los procedimientos de seguridad de la información las sesiones del comité de seguridad de la información</a:t>
                      </a:r>
                      <a:endParaRPr lang="es-CO" sz="1050" dirty="0">
                        <a:latin typeface="Arial Narrow" panose="020B0606020202030204" pitchFamily="34" charset="0"/>
                      </a:endParaRPr>
                    </a:p>
                  </a:txBody>
                  <a:tcPr/>
                </a:tc>
                <a:extLst>
                  <a:ext uri="{0D108BD9-81ED-4DB2-BD59-A6C34878D82A}">
                    <a16:rowId xmlns:a16="http://schemas.microsoft.com/office/drawing/2014/main" val="10004"/>
                  </a:ext>
                </a:extLst>
              </a:tr>
              <a:tr h="233991">
                <a:tc>
                  <a:txBody>
                    <a:bodyPr/>
                    <a:lstStyle/>
                    <a:p>
                      <a:pPr algn="just"/>
                      <a:r>
                        <a:rPr lang="es-CO" sz="1050" dirty="0">
                          <a:latin typeface="Arial Narrow" panose="020B0606020202030204" pitchFamily="34" charset="0"/>
                        </a:rPr>
                        <a:t>Participación ciudadana en la Gestión Publica </a:t>
                      </a:r>
                    </a:p>
                  </a:txBody>
                  <a:tcPr/>
                </a:tc>
                <a:tc>
                  <a:txBody>
                    <a:bodyPr/>
                    <a:lstStyle/>
                    <a:p>
                      <a:pPr algn="just"/>
                      <a:r>
                        <a:rPr lang="es-ES" sz="1050" dirty="0">
                          <a:latin typeface="Arial Narrow" panose="020B0606020202030204" pitchFamily="34" charset="0"/>
                        </a:rPr>
                        <a:t>Se tiene tres actividades cuya ejecución inicia en el segundo trimestre del 2022, ya que se relacionan con la consulta a los grupos de valor frente a la gestión de la Unidad Administrativa </a:t>
                      </a:r>
                      <a:endParaRPr lang="es-CO" sz="1050" dirty="0">
                        <a:latin typeface="Arial Narrow" panose="020B0606020202030204" pitchFamily="34" charset="0"/>
                      </a:endParaRPr>
                    </a:p>
                  </a:txBody>
                  <a:tcPr/>
                </a:tc>
                <a:extLst>
                  <a:ext uri="{0D108BD9-81ED-4DB2-BD59-A6C34878D82A}">
                    <a16:rowId xmlns:a16="http://schemas.microsoft.com/office/drawing/2014/main" val="10005"/>
                  </a:ext>
                </a:extLst>
              </a:tr>
              <a:tr h="366399">
                <a:tc>
                  <a:txBody>
                    <a:bodyPr/>
                    <a:lstStyle/>
                    <a:p>
                      <a:pPr algn="just"/>
                      <a:r>
                        <a:rPr lang="es-CO" sz="1050" dirty="0">
                          <a:latin typeface="Arial Narrow" panose="020B0606020202030204" pitchFamily="34" charset="0"/>
                        </a:rPr>
                        <a:t>Servicio</a:t>
                      </a:r>
                      <a:r>
                        <a:rPr lang="es-CO" sz="1050" baseline="0" dirty="0">
                          <a:latin typeface="Arial Narrow" panose="020B0606020202030204" pitchFamily="34" charset="0"/>
                        </a:rPr>
                        <a:t> al Ciudadano </a:t>
                      </a:r>
                      <a:endParaRPr lang="es-CO" sz="1050" dirty="0">
                        <a:latin typeface="Arial Narrow" panose="020B0606020202030204" pitchFamily="34" charset="0"/>
                      </a:endParaRPr>
                    </a:p>
                  </a:txBody>
                  <a:tcPr/>
                </a:tc>
                <a:tc>
                  <a:txBody>
                    <a:bodyPr/>
                    <a:lstStyle/>
                    <a:p>
                      <a:pPr algn="just"/>
                      <a:r>
                        <a:rPr lang="es-ES" sz="1050" dirty="0">
                          <a:latin typeface="Arial Narrow" panose="020B0606020202030204" pitchFamily="34" charset="0"/>
                        </a:rPr>
                        <a:t>La política de servicio al ciudadano presenta un avance significativo debido al progreso en actividades como: la implementación de informes de atención presencial, la generación de instrumentos de medición de la atención al ciudadano, el avance en la señalización para población diferencial, la generación de las estrategias de divulgación y capacitación, entre otras, lo que permite orientar la gestión a la generación de valor público y la garantía de acceso a los derechos de los ciudadanos y grupos de valor. </a:t>
                      </a:r>
                      <a:endParaRPr lang="es-CO" sz="1050" dirty="0">
                        <a:latin typeface="Arial Narrow" panose="020B0606020202030204" pitchFamily="34" charset="0"/>
                      </a:endParaRPr>
                    </a:p>
                  </a:txBody>
                  <a:tcPr/>
                </a:tc>
                <a:extLst>
                  <a:ext uri="{0D108BD9-81ED-4DB2-BD59-A6C34878D82A}">
                    <a16:rowId xmlns:a16="http://schemas.microsoft.com/office/drawing/2014/main" val="10006"/>
                  </a:ext>
                </a:extLst>
              </a:tr>
              <a:tr h="490527">
                <a:tc>
                  <a:txBody>
                    <a:bodyPr/>
                    <a:lstStyle/>
                    <a:p>
                      <a:pPr algn="just"/>
                      <a:r>
                        <a:rPr lang="es-CO" sz="1050" dirty="0">
                          <a:latin typeface="Arial Narrow" panose="020B0606020202030204" pitchFamily="34" charset="0"/>
                        </a:rPr>
                        <a:t>Gestión Documental </a:t>
                      </a:r>
                    </a:p>
                  </a:txBody>
                  <a:tcPr/>
                </a:tc>
                <a:tc>
                  <a:txBody>
                    <a:bodyPr/>
                    <a:lstStyle/>
                    <a:p>
                      <a:pPr algn="just"/>
                      <a:r>
                        <a:rPr lang="es-ES" sz="1050" dirty="0">
                          <a:latin typeface="Arial Narrow" panose="020B0606020202030204" pitchFamily="34" charset="0"/>
                        </a:rPr>
                        <a:t>De conformidad con la planeación, se ha cumplido con lo programado para el 1Q, los lineamientos</a:t>
                      </a:r>
                      <a:r>
                        <a:rPr lang="es-ES" sz="1050" baseline="0" dirty="0">
                          <a:latin typeface="Arial Narrow" panose="020B0606020202030204" pitchFamily="34" charset="0"/>
                        </a:rPr>
                        <a:t> de la implementación de la política de gestión documental fueron incluidos en la actualización del PINAR, como se puede observar en la grafica 1. % de avance Planes Institucionales </a:t>
                      </a:r>
                      <a:r>
                        <a:rPr lang="es-ES" sz="1050" baseline="0" dirty="0">
                          <a:solidFill>
                            <a:srgbClr val="FF0000"/>
                          </a:solidFill>
                          <a:latin typeface="Arial Narrow" panose="020B0606020202030204" pitchFamily="34" charset="0"/>
                        </a:rPr>
                        <a:t> </a:t>
                      </a:r>
                      <a:r>
                        <a:rPr lang="es-ES" sz="1050" baseline="0" dirty="0">
                          <a:latin typeface="Arial Narrow" panose="020B0606020202030204" pitchFamily="34" charset="0"/>
                        </a:rPr>
                        <a:t>y la grafica 2. % de avance en la Implementación de MIPG los valores de ejecución del PINAR corresponde al valor de implementación de la política de gestión en mención</a:t>
                      </a:r>
                      <a:endParaRPr lang="es-CO" sz="1050" dirty="0">
                        <a:latin typeface="Arial Narrow" panose="020B0606020202030204" pitchFamily="34" charset="0"/>
                      </a:endParaRPr>
                    </a:p>
                  </a:txBody>
                  <a:tcPr/>
                </a:tc>
                <a:extLst>
                  <a:ext uri="{0D108BD9-81ED-4DB2-BD59-A6C34878D82A}">
                    <a16:rowId xmlns:a16="http://schemas.microsoft.com/office/drawing/2014/main" val="10007"/>
                  </a:ext>
                </a:extLst>
              </a:tr>
              <a:tr h="523066">
                <a:tc>
                  <a:txBody>
                    <a:bodyPr/>
                    <a:lstStyle/>
                    <a:p>
                      <a:pPr algn="just"/>
                      <a:r>
                        <a:rPr lang="es-CO" sz="1050" dirty="0">
                          <a:latin typeface="Arial Narrow" panose="020B0606020202030204" pitchFamily="34" charset="0"/>
                        </a:rPr>
                        <a:t>Transparencia, acceso a la información y Lucha contra la Corrupción </a:t>
                      </a:r>
                    </a:p>
                  </a:txBody>
                  <a:tcPr/>
                </a:tc>
                <a:tc>
                  <a:txBody>
                    <a:bodyPr/>
                    <a:lstStyle/>
                    <a:p>
                      <a:pPr algn="just"/>
                      <a:r>
                        <a:rPr lang="es-ES" sz="1050" baseline="0" dirty="0">
                          <a:latin typeface="Arial Narrow" panose="020B0606020202030204" pitchFamily="34" charset="0"/>
                        </a:rPr>
                        <a:t>Las 5 </a:t>
                      </a:r>
                      <a:r>
                        <a:rPr lang="es-ES" sz="1050" dirty="0">
                          <a:latin typeface="Arial Narrow" panose="020B0606020202030204" pitchFamily="34" charset="0"/>
                        </a:rPr>
                        <a:t>actividades sin ejecución relacionadas con el seguimiento a riesgos y  la utilización de datos abiertos, se tienen programadas para ejecutarse a partir del segundo trimestre de 2022 y una sexta relacionada con la rendición de cuentas, con un avance </a:t>
                      </a:r>
                      <a:r>
                        <a:rPr lang="es-ES" sz="1050" dirty="0">
                          <a:solidFill>
                            <a:schemeClr val="tx1"/>
                          </a:solidFill>
                          <a:latin typeface="Arial Narrow" panose="020B0606020202030204" pitchFamily="34" charset="0"/>
                        </a:rPr>
                        <a:t>del 5% de acuerdo con los tiempos establecidos para la actividad institucional, las actividades de desarrollo de la política se alinearon</a:t>
                      </a:r>
                      <a:r>
                        <a:rPr lang="es-ES" sz="1050" baseline="0" dirty="0">
                          <a:solidFill>
                            <a:schemeClr val="tx1"/>
                          </a:solidFill>
                          <a:latin typeface="Arial Narrow" panose="020B0606020202030204" pitchFamily="34" charset="0"/>
                        </a:rPr>
                        <a:t> con el plan anticorrupción y de atención al ciudadano, el porcentaje de diferencia 1,82%  corresponde </a:t>
                      </a:r>
                      <a:r>
                        <a:rPr lang="es-ES" sz="1050" baseline="0" dirty="0">
                          <a:latin typeface="Arial Narrow" panose="020B0606020202030204" pitchFamily="34" charset="0"/>
                        </a:rPr>
                        <a:t>a actividades asociadas al ajuste y seguimiento al</a:t>
                      </a:r>
                      <a:r>
                        <a:rPr lang="es-ES" sz="1050" dirty="0">
                          <a:latin typeface="Arial Narrow" panose="020B0606020202030204" pitchFamily="34" charset="0"/>
                        </a:rPr>
                        <a:t> esquema de publicación </a:t>
                      </a:r>
                      <a:endParaRPr lang="es-CO" sz="1050" dirty="0">
                        <a:latin typeface="Arial Narrow" panose="020B0606020202030204" pitchFamily="34" charset="0"/>
                      </a:endParaRPr>
                    </a:p>
                  </a:txBody>
                  <a:tcPr/>
                </a:tc>
                <a:extLst>
                  <a:ext uri="{0D108BD9-81ED-4DB2-BD59-A6C34878D82A}">
                    <a16:rowId xmlns:a16="http://schemas.microsoft.com/office/drawing/2014/main" val="10008"/>
                  </a:ext>
                </a:extLst>
              </a:tr>
              <a:tr h="883144">
                <a:tc>
                  <a:txBody>
                    <a:bodyPr/>
                    <a:lstStyle/>
                    <a:p>
                      <a:pPr algn="just"/>
                      <a:r>
                        <a:rPr lang="es-CO" sz="1050" dirty="0">
                          <a:latin typeface="Arial Narrow" panose="020B0606020202030204" pitchFamily="34" charset="0"/>
                        </a:rPr>
                        <a:t>Fortalecimiento institucional y simplificación de Procesos</a:t>
                      </a:r>
                      <a:r>
                        <a:rPr lang="es-CO" sz="1050" baseline="0" dirty="0">
                          <a:latin typeface="Arial Narrow" panose="020B0606020202030204" pitchFamily="34" charset="0"/>
                        </a:rPr>
                        <a:t> </a:t>
                      </a:r>
                      <a:endParaRPr lang="es-CO" sz="1050" dirty="0">
                        <a:latin typeface="Arial Narrow" panose="020B0606020202030204" pitchFamily="34" charset="0"/>
                      </a:endParaRPr>
                    </a:p>
                  </a:txBody>
                  <a:tcPr/>
                </a:tc>
                <a:tc>
                  <a:txBody>
                    <a:bodyPr/>
                    <a:lstStyle/>
                    <a:p>
                      <a:pPr algn="just"/>
                      <a:r>
                        <a:rPr lang="es-ES" sz="1050" dirty="0">
                          <a:latin typeface="Arial Narrow" panose="020B0606020202030204" pitchFamily="34" charset="0"/>
                        </a:rPr>
                        <a:t>Las actividades dadas al proceso de Gestión de Recursos, referentes a la política se han venido desarrollando conforme a lo planeado en FOGEDI, La implementación de esta política tiene una ejecución de</a:t>
                      </a:r>
                      <a:r>
                        <a:rPr lang="es-ES" sz="1050" baseline="0" dirty="0">
                          <a:latin typeface="Arial Narrow" panose="020B0606020202030204" pitchFamily="34" charset="0"/>
                        </a:rPr>
                        <a:t> responsabilidad compartida entre la subdirección Logística, la subdirección Corporativa y la Oficina Asesora de Planeación y la Subdirección de Gestión humana,  el avance porcentual es el asociado a la ejecución del lineamiento de gestión de recursos físicos y recursos internos de la política, actualmente existen 3 lineamientos en desarrollo ligados al trabajo por procesos (Actualización del Mapa de procesos, procedimientos y su documentación), al de rediseño institucional  y manual de funciones, y a los nuevos requerimientos de alineación con la calidad institucional </a:t>
                      </a:r>
                      <a:endParaRPr lang="es-CO" sz="1050" dirty="0">
                        <a:latin typeface="Arial Narrow" panose="020B0606020202030204" pitchFamily="34" charset="0"/>
                      </a:endParaRP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84513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9D0CD6-14DB-4B98-8949-DF137B014F57}"/>
              </a:ext>
            </a:extLst>
          </p:cNvPr>
          <p:cNvSpPr>
            <a:spLocks noGrp="1"/>
          </p:cNvSpPr>
          <p:nvPr>
            <p:ph type="title" idx="4294967295"/>
          </p:nvPr>
        </p:nvSpPr>
        <p:spPr>
          <a:xfrm>
            <a:off x="1088849" y="189880"/>
            <a:ext cx="1039664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ap"/>
                <a:ea typeface="+mn-ea"/>
                <a:cs typeface="+mn-cs"/>
              </a:rPr>
              <a:t>Modelo integrado de Planeación y Gestión – MIPG   </a:t>
            </a:r>
            <a:endParaRPr kumimoji="0" lang="es-CO"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ap"/>
              <a:ea typeface="+mn-ea"/>
              <a:cs typeface="+mn-cs"/>
            </a:endParaRPr>
          </a:p>
        </p:txBody>
      </p:sp>
      <p:sp>
        <p:nvSpPr>
          <p:cNvPr id="4" name="Rectángulo 3"/>
          <p:cNvSpPr/>
          <p:nvPr/>
        </p:nvSpPr>
        <p:spPr>
          <a:xfrm>
            <a:off x="351913" y="1336344"/>
            <a:ext cx="3081293" cy="253916"/>
          </a:xfrm>
          <a:prstGeom prst="rect">
            <a:avLst/>
          </a:prstGeom>
        </p:spPr>
        <p:txBody>
          <a:bodyPr wrap="none">
            <a:spAutoFit/>
          </a:bodyPr>
          <a:lstStyle/>
          <a:p>
            <a:r>
              <a:rPr lang="es-CO" sz="1050" b="1" i="1" dirty="0">
                <a:latin typeface="Arial Narrow" panose="020B0606020202030204" pitchFamily="34" charset="0"/>
              </a:rPr>
              <a:t>Tabla 4. Continuación observaciones de Avance MIPG  </a:t>
            </a:r>
          </a:p>
        </p:txBody>
      </p:sp>
      <p:graphicFrame>
        <p:nvGraphicFramePr>
          <p:cNvPr id="5" name="Tabla 4">
            <a:extLst>
              <a:ext uri="{FF2B5EF4-FFF2-40B4-BE49-F238E27FC236}">
                <a16:creationId xmlns:a16="http://schemas.microsoft.com/office/drawing/2014/main" id="{183539FF-808B-4838-BF9B-F24D4A5FE3A9}"/>
              </a:ext>
            </a:extLst>
          </p:cNvPr>
          <p:cNvGraphicFramePr>
            <a:graphicFrameLocks noGrp="1"/>
          </p:cNvGraphicFramePr>
          <p:nvPr>
            <p:extLst>
              <p:ext uri="{D42A27DB-BD31-4B8C-83A1-F6EECF244321}">
                <p14:modId xmlns:p14="http://schemas.microsoft.com/office/powerpoint/2010/main" val="3825298379"/>
              </p:ext>
            </p:extLst>
          </p:nvPr>
        </p:nvGraphicFramePr>
        <p:xfrm>
          <a:off x="480250" y="1590260"/>
          <a:ext cx="10706538" cy="5874227"/>
        </p:xfrm>
        <a:graphic>
          <a:graphicData uri="http://schemas.openxmlformats.org/drawingml/2006/table">
            <a:tbl>
              <a:tblPr firstRow="1" bandRow="1">
                <a:tableStyleId>{073A0DAA-6AF3-43AB-8588-CEC1D06C72B9}</a:tableStyleId>
              </a:tblPr>
              <a:tblGrid>
                <a:gridCol w="1885663">
                  <a:extLst>
                    <a:ext uri="{9D8B030D-6E8A-4147-A177-3AD203B41FA5}">
                      <a16:colId xmlns:a16="http://schemas.microsoft.com/office/drawing/2014/main" val="20000"/>
                    </a:ext>
                  </a:extLst>
                </a:gridCol>
                <a:gridCol w="8820875">
                  <a:extLst>
                    <a:ext uri="{9D8B030D-6E8A-4147-A177-3AD203B41FA5}">
                      <a16:colId xmlns:a16="http://schemas.microsoft.com/office/drawing/2014/main" val="20001"/>
                    </a:ext>
                  </a:extLst>
                </a:gridCol>
              </a:tblGrid>
              <a:tr h="303110">
                <a:tc>
                  <a:txBody>
                    <a:bodyPr/>
                    <a:lstStyle/>
                    <a:p>
                      <a:r>
                        <a:rPr lang="es-CO" sz="1000" dirty="0">
                          <a:latin typeface="Arial Narrow" panose="020B0606020202030204" pitchFamily="34" charset="0"/>
                        </a:rPr>
                        <a:t>Política MIPG</a:t>
                      </a:r>
                    </a:p>
                  </a:txBody>
                  <a:tcPr/>
                </a:tc>
                <a:tc>
                  <a:txBody>
                    <a:bodyPr/>
                    <a:lstStyle/>
                    <a:p>
                      <a:r>
                        <a:rPr lang="es-CO" sz="1000" dirty="0">
                          <a:latin typeface="Arial Narrow" panose="020B0606020202030204" pitchFamily="34" charset="0"/>
                        </a:rPr>
                        <a:t>Observaciones </a:t>
                      </a:r>
                    </a:p>
                  </a:txBody>
                  <a:tcPr/>
                </a:tc>
                <a:extLst>
                  <a:ext uri="{0D108BD9-81ED-4DB2-BD59-A6C34878D82A}">
                    <a16:rowId xmlns:a16="http://schemas.microsoft.com/office/drawing/2014/main" val="10000"/>
                  </a:ext>
                </a:extLst>
              </a:tr>
              <a:tr h="5051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a:latin typeface="Arial Narrow" panose="020B0606020202030204" pitchFamily="34" charset="0"/>
                        </a:rPr>
                        <a:t>Seguimiento y evaluación del desempeño</a:t>
                      </a:r>
                      <a:r>
                        <a:rPr lang="es-CO" sz="1200" baseline="0" dirty="0">
                          <a:latin typeface="Arial Narrow" panose="020B0606020202030204" pitchFamily="34" charset="0"/>
                        </a:rPr>
                        <a:t> Institucional </a:t>
                      </a:r>
                      <a:endParaRPr lang="es-CO" sz="1200" dirty="0">
                        <a:latin typeface="Arial Narrow" panose="020B0606020202030204" pitchFamily="34" charset="0"/>
                      </a:endParaRPr>
                    </a:p>
                  </a:txBody>
                  <a:tcPr/>
                </a:tc>
                <a:tc>
                  <a:txBody>
                    <a:bodyPr/>
                    <a:lstStyle/>
                    <a:p>
                      <a:pPr algn="just"/>
                      <a:r>
                        <a:rPr lang="es-ES" sz="1200" dirty="0">
                          <a:latin typeface="Arial Narrow" panose="020B0606020202030204" pitchFamily="34" charset="0"/>
                        </a:rPr>
                        <a:t>La construcción de indicadores se está desarrollando conforme a la planeación dada, así como la metodología de seguimiento y reporte</a:t>
                      </a:r>
                      <a:endParaRPr lang="es-CO" sz="1200" dirty="0">
                        <a:latin typeface="Arial Narrow" panose="020B0606020202030204" pitchFamily="34" charset="0"/>
                      </a:endParaRPr>
                    </a:p>
                  </a:txBody>
                  <a:tcPr/>
                </a:tc>
                <a:extLst>
                  <a:ext uri="{0D108BD9-81ED-4DB2-BD59-A6C34878D82A}">
                    <a16:rowId xmlns:a16="http://schemas.microsoft.com/office/drawing/2014/main" val="10001"/>
                  </a:ext>
                </a:extLst>
              </a:tr>
              <a:tr h="409760">
                <a:tc>
                  <a:txBody>
                    <a:bodyPr/>
                    <a:lstStyle/>
                    <a:p>
                      <a:r>
                        <a:rPr lang="es-CO" sz="1200" dirty="0">
                          <a:latin typeface="Arial Narrow" panose="020B0606020202030204" pitchFamily="34" charset="0"/>
                        </a:rPr>
                        <a:t>Mejora Normativa</a:t>
                      </a:r>
                    </a:p>
                  </a:txBody>
                  <a:tcPr/>
                </a:tc>
                <a:tc>
                  <a:txBody>
                    <a:bodyPr/>
                    <a:lstStyle/>
                    <a:p>
                      <a:pPr algn="just"/>
                      <a:r>
                        <a:rPr lang="es-ES" sz="1200" dirty="0">
                          <a:latin typeface="Arial Narrow" panose="020B0606020202030204" pitchFamily="34" charset="0"/>
                        </a:rPr>
                        <a:t>E</a:t>
                      </a:r>
                      <a:r>
                        <a:rPr lang="es-ES" sz="1200" kern="1200" dirty="0">
                          <a:solidFill>
                            <a:schemeClr val="dk1"/>
                          </a:solidFill>
                          <a:latin typeface="Arial Narrow" panose="020B0606020202030204" pitchFamily="34" charset="0"/>
                          <a:ea typeface="+mn-ea"/>
                          <a:cs typeface="+mn-cs"/>
                        </a:rPr>
                        <a:t>sta política de gestión es evaluada a la dirección jurídica de la Secretaria General de la Alcaldía Mayor, toda vez que es esta dirección la encargada de generar jurisprudencia en el distrito capital, como ente territorial, el avance del 25% presentado corresponde al apoyo que la Unidad Administrativa Especial Cuerpo Oficial de Bomberos de Bogotá presta a la dirección jurídica en temas relacionados con la normatividad expedida.</a:t>
                      </a:r>
                      <a:endParaRPr lang="es-CO" sz="1200" kern="1200" dirty="0">
                        <a:solidFill>
                          <a:schemeClr val="dk1"/>
                        </a:solidFill>
                        <a:latin typeface="Arial Narrow" panose="020B0606020202030204" pitchFamily="34" charset="0"/>
                        <a:ea typeface="+mn-ea"/>
                        <a:cs typeface="+mn-cs"/>
                      </a:endParaRPr>
                    </a:p>
                  </a:txBody>
                  <a:tcPr/>
                </a:tc>
                <a:extLst>
                  <a:ext uri="{0D108BD9-81ED-4DB2-BD59-A6C34878D82A}">
                    <a16:rowId xmlns:a16="http://schemas.microsoft.com/office/drawing/2014/main" val="10002"/>
                  </a:ext>
                </a:extLst>
              </a:tr>
              <a:tr h="1042573">
                <a:tc>
                  <a:txBody>
                    <a:bodyPr/>
                    <a:lstStyle/>
                    <a:p>
                      <a:pPr marL="0" algn="l" defTabSz="914400" rtl="0" eaLnBrk="1" latinLnBrk="0" hangingPunct="1"/>
                      <a:r>
                        <a:rPr lang="es-CO" sz="1200" kern="1200" dirty="0">
                          <a:solidFill>
                            <a:schemeClr val="dk1"/>
                          </a:solidFill>
                          <a:latin typeface="Arial Narrow" panose="020B0606020202030204" pitchFamily="34" charset="0"/>
                          <a:ea typeface="+mn-ea"/>
                          <a:cs typeface="+mn-cs"/>
                        </a:rPr>
                        <a:t>Gestión del Conocimiento y la Innovación </a:t>
                      </a:r>
                    </a:p>
                  </a:txBody>
                  <a:tcPr/>
                </a:tc>
                <a:tc>
                  <a:txBody>
                    <a:bodyPr/>
                    <a:lstStyle/>
                    <a:p>
                      <a:pPr marL="0" algn="just" defTabSz="914400" rtl="0" eaLnBrk="1" fontAlgn="b" latinLnBrk="0" hangingPunct="1"/>
                      <a:r>
                        <a:rPr lang="es-ES" sz="1200" kern="1200" dirty="0">
                          <a:solidFill>
                            <a:schemeClr val="dk1"/>
                          </a:solidFill>
                          <a:latin typeface="Arial Narrow" panose="020B0606020202030204" pitchFamily="34" charset="0"/>
                          <a:ea typeface="+mn-ea"/>
                          <a:cs typeface="+mn-cs"/>
                        </a:rPr>
                        <a:t>En el primer trimestre se avanzó en la formulación de la FOGEDI 2022, de igual forma se diseñó el pabellón del conocimiento, la feria del conocimiento, el mapa del conocimiento tácito y explicito, se socializaron los lineamientos de la política de gestión del conocimiento y la innovación tanto</a:t>
                      </a:r>
                      <a:r>
                        <a:rPr lang="es-ES" sz="1200" kern="1200" baseline="0" dirty="0">
                          <a:solidFill>
                            <a:schemeClr val="dk1"/>
                          </a:solidFill>
                          <a:latin typeface="Arial Narrow" panose="020B0606020202030204" pitchFamily="34" charset="0"/>
                          <a:ea typeface="+mn-ea"/>
                          <a:cs typeface="+mn-cs"/>
                        </a:rPr>
                        <a:t> al</a:t>
                      </a:r>
                      <a:r>
                        <a:rPr lang="es-ES" sz="1200" kern="1200" dirty="0">
                          <a:solidFill>
                            <a:schemeClr val="dk1"/>
                          </a:solidFill>
                          <a:latin typeface="Arial Narrow" panose="020B0606020202030204" pitchFamily="34" charset="0"/>
                          <a:ea typeface="+mn-ea"/>
                          <a:cs typeface="+mn-cs"/>
                        </a:rPr>
                        <a:t> personal administrativo como operativo, se desarrollaron las masterclass y se han</a:t>
                      </a:r>
                      <a:r>
                        <a:rPr lang="es-ES" sz="1200" kern="1200" baseline="0" dirty="0">
                          <a:solidFill>
                            <a:schemeClr val="dk1"/>
                          </a:solidFill>
                          <a:latin typeface="Arial Narrow" panose="020B0606020202030204" pitchFamily="34" charset="0"/>
                          <a:ea typeface="+mn-ea"/>
                          <a:cs typeface="+mn-cs"/>
                        </a:rPr>
                        <a:t> </a:t>
                      </a:r>
                      <a:r>
                        <a:rPr lang="es-ES" sz="1200" kern="1200" dirty="0">
                          <a:solidFill>
                            <a:schemeClr val="dk1"/>
                          </a:solidFill>
                          <a:latin typeface="Arial Narrow" panose="020B0606020202030204" pitchFamily="34" charset="0"/>
                          <a:ea typeface="+mn-ea"/>
                          <a:cs typeface="+mn-cs"/>
                        </a:rPr>
                        <a:t>venido articulando la caracterización de los grupos de valor de la entidad con el formato de aliados estratégicos. Es importante continuar articulando los asuntos estadísticos a la gestión del conocimiento y la innovación con el fin de identificar las características del conocimiento que se produce,</a:t>
                      </a:r>
                      <a:r>
                        <a:rPr lang="es-ES" sz="1200" kern="1200" baseline="0" dirty="0">
                          <a:solidFill>
                            <a:schemeClr val="dk1"/>
                          </a:solidFill>
                          <a:latin typeface="Arial Narrow" panose="020B0606020202030204" pitchFamily="34" charset="0"/>
                          <a:ea typeface="+mn-ea"/>
                          <a:cs typeface="+mn-cs"/>
                        </a:rPr>
                        <a:t> y su</a:t>
                      </a:r>
                      <a:r>
                        <a:rPr lang="es-ES" sz="1200" kern="1200" dirty="0">
                          <a:solidFill>
                            <a:schemeClr val="dk1"/>
                          </a:solidFill>
                          <a:latin typeface="Arial Narrow" panose="020B0606020202030204" pitchFamily="34" charset="0"/>
                          <a:ea typeface="+mn-ea"/>
                          <a:cs typeface="+mn-cs"/>
                        </a:rPr>
                        <a:t> relevancia con el propósito</a:t>
                      </a:r>
                      <a:r>
                        <a:rPr lang="es-ES" sz="1200" kern="1200" baseline="0" dirty="0">
                          <a:solidFill>
                            <a:schemeClr val="dk1"/>
                          </a:solidFill>
                          <a:latin typeface="Arial Narrow" panose="020B0606020202030204" pitchFamily="34" charset="0"/>
                          <a:ea typeface="+mn-ea"/>
                          <a:cs typeface="+mn-cs"/>
                        </a:rPr>
                        <a:t> que </a:t>
                      </a:r>
                      <a:r>
                        <a:rPr lang="es-ES" sz="1200" kern="1200" dirty="0">
                          <a:solidFill>
                            <a:schemeClr val="dk1"/>
                          </a:solidFill>
                          <a:latin typeface="Arial Narrow" panose="020B0606020202030204" pitchFamily="34" charset="0"/>
                          <a:ea typeface="+mn-ea"/>
                          <a:cs typeface="+mn-cs"/>
                        </a:rPr>
                        <a:t>puedan contribuir a la toma de decisiones.</a:t>
                      </a:r>
                    </a:p>
                  </a:txBody>
                  <a:tcPr marL="9525" marR="9525" marT="9525"/>
                </a:tc>
                <a:extLst>
                  <a:ext uri="{0D108BD9-81ED-4DB2-BD59-A6C34878D82A}">
                    <a16:rowId xmlns:a16="http://schemas.microsoft.com/office/drawing/2014/main" val="10003"/>
                  </a:ext>
                </a:extLst>
              </a:tr>
              <a:tr h="409760">
                <a:tc>
                  <a:txBody>
                    <a:bodyPr/>
                    <a:lstStyle/>
                    <a:p>
                      <a:r>
                        <a:rPr lang="es-CO" sz="1200" dirty="0">
                          <a:latin typeface="Arial Narrow" panose="020B0606020202030204" pitchFamily="34" charset="0"/>
                        </a:rPr>
                        <a:t>Integridad</a:t>
                      </a:r>
                    </a:p>
                  </a:txBody>
                  <a:tcPr/>
                </a:tc>
                <a:tc>
                  <a:txBody>
                    <a:bodyPr/>
                    <a:lstStyle/>
                    <a:p>
                      <a:pPr algn="just"/>
                      <a:r>
                        <a:rPr lang="es-ES" sz="1200" dirty="0">
                          <a:latin typeface="Arial Narrow" panose="020B0606020202030204" pitchFamily="34" charset="0"/>
                        </a:rPr>
                        <a:t>Se evidencia una alta articulación entre la política MIPG (Integridad) y los planes, en este caso la política de Integridad cuenta con un avance del 22%, el mismo porcentaje del Plan de Gestión de la Integridad. </a:t>
                      </a:r>
                      <a:endParaRPr lang="es-CO" sz="1200" dirty="0">
                        <a:latin typeface="Arial Narrow" panose="020B0606020202030204" pitchFamily="34" charset="0"/>
                      </a:endParaRPr>
                    </a:p>
                  </a:txBody>
                  <a:tcPr/>
                </a:tc>
                <a:extLst>
                  <a:ext uri="{0D108BD9-81ED-4DB2-BD59-A6C34878D82A}">
                    <a16:rowId xmlns:a16="http://schemas.microsoft.com/office/drawing/2014/main" val="10004"/>
                  </a:ext>
                </a:extLst>
              </a:tr>
              <a:tr h="409760">
                <a:tc>
                  <a:txBody>
                    <a:bodyPr/>
                    <a:lstStyle/>
                    <a:p>
                      <a:r>
                        <a:rPr lang="es-CO" sz="1200" dirty="0">
                          <a:latin typeface="Arial Narrow" panose="020B0606020202030204" pitchFamily="34" charset="0"/>
                        </a:rPr>
                        <a:t>Racionalización de Tramites</a:t>
                      </a:r>
                    </a:p>
                  </a:txBody>
                  <a:tcPr/>
                </a:tc>
                <a:tc>
                  <a:txBody>
                    <a:bodyPr/>
                    <a:lstStyle/>
                    <a:p>
                      <a:pPr algn="just"/>
                      <a:r>
                        <a:rPr lang="es-ES" sz="1200" dirty="0">
                          <a:latin typeface="Arial Narrow" panose="020B0606020202030204" pitchFamily="34" charset="0"/>
                        </a:rPr>
                        <a:t>Con el fin de avanzar en la racionalización de trámites de la entidad en el marco de MIPG, se evidencia progreso en la contratación de la plataforma LMS para su incorporación en el portal de servicios de inspecciones técnicas. Adicionalmente, se requiere continuar con la actualización de los trámites y servicios en los portales web dispuestos para ello (A nivel nacional y distrital)</a:t>
                      </a:r>
                      <a:endParaRPr lang="es-CO" sz="1200" dirty="0">
                        <a:latin typeface="Arial Narrow" panose="020B0606020202030204" pitchFamily="34" charset="0"/>
                      </a:endParaRPr>
                    </a:p>
                  </a:txBody>
                  <a:tcPr/>
                </a:tc>
                <a:extLst>
                  <a:ext uri="{0D108BD9-81ED-4DB2-BD59-A6C34878D82A}">
                    <a16:rowId xmlns:a16="http://schemas.microsoft.com/office/drawing/2014/main" val="10005"/>
                  </a:ext>
                </a:extLst>
              </a:tr>
              <a:tr h="505184">
                <a:tc>
                  <a:txBody>
                    <a:bodyPr/>
                    <a:lstStyle/>
                    <a:p>
                      <a:r>
                        <a:rPr lang="es-CO" sz="1200" dirty="0">
                          <a:latin typeface="Arial Narrow" panose="020B0606020202030204" pitchFamily="34" charset="0"/>
                        </a:rPr>
                        <a:t>Gestión</a:t>
                      </a:r>
                      <a:r>
                        <a:rPr lang="es-CO" sz="1200" baseline="0" dirty="0">
                          <a:latin typeface="Arial Narrow" panose="020B0606020202030204" pitchFamily="34" charset="0"/>
                        </a:rPr>
                        <a:t> Estratégica del Talento Humano </a:t>
                      </a:r>
                      <a:endParaRPr lang="es-CO" sz="1200" dirty="0">
                        <a:latin typeface="Arial Narrow" panose="020B0606020202030204" pitchFamily="34" charset="0"/>
                      </a:endParaRPr>
                    </a:p>
                  </a:txBody>
                  <a:tcPr/>
                </a:tc>
                <a:tc>
                  <a:txBody>
                    <a:bodyPr/>
                    <a:lstStyle/>
                    <a:p>
                      <a:pPr algn="just"/>
                      <a:r>
                        <a:rPr lang="es-ES" sz="1200" dirty="0">
                          <a:latin typeface="Arial Narrow" panose="020B0606020202030204" pitchFamily="34" charset="0"/>
                        </a:rPr>
                        <a:t>Se evidencia una alta articulación entre la política MIPG (Gestión Estratégica del Talento Humano) y los planes asociados al proceso de Gestión del Talento Humano debido a que la elaboración de los planes atiende a la estructura planteada por el modelo. Lo anterior se evidencia al contrastar las políticas con los planes, respecto a la Gestión Estratégica del Talento Humano, se evidencia un avance de 12,77%, representado en los avances al Plan Anual de Vacantes, el Plan de Previsión de Recursos Humanos, el Plan Institucional de Capacitación, el Plan Estratégico de Talento Humano, el Plan de Trabajo Anual en Seguridad y Salud en el Trabajo y el Plan de Incentivos Institucionales que responden a la planeación estratégica del talento humano MIPG.</a:t>
                      </a:r>
                      <a:endParaRPr lang="es-CO" sz="1200" dirty="0">
                        <a:latin typeface="Arial Narrow" panose="020B0606020202030204" pitchFamily="34" charset="0"/>
                      </a:endParaRPr>
                    </a:p>
                  </a:txBody>
                  <a:tcPr/>
                </a:tc>
                <a:extLst>
                  <a:ext uri="{0D108BD9-81ED-4DB2-BD59-A6C34878D82A}">
                    <a16:rowId xmlns:a16="http://schemas.microsoft.com/office/drawing/2014/main" val="10006"/>
                  </a:ext>
                </a:extLst>
              </a:tr>
              <a:tr h="409760">
                <a:tc>
                  <a:txBody>
                    <a:bodyPr/>
                    <a:lstStyle/>
                    <a:p>
                      <a:r>
                        <a:rPr lang="es-CO" sz="1200" dirty="0">
                          <a:latin typeface="Arial Narrow" panose="020B0606020202030204" pitchFamily="34" charset="0"/>
                        </a:rPr>
                        <a:t>Información Estadística</a:t>
                      </a:r>
                    </a:p>
                  </a:txBody>
                  <a:tcPr/>
                </a:tc>
                <a:tc>
                  <a:txBody>
                    <a:bodyPr/>
                    <a:lstStyle/>
                    <a:p>
                      <a:pPr algn="just"/>
                      <a:r>
                        <a:rPr lang="es-ES" sz="1200" dirty="0">
                          <a:latin typeface="Arial Narrow" panose="020B0606020202030204" pitchFamily="34" charset="0"/>
                        </a:rPr>
                        <a:t>En relación con la política de información estadística el avance es discreto debido a la incipiente implementación de la misma, sin embargo, el progreso evidenciado establece las bases de lo que será el desarrollo a lo largo de la vigencia en relación con la generación de la política estadística y el protocolo de almacenamiento. </a:t>
                      </a:r>
                      <a:endParaRPr lang="es-CO" sz="1200" dirty="0">
                        <a:latin typeface="Arial Narrow" panose="020B0606020202030204" pitchFamily="34" charset="0"/>
                      </a:endParaRPr>
                    </a:p>
                  </a:txBody>
                  <a:tcPr/>
                </a:tc>
                <a:extLst>
                  <a:ext uri="{0D108BD9-81ED-4DB2-BD59-A6C34878D82A}">
                    <a16:rowId xmlns:a16="http://schemas.microsoft.com/office/drawing/2014/main" val="10007"/>
                  </a:ext>
                </a:extLst>
              </a:tr>
              <a:tr h="409760">
                <a:tc>
                  <a:txBody>
                    <a:bodyPr/>
                    <a:lstStyle/>
                    <a:p>
                      <a:r>
                        <a:rPr lang="es-CO" sz="1200" dirty="0">
                          <a:latin typeface="Arial Narrow" panose="020B0606020202030204" pitchFamily="34" charset="0"/>
                        </a:rPr>
                        <a:t>Control Interno</a:t>
                      </a:r>
                      <a:r>
                        <a:rPr lang="es-CO" sz="1200" baseline="0" dirty="0">
                          <a:latin typeface="Arial Narrow" panose="020B0606020202030204" pitchFamily="34" charset="0"/>
                        </a:rPr>
                        <a:t> </a:t>
                      </a:r>
                      <a:endParaRPr lang="es-CO" sz="1200" dirty="0">
                        <a:latin typeface="Arial Narrow" panose="020B060602020203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dirty="0">
                          <a:latin typeface="Arial Narrow" panose="020B0606020202030204" pitchFamily="34" charset="0"/>
                        </a:rPr>
                        <a:t>Se debe hacer énfasis en la implementación del sistema de control interno, (la</a:t>
                      </a:r>
                      <a:r>
                        <a:rPr lang="es-ES" sz="1200" baseline="0" dirty="0">
                          <a:latin typeface="Arial Narrow" panose="020B0606020202030204" pitchFamily="34" charset="0"/>
                        </a:rPr>
                        <a:t> entidad trabaja actualmente en el desarrollo de la campaña de control interno</a:t>
                      </a:r>
                      <a:r>
                        <a:rPr lang="es-CO" sz="1200" baseline="0" dirty="0">
                          <a:latin typeface="Arial Narrow" panose="020B0606020202030204" pitchFamily="34" charset="0"/>
                        </a:rPr>
                        <a:t>), respecto al avance</a:t>
                      </a:r>
                      <a:r>
                        <a:rPr lang="es-ES" sz="1200" dirty="0">
                          <a:latin typeface="Arial Narrow" panose="020B0606020202030204" pitchFamily="34" charset="0"/>
                        </a:rPr>
                        <a:t> se evidencia la</a:t>
                      </a:r>
                      <a:r>
                        <a:rPr lang="es-ES" sz="1200" baseline="0" dirty="0">
                          <a:latin typeface="Arial Narrow" panose="020B0606020202030204" pitchFamily="34" charset="0"/>
                        </a:rPr>
                        <a:t> ejecución de</a:t>
                      </a:r>
                      <a:r>
                        <a:rPr lang="es-ES" sz="1200" dirty="0">
                          <a:latin typeface="Arial Narrow" panose="020B0606020202030204" pitchFamily="34" charset="0"/>
                        </a:rPr>
                        <a:t> las actividades alineadas a la gestión del riesgo y a las actividades alineadas con la oficina</a:t>
                      </a:r>
                      <a:r>
                        <a:rPr lang="es-ES" sz="1200" baseline="0" dirty="0">
                          <a:latin typeface="Arial Narrow" panose="020B0606020202030204" pitchFamily="34" charset="0"/>
                        </a:rPr>
                        <a:t> </a:t>
                      </a:r>
                      <a:r>
                        <a:rPr lang="es-ES" sz="1200" dirty="0">
                          <a:latin typeface="Arial Narrow" panose="020B0606020202030204" pitchFamily="34" charset="0"/>
                        </a:rPr>
                        <a:t>de control interno las cuales se desarrollan conforme a su planeación y el Plan Anual de auditoria</a:t>
                      </a:r>
                      <a:endParaRPr lang="es-CO" sz="1200" dirty="0">
                        <a:latin typeface="Arial Narrow" panose="020B0606020202030204" pitchFamily="34" charset="0"/>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621580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9D0CD6-14DB-4B98-8949-DF137B014F57}"/>
              </a:ext>
            </a:extLst>
          </p:cNvPr>
          <p:cNvSpPr>
            <a:spLocks noGrp="1"/>
          </p:cNvSpPr>
          <p:nvPr>
            <p:ph type="title" idx="4294967295"/>
          </p:nvPr>
        </p:nvSpPr>
        <p:spPr>
          <a:xfrm>
            <a:off x="978294" y="300044"/>
            <a:ext cx="1039664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Ejecución presupuestal </a:t>
            </a:r>
            <a:endParaRPr kumimoji="0" lang="es-CO"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3" name="CuadroTexto 2"/>
          <p:cNvSpPr txBox="1"/>
          <p:nvPr/>
        </p:nvSpPr>
        <p:spPr>
          <a:xfrm>
            <a:off x="507999" y="1879794"/>
            <a:ext cx="6073422" cy="5078313"/>
          </a:xfrm>
          <a:prstGeom prst="rect">
            <a:avLst/>
          </a:prstGeom>
          <a:noFill/>
        </p:spPr>
        <p:txBody>
          <a:bodyPr wrap="square" rtlCol="0">
            <a:spAutoFit/>
          </a:bodyPr>
          <a:lstStyle/>
          <a:p>
            <a:pPr algn="just"/>
            <a:r>
              <a:rPr lang="es-CO" dirty="0">
                <a:latin typeface="Arial Narrow" panose="020B0606020202030204" pitchFamily="34" charset="0"/>
              </a:rPr>
              <a:t>La Unidad Administrativa Especial Cuerpo Oficial de Bomberos de Bogotá,  en el marco del Plan Distrital de Desarrollo </a:t>
            </a:r>
            <a:r>
              <a:rPr lang="es-ES" dirty="0">
                <a:latin typeface="Arial Narrow" panose="020B0606020202030204" pitchFamily="34" charset="0"/>
              </a:rPr>
              <a:t>“Un nuevo contrato social y ambiental para la Bogotá del siglo XXI 2020-2024.” </a:t>
            </a:r>
            <a:r>
              <a:rPr lang="es-CO" dirty="0">
                <a:latin typeface="Arial Narrow" panose="020B0606020202030204" pitchFamily="34" charset="0"/>
              </a:rPr>
              <a:t>tuvo una asignación presupuestal de 56.000 millones de pesos para la vigencia 2022, de estos 20.981 millones que corresponden al 37,47% han sido ejecutados,  Este presupuesto se destino para la ejecución de 3 proyectos de inversión; Fortalecimiento del Cuerpo Oficial de Bomberos de Bogotá, con denominación 7658, Fortalecimiento de la planeación y gestión de la UAECOB Bogotá con denominación 7655, y el proyecto de inversión de fortalecimiento de la infraestructura de tecnología informática y de comunicaciones de la UAECOB Bogotá, con código 7637.</a:t>
            </a:r>
          </a:p>
          <a:p>
            <a:pPr algn="just"/>
            <a:endParaRPr lang="es-CO" dirty="0">
              <a:latin typeface="Arial Narrow" panose="020B0606020202030204" pitchFamily="34" charset="0"/>
            </a:endParaRPr>
          </a:p>
          <a:p>
            <a:pPr algn="just"/>
            <a:r>
              <a:rPr lang="es-CO" dirty="0">
                <a:latin typeface="Arial Narrow" panose="020B0606020202030204" pitchFamily="34" charset="0"/>
              </a:rPr>
              <a:t>La asignación presupuestal corresponde de igual manera al cumplimiento de 7 metas del Plan de Desarrollo Distrital. A continuación se presentan los resultados de la ejecución presupuestal en términos porcentuales, tanto de proyecto de inversión, como de metas del PDD en la vigencia 2022, y a nivel acumulativo 2020-2024</a:t>
            </a:r>
          </a:p>
        </p:txBody>
      </p:sp>
      <p:pic>
        <p:nvPicPr>
          <p:cNvPr id="9" name="Imagen 8" descr="Imagen decorativa">
            <a:extLst>
              <a:ext uri="{FF2B5EF4-FFF2-40B4-BE49-F238E27FC236}">
                <a16:creationId xmlns:a16="http://schemas.microsoft.com/office/drawing/2014/main" id="{78E6656D-E608-3F8E-D03D-2300E9B778C6}"/>
              </a:ext>
            </a:extLst>
          </p:cNvPr>
          <p:cNvPicPr>
            <a:picLocks noChangeAspect="1"/>
          </p:cNvPicPr>
          <p:nvPr/>
        </p:nvPicPr>
        <p:blipFill>
          <a:blip r:embed="rId3"/>
          <a:stretch>
            <a:fillRect/>
          </a:stretch>
        </p:blipFill>
        <p:spPr>
          <a:xfrm>
            <a:off x="7528697" y="2309618"/>
            <a:ext cx="3906946" cy="3906946"/>
          </a:xfrm>
          <a:prstGeom prst="rect">
            <a:avLst/>
          </a:prstGeom>
        </p:spPr>
      </p:pic>
    </p:spTree>
    <p:extLst>
      <p:ext uri="{BB962C8B-B14F-4D97-AF65-F5344CB8AC3E}">
        <p14:creationId xmlns:p14="http://schemas.microsoft.com/office/powerpoint/2010/main" val="3116337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9D0CD6-14DB-4B98-8949-DF137B014F57}"/>
              </a:ext>
            </a:extLst>
          </p:cNvPr>
          <p:cNvSpPr>
            <a:spLocks noGrp="1"/>
          </p:cNvSpPr>
          <p:nvPr>
            <p:ph type="title" idx="4294967295"/>
          </p:nvPr>
        </p:nvSpPr>
        <p:spPr>
          <a:xfrm>
            <a:off x="1147629" y="300041"/>
            <a:ext cx="1039664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0" dirty="0">
                <a:ln>
                  <a:noFill/>
                </a:ln>
                <a:solidFill>
                  <a:srgbClr val="E21A00"/>
                </a:solidFill>
                <a:effectLst>
                  <a:outerShdw blurRad="38100" dist="38100" dir="2700000" algn="tl">
                    <a:srgbClr val="000000">
                      <a:alpha val="43137"/>
                    </a:srgbClr>
                  </a:outerShdw>
                </a:effectLst>
                <a:uLnTx/>
                <a:uFillTx/>
                <a:latin typeface="Impact" panose="020B0806030902050204" pitchFamily="34" charset="0"/>
                <a:ea typeface="+mn-ea"/>
                <a:cs typeface="+mn-cs"/>
              </a:rPr>
              <a:t>Ejecución presupuestal  </a:t>
            </a:r>
            <a:endParaRPr kumimoji="0" lang="es-CO" sz="3600" b="1" i="0" u="none" strike="noStrike" kern="1200" cap="none" spc="0" normalizeH="0" baseline="0" noProof="0" dirty="0">
              <a:ln>
                <a:noFill/>
              </a:ln>
              <a:solidFill>
                <a:srgbClr val="E21A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5" name="Rectángulo 4"/>
          <p:cNvSpPr/>
          <p:nvPr/>
        </p:nvSpPr>
        <p:spPr>
          <a:xfrm>
            <a:off x="375880" y="1708247"/>
            <a:ext cx="3892412" cy="253916"/>
          </a:xfrm>
          <a:prstGeom prst="rect">
            <a:avLst/>
          </a:prstGeom>
        </p:spPr>
        <p:txBody>
          <a:bodyPr wrap="none">
            <a:spAutoFit/>
          </a:bodyPr>
          <a:lstStyle/>
          <a:p>
            <a:r>
              <a:rPr lang="es-CO" sz="1050" b="1" i="1" dirty="0">
                <a:latin typeface="Arial Narrow" panose="020B0606020202030204" pitchFamily="34" charset="0"/>
              </a:rPr>
              <a:t>Gráfica 4 % de avance ejecución presupuestal, proyectos de inversión </a:t>
            </a:r>
          </a:p>
        </p:txBody>
      </p:sp>
      <p:graphicFrame>
        <p:nvGraphicFramePr>
          <p:cNvPr id="3" name="Gráfico 2" descr="Tabla de ejecución presupuestal por proyecto de inversión ">
            <a:extLst>
              <a:ext uri="{FF2B5EF4-FFF2-40B4-BE49-F238E27FC236}">
                <a16:creationId xmlns:a16="http://schemas.microsoft.com/office/drawing/2014/main" id="{67AB2C4D-5178-4489-90A8-C99D675FBC31}"/>
              </a:ext>
            </a:extLst>
          </p:cNvPr>
          <p:cNvGraphicFramePr>
            <a:graphicFrameLocks noGrp="1"/>
          </p:cNvGraphicFramePr>
          <p:nvPr>
            <p:extLst>
              <p:ext uri="{D42A27DB-BD31-4B8C-83A1-F6EECF244321}">
                <p14:modId xmlns:p14="http://schemas.microsoft.com/office/powerpoint/2010/main" val="3723901001"/>
              </p:ext>
            </p:extLst>
          </p:nvPr>
        </p:nvGraphicFramePr>
        <p:xfrm>
          <a:off x="392921" y="2108921"/>
          <a:ext cx="7634379" cy="4858603"/>
        </p:xfrm>
        <a:graphic>
          <a:graphicData uri="http://schemas.openxmlformats.org/drawingml/2006/chart">
            <c:chart xmlns:c="http://schemas.openxmlformats.org/drawingml/2006/chart" xmlns:r="http://schemas.openxmlformats.org/officeDocument/2006/relationships" r:id="rId3"/>
          </a:graphicData>
        </a:graphic>
      </p:graphicFrame>
      <p:sp>
        <p:nvSpPr>
          <p:cNvPr id="4" name="CuadroTexto 3">
            <a:extLst>
              <a:ext uri="{FF2B5EF4-FFF2-40B4-BE49-F238E27FC236}">
                <a16:creationId xmlns:a16="http://schemas.microsoft.com/office/drawing/2014/main" id="{8295C8EB-5514-464A-86D6-D58AF7896D75}"/>
              </a:ext>
            </a:extLst>
          </p:cNvPr>
          <p:cNvSpPr txBox="1"/>
          <p:nvPr/>
        </p:nvSpPr>
        <p:spPr>
          <a:xfrm>
            <a:off x="8208632" y="2589762"/>
            <a:ext cx="3717807" cy="5724644"/>
          </a:xfrm>
          <a:prstGeom prst="rect">
            <a:avLst/>
          </a:prstGeom>
          <a:noFill/>
        </p:spPr>
        <p:txBody>
          <a:bodyPr wrap="square" rtlCol="0">
            <a:spAutoFit/>
          </a:bodyPr>
          <a:lstStyle/>
          <a:p>
            <a:pPr algn="just"/>
            <a:r>
              <a:rPr lang="es-CO" sz="1600" dirty="0">
                <a:latin typeface="Arial Narrow" panose="020B0606020202030204" pitchFamily="34" charset="0"/>
              </a:rPr>
              <a:t>El proyecto de inversión que mas presupuesto asignado ha ejecutado a nivel acumulado es el proyecto 7655 fortalecimiento de la planeación y gestión de la UAECOB Bogotá, con una ejecución de 19.918 millones en el periodo 2020-2024. Igualmente es este proyecto el de mayor ejecución en el primer trimestre de la vigencia 2022 con un total de 9.388 Millones, respecto a los 11.744 millones asignados </a:t>
            </a:r>
          </a:p>
          <a:p>
            <a:pPr algn="just"/>
            <a:endParaRPr lang="es-CO" sz="1600" dirty="0">
              <a:latin typeface="Arial Narrow" panose="020B0606020202030204" pitchFamily="34" charset="0"/>
            </a:endParaRPr>
          </a:p>
          <a:p>
            <a:pPr algn="just"/>
            <a:r>
              <a:rPr lang="es-CO" sz="1600" dirty="0">
                <a:latin typeface="Arial Narrow" panose="020B0606020202030204" pitchFamily="34" charset="0"/>
              </a:rPr>
              <a:t>De otra parte los proyectos 7658 y 7637 presentan un porcentaje de ejecución presupuestal muy similar en el primer trimestre del 2022, el valor de ejecución es de 10.230 millones y 1.363 millones respectivamente.</a:t>
            </a:r>
          </a:p>
          <a:p>
            <a:pPr algn="just"/>
            <a:endParaRPr lang="es-CO" sz="1400" dirty="0">
              <a:latin typeface="Arial Narrow" panose="020B0606020202030204" pitchFamily="34" charset="0"/>
            </a:endParaRPr>
          </a:p>
          <a:p>
            <a:pPr algn="just"/>
            <a:endParaRPr lang="es-CO" sz="1400" dirty="0">
              <a:latin typeface="Arial Narrow" panose="020B0606020202030204" pitchFamily="34" charset="0"/>
            </a:endParaRPr>
          </a:p>
          <a:p>
            <a:endParaRPr lang="es-CO" sz="1400" dirty="0">
              <a:latin typeface="Arial Narrow" panose="020B0606020202030204" pitchFamily="34" charset="0"/>
            </a:endParaRPr>
          </a:p>
          <a:p>
            <a:endParaRPr lang="es-CO" sz="1400" dirty="0">
              <a:latin typeface="Arial Narrow" panose="020B0606020202030204" pitchFamily="34" charset="0"/>
            </a:endParaRPr>
          </a:p>
          <a:p>
            <a:endParaRPr lang="es-CO" sz="1400" dirty="0">
              <a:latin typeface="Arial Narrow" panose="020B0606020202030204" pitchFamily="34" charset="0"/>
            </a:endParaRPr>
          </a:p>
          <a:p>
            <a:endParaRPr lang="es-CO" sz="1400" dirty="0">
              <a:latin typeface="Arial Narrow" panose="020B0606020202030204" pitchFamily="34" charset="0"/>
            </a:endParaRPr>
          </a:p>
          <a:p>
            <a:endParaRPr lang="es-CO" sz="1400" dirty="0">
              <a:latin typeface="Arial Narrow" panose="020B0606020202030204" pitchFamily="34" charset="0"/>
            </a:endParaRPr>
          </a:p>
          <a:p>
            <a:endParaRPr lang="es-CO" sz="1400" dirty="0">
              <a:latin typeface="Arial Narrow" panose="020B0606020202030204" pitchFamily="34" charset="0"/>
            </a:endParaRPr>
          </a:p>
          <a:p>
            <a:endParaRPr lang="es-CO" sz="1400" dirty="0">
              <a:latin typeface="Arial Narrow" panose="020B0606020202030204" pitchFamily="34" charset="0"/>
            </a:endParaRPr>
          </a:p>
        </p:txBody>
      </p:sp>
    </p:spTree>
    <p:extLst>
      <p:ext uri="{BB962C8B-B14F-4D97-AF65-F5344CB8AC3E}">
        <p14:creationId xmlns:p14="http://schemas.microsoft.com/office/powerpoint/2010/main" val="62689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898C0B7-8F79-45C0-BB6B-7B41C0138DA6}"/>
              </a:ext>
              <a:ext uri="{C183D7F6-B498-43B3-948B-1728B52AA6E4}">
                <adec:decorative xmlns:adec="http://schemas.microsoft.com/office/drawing/2017/decorative" val="0"/>
              </a:ext>
            </a:extLst>
          </p:cNvPr>
          <p:cNvSpPr>
            <a:spLocks noGrp="1"/>
          </p:cNvSpPr>
          <p:nvPr>
            <p:ph type="title" idx="4294967295"/>
          </p:nvPr>
        </p:nvSpPr>
        <p:spPr>
          <a:xfrm>
            <a:off x="1372774" y="460031"/>
            <a:ext cx="1039664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E21A00"/>
                </a:solidFill>
                <a:effectLst>
                  <a:outerShdw blurRad="38100" dist="38100" dir="2700000" algn="tl">
                    <a:srgbClr val="000000">
                      <a:alpha val="43137"/>
                    </a:srgbClr>
                  </a:outerShdw>
                </a:effectLst>
                <a:uLnTx/>
                <a:uFillTx/>
                <a:latin typeface="Impact" panose="020B0806030902050204" pitchFamily="34" charset="0"/>
                <a:ea typeface="+mn-ea"/>
                <a:cs typeface="+mn-cs"/>
              </a:rPr>
              <a:t>Contenido</a:t>
            </a:r>
            <a:r>
              <a:rPr kumimoji="0" lang="es-ES" sz="3600" b="0" i="0" u="none" strike="noStrike" kern="1200" cap="none" spc="0" normalizeH="0" baseline="0" noProof="0" dirty="0">
                <a:ln>
                  <a:noFill/>
                </a:ln>
                <a:solidFill>
                  <a:srgbClr val="E21A00"/>
                </a:solidFill>
                <a:effectLst>
                  <a:outerShdw blurRad="38100" dist="38100" dir="2700000" algn="tl">
                    <a:srgbClr val="000000">
                      <a:alpha val="43137"/>
                    </a:srgbClr>
                  </a:outerShdw>
                </a:effectLst>
                <a:uLnTx/>
                <a:uFillTx/>
                <a:latin typeface="Impact" panose="020B0806030902050204" pitchFamily="34" charset="0"/>
                <a:ea typeface="+mn-ea"/>
                <a:cs typeface="+mn-cs"/>
              </a:rPr>
              <a:t> </a:t>
            </a:r>
            <a:endParaRPr kumimoji="0" lang="es-CO" sz="3600" b="0" i="0" u="none" strike="noStrike" kern="1200" cap="none" spc="0" normalizeH="0" baseline="0" noProof="0" dirty="0">
              <a:ln>
                <a:noFill/>
              </a:ln>
              <a:solidFill>
                <a:srgbClr val="E21A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graphicFrame>
        <p:nvGraphicFramePr>
          <p:cNvPr id="2" name="Diagrama 1" descr="Mapa conceptual del contenido y estructura de la información del documento ">
            <a:extLst>
              <a:ext uri="{FF2B5EF4-FFF2-40B4-BE49-F238E27FC236}">
                <a16:creationId xmlns:a16="http://schemas.microsoft.com/office/drawing/2014/main" id="{B17FD7D0-AB02-4D13-B679-287E31B86695}"/>
              </a:ext>
            </a:extLst>
          </p:cNvPr>
          <p:cNvGraphicFramePr/>
          <p:nvPr>
            <p:extLst>
              <p:ext uri="{D42A27DB-BD31-4B8C-83A1-F6EECF244321}">
                <p14:modId xmlns:p14="http://schemas.microsoft.com/office/powerpoint/2010/main" val="1492417952"/>
              </p:ext>
            </p:extLst>
          </p:nvPr>
        </p:nvGraphicFramePr>
        <p:xfrm>
          <a:off x="293511" y="1828801"/>
          <a:ext cx="7236536" cy="5000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Conector recto 4" descr="Separador estructura del documento e índice de tablas y graficas ">
            <a:extLst>
              <a:ext uri="{C183D7F6-B498-43B3-948B-1728B52AA6E4}">
                <adec:decorative xmlns:adec="http://schemas.microsoft.com/office/drawing/2017/decorative" val="0"/>
              </a:ext>
            </a:extLst>
          </p:cNvPr>
          <p:cNvCxnSpPr>
            <a:cxnSpLocks/>
          </p:cNvCxnSpPr>
          <p:nvPr/>
        </p:nvCxnSpPr>
        <p:spPr>
          <a:xfrm flipH="1">
            <a:off x="7592566" y="1510882"/>
            <a:ext cx="5883" cy="5499515"/>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C183D7F6-B498-43B3-948B-1728B52AA6E4}">
                <adec:decorative xmlns:adec="http://schemas.microsoft.com/office/drawing/2017/decorative" val="0"/>
              </a:ext>
            </a:extLst>
          </p:cNvPr>
          <p:cNvSpPr txBox="1"/>
          <p:nvPr/>
        </p:nvSpPr>
        <p:spPr>
          <a:xfrm>
            <a:off x="8958465" y="1992226"/>
            <a:ext cx="2060027" cy="400110"/>
          </a:xfrm>
          <a:prstGeom prst="rect">
            <a:avLst/>
          </a:prstGeom>
          <a:noFill/>
        </p:spPr>
        <p:txBody>
          <a:bodyPr wrap="square" rtlCol="0">
            <a:spAutoFit/>
          </a:bodyPr>
          <a:lstStyle/>
          <a:p>
            <a:r>
              <a:rPr lang="es-CO" sz="2000" b="1" dirty="0">
                <a:latin typeface="Arial Narrow" panose="020B0606020202030204" pitchFamily="34" charset="0"/>
              </a:rPr>
              <a:t>Índice de Tablas</a:t>
            </a:r>
          </a:p>
        </p:txBody>
      </p:sp>
      <p:sp>
        <p:nvSpPr>
          <p:cNvPr id="7" name="CuadroTexto 6">
            <a:hlinkClick r:id="rId8" action="ppaction://hlinksldjump"/>
            <a:extLst>
              <a:ext uri="{C183D7F6-B498-43B3-948B-1728B52AA6E4}">
                <adec:decorative xmlns:adec="http://schemas.microsoft.com/office/drawing/2017/decorative" val="0"/>
              </a:ext>
            </a:extLst>
          </p:cNvPr>
          <p:cNvSpPr txBox="1"/>
          <p:nvPr/>
        </p:nvSpPr>
        <p:spPr>
          <a:xfrm>
            <a:off x="8192515" y="2590557"/>
            <a:ext cx="3852729" cy="338554"/>
          </a:xfrm>
          <a:prstGeom prst="rect">
            <a:avLst/>
          </a:prstGeom>
          <a:noFill/>
        </p:spPr>
        <p:txBody>
          <a:bodyPr wrap="square" rtlCol="0">
            <a:spAutoFit/>
          </a:bodyPr>
          <a:lstStyle/>
          <a:p>
            <a:r>
              <a:rPr lang="es-CO" sz="1600" i="1" dirty="0">
                <a:latin typeface="Arial Narrow" panose="020B0606020202030204" pitchFamily="34" charset="0"/>
              </a:rPr>
              <a:t>Tabla 1. alineación proyectos estratégicos PEI </a:t>
            </a:r>
          </a:p>
        </p:txBody>
      </p:sp>
      <p:sp>
        <p:nvSpPr>
          <p:cNvPr id="8" name="CuadroTexto 7">
            <a:extLst>
              <a:ext uri="{C183D7F6-B498-43B3-948B-1728B52AA6E4}">
                <adec:decorative xmlns:adec="http://schemas.microsoft.com/office/drawing/2017/decorative" val="0"/>
              </a:ext>
            </a:extLst>
          </p:cNvPr>
          <p:cNvSpPr txBox="1"/>
          <p:nvPr/>
        </p:nvSpPr>
        <p:spPr>
          <a:xfrm>
            <a:off x="8192515" y="2900918"/>
            <a:ext cx="3852729" cy="338554"/>
          </a:xfrm>
          <a:prstGeom prst="rect">
            <a:avLst/>
          </a:prstGeom>
          <a:noFill/>
        </p:spPr>
        <p:txBody>
          <a:bodyPr wrap="square" rtlCol="0">
            <a:spAutoFit/>
          </a:bodyPr>
          <a:lstStyle/>
          <a:p>
            <a:r>
              <a:rPr lang="es-CO" sz="1600" i="1" dirty="0">
                <a:latin typeface="Arial Narrow" panose="020B0606020202030204" pitchFamily="34" charset="0"/>
              </a:rPr>
              <a:t>Tabla 2. Indicadores de Impacto PEI </a:t>
            </a:r>
          </a:p>
        </p:txBody>
      </p:sp>
      <p:sp>
        <p:nvSpPr>
          <p:cNvPr id="13" name="Rectángulo 12"/>
          <p:cNvSpPr/>
          <p:nvPr/>
        </p:nvSpPr>
        <p:spPr>
          <a:xfrm>
            <a:off x="8199420" y="3211167"/>
            <a:ext cx="3112903" cy="338554"/>
          </a:xfrm>
          <a:prstGeom prst="rect">
            <a:avLst/>
          </a:prstGeom>
        </p:spPr>
        <p:txBody>
          <a:bodyPr wrap="none">
            <a:spAutoFit/>
          </a:bodyPr>
          <a:lstStyle/>
          <a:p>
            <a:r>
              <a:rPr lang="es-CO" sz="1600" i="1" dirty="0">
                <a:latin typeface="Arial Narrow" panose="020B0606020202030204" pitchFamily="34" charset="0"/>
              </a:rPr>
              <a:t>Tabla 3. Indicadores de Plan de Acción </a:t>
            </a:r>
          </a:p>
        </p:txBody>
      </p:sp>
      <p:sp>
        <p:nvSpPr>
          <p:cNvPr id="12" name="Rectángulo 11"/>
          <p:cNvSpPr/>
          <p:nvPr/>
        </p:nvSpPr>
        <p:spPr>
          <a:xfrm>
            <a:off x="8192514" y="3550633"/>
            <a:ext cx="3328796" cy="338554"/>
          </a:xfrm>
          <a:prstGeom prst="rect">
            <a:avLst/>
          </a:prstGeom>
        </p:spPr>
        <p:txBody>
          <a:bodyPr wrap="none">
            <a:spAutoFit/>
          </a:bodyPr>
          <a:lstStyle/>
          <a:p>
            <a:r>
              <a:rPr lang="es-CO" sz="1600" i="1" dirty="0">
                <a:latin typeface="Arial Narrow" panose="020B0606020202030204" pitchFamily="34" charset="0"/>
              </a:rPr>
              <a:t>Tabla 4. Observaciones de Avance MIPG  </a:t>
            </a:r>
          </a:p>
        </p:txBody>
      </p:sp>
      <p:sp>
        <p:nvSpPr>
          <p:cNvPr id="9" name="Rectángulo 8"/>
          <p:cNvSpPr/>
          <p:nvPr/>
        </p:nvSpPr>
        <p:spPr>
          <a:xfrm>
            <a:off x="8958465" y="4158135"/>
            <a:ext cx="2029723" cy="395942"/>
          </a:xfrm>
          <a:prstGeom prst="rect">
            <a:avLst/>
          </a:prstGeom>
        </p:spPr>
        <p:txBody>
          <a:bodyPr wrap="none">
            <a:spAutoFit/>
          </a:bodyPr>
          <a:lstStyle/>
          <a:p>
            <a:r>
              <a:rPr lang="es-CO" b="1" dirty="0">
                <a:latin typeface="Arial Narrow" panose="020B0606020202030204" pitchFamily="34" charset="0"/>
              </a:rPr>
              <a:t>Índice de Gráficas </a:t>
            </a:r>
          </a:p>
        </p:txBody>
      </p:sp>
      <p:sp>
        <p:nvSpPr>
          <p:cNvPr id="16" name="Rectángulo 15">
            <a:extLst>
              <a:ext uri="{FF2B5EF4-FFF2-40B4-BE49-F238E27FC236}">
                <a16:creationId xmlns:a16="http://schemas.microsoft.com/office/drawing/2014/main" id="{CBE0F2B9-E9AE-4FF6-A946-18FB711E5FC4}"/>
              </a:ext>
            </a:extLst>
          </p:cNvPr>
          <p:cNvSpPr/>
          <p:nvPr/>
        </p:nvSpPr>
        <p:spPr>
          <a:xfrm>
            <a:off x="7874016" y="4591879"/>
            <a:ext cx="2829621" cy="338554"/>
          </a:xfrm>
          <a:prstGeom prst="rect">
            <a:avLst/>
          </a:prstGeom>
        </p:spPr>
        <p:txBody>
          <a:bodyPr wrap="none">
            <a:spAutoFit/>
          </a:bodyPr>
          <a:lstStyle/>
          <a:p>
            <a:r>
              <a:rPr lang="es-CO" sz="1600" i="1" dirty="0">
                <a:latin typeface="Arial Narrow" panose="020B0606020202030204" pitchFamily="34" charset="0"/>
              </a:rPr>
              <a:t>Grafico 1 . Avances por acción P.A  </a:t>
            </a:r>
          </a:p>
        </p:txBody>
      </p:sp>
      <p:sp>
        <p:nvSpPr>
          <p:cNvPr id="10" name="Rectángulo 9"/>
          <p:cNvSpPr/>
          <p:nvPr/>
        </p:nvSpPr>
        <p:spPr>
          <a:xfrm>
            <a:off x="7874021" y="4850753"/>
            <a:ext cx="3690434" cy="338554"/>
          </a:xfrm>
          <a:prstGeom prst="rect">
            <a:avLst/>
          </a:prstGeom>
        </p:spPr>
        <p:txBody>
          <a:bodyPr wrap="none">
            <a:spAutoFit/>
          </a:bodyPr>
          <a:lstStyle/>
          <a:p>
            <a:r>
              <a:rPr lang="es-CO" sz="1600" i="1" dirty="0">
                <a:latin typeface="Arial Narrow" panose="020B0606020202030204" pitchFamily="34" charset="0"/>
              </a:rPr>
              <a:t>Gráfica 2. % de avance Planes Institucionales  </a:t>
            </a:r>
          </a:p>
        </p:txBody>
      </p:sp>
      <p:sp>
        <p:nvSpPr>
          <p:cNvPr id="14" name="Rectángulo 13"/>
          <p:cNvSpPr/>
          <p:nvPr/>
        </p:nvSpPr>
        <p:spPr>
          <a:xfrm>
            <a:off x="7874016" y="5052467"/>
            <a:ext cx="4642618" cy="338554"/>
          </a:xfrm>
          <a:prstGeom prst="rect">
            <a:avLst/>
          </a:prstGeom>
        </p:spPr>
        <p:txBody>
          <a:bodyPr wrap="none">
            <a:spAutoFit/>
          </a:bodyPr>
          <a:lstStyle/>
          <a:p>
            <a:r>
              <a:rPr lang="es-CO" sz="1600" i="1" dirty="0">
                <a:latin typeface="Arial Narrow" panose="020B0606020202030204" pitchFamily="34" charset="0"/>
              </a:rPr>
              <a:t>Gráfica 3 % de avance ejecución presupuestal metas PDD  </a:t>
            </a:r>
          </a:p>
        </p:txBody>
      </p:sp>
      <p:sp>
        <p:nvSpPr>
          <p:cNvPr id="11" name="Rectángulo 10"/>
          <p:cNvSpPr/>
          <p:nvPr/>
        </p:nvSpPr>
        <p:spPr>
          <a:xfrm>
            <a:off x="7874021" y="5319270"/>
            <a:ext cx="4366901" cy="338554"/>
          </a:xfrm>
          <a:prstGeom prst="rect">
            <a:avLst/>
          </a:prstGeom>
        </p:spPr>
        <p:txBody>
          <a:bodyPr wrap="none">
            <a:spAutoFit/>
          </a:bodyPr>
          <a:lstStyle/>
          <a:p>
            <a:r>
              <a:rPr lang="es-CO" sz="1600" i="1" dirty="0">
                <a:latin typeface="Arial Narrow" panose="020B0606020202030204" pitchFamily="34" charset="0"/>
              </a:rPr>
              <a:t>Gráfica 4. % de avance en la Implementación de MIPG  </a:t>
            </a:r>
          </a:p>
        </p:txBody>
      </p:sp>
      <p:sp>
        <p:nvSpPr>
          <p:cNvPr id="15" name="Rectángulo 14"/>
          <p:cNvSpPr/>
          <p:nvPr/>
        </p:nvSpPr>
        <p:spPr>
          <a:xfrm>
            <a:off x="7874020" y="5578867"/>
            <a:ext cx="3541350" cy="584775"/>
          </a:xfrm>
          <a:prstGeom prst="rect">
            <a:avLst/>
          </a:prstGeom>
        </p:spPr>
        <p:txBody>
          <a:bodyPr wrap="square">
            <a:spAutoFit/>
          </a:bodyPr>
          <a:lstStyle/>
          <a:p>
            <a:r>
              <a:rPr lang="es-CO" sz="1600" i="1" dirty="0">
                <a:latin typeface="Arial Narrow" panose="020B0606020202030204" pitchFamily="34" charset="0"/>
              </a:rPr>
              <a:t>Gráfica 5 % de avance ejecución presupuestal, proyectos de inversión </a:t>
            </a:r>
          </a:p>
        </p:txBody>
      </p:sp>
    </p:spTree>
    <p:extLst>
      <p:ext uri="{BB962C8B-B14F-4D97-AF65-F5344CB8AC3E}">
        <p14:creationId xmlns:p14="http://schemas.microsoft.com/office/powerpoint/2010/main" val="3933171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9D0CD6-14DB-4B98-8949-DF137B014F57}"/>
              </a:ext>
            </a:extLst>
          </p:cNvPr>
          <p:cNvSpPr>
            <a:spLocks noGrp="1"/>
          </p:cNvSpPr>
          <p:nvPr>
            <p:ph type="title" idx="4294967295"/>
          </p:nvPr>
        </p:nvSpPr>
        <p:spPr>
          <a:xfrm>
            <a:off x="1192785" y="288753"/>
            <a:ext cx="1039664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0" dirty="0">
                <a:ln>
                  <a:noFill/>
                </a:ln>
                <a:solidFill>
                  <a:srgbClr val="E21A00"/>
                </a:solidFill>
                <a:effectLst>
                  <a:outerShdw blurRad="38100" dist="38100" dir="2700000" algn="tl">
                    <a:srgbClr val="000000">
                      <a:alpha val="43137"/>
                    </a:srgbClr>
                  </a:outerShdw>
                </a:effectLst>
                <a:uLnTx/>
                <a:uFillTx/>
                <a:latin typeface="Impact" panose="020B0806030902050204" pitchFamily="34" charset="0"/>
                <a:ea typeface="+mn-ea"/>
                <a:cs typeface="+mn-cs"/>
              </a:rPr>
              <a:t>Ejecución presupuestal   </a:t>
            </a:r>
            <a:endParaRPr kumimoji="0" lang="es-CO" sz="3600" b="1" i="0" u="none" strike="noStrike" kern="1200" cap="none" spc="0" normalizeH="0" baseline="0" noProof="0" dirty="0">
              <a:ln>
                <a:noFill/>
              </a:ln>
              <a:solidFill>
                <a:srgbClr val="E21A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graphicFrame>
        <p:nvGraphicFramePr>
          <p:cNvPr id="4" name="Gráfico 3" descr="Tabla de ejecucion presupuestal por meta Plan ">
            <a:extLst>
              <a:ext uri="{FF2B5EF4-FFF2-40B4-BE49-F238E27FC236}">
                <a16:creationId xmlns:a16="http://schemas.microsoft.com/office/drawing/2014/main" id="{4839F5D0-6836-45FA-B7FE-95FADDB9581E}"/>
              </a:ext>
            </a:extLst>
          </p:cNvPr>
          <p:cNvGraphicFramePr>
            <a:graphicFrameLocks noGrp="1"/>
          </p:cNvGraphicFramePr>
          <p:nvPr>
            <p:extLst>
              <p:ext uri="{D42A27DB-BD31-4B8C-83A1-F6EECF244321}">
                <p14:modId xmlns:p14="http://schemas.microsoft.com/office/powerpoint/2010/main" val="1398395595"/>
              </p:ext>
            </p:extLst>
          </p:nvPr>
        </p:nvGraphicFramePr>
        <p:xfrm>
          <a:off x="448609" y="1952860"/>
          <a:ext cx="7470607" cy="5516009"/>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p:cNvSpPr/>
          <p:nvPr/>
        </p:nvSpPr>
        <p:spPr>
          <a:xfrm>
            <a:off x="614892" y="1239882"/>
            <a:ext cx="3270447" cy="253916"/>
          </a:xfrm>
          <a:prstGeom prst="rect">
            <a:avLst/>
          </a:prstGeom>
        </p:spPr>
        <p:txBody>
          <a:bodyPr wrap="none">
            <a:spAutoFit/>
          </a:bodyPr>
          <a:lstStyle/>
          <a:p>
            <a:r>
              <a:rPr lang="es-CO" sz="1050" b="1" i="1" dirty="0">
                <a:latin typeface="Arial Narrow" panose="020B0606020202030204" pitchFamily="34" charset="0"/>
              </a:rPr>
              <a:t>Gráfica 5 % de avance ejecución presupuestal metas PDD  </a:t>
            </a:r>
          </a:p>
        </p:txBody>
      </p:sp>
      <p:sp>
        <p:nvSpPr>
          <p:cNvPr id="7" name="CuadroTexto 6"/>
          <p:cNvSpPr txBox="1"/>
          <p:nvPr/>
        </p:nvSpPr>
        <p:spPr>
          <a:xfrm>
            <a:off x="7805521" y="2482337"/>
            <a:ext cx="4156364" cy="2492990"/>
          </a:xfrm>
          <a:prstGeom prst="rect">
            <a:avLst/>
          </a:prstGeom>
          <a:noFill/>
        </p:spPr>
        <p:txBody>
          <a:bodyPr wrap="square" rtlCol="0">
            <a:spAutoFit/>
          </a:bodyPr>
          <a:lstStyle/>
          <a:p>
            <a:pPr algn="just"/>
            <a:r>
              <a:rPr lang="es-CO" sz="1600" dirty="0">
                <a:latin typeface="Arial Narrow" panose="020B0606020202030204" pitchFamily="34" charset="0"/>
              </a:rPr>
              <a:t>La meta con mayor porcentaje de ejecución presupuestal respecto al presupuesto asignado, en el primer trimestre de la vigencia 2022 es la asociada a “ gestionar el 100% de un plan de adecuación y sostenibilidad de los sistemas de gestión de la Unidad Administrativa Especial, Cuerpo Oficial de Bomberos de Bogotá” con un valor de  ejecución de 2.508 millones de los 6.531, asignados en la vigencia </a:t>
            </a:r>
          </a:p>
          <a:p>
            <a:pPr algn="just"/>
            <a:endParaRPr lang="es-CO" sz="1400" dirty="0">
              <a:latin typeface="Arial Narrow" panose="020B0606020202030204" pitchFamily="34" charset="0"/>
            </a:endParaRPr>
          </a:p>
          <a:p>
            <a:pPr algn="just"/>
            <a:endParaRPr lang="es-CO" sz="1400" dirty="0">
              <a:latin typeface="Arial Narrow" panose="020B0606020202030204" pitchFamily="34" charset="0"/>
            </a:endParaRPr>
          </a:p>
        </p:txBody>
      </p:sp>
    </p:spTree>
    <p:extLst>
      <p:ext uri="{BB962C8B-B14F-4D97-AF65-F5344CB8AC3E}">
        <p14:creationId xmlns:p14="http://schemas.microsoft.com/office/powerpoint/2010/main" val="1531982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descr="Diapositiva final ">
            <a:extLst>
              <a:ext uri="{FF2B5EF4-FFF2-40B4-BE49-F238E27FC236}">
                <a16:creationId xmlns:a16="http://schemas.microsoft.com/office/drawing/2014/main" id="{27E890BB-73DB-324B-8177-376F2E8104F1}"/>
              </a:ext>
            </a:extLst>
          </p:cNvPr>
          <p:cNvSpPr/>
          <p:nvPr/>
        </p:nvSpPr>
        <p:spPr>
          <a:xfrm>
            <a:off x="0" y="-61779"/>
            <a:ext cx="12599988" cy="815338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59" dirty="0"/>
          </a:p>
        </p:txBody>
      </p:sp>
      <p:sp>
        <p:nvSpPr>
          <p:cNvPr id="2" name="Título 1">
            <a:extLst>
              <a:ext uri="{FF2B5EF4-FFF2-40B4-BE49-F238E27FC236}">
                <a16:creationId xmlns:a16="http://schemas.microsoft.com/office/drawing/2014/main" id="{600586DD-5C4F-4ADB-A61B-78B24B30042C}"/>
              </a:ext>
            </a:extLst>
          </p:cNvPr>
          <p:cNvSpPr txBox="1">
            <a:spLocks noGrp="1"/>
          </p:cNvSpPr>
          <p:nvPr>
            <p:ph type="title" idx="4294967295"/>
          </p:nvPr>
        </p:nvSpPr>
        <p:spPr>
          <a:xfrm>
            <a:off x="737937" y="6785811"/>
            <a:ext cx="5293895"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mn-cs"/>
              </a:rPr>
              <a:t>Oficina Asesora de Planeación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mn-cs"/>
              </a:rPr>
              <a:t>2022, Abril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Imagen 7" descr="logo_Mesa de trabajo 1.png bomberos bogota ">
            <a:extLst>
              <a:ext uri="{FF2B5EF4-FFF2-40B4-BE49-F238E27FC236}">
                <a16:creationId xmlns:a16="http://schemas.microsoft.com/office/drawing/2014/main" id="{FA96C24E-7C06-0849-B572-9AC29D0E25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00117" y="6999880"/>
            <a:ext cx="3986925" cy="965434"/>
          </a:xfrm>
          <a:prstGeom prst="rect">
            <a:avLst/>
          </a:prstGeom>
        </p:spPr>
      </p:pic>
    </p:spTree>
    <p:extLst>
      <p:ext uri="{BB962C8B-B14F-4D97-AF65-F5344CB8AC3E}">
        <p14:creationId xmlns:p14="http://schemas.microsoft.com/office/powerpoint/2010/main" val="3858993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E84F0D-5409-4DD6-96D9-868B79444425}"/>
              </a:ext>
            </a:extLst>
          </p:cNvPr>
          <p:cNvSpPr>
            <a:spLocks noGrp="1"/>
          </p:cNvSpPr>
          <p:nvPr>
            <p:ph type="title" idx="4294967295"/>
          </p:nvPr>
        </p:nvSpPr>
        <p:spPr>
          <a:xfrm>
            <a:off x="1383285" y="428833"/>
            <a:ext cx="1039664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a:noFill/>
                </a:ln>
                <a:solidFill>
                  <a:srgbClr val="E21A00"/>
                </a:solidFill>
                <a:effectLst>
                  <a:outerShdw blurRad="38100" dist="38100" dir="2700000" algn="tl">
                    <a:srgbClr val="000000">
                      <a:alpha val="43137"/>
                    </a:srgbClr>
                  </a:outerShdw>
                </a:effectLst>
                <a:uLnTx/>
                <a:uFillTx/>
                <a:latin typeface="Impact" panose="020B0806030902050204" pitchFamily="34" charset="0"/>
                <a:ea typeface="+mn-ea"/>
                <a:cs typeface="+mn-cs"/>
              </a:rPr>
              <a:t>Instrumentos Metodológicos  </a:t>
            </a:r>
            <a:endParaRPr kumimoji="0" lang="es-CO" sz="3600" b="0" i="0" u="none" strike="noStrike" kern="1200" cap="none" spc="0" normalizeH="0" baseline="0" noProof="0" dirty="0">
              <a:ln>
                <a:noFill/>
              </a:ln>
              <a:solidFill>
                <a:srgbClr val="E21A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3" name="CuadroTexto 2">
            <a:extLst>
              <a:ext uri="{FF2B5EF4-FFF2-40B4-BE49-F238E27FC236}">
                <a16:creationId xmlns:a16="http://schemas.microsoft.com/office/drawing/2014/main" id="{05449DBA-1283-4860-AEB2-F68C945970B8}"/>
              </a:ext>
            </a:extLst>
          </p:cNvPr>
          <p:cNvSpPr txBox="1"/>
          <p:nvPr/>
        </p:nvSpPr>
        <p:spPr>
          <a:xfrm>
            <a:off x="1099730" y="1791266"/>
            <a:ext cx="10771844" cy="5561459"/>
          </a:xfrm>
          <a:prstGeom prst="rect">
            <a:avLst/>
          </a:prstGeom>
          <a:noFill/>
        </p:spPr>
        <p:txBody>
          <a:bodyPr wrap="square" rtlCol="0">
            <a:spAutoFit/>
          </a:bodyPr>
          <a:lstStyle/>
          <a:p>
            <a:pPr algn="just"/>
            <a:r>
              <a:rPr lang="es-ES" dirty="0">
                <a:latin typeface="Arial Narrow" panose="020B0606020202030204" pitchFamily="34" charset="0"/>
              </a:rPr>
              <a:t>La Oficina Asesora de Planeación ha diseñado una serie de herramientas que permitan generar insumos para el seguimiento, monitoreo y la evaluación de la gestión institucional, a continuación, se presenta las herramientas que aportan la información del presente informe:</a:t>
            </a:r>
          </a:p>
          <a:p>
            <a:pPr marL="285750" indent="-285750" algn="just">
              <a:buFont typeface="Wingdings" panose="05000000000000000000" pitchFamily="2" charset="2"/>
              <a:buChar char="q"/>
            </a:pPr>
            <a:endParaRPr lang="es-ES" b="1" dirty="0">
              <a:latin typeface="Arial Narrow" panose="020B0606020202030204" pitchFamily="34" charset="0"/>
            </a:endParaRPr>
          </a:p>
          <a:p>
            <a:pPr marL="285750" indent="-285750" algn="just">
              <a:buClr>
                <a:srgbClr val="FF0000"/>
              </a:buClr>
              <a:buFont typeface="Wingdings" panose="05000000000000000000" pitchFamily="2" charset="2"/>
              <a:buChar char="q"/>
            </a:pPr>
            <a:r>
              <a:rPr lang="es-ES" b="1" dirty="0">
                <a:latin typeface="Arial Narrow" panose="020B0606020202030204" pitchFamily="34" charset="0"/>
              </a:rPr>
              <a:t>FORTALECIMIENTO DE LA GESTIÓN Y DESEMPEÑO INSTITUCIONAL  </a:t>
            </a:r>
            <a:r>
              <a:rPr lang="es-ES" sz="2000" b="1" dirty="0">
                <a:latin typeface="Arial Narrow" panose="020B0606020202030204" pitchFamily="34" charset="0"/>
              </a:rPr>
              <a:t>“FOGEDI”.</a:t>
            </a:r>
          </a:p>
          <a:p>
            <a:pPr algn="just"/>
            <a:r>
              <a:rPr lang="es-ES" dirty="0">
                <a:latin typeface="Arial Narrow" panose="020B0606020202030204" pitchFamily="34" charset="0"/>
              </a:rPr>
              <a:t>Matriz interna de trabajo, que permite alinear las acciones de gestión, con los objetivos institucionales formulados en el Plan Estratégico Institucional, las acciones del Plan de Acción, los Planes institucionales, y las Políticas de Gestión pertenecientes al Modelo Integrado de Planeación y Gestión- MIPG *. </a:t>
            </a:r>
          </a:p>
          <a:p>
            <a:pPr marL="285750" indent="-285750" algn="just">
              <a:buFont typeface="Wingdings" panose="05000000000000000000" pitchFamily="2" charset="2"/>
              <a:buChar char="q"/>
            </a:pPr>
            <a:endParaRPr lang="es-ES" dirty="0">
              <a:latin typeface="Arial Narrow" panose="020B0606020202030204" pitchFamily="34" charset="0"/>
            </a:endParaRPr>
          </a:p>
          <a:p>
            <a:pPr marL="285750" indent="-285750" algn="just">
              <a:buClr>
                <a:srgbClr val="FF0000"/>
              </a:buClr>
              <a:buFont typeface="Wingdings" panose="05000000000000000000" pitchFamily="2" charset="2"/>
              <a:buChar char="q"/>
            </a:pPr>
            <a:r>
              <a:rPr lang="es-ES" b="1" dirty="0">
                <a:latin typeface="Arial Narrow" panose="020B0606020202030204" pitchFamily="34" charset="0"/>
              </a:rPr>
              <a:t>INDICADORES.</a:t>
            </a:r>
          </a:p>
          <a:p>
            <a:pPr algn="just"/>
            <a:r>
              <a:rPr lang="es-ES" dirty="0">
                <a:latin typeface="Arial Narrow" panose="020B0606020202030204" pitchFamily="34" charset="0"/>
              </a:rPr>
              <a:t>La construcción de fichas de indicadores o metadatos se ha enfocado en; primero la definición de indicadores de impacto asociados a los proyectos estratégicos que se desprenden de cada uno de los objetivos institucionales, segundo, la definición de indicadores de gestión asociados al cumplimiento de las acciones del Plan de Acción.</a:t>
            </a:r>
          </a:p>
          <a:p>
            <a:pPr marL="285750" indent="-285750" algn="just">
              <a:buFont typeface="Wingdings" panose="05000000000000000000" pitchFamily="2" charset="2"/>
              <a:buChar char="q"/>
            </a:pPr>
            <a:endParaRPr lang="es-ES" dirty="0">
              <a:latin typeface="Arial Narrow" panose="020B0606020202030204" pitchFamily="34" charset="0"/>
            </a:endParaRPr>
          </a:p>
          <a:p>
            <a:pPr marL="285750" indent="-285750" algn="just">
              <a:buClr>
                <a:srgbClr val="E21A00"/>
              </a:buClr>
              <a:buFont typeface="Wingdings" panose="05000000000000000000" pitchFamily="2" charset="2"/>
              <a:buChar char="q"/>
            </a:pPr>
            <a:r>
              <a:rPr lang="es-ES" b="1" dirty="0">
                <a:latin typeface="Arial Narrow" panose="020B0606020202030204" pitchFamily="34" charset="0"/>
              </a:rPr>
              <a:t>BSC- TABLERO DE CONTROL.</a:t>
            </a:r>
          </a:p>
          <a:p>
            <a:pPr algn="just"/>
            <a:r>
              <a:rPr lang="es-ES" dirty="0">
                <a:latin typeface="Arial Narrow" panose="020B0606020202030204" pitchFamily="34" charset="0"/>
              </a:rPr>
              <a:t>La Oficina Asesora de Planeación ha utilizado el aplicativo POWER BI para consolidar un tablero de visualización, análisis y agrupación de datos, que permitan evidenciar visualmente los avances en la gestión institucional </a:t>
            </a:r>
          </a:p>
          <a:p>
            <a:pPr marL="285750" indent="-285750">
              <a:buFont typeface="Wingdings" panose="05000000000000000000" pitchFamily="2" charset="2"/>
              <a:buChar char="q"/>
            </a:pPr>
            <a:endParaRPr lang="es-CO" dirty="0">
              <a:latin typeface="Arial Narrow" panose="020B0606020202030204" pitchFamily="34" charset="0"/>
            </a:endParaRPr>
          </a:p>
        </p:txBody>
      </p:sp>
    </p:spTree>
    <p:extLst>
      <p:ext uri="{BB962C8B-B14F-4D97-AF65-F5344CB8AC3E}">
        <p14:creationId xmlns:p14="http://schemas.microsoft.com/office/powerpoint/2010/main" val="2726948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9D0CD6-14DB-4B98-8949-DF137B014F57}"/>
              </a:ext>
            </a:extLst>
          </p:cNvPr>
          <p:cNvSpPr>
            <a:spLocks noGrp="1"/>
          </p:cNvSpPr>
          <p:nvPr>
            <p:ph type="title" idx="4294967295"/>
          </p:nvPr>
        </p:nvSpPr>
        <p:spPr>
          <a:xfrm>
            <a:off x="1084840" y="194143"/>
            <a:ext cx="1037890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E21A00"/>
                </a:solidFill>
                <a:effectLst>
                  <a:outerShdw blurRad="38100" dist="38100" dir="2700000" algn="tl">
                    <a:srgbClr val="000000">
                      <a:alpha val="43137"/>
                    </a:srgbClr>
                  </a:outerShdw>
                </a:effectLst>
                <a:uLnTx/>
                <a:uFillTx/>
                <a:latin typeface="Impact" panose="020B0806030902050204" pitchFamily="34" charset="0"/>
                <a:ea typeface="+mn-ea"/>
                <a:cs typeface="+mn-cs"/>
              </a:rPr>
              <a:t>Plan Estratégico Institucional – PEI  </a:t>
            </a:r>
            <a:endParaRPr kumimoji="0" lang="es-CO" sz="3600" b="1" i="0" u="none" strike="noStrike" kern="1200" cap="none" spc="0" normalizeH="0" baseline="0" noProof="0" dirty="0">
              <a:ln>
                <a:noFill/>
              </a:ln>
              <a:solidFill>
                <a:srgbClr val="E21A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3" name="CuadroTexto 2">
            <a:extLst>
              <a:ext uri="{FF2B5EF4-FFF2-40B4-BE49-F238E27FC236}">
                <a16:creationId xmlns:a16="http://schemas.microsoft.com/office/drawing/2014/main" id="{F1C7A140-8CCC-4094-BC07-B6424278DB28}"/>
              </a:ext>
            </a:extLst>
          </p:cNvPr>
          <p:cNvSpPr txBox="1"/>
          <p:nvPr/>
        </p:nvSpPr>
        <p:spPr>
          <a:xfrm>
            <a:off x="794071" y="1091985"/>
            <a:ext cx="10964446" cy="584775"/>
          </a:xfrm>
          <a:prstGeom prst="rect">
            <a:avLst/>
          </a:prstGeom>
          <a:noFill/>
        </p:spPr>
        <p:txBody>
          <a:bodyPr wrap="square" rtlCol="0">
            <a:spAutoFit/>
          </a:bodyPr>
          <a:lstStyle/>
          <a:p>
            <a:r>
              <a:rPr lang="es-CO" sz="1600" dirty="0">
                <a:latin typeface="Arial Narrow" panose="020B0606020202030204" pitchFamily="34" charset="0"/>
              </a:rPr>
              <a:t>Para el análisis en la ejecución del Plan estratégico Institucional, se construyeron una serie de indicadores de impacto  asociados a los proyectos estratégicos, los cuales se alinearon al cumplimiento de los pilares y objetivos descritos en el Plan estratégico institucional 2020-2024.</a:t>
            </a:r>
          </a:p>
        </p:txBody>
      </p:sp>
      <p:sp>
        <p:nvSpPr>
          <p:cNvPr id="5" name="CuadroTexto 4"/>
          <p:cNvSpPr txBox="1"/>
          <p:nvPr/>
        </p:nvSpPr>
        <p:spPr>
          <a:xfrm>
            <a:off x="351050" y="2170516"/>
            <a:ext cx="3492949" cy="584775"/>
          </a:xfrm>
          <a:prstGeom prst="rect">
            <a:avLst/>
          </a:prstGeom>
          <a:noFill/>
        </p:spPr>
        <p:txBody>
          <a:bodyPr wrap="square" rtlCol="0">
            <a:spAutoFit/>
          </a:bodyPr>
          <a:lstStyle/>
          <a:p>
            <a:pPr algn="ctr"/>
            <a:r>
              <a:rPr lang="es-CO" sz="1600" b="1" dirty="0">
                <a:latin typeface="Arial Narrow" panose="020B0606020202030204" pitchFamily="34" charset="0"/>
              </a:rPr>
              <a:t>% Promedio de avance total  proyectos estratégicos</a:t>
            </a:r>
          </a:p>
        </p:txBody>
      </p:sp>
      <p:pic>
        <p:nvPicPr>
          <p:cNvPr id="4" name="Imagen 3" descr="Tacómetro, avance total promedio proyectos estratégicos con reporte trimestral del 57,56%"/>
          <p:cNvPicPr>
            <a:picLocks noChangeAspect="1"/>
          </p:cNvPicPr>
          <p:nvPr/>
        </p:nvPicPr>
        <p:blipFill>
          <a:blip r:embed="rId3"/>
          <a:stretch>
            <a:fillRect/>
          </a:stretch>
        </p:blipFill>
        <p:spPr>
          <a:xfrm>
            <a:off x="234997" y="2501698"/>
            <a:ext cx="3706583" cy="2764052"/>
          </a:xfrm>
          <a:prstGeom prst="rect">
            <a:avLst/>
          </a:prstGeom>
        </p:spPr>
      </p:pic>
      <p:sp>
        <p:nvSpPr>
          <p:cNvPr id="10" name="CuadroTexto 9"/>
          <p:cNvSpPr txBox="1"/>
          <p:nvPr/>
        </p:nvSpPr>
        <p:spPr>
          <a:xfrm>
            <a:off x="160145" y="5006357"/>
            <a:ext cx="3860081" cy="2516073"/>
          </a:xfrm>
          <a:prstGeom prst="rect">
            <a:avLst/>
          </a:prstGeom>
          <a:noFill/>
        </p:spPr>
        <p:txBody>
          <a:bodyPr wrap="square" rtlCol="0">
            <a:spAutoFit/>
          </a:bodyPr>
          <a:lstStyle/>
          <a:p>
            <a:pPr algn="just"/>
            <a:r>
              <a:rPr lang="es-CO" sz="1050" dirty="0">
                <a:latin typeface="Arial Narrow" panose="020B0606020202030204" pitchFamily="34" charset="0"/>
              </a:rPr>
              <a:t>* El promedio corresponde al la suma de avance de los indicadores de impacto de los proyectos estratégicos cuyo reporte se realiza de manera </a:t>
            </a:r>
            <a:r>
              <a:rPr lang="es-CO" sz="1050" b="1" dirty="0">
                <a:latin typeface="Arial Narrow" panose="020B0606020202030204" pitchFamily="34" charset="0"/>
              </a:rPr>
              <a:t>trimestral, </a:t>
            </a:r>
            <a:r>
              <a:rPr lang="es-CO" sz="1050" dirty="0">
                <a:latin typeface="Arial Narrow" panose="020B0606020202030204" pitchFamily="34" charset="0"/>
              </a:rPr>
              <a:t>y los cuales se encuentran de color verde en la tabla numero 1.</a:t>
            </a:r>
          </a:p>
          <a:p>
            <a:pPr algn="just"/>
            <a:endParaRPr lang="es-CO" sz="1050" dirty="0">
              <a:latin typeface="Arial Narrow" panose="020B0606020202030204" pitchFamily="34" charset="0"/>
            </a:endParaRPr>
          </a:p>
          <a:p>
            <a:pPr algn="just"/>
            <a:r>
              <a:rPr lang="es-CO" sz="1050" dirty="0"/>
              <a:t>* </a:t>
            </a:r>
            <a:r>
              <a:rPr lang="es-CO" sz="1050" dirty="0">
                <a:latin typeface="Arial Narrow" panose="020B0606020202030204" pitchFamily="34" charset="0"/>
              </a:rPr>
              <a:t>Los valores porcentuales se analizan a partir de tres valores;1) respecto a la meta establecida, 2) mediante la aplicación de la formula propuesta en cada uno del Metadato del Indicador, por ende para la explicación debe exponerse, que existen dos criterios para entender los avances, aquellos de  meta de corte acumulativo anual y aquellos de meta de cumplimiento trimestral , 3) el tipo de acumulación que busca el indicador ( Mantener, Incrementar, disminuir) </a:t>
            </a:r>
          </a:p>
          <a:p>
            <a:pPr algn="just"/>
            <a:br>
              <a:rPr lang="es-CO" sz="1050" dirty="0">
                <a:latin typeface="Arial Narrow" panose="020B0606020202030204" pitchFamily="34" charset="0"/>
              </a:rPr>
            </a:br>
            <a:r>
              <a:rPr lang="es-CO" sz="1050" dirty="0">
                <a:latin typeface="Arial Narrow" panose="020B0606020202030204" pitchFamily="34" charset="0"/>
              </a:rPr>
              <a:t>* Los rangos de valoración,(Deficiente(Rojo), Aceptable (Amarrillo) Satisfactorio(Verde) se estandarizaron de acuerdo a avances promedio de 25% por cada trimestre en relación a una meta anual de 100%,</a:t>
            </a:r>
            <a:endParaRPr lang="es-CO" sz="1050" dirty="0"/>
          </a:p>
        </p:txBody>
      </p:sp>
      <p:sp>
        <p:nvSpPr>
          <p:cNvPr id="11" name="CuadroTexto 10"/>
          <p:cNvSpPr txBox="1"/>
          <p:nvPr/>
        </p:nvSpPr>
        <p:spPr>
          <a:xfrm>
            <a:off x="6667534" y="1973813"/>
            <a:ext cx="5090983" cy="230832"/>
          </a:xfrm>
          <a:prstGeom prst="rect">
            <a:avLst/>
          </a:prstGeom>
          <a:noFill/>
        </p:spPr>
        <p:txBody>
          <a:bodyPr wrap="square" rtlCol="0">
            <a:spAutoFit/>
          </a:bodyPr>
          <a:lstStyle/>
          <a:p>
            <a:r>
              <a:rPr lang="es-CO" sz="900" b="1" i="1" dirty="0">
                <a:latin typeface="Arial Narrow" panose="020B0606020202030204" pitchFamily="34" charset="0"/>
              </a:rPr>
              <a:t>Tabla 1. alineación proyectos estratégicos PEI </a:t>
            </a:r>
          </a:p>
        </p:txBody>
      </p:sp>
      <p:graphicFrame>
        <p:nvGraphicFramePr>
          <p:cNvPr id="9" name="Tabla 8"/>
          <p:cNvGraphicFramePr>
            <a:graphicFrameLocks noGrp="1"/>
          </p:cNvGraphicFramePr>
          <p:nvPr>
            <p:extLst>
              <p:ext uri="{D42A27DB-BD31-4B8C-83A1-F6EECF244321}">
                <p14:modId xmlns:p14="http://schemas.microsoft.com/office/powerpoint/2010/main" val="1284329255"/>
              </p:ext>
            </p:extLst>
          </p:nvPr>
        </p:nvGraphicFramePr>
        <p:xfrm>
          <a:off x="4095078" y="2267248"/>
          <a:ext cx="8193087" cy="5089989"/>
        </p:xfrm>
        <a:graphic>
          <a:graphicData uri="http://schemas.openxmlformats.org/drawingml/2006/table">
            <a:tbl>
              <a:tblPr firstRow="1">
                <a:tableStyleId>{5C22544A-7EE6-4342-B048-85BDC9FD1C3A}</a:tableStyleId>
              </a:tblPr>
              <a:tblGrid>
                <a:gridCol w="2731029">
                  <a:extLst>
                    <a:ext uri="{9D8B030D-6E8A-4147-A177-3AD203B41FA5}">
                      <a16:colId xmlns:a16="http://schemas.microsoft.com/office/drawing/2014/main" val="20000"/>
                    </a:ext>
                  </a:extLst>
                </a:gridCol>
                <a:gridCol w="1756032">
                  <a:extLst>
                    <a:ext uri="{9D8B030D-6E8A-4147-A177-3AD203B41FA5}">
                      <a16:colId xmlns:a16="http://schemas.microsoft.com/office/drawing/2014/main" val="20001"/>
                    </a:ext>
                  </a:extLst>
                </a:gridCol>
                <a:gridCol w="3706026">
                  <a:extLst>
                    <a:ext uri="{9D8B030D-6E8A-4147-A177-3AD203B41FA5}">
                      <a16:colId xmlns:a16="http://schemas.microsoft.com/office/drawing/2014/main" val="20002"/>
                    </a:ext>
                  </a:extLst>
                </a:gridCol>
              </a:tblGrid>
              <a:tr h="180875">
                <a:tc>
                  <a:txBody>
                    <a:bodyPr/>
                    <a:lstStyle/>
                    <a:p>
                      <a:pPr algn="ctr" fontAlgn="t"/>
                      <a:r>
                        <a:rPr lang="es-CO" sz="1200" b="1" u="none" strike="noStrike" dirty="0">
                          <a:solidFill>
                            <a:schemeClr val="bg1"/>
                          </a:solidFill>
                          <a:effectLst/>
                          <a:latin typeface="Arial Narrow" panose="020B0606020202030204" pitchFamily="34" charset="0"/>
                        </a:rPr>
                        <a:t>Pilar </a:t>
                      </a:r>
                      <a:endParaRPr lang="es-CO" sz="1200" b="1" i="0" u="none" strike="noStrike" dirty="0">
                        <a:solidFill>
                          <a:schemeClr val="bg1"/>
                        </a:solidFill>
                        <a:effectLst/>
                        <a:latin typeface="Arial Narrow" panose="020B0606020202030204" pitchFamily="34" charset="0"/>
                      </a:endParaRPr>
                    </a:p>
                  </a:txBody>
                  <a:tcPr marL="0" marR="0" marT="0" marB="0">
                    <a:solidFill>
                      <a:srgbClr val="E21A00"/>
                    </a:solidFill>
                  </a:tcPr>
                </a:tc>
                <a:tc>
                  <a:txBody>
                    <a:bodyPr/>
                    <a:lstStyle/>
                    <a:p>
                      <a:pPr algn="ctr" fontAlgn="t"/>
                      <a:r>
                        <a:rPr lang="es-CO" sz="1200" b="1" u="none" strike="noStrike" dirty="0">
                          <a:solidFill>
                            <a:schemeClr val="bg1"/>
                          </a:solidFill>
                          <a:effectLst/>
                          <a:latin typeface="Arial Narrow" panose="020B0606020202030204" pitchFamily="34" charset="0"/>
                        </a:rPr>
                        <a:t>Objetivo</a:t>
                      </a:r>
                      <a:endParaRPr lang="es-CO" sz="1200" b="1" i="0" u="none" strike="noStrike" dirty="0">
                        <a:solidFill>
                          <a:schemeClr val="bg1"/>
                        </a:solidFill>
                        <a:effectLst/>
                        <a:latin typeface="Arial Narrow" panose="020B0606020202030204" pitchFamily="34" charset="0"/>
                      </a:endParaRPr>
                    </a:p>
                  </a:txBody>
                  <a:tcPr marL="0" marR="0" marT="0" marB="0">
                    <a:solidFill>
                      <a:srgbClr val="E21A00"/>
                    </a:solidFill>
                  </a:tcPr>
                </a:tc>
                <a:tc>
                  <a:txBody>
                    <a:bodyPr/>
                    <a:lstStyle/>
                    <a:p>
                      <a:pPr algn="ctr" fontAlgn="t"/>
                      <a:r>
                        <a:rPr lang="es-CO" sz="1200" b="1" u="none" strike="noStrike" dirty="0">
                          <a:solidFill>
                            <a:schemeClr val="bg1"/>
                          </a:solidFill>
                          <a:effectLst/>
                          <a:latin typeface="Arial Narrow" panose="020B0606020202030204" pitchFamily="34" charset="0"/>
                        </a:rPr>
                        <a:t>Proyecto Estratégico </a:t>
                      </a:r>
                      <a:endParaRPr lang="es-CO" sz="1200" b="1" i="0" u="none" strike="noStrike" dirty="0">
                        <a:solidFill>
                          <a:schemeClr val="bg1"/>
                        </a:solidFill>
                        <a:effectLst/>
                        <a:latin typeface="Arial Narrow" panose="020B0606020202030204" pitchFamily="34" charset="0"/>
                      </a:endParaRPr>
                    </a:p>
                  </a:txBody>
                  <a:tcPr marL="0" marR="0" marT="0" marB="0">
                    <a:solidFill>
                      <a:srgbClr val="E21A00"/>
                    </a:solidFill>
                  </a:tcPr>
                </a:tc>
                <a:extLst>
                  <a:ext uri="{0D108BD9-81ED-4DB2-BD59-A6C34878D82A}">
                    <a16:rowId xmlns:a16="http://schemas.microsoft.com/office/drawing/2014/main" val="10000"/>
                  </a:ext>
                </a:extLst>
              </a:tr>
              <a:tr h="301458">
                <a:tc rowSpan="2">
                  <a:txBody>
                    <a:bodyPr/>
                    <a:lstStyle/>
                    <a:p>
                      <a:pPr algn="l" fontAlgn="t"/>
                      <a:r>
                        <a:rPr lang="es-ES" sz="1000" u="none" strike="noStrike" dirty="0">
                          <a:effectLst/>
                          <a:latin typeface="Arial Narrow" panose="020B0606020202030204" pitchFamily="34" charset="0"/>
                        </a:rPr>
                        <a:t>1. Gestión del riesgo de incendio</a:t>
                      </a:r>
                      <a:endParaRPr lang="es-ES" sz="1000" b="0" i="0" u="none" strike="noStrike" dirty="0">
                        <a:solidFill>
                          <a:srgbClr val="000000"/>
                        </a:solidFill>
                        <a:effectLst/>
                        <a:latin typeface="Arial Narrow" panose="020B0606020202030204" pitchFamily="34" charset="0"/>
                      </a:endParaRPr>
                    </a:p>
                  </a:txBody>
                  <a:tcPr marL="90437" marR="90437" marT="45219" marB="45219"/>
                </a:tc>
                <a:tc>
                  <a:txBody>
                    <a:bodyPr/>
                    <a:lstStyle/>
                    <a:p>
                      <a:pPr algn="l" fontAlgn="t"/>
                      <a:r>
                        <a:rPr lang="es-ES" sz="1000" u="none" strike="noStrike" dirty="0">
                          <a:effectLst/>
                          <a:latin typeface="Arial Narrow" panose="020B0606020202030204" pitchFamily="34" charset="0"/>
                        </a:rPr>
                        <a:t>Optimizar los procesos de reducción del riesgo</a:t>
                      </a:r>
                      <a:endParaRPr lang="es-ES" sz="1000" b="0" i="0" u="none" strike="noStrike" dirty="0">
                        <a:solidFill>
                          <a:srgbClr val="000000"/>
                        </a:solidFill>
                        <a:effectLst/>
                        <a:latin typeface="Arial Narrow" panose="020B0606020202030204" pitchFamily="34" charset="0"/>
                      </a:endParaRPr>
                    </a:p>
                  </a:txBody>
                  <a:tcPr marL="0" marR="0" marT="0" marB="0"/>
                </a:tc>
                <a:tc rowSpan="2">
                  <a:txBody>
                    <a:bodyPr/>
                    <a:lstStyle/>
                    <a:p>
                      <a:pPr algn="l" fontAlgn="t"/>
                      <a:r>
                        <a:rPr lang="es-ES" sz="1000" u="none" strike="noStrike" dirty="0">
                          <a:effectLst/>
                          <a:latin typeface="Arial Narrow" panose="020B0606020202030204" pitchFamily="34" charset="0"/>
                        </a:rPr>
                        <a:t>Implementar 100 % del plan de gestión de riesgo para los procesos de conocimiento y reducción en incendios, incidentes con materiales peligrosos y escenarios de riesgos</a:t>
                      </a:r>
                      <a:endParaRPr lang="es-ES" sz="1000" b="0" i="0" u="none" strike="noStrike" dirty="0">
                        <a:solidFill>
                          <a:srgbClr val="000000"/>
                        </a:solidFill>
                        <a:effectLst/>
                        <a:latin typeface="Arial Narrow" panose="020B0606020202030204" pitchFamily="34" charset="0"/>
                      </a:endParaRPr>
                    </a:p>
                  </a:txBody>
                  <a:tcPr marL="90437" marR="90437" marT="45219" marB="45219">
                    <a:solidFill>
                      <a:srgbClr val="92D050"/>
                    </a:solidFill>
                  </a:tcPr>
                </a:tc>
                <a:extLst>
                  <a:ext uri="{0D108BD9-81ED-4DB2-BD59-A6C34878D82A}">
                    <a16:rowId xmlns:a16="http://schemas.microsoft.com/office/drawing/2014/main" val="10001"/>
                  </a:ext>
                </a:extLst>
              </a:tr>
              <a:tr h="301458">
                <a:tc vMerge="1">
                  <a:txBody>
                    <a:bodyPr/>
                    <a:lstStyle/>
                    <a:p>
                      <a:endParaRPr lang="es-CO"/>
                    </a:p>
                  </a:txBody>
                  <a:tcPr/>
                </a:tc>
                <a:tc>
                  <a:txBody>
                    <a:bodyPr/>
                    <a:lstStyle/>
                    <a:p>
                      <a:pPr algn="l" fontAlgn="t"/>
                      <a:r>
                        <a:rPr lang="es-ES" sz="1000" u="none" strike="noStrike" dirty="0">
                          <a:effectLst/>
                          <a:latin typeface="Arial Narrow" panose="020B0606020202030204" pitchFamily="34" charset="0"/>
                        </a:rPr>
                        <a:t>Fortalecer los procesos de conocimiento del riesgo</a:t>
                      </a:r>
                      <a:endParaRPr lang="es-ES" sz="1000" b="0" i="0" u="none" strike="noStrike" dirty="0">
                        <a:solidFill>
                          <a:srgbClr val="000000"/>
                        </a:solidFill>
                        <a:effectLst/>
                        <a:latin typeface="Arial Narrow" panose="020B0606020202030204" pitchFamily="34" charset="0"/>
                      </a:endParaRPr>
                    </a:p>
                  </a:txBody>
                  <a:tcPr marL="0" marR="0" marT="0" marB="0"/>
                </a:tc>
                <a:tc vMerge="1">
                  <a:txBody>
                    <a:bodyPr/>
                    <a:lstStyle/>
                    <a:p>
                      <a:endParaRPr lang="es-CO"/>
                    </a:p>
                  </a:txBody>
                  <a:tcPr/>
                </a:tc>
                <a:extLst>
                  <a:ext uri="{0D108BD9-81ED-4DB2-BD59-A6C34878D82A}">
                    <a16:rowId xmlns:a16="http://schemas.microsoft.com/office/drawing/2014/main" val="10002"/>
                  </a:ext>
                </a:extLst>
              </a:tr>
              <a:tr h="301458">
                <a:tc rowSpan="6">
                  <a:txBody>
                    <a:bodyPr/>
                    <a:lstStyle/>
                    <a:p>
                      <a:pPr algn="l" fontAlgn="t"/>
                      <a:r>
                        <a:rPr lang="es-CO" sz="1000" u="none" strike="noStrike" dirty="0">
                          <a:effectLst/>
                          <a:latin typeface="Arial Narrow" panose="020B0606020202030204" pitchFamily="34" charset="0"/>
                        </a:rPr>
                        <a:t>2. Operaciones y respuesta</a:t>
                      </a:r>
                      <a:endParaRPr lang="es-CO" sz="1000" b="0" i="0" u="none" strike="noStrike" dirty="0">
                        <a:solidFill>
                          <a:srgbClr val="000000"/>
                        </a:solidFill>
                        <a:effectLst/>
                        <a:latin typeface="Arial Narrow" panose="020B0606020202030204" pitchFamily="34" charset="0"/>
                      </a:endParaRPr>
                    </a:p>
                  </a:txBody>
                  <a:tcPr marL="90437" marR="90437" marT="45219" marB="45219"/>
                </a:tc>
                <a:tc rowSpan="5">
                  <a:txBody>
                    <a:bodyPr/>
                    <a:lstStyle/>
                    <a:p>
                      <a:pPr algn="l" fontAlgn="t"/>
                      <a:r>
                        <a:rPr lang="es-ES" sz="1000" u="none" strike="noStrike" dirty="0">
                          <a:effectLst/>
                          <a:latin typeface="Arial Narrow" panose="020B0606020202030204" pitchFamily="34" charset="0"/>
                        </a:rPr>
                        <a:t>Fortalecer los procesos de preparativos y respuesta</a:t>
                      </a:r>
                      <a:endParaRPr lang="es-ES" sz="1000" b="0" i="0" u="none" strike="noStrike" dirty="0">
                        <a:solidFill>
                          <a:srgbClr val="000000"/>
                        </a:solidFill>
                        <a:effectLst/>
                        <a:latin typeface="Arial Narrow" panose="020B0606020202030204" pitchFamily="34" charset="0"/>
                      </a:endParaRPr>
                    </a:p>
                  </a:txBody>
                  <a:tcPr marL="90437" marR="90437" marT="45219" marB="45219"/>
                </a:tc>
                <a:tc>
                  <a:txBody>
                    <a:bodyPr/>
                    <a:lstStyle/>
                    <a:p>
                      <a:pPr algn="l" fontAlgn="t"/>
                      <a:r>
                        <a:rPr lang="es-ES" sz="1000" u="none" strike="noStrike" dirty="0">
                          <a:effectLst/>
                          <a:latin typeface="Arial Narrow" panose="020B0606020202030204" pitchFamily="34" charset="0"/>
                        </a:rPr>
                        <a:t>Implementar 100% de un programa de mantenimiento a las estaciones de bomberos de Bogotá</a:t>
                      </a:r>
                      <a:endParaRPr lang="es-ES" sz="1000" b="0" i="0" u="none" strike="noStrike" dirty="0">
                        <a:solidFill>
                          <a:srgbClr val="000000"/>
                        </a:solidFill>
                        <a:effectLst/>
                        <a:latin typeface="Arial Narrow" panose="020B0606020202030204" pitchFamily="34" charset="0"/>
                      </a:endParaRPr>
                    </a:p>
                  </a:txBody>
                  <a:tcPr marL="0" marR="0" marT="0" marB="0">
                    <a:solidFill>
                      <a:srgbClr val="92D050"/>
                    </a:solidFill>
                  </a:tcPr>
                </a:tc>
                <a:extLst>
                  <a:ext uri="{0D108BD9-81ED-4DB2-BD59-A6C34878D82A}">
                    <a16:rowId xmlns:a16="http://schemas.microsoft.com/office/drawing/2014/main" val="10003"/>
                  </a:ext>
                </a:extLst>
              </a:tr>
              <a:tr h="169487">
                <a:tc vMerge="1">
                  <a:txBody>
                    <a:bodyPr/>
                    <a:lstStyle/>
                    <a:p>
                      <a:endParaRPr lang="es-CO"/>
                    </a:p>
                  </a:txBody>
                  <a:tcPr/>
                </a:tc>
                <a:tc vMerge="1">
                  <a:txBody>
                    <a:bodyPr/>
                    <a:lstStyle/>
                    <a:p>
                      <a:endParaRPr lang="es-CO"/>
                    </a:p>
                  </a:txBody>
                  <a:tcPr/>
                </a:tc>
                <a:tc>
                  <a:txBody>
                    <a:bodyPr/>
                    <a:lstStyle/>
                    <a:p>
                      <a:pPr algn="l" fontAlgn="t"/>
                      <a:r>
                        <a:rPr lang="es-ES" sz="1000" u="none" strike="noStrike" dirty="0">
                          <a:effectLst/>
                          <a:latin typeface="Arial Narrow" panose="020B0606020202030204" pitchFamily="34" charset="0"/>
                        </a:rPr>
                        <a:t>Reforzar, Adecuar y Ampliar  6 estaciones de Bomberos</a:t>
                      </a:r>
                      <a:endParaRPr lang="es-ES" sz="1000" b="0" i="0" u="none" strike="noStrike" dirty="0">
                        <a:solidFill>
                          <a:srgbClr val="000000"/>
                        </a:solidFill>
                        <a:effectLst/>
                        <a:latin typeface="Arial Narrow" panose="020B0606020202030204" pitchFamily="34" charset="0"/>
                      </a:endParaRPr>
                    </a:p>
                  </a:txBody>
                  <a:tcPr marL="0" marR="0" marT="0" marB="0"/>
                </a:tc>
                <a:extLst>
                  <a:ext uri="{0D108BD9-81ED-4DB2-BD59-A6C34878D82A}">
                    <a16:rowId xmlns:a16="http://schemas.microsoft.com/office/drawing/2014/main" val="10004"/>
                  </a:ext>
                </a:extLst>
              </a:tr>
              <a:tr h="452186">
                <a:tc vMerge="1">
                  <a:txBody>
                    <a:bodyPr/>
                    <a:lstStyle/>
                    <a:p>
                      <a:endParaRPr lang="es-CO"/>
                    </a:p>
                  </a:txBody>
                  <a:tcPr/>
                </a:tc>
                <a:tc vMerge="1">
                  <a:txBody>
                    <a:bodyPr/>
                    <a:lstStyle/>
                    <a:p>
                      <a:endParaRPr lang="es-CO"/>
                    </a:p>
                  </a:txBody>
                  <a:tcPr/>
                </a:tc>
                <a:tc>
                  <a:txBody>
                    <a:bodyPr/>
                    <a:lstStyle/>
                    <a:p>
                      <a:pPr algn="l" fontAlgn="t"/>
                      <a:r>
                        <a:rPr lang="es-ES" sz="1000" u="none" strike="noStrike" dirty="0">
                          <a:effectLst/>
                          <a:latin typeface="Arial Narrow" panose="020B0606020202030204" pitchFamily="34" charset="0"/>
                        </a:rPr>
                        <a:t>Poner 3 espacios nuevos en funcionamiento para la gestión integral de riesgos, incendios, incidentes con materiales peligrosos y rescates en todas sus modalidades</a:t>
                      </a:r>
                      <a:endParaRPr lang="es-ES" sz="1000" b="0" i="0" u="none" strike="noStrike" dirty="0">
                        <a:solidFill>
                          <a:srgbClr val="000000"/>
                        </a:solidFill>
                        <a:effectLst/>
                        <a:latin typeface="Arial Narrow" panose="020B0606020202030204" pitchFamily="34" charset="0"/>
                      </a:endParaRPr>
                    </a:p>
                  </a:txBody>
                  <a:tcPr marL="0" marR="0" marT="0" marB="0"/>
                </a:tc>
                <a:extLst>
                  <a:ext uri="{0D108BD9-81ED-4DB2-BD59-A6C34878D82A}">
                    <a16:rowId xmlns:a16="http://schemas.microsoft.com/office/drawing/2014/main" val="10005"/>
                  </a:ext>
                </a:extLst>
              </a:tr>
              <a:tr h="338973">
                <a:tc vMerge="1">
                  <a:txBody>
                    <a:bodyPr/>
                    <a:lstStyle/>
                    <a:p>
                      <a:endParaRPr lang="es-CO"/>
                    </a:p>
                  </a:txBody>
                  <a:tcPr/>
                </a:tc>
                <a:tc vMerge="1">
                  <a:txBody>
                    <a:bodyPr/>
                    <a:lstStyle/>
                    <a:p>
                      <a:endParaRPr lang="es-CO"/>
                    </a:p>
                  </a:txBody>
                  <a:tcPr/>
                </a:tc>
                <a:tc>
                  <a:txBody>
                    <a:bodyPr/>
                    <a:lstStyle/>
                    <a:p>
                      <a:pPr algn="l" fontAlgn="t"/>
                      <a:r>
                        <a:rPr lang="es-ES" sz="1000" u="none" strike="noStrike" dirty="0">
                          <a:effectLst/>
                          <a:latin typeface="Arial Narrow" panose="020B0606020202030204" pitchFamily="34" charset="0"/>
                        </a:rPr>
                        <a:t>Implementar  un programa de renovación de equipo menor, herramientas, accesorios y elementos de protección personal para  la UAECOB</a:t>
                      </a:r>
                      <a:endParaRPr lang="es-ES" sz="1000" b="0" i="0" u="none" strike="noStrike" dirty="0">
                        <a:solidFill>
                          <a:srgbClr val="000000"/>
                        </a:solidFill>
                        <a:effectLst/>
                        <a:latin typeface="Arial Narrow" panose="020B0606020202030204" pitchFamily="34" charset="0"/>
                      </a:endParaRPr>
                    </a:p>
                  </a:txBody>
                  <a:tcPr marL="0" marR="0" marT="0" marB="0"/>
                </a:tc>
                <a:extLst>
                  <a:ext uri="{0D108BD9-81ED-4DB2-BD59-A6C34878D82A}">
                    <a16:rowId xmlns:a16="http://schemas.microsoft.com/office/drawing/2014/main" val="10006"/>
                  </a:ext>
                </a:extLst>
              </a:tr>
              <a:tr h="301458">
                <a:tc vMerge="1">
                  <a:txBody>
                    <a:bodyPr/>
                    <a:lstStyle/>
                    <a:p>
                      <a:endParaRPr lang="es-CO"/>
                    </a:p>
                  </a:txBody>
                  <a:tcPr/>
                </a:tc>
                <a:tc vMerge="1">
                  <a:txBody>
                    <a:bodyPr/>
                    <a:lstStyle/>
                    <a:p>
                      <a:endParaRPr lang="es-CO"/>
                    </a:p>
                  </a:txBody>
                  <a:tcPr/>
                </a:tc>
                <a:tc>
                  <a:txBody>
                    <a:bodyPr/>
                    <a:lstStyle/>
                    <a:p>
                      <a:pPr algn="l" fontAlgn="t"/>
                      <a:r>
                        <a:rPr lang="es-ES" sz="1000" u="none" strike="noStrike" dirty="0">
                          <a:effectLst/>
                          <a:latin typeface="Arial Narrow" panose="020B0606020202030204" pitchFamily="34" charset="0"/>
                        </a:rPr>
                        <a:t>Implementar  un programa de renovación de vehículos para la Unidad Administrativa Cuerpo Oficial de Bomberos de Bogotá</a:t>
                      </a:r>
                      <a:endParaRPr lang="es-ES" sz="1000" b="0" i="0" u="none" strike="noStrike" dirty="0">
                        <a:solidFill>
                          <a:srgbClr val="000000"/>
                        </a:solidFill>
                        <a:effectLst/>
                        <a:latin typeface="Arial Narrow" panose="020B0606020202030204" pitchFamily="34" charset="0"/>
                      </a:endParaRPr>
                    </a:p>
                  </a:txBody>
                  <a:tcPr marL="0" marR="0" marT="0" marB="0"/>
                </a:tc>
                <a:extLst>
                  <a:ext uri="{0D108BD9-81ED-4DB2-BD59-A6C34878D82A}">
                    <a16:rowId xmlns:a16="http://schemas.microsoft.com/office/drawing/2014/main" val="10007"/>
                  </a:ext>
                </a:extLst>
              </a:tr>
              <a:tr h="301458">
                <a:tc vMerge="1">
                  <a:txBody>
                    <a:bodyPr/>
                    <a:lstStyle/>
                    <a:p>
                      <a:endParaRPr lang="es-CO"/>
                    </a:p>
                  </a:txBody>
                  <a:tcPr/>
                </a:tc>
                <a:tc>
                  <a:txBody>
                    <a:bodyPr/>
                    <a:lstStyle/>
                    <a:p>
                      <a:pPr algn="l" fontAlgn="t"/>
                      <a:r>
                        <a:rPr lang="es-ES" sz="1000" u="none" strike="noStrike" dirty="0">
                          <a:effectLst/>
                          <a:latin typeface="Arial Narrow" panose="020B0606020202030204" pitchFamily="34" charset="0"/>
                        </a:rPr>
                        <a:t>Optimizar los procesos de atención</a:t>
                      </a:r>
                      <a:endParaRPr lang="es-ES" sz="1000" b="0" i="0" u="none" strike="noStrike" dirty="0">
                        <a:solidFill>
                          <a:srgbClr val="000000"/>
                        </a:solidFill>
                        <a:effectLst/>
                        <a:latin typeface="Arial Narrow" panose="020B0606020202030204" pitchFamily="34" charset="0"/>
                      </a:endParaRPr>
                    </a:p>
                  </a:txBody>
                  <a:tcPr marL="0" marR="0" marT="0" marB="0"/>
                </a:tc>
                <a:tc>
                  <a:txBody>
                    <a:bodyPr/>
                    <a:lstStyle/>
                    <a:p>
                      <a:pPr algn="l" fontAlgn="t"/>
                      <a:r>
                        <a:rPr lang="es-ES" sz="1000" u="none" strike="noStrike" dirty="0">
                          <a:effectLst/>
                          <a:latin typeface="Arial Narrow" panose="020B0606020202030204" pitchFamily="34" charset="0"/>
                        </a:rPr>
                        <a:t>Ejecutar las actividades para gestionar, seguir y controlar todas  la atención de incidentes o emergencias por la UAECOB.</a:t>
                      </a:r>
                      <a:endParaRPr lang="es-ES" sz="1000" b="0" i="0" u="none" strike="noStrike" dirty="0">
                        <a:solidFill>
                          <a:srgbClr val="000000"/>
                        </a:solidFill>
                        <a:effectLst/>
                        <a:latin typeface="Arial Narrow" panose="020B0606020202030204" pitchFamily="34" charset="0"/>
                      </a:endParaRPr>
                    </a:p>
                  </a:txBody>
                  <a:tcPr marL="0" marR="0" marT="0" marB="0"/>
                </a:tc>
                <a:extLst>
                  <a:ext uri="{0D108BD9-81ED-4DB2-BD59-A6C34878D82A}">
                    <a16:rowId xmlns:a16="http://schemas.microsoft.com/office/drawing/2014/main" val="10008"/>
                  </a:ext>
                </a:extLst>
              </a:tr>
              <a:tr h="301458">
                <a:tc rowSpan="2">
                  <a:txBody>
                    <a:bodyPr/>
                    <a:lstStyle/>
                    <a:p>
                      <a:pPr algn="l" fontAlgn="t"/>
                      <a:r>
                        <a:rPr lang="es-ES" sz="1000" u="none" strike="noStrike" dirty="0">
                          <a:effectLst/>
                          <a:latin typeface="Arial Narrow" panose="020B0606020202030204" pitchFamily="34" charset="0"/>
                        </a:rPr>
                        <a:t>3. Gestión estratégica del TH</a:t>
                      </a:r>
                      <a:endParaRPr lang="es-ES" sz="1000" b="0" i="0" u="none" strike="noStrike" dirty="0">
                        <a:solidFill>
                          <a:srgbClr val="000000"/>
                        </a:solidFill>
                        <a:effectLst/>
                        <a:latin typeface="Arial Narrow" panose="020B0606020202030204" pitchFamily="34" charset="0"/>
                      </a:endParaRPr>
                    </a:p>
                  </a:txBody>
                  <a:tcPr marL="90437" marR="90437" marT="45219" marB="45219"/>
                </a:tc>
                <a:tc>
                  <a:txBody>
                    <a:bodyPr/>
                    <a:lstStyle/>
                    <a:p>
                      <a:pPr algn="l" fontAlgn="t"/>
                      <a:r>
                        <a:rPr lang="es-CO" sz="1000" u="none" strike="noStrike" dirty="0">
                          <a:effectLst/>
                          <a:latin typeface="Arial Narrow" panose="020B0606020202030204" pitchFamily="34" charset="0"/>
                        </a:rPr>
                        <a:t>Consolidar la estrategia del Talento Humano</a:t>
                      </a:r>
                      <a:endParaRPr lang="es-CO" sz="1000" b="0" i="0" u="none" strike="noStrike" dirty="0">
                        <a:solidFill>
                          <a:srgbClr val="000000"/>
                        </a:solidFill>
                        <a:effectLst/>
                        <a:latin typeface="Arial Narrow" panose="020B0606020202030204" pitchFamily="34" charset="0"/>
                      </a:endParaRPr>
                    </a:p>
                  </a:txBody>
                  <a:tcPr marL="0" marR="0" marT="0" marB="0"/>
                </a:tc>
                <a:tc>
                  <a:txBody>
                    <a:bodyPr/>
                    <a:lstStyle/>
                    <a:p>
                      <a:pPr algn="l" fontAlgn="t"/>
                      <a:r>
                        <a:rPr lang="es-ES" sz="1000" u="none" strike="noStrike" dirty="0">
                          <a:effectLst/>
                          <a:latin typeface="Arial Narrow" panose="020B0606020202030204" pitchFamily="34" charset="0"/>
                        </a:rPr>
                        <a:t>Implementar 1 plan de ajuste y sostenibilidad del MIPG en la UAECOB</a:t>
                      </a:r>
                      <a:endParaRPr lang="es-ES" sz="1000" b="0" i="0" u="none" strike="noStrike" dirty="0">
                        <a:solidFill>
                          <a:srgbClr val="000000"/>
                        </a:solidFill>
                        <a:effectLst/>
                        <a:latin typeface="Arial Narrow" panose="020B0606020202030204" pitchFamily="34" charset="0"/>
                      </a:endParaRPr>
                    </a:p>
                  </a:txBody>
                  <a:tcPr marL="0" marR="0" marT="0" marB="0"/>
                </a:tc>
                <a:extLst>
                  <a:ext uri="{0D108BD9-81ED-4DB2-BD59-A6C34878D82A}">
                    <a16:rowId xmlns:a16="http://schemas.microsoft.com/office/drawing/2014/main" val="10009"/>
                  </a:ext>
                </a:extLst>
              </a:tr>
              <a:tr h="452186">
                <a:tc vMerge="1">
                  <a:txBody>
                    <a:bodyPr/>
                    <a:lstStyle/>
                    <a:p>
                      <a:endParaRPr lang="es-CO"/>
                    </a:p>
                  </a:txBody>
                  <a:tcPr/>
                </a:tc>
                <a:tc>
                  <a:txBody>
                    <a:bodyPr/>
                    <a:lstStyle/>
                    <a:p>
                      <a:pPr algn="l" fontAlgn="t"/>
                      <a:r>
                        <a:rPr lang="es-ES" sz="1000" u="none" strike="noStrike" dirty="0">
                          <a:effectLst/>
                          <a:latin typeface="Arial Narrow" panose="020B0606020202030204" pitchFamily="34" charset="0"/>
                        </a:rPr>
                        <a:t>Implementar la estrategia de gestión del cambio en el Cuerpo Oficial de Bomberos</a:t>
                      </a:r>
                      <a:endParaRPr lang="es-ES" sz="1000" b="0" i="0" u="none" strike="noStrike" dirty="0">
                        <a:solidFill>
                          <a:srgbClr val="000000"/>
                        </a:solidFill>
                        <a:effectLst/>
                        <a:latin typeface="Arial Narrow" panose="020B0606020202030204" pitchFamily="34" charset="0"/>
                      </a:endParaRPr>
                    </a:p>
                  </a:txBody>
                  <a:tcPr marL="0" marR="0" marT="0" marB="0"/>
                </a:tc>
                <a:tc>
                  <a:txBody>
                    <a:bodyPr/>
                    <a:lstStyle/>
                    <a:p>
                      <a:pPr algn="l" fontAlgn="t"/>
                      <a:r>
                        <a:rPr lang="es-ES" sz="1000" u="none" strike="noStrike" dirty="0">
                          <a:effectLst/>
                          <a:latin typeface="Arial Narrow" panose="020B0606020202030204" pitchFamily="34" charset="0"/>
                        </a:rPr>
                        <a:t>Implementar 100% el programa de</a:t>
                      </a:r>
                      <a:r>
                        <a:rPr lang="es-ES" sz="1000" u="none" strike="noStrike" baseline="0" dirty="0">
                          <a:effectLst/>
                          <a:latin typeface="Arial Narrow" panose="020B0606020202030204" pitchFamily="34" charset="0"/>
                        </a:rPr>
                        <a:t> </a:t>
                      </a:r>
                      <a:r>
                        <a:rPr lang="es-ES" sz="1000" u="none" strike="noStrike" dirty="0">
                          <a:effectLst/>
                          <a:latin typeface="Arial Narrow" panose="020B0606020202030204" pitchFamily="34" charset="0"/>
                        </a:rPr>
                        <a:t>Capacitación, formación y entrenamiento al personal uniformado de la unidad cuerpo oficial de Bomberos de Bogotá</a:t>
                      </a:r>
                      <a:endParaRPr lang="es-ES" sz="1000" b="0" i="0" u="none" strike="noStrike" dirty="0">
                        <a:solidFill>
                          <a:srgbClr val="000000"/>
                        </a:solidFill>
                        <a:effectLst/>
                        <a:latin typeface="Arial Narrow" panose="020B0606020202030204" pitchFamily="34" charset="0"/>
                      </a:endParaRPr>
                    </a:p>
                  </a:txBody>
                  <a:tcPr marL="0" marR="0" marT="0" marB="0"/>
                </a:tc>
                <a:extLst>
                  <a:ext uri="{0D108BD9-81ED-4DB2-BD59-A6C34878D82A}">
                    <a16:rowId xmlns:a16="http://schemas.microsoft.com/office/drawing/2014/main" val="10010"/>
                  </a:ext>
                </a:extLst>
              </a:tr>
              <a:tr h="301458">
                <a:tc rowSpan="6">
                  <a:txBody>
                    <a:bodyPr/>
                    <a:lstStyle/>
                    <a:p>
                      <a:pPr algn="l" fontAlgn="t"/>
                      <a:r>
                        <a:rPr lang="es-CO" sz="1000" u="none" strike="noStrike" dirty="0">
                          <a:effectLst/>
                          <a:latin typeface="Arial Narrow" panose="020B0606020202030204" pitchFamily="34" charset="0"/>
                        </a:rPr>
                        <a:t>4. Fortalecimiento Institucional</a:t>
                      </a:r>
                      <a:endParaRPr lang="es-CO" sz="1000" b="0" i="0" u="none" strike="noStrike" dirty="0">
                        <a:solidFill>
                          <a:srgbClr val="000000"/>
                        </a:solidFill>
                        <a:effectLst/>
                        <a:latin typeface="Arial Narrow" panose="020B0606020202030204" pitchFamily="34" charset="0"/>
                      </a:endParaRPr>
                    </a:p>
                  </a:txBody>
                  <a:tcPr marL="90437" marR="90437" marT="45219" marB="45219"/>
                </a:tc>
                <a:tc>
                  <a:txBody>
                    <a:bodyPr/>
                    <a:lstStyle/>
                    <a:p>
                      <a:pPr algn="l" fontAlgn="t"/>
                      <a:r>
                        <a:rPr lang="es-ES" sz="1000" u="none" strike="noStrike" dirty="0">
                          <a:effectLst/>
                          <a:latin typeface="Arial Narrow" panose="020B0606020202030204" pitchFamily="34" charset="0"/>
                        </a:rPr>
                        <a:t>Incrementar la cultura de responsabilidad institucional</a:t>
                      </a:r>
                      <a:endParaRPr lang="es-ES" sz="1000" b="0" i="0" u="none" strike="noStrike" dirty="0">
                        <a:solidFill>
                          <a:srgbClr val="000000"/>
                        </a:solidFill>
                        <a:effectLst/>
                        <a:latin typeface="Arial Narrow" panose="020B0606020202030204" pitchFamily="34" charset="0"/>
                      </a:endParaRPr>
                    </a:p>
                  </a:txBody>
                  <a:tcPr marL="0" marR="0" marT="0" marB="0"/>
                </a:tc>
                <a:tc>
                  <a:txBody>
                    <a:bodyPr/>
                    <a:lstStyle/>
                    <a:p>
                      <a:pPr algn="l" fontAlgn="t"/>
                      <a:r>
                        <a:rPr lang="es-ES" sz="1000" u="none" strike="noStrike" dirty="0">
                          <a:effectLst/>
                          <a:latin typeface="Arial Narrow" panose="020B0606020202030204" pitchFamily="34" charset="0"/>
                        </a:rPr>
                        <a:t>Implementar 1 plan de ajuste y sostenibilidad del MIPG en la UAECOB</a:t>
                      </a:r>
                      <a:endParaRPr lang="es-ES" sz="1000" b="0" i="0" u="none" strike="noStrike" dirty="0">
                        <a:solidFill>
                          <a:srgbClr val="000000"/>
                        </a:solidFill>
                        <a:effectLst/>
                        <a:latin typeface="Arial Narrow" panose="020B0606020202030204" pitchFamily="34" charset="0"/>
                      </a:endParaRPr>
                    </a:p>
                  </a:txBody>
                  <a:tcPr marL="0" marR="0" marT="0" marB="0">
                    <a:solidFill>
                      <a:srgbClr val="92D050"/>
                    </a:solidFill>
                  </a:tcPr>
                </a:tc>
                <a:extLst>
                  <a:ext uri="{0D108BD9-81ED-4DB2-BD59-A6C34878D82A}">
                    <a16:rowId xmlns:a16="http://schemas.microsoft.com/office/drawing/2014/main" val="10011"/>
                  </a:ext>
                </a:extLst>
              </a:tr>
              <a:tr h="201038">
                <a:tc vMerge="1">
                  <a:txBody>
                    <a:bodyPr/>
                    <a:lstStyle/>
                    <a:p>
                      <a:endParaRPr lang="es-CO"/>
                    </a:p>
                  </a:txBody>
                  <a:tcPr/>
                </a:tc>
                <a:tc rowSpan="5">
                  <a:txBody>
                    <a:bodyPr/>
                    <a:lstStyle/>
                    <a:p>
                      <a:pPr algn="l" fontAlgn="t"/>
                      <a:r>
                        <a:rPr lang="es-ES" sz="1000" u="none" strike="noStrike" dirty="0">
                          <a:effectLst/>
                          <a:latin typeface="Arial Narrow" panose="020B0606020202030204" pitchFamily="34" charset="0"/>
                        </a:rPr>
                        <a:t>Aumentar la efectividad de los servicios</a:t>
                      </a:r>
                      <a:endParaRPr lang="es-ES" sz="1000" b="0" i="0" u="none" strike="noStrike" dirty="0">
                        <a:solidFill>
                          <a:srgbClr val="000000"/>
                        </a:solidFill>
                        <a:effectLst/>
                        <a:latin typeface="Arial Narrow" panose="020B0606020202030204" pitchFamily="34" charset="0"/>
                      </a:endParaRPr>
                    </a:p>
                  </a:txBody>
                  <a:tcPr marL="90437" marR="90437" marT="45219" marB="45219"/>
                </a:tc>
                <a:tc>
                  <a:txBody>
                    <a:bodyPr/>
                    <a:lstStyle/>
                    <a:p>
                      <a:pPr algn="l" fontAlgn="t"/>
                      <a:r>
                        <a:rPr lang="es-ES" sz="1000" u="none" strike="noStrike" dirty="0">
                          <a:effectLst/>
                          <a:latin typeface="Arial Narrow" panose="020B0606020202030204" pitchFamily="34" charset="0"/>
                        </a:rPr>
                        <a:t>Habilitar 3 servicios ciudadanos digitales básicos en la UAECOB</a:t>
                      </a:r>
                      <a:endParaRPr lang="es-ES" sz="1000" b="0" i="0" u="none" strike="noStrike" dirty="0">
                        <a:solidFill>
                          <a:srgbClr val="000000"/>
                        </a:solidFill>
                        <a:effectLst/>
                        <a:latin typeface="Arial Narrow" panose="020B0606020202030204" pitchFamily="34" charset="0"/>
                      </a:endParaRPr>
                    </a:p>
                  </a:txBody>
                  <a:tcPr marL="0" marR="0" marT="0" marB="0">
                    <a:solidFill>
                      <a:srgbClr val="92D050"/>
                    </a:solidFill>
                  </a:tcPr>
                </a:tc>
                <a:extLst>
                  <a:ext uri="{0D108BD9-81ED-4DB2-BD59-A6C34878D82A}">
                    <a16:rowId xmlns:a16="http://schemas.microsoft.com/office/drawing/2014/main" val="10012"/>
                  </a:ext>
                </a:extLst>
              </a:tr>
              <a:tr h="301558">
                <a:tc vMerge="1">
                  <a:txBody>
                    <a:bodyPr/>
                    <a:lstStyle/>
                    <a:p>
                      <a:endParaRPr lang="es-CO"/>
                    </a:p>
                  </a:txBody>
                  <a:tcPr/>
                </a:tc>
                <a:tc vMerge="1">
                  <a:txBody>
                    <a:bodyPr/>
                    <a:lstStyle/>
                    <a:p>
                      <a:endParaRPr lang="es-CO"/>
                    </a:p>
                  </a:txBody>
                  <a:tcPr/>
                </a:tc>
                <a:tc>
                  <a:txBody>
                    <a:bodyPr/>
                    <a:lstStyle/>
                    <a:p>
                      <a:pPr algn="l" fontAlgn="t"/>
                      <a:r>
                        <a:rPr lang="es-ES" sz="1000" u="none" strike="noStrike" dirty="0">
                          <a:effectLst/>
                          <a:latin typeface="Arial Narrow" panose="020B0606020202030204" pitchFamily="34" charset="0"/>
                        </a:rPr>
                        <a:t>Implementar 100% del modelo de seguridad y privacidad de la información en la UAECOB alineado a la Política de Gobierno Digital</a:t>
                      </a:r>
                      <a:endParaRPr lang="es-ES" sz="1000" b="0" i="0" u="none" strike="noStrike" dirty="0">
                        <a:solidFill>
                          <a:srgbClr val="000000"/>
                        </a:solidFill>
                        <a:effectLst/>
                        <a:latin typeface="Arial Narrow" panose="020B0606020202030204" pitchFamily="34" charset="0"/>
                      </a:endParaRPr>
                    </a:p>
                  </a:txBody>
                  <a:tcPr marL="0" marR="0" marT="0" marB="0">
                    <a:solidFill>
                      <a:srgbClr val="92D050"/>
                    </a:solidFill>
                  </a:tcPr>
                </a:tc>
                <a:extLst>
                  <a:ext uri="{0D108BD9-81ED-4DB2-BD59-A6C34878D82A}">
                    <a16:rowId xmlns:a16="http://schemas.microsoft.com/office/drawing/2014/main" val="10013"/>
                  </a:ext>
                </a:extLst>
              </a:tr>
              <a:tr h="301458">
                <a:tc vMerge="1">
                  <a:txBody>
                    <a:bodyPr/>
                    <a:lstStyle/>
                    <a:p>
                      <a:endParaRPr lang="es-CO"/>
                    </a:p>
                  </a:txBody>
                  <a:tcPr/>
                </a:tc>
                <a:tc vMerge="1">
                  <a:txBody>
                    <a:bodyPr/>
                    <a:lstStyle/>
                    <a:p>
                      <a:endParaRPr lang="es-CO"/>
                    </a:p>
                  </a:txBody>
                  <a:tcPr/>
                </a:tc>
                <a:tc>
                  <a:txBody>
                    <a:bodyPr/>
                    <a:lstStyle/>
                    <a:p>
                      <a:pPr algn="l" fontAlgn="t"/>
                      <a:r>
                        <a:rPr lang="es-CO" sz="1000" u="none" strike="noStrike" dirty="0">
                          <a:effectLst/>
                          <a:latin typeface="Arial Narrow" panose="020B0606020202030204" pitchFamily="34" charset="0"/>
                        </a:rPr>
                        <a:t>Implementar 100% del programa de arquitectura TI conforme a las necesidades de la UAECOB</a:t>
                      </a:r>
                      <a:endParaRPr lang="es-CO" sz="1000" b="0" i="0" u="none" strike="noStrike" dirty="0">
                        <a:solidFill>
                          <a:srgbClr val="000000"/>
                        </a:solidFill>
                        <a:effectLst/>
                        <a:latin typeface="Arial Narrow" panose="020B0606020202030204" pitchFamily="34" charset="0"/>
                      </a:endParaRPr>
                    </a:p>
                  </a:txBody>
                  <a:tcPr marL="0" marR="0" marT="0" marB="0">
                    <a:solidFill>
                      <a:srgbClr val="92D050"/>
                    </a:solidFill>
                  </a:tcPr>
                </a:tc>
                <a:extLst>
                  <a:ext uri="{0D108BD9-81ED-4DB2-BD59-A6C34878D82A}">
                    <a16:rowId xmlns:a16="http://schemas.microsoft.com/office/drawing/2014/main" val="10014"/>
                  </a:ext>
                </a:extLst>
              </a:tr>
              <a:tr h="338973">
                <a:tc vMerge="1">
                  <a:txBody>
                    <a:bodyPr/>
                    <a:lstStyle/>
                    <a:p>
                      <a:endParaRPr lang="es-CO"/>
                    </a:p>
                  </a:txBody>
                  <a:tcPr/>
                </a:tc>
                <a:tc vMerge="1">
                  <a:txBody>
                    <a:bodyPr/>
                    <a:lstStyle/>
                    <a:p>
                      <a:endParaRPr lang="es-CO"/>
                    </a:p>
                  </a:txBody>
                  <a:tcPr/>
                </a:tc>
                <a:tc>
                  <a:txBody>
                    <a:bodyPr/>
                    <a:lstStyle/>
                    <a:p>
                      <a:pPr algn="l" fontAlgn="t"/>
                      <a:r>
                        <a:rPr lang="es-ES" sz="1000" u="none" strike="noStrike" dirty="0">
                          <a:effectLst/>
                          <a:latin typeface="Arial Narrow" panose="020B0606020202030204" pitchFamily="34" charset="0"/>
                        </a:rPr>
                        <a:t>Elaborar 1 plan de preparativos y continuidad del servicio para la UAECOB ante la eventual ocurrencia de un desastre en el Distrito Capital</a:t>
                      </a:r>
                      <a:endParaRPr lang="es-ES" sz="1000" b="0" i="0" u="none" strike="noStrike" dirty="0">
                        <a:solidFill>
                          <a:srgbClr val="000000"/>
                        </a:solidFill>
                        <a:effectLst/>
                        <a:latin typeface="Arial Narrow" panose="020B0606020202030204" pitchFamily="34" charset="0"/>
                      </a:endParaRPr>
                    </a:p>
                  </a:txBody>
                  <a:tcPr marL="0" marR="0" marT="0" marB="0"/>
                </a:tc>
                <a:extLst>
                  <a:ext uri="{0D108BD9-81ED-4DB2-BD59-A6C34878D82A}">
                    <a16:rowId xmlns:a16="http://schemas.microsoft.com/office/drawing/2014/main" val="10015"/>
                  </a:ext>
                </a:extLst>
              </a:tr>
              <a:tr h="201038">
                <a:tc vMerge="1">
                  <a:txBody>
                    <a:bodyPr/>
                    <a:lstStyle/>
                    <a:p>
                      <a:endParaRPr lang="es-CO"/>
                    </a:p>
                  </a:txBody>
                  <a:tcPr/>
                </a:tc>
                <a:tc vMerge="1">
                  <a:txBody>
                    <a:bodyPr/>
                    <a:lstStyle/>
                    <a:p>
                      <a:endParaRPr lang="es-CO"/>
                    </a:p>
                  </a:txBody>
                  <a:tcPr/>
                </a:tc>
                <a:tc>
                  <a:txBody>
                    <a:bodyPr/>
                    <a:lstStyle/>
                    <a:p>
                      <a:pPr algn="l" fontAlgn="t"/>
                      <a:r>
                        <a:rPr lang="es-ES" sz="1000" u="none" strike="noStrike" dirty="0">
                          <a:effectLst/>
                          <a:latin typeface="Arial Narrow" panose="020B0606020202030204" pitchFamily="34" charset="0"/>
                        </a:rPr>
                        <a:t>Implementar 1 plan de ajuste y sostenibilidad del MIPG en la UAECOB</a:t>
                      </a:r>
                      <a:endParaRPr lang="es-ES" sz="1000" b="0" i="0" u="none" strike="noStrike" dirty="0">
                        <a:solidFill>
                          <a:srgbClr val="000000"/>
                        </a:solidFill>
                        <a:effectLst/>
                        <a:latin typeface="Arial Narrow" panose="020B0606020202030204" pitchFamily="34" charset="0"/>
                      </a:endParaRPr>
                    </a:p>
                  </a:txBody>
                  <a:tcPr marL="0" marR="0" marT="0" marB="0">
                    <a:solidFill>
                      <a:srgbClr val="92D050"/>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4140664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9D0CD6-14DB-4B98-8949-DF137B014F57}"/>
              </a:ext>
            </a:extLst>
          </p:cNvPr>
          <p:cNvSpPr>
            <a:spLocks noGrp="1"/>
          </p:cNvSpPr>
          <p:nvPr>
            <p:ph type="title" idx="4294967295"/>
          </p:nvPr>
        </p:nvSpPr>
        <p:spPr>
          <a:xfrm>
            <a:off x="2595158" y="128279"/>
            <a:ext cx="6829425"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0" dirty="0">
                <a:ln>
                  <a:noFill/>
                </a:ln>
                <a:solidFill>
                  <a:srgbClr val="E21A00"/>
                </a:solidFill>
                <a:effectLst>
                  <a:outerShdw blurRad="38100" dist="38100" dir="2700000" algn="tl">
                    <a:srgbClr val="000000">
                      <a:alpha val="43137"/>
                    </a:srgbClr>
                  </a:outerShdw>
                </a:effectLst>
                <a:uLnTx/>
                <a:uFillTx/>
                <a:latin typeface="Impact" panose="020B0806030902050204" pitchFamily="34" charset="0"/>
                <a:ea typeface="+mn-ea"/>
                <a:cs typeface="+mn-cs"/>
              </a:rPr>
              <a:t>Indicadores de impacto PEI </a:t>
            </a:r>
            <a:endParaRPr kumimoji="0" lang="es-CO" sz="3600" b="1" i="0" u="none" strike="noStrike" kern="1200" cap="none" spc="0" normalizeH="0" baseline="0" noProof="0" dirty="0">
              <a:ln>
                <a:noFill/>
              </a:ln>
              <a:solidFill>
                <a:srgbClr val="E21A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7" name="CuadroTexto 6"/>
          <p:cNvSpPr txBox="1"/>
          <p:nvPr/>
        </p:nvSpPr>
        <p:spPr>
          <a:xfrm>
            <a:off x="964809" y="800563"/>
            <a:ext cx="5090983" cy="230832"/>
          </a:xfrm>
          <a:prstGeom prst="rect">
            <a:avLst/>
          </a:prstGeom>
          <a:noFill/>
        </p:spPr>
        <p:txBody>
          <a:bodyPr wrap="square" rtlCol="0">
            <a:spAutoFit/>
          </a:bodyPr>
          <a:lstStyle/>
          <a:p>
            <a:r>
              <a:rPr lang="es-CO" sz="900" b="1" i="1" dirty="0">
                <a:latin typeface="Arial Narrow" panose="020B0606020202030204" pitchFamily="34" charset="0"/>
              </a:rPr>
              <a:t>Tabla 2. Indicadores de Impacto PEI </a:t>
            </a:r>
          </a:p>
        </p:txBody>
      </p:sp>
      <p:graphicFrame>
        <p:nvGraphicFramePr>
          <p:cNvPr id="6" name="Tabla 5"/>
          <p:cNvGraphicFramePr>
            <a:graphicFrameLocks noGrp="1"/>
          </p:cNvGraphicFramePr>
          <p:nvPr>
            <p:extLst>
              <p:ext uri="{D42A27DB-BD31-4B8C-83A1-F6EECF244321}">
                <p14:modId xmlns:p14="http://schemas.microsoft.com/office/powerpoint/2010/main" val="1621166424"/>
              </p:ext>
            </p:extLst>
          </p:nvPr>
        </p:nvGraphicFramePr>
        <p:xfrm>
          <a:off x="387009" y="1084732"/>
          <a:ext cx="11245721" cy="6504748"/>
        </p:xfrm>
        <a:graphic>
          <a:graphicData uri="http://schemas.openxmlformats.org/drawingml/2006/table">
            <a:tbl>
              <a:tblPr firstRow="1" bandRow="1">
                <a:tableStyleId>{5940675A-B579-460E-94D1-54222C63F5DA}</a:tableStyleId>
              </a:tblPr>
              <a:tblGrid>
                <a:gridCol w="1604415">
                  <a:extLst>
                    <a:ext uri="{9D8B030D-6E8A-4147-A177-3AD203B41FA5}">
                      <a16:colId xmlns:a16="http://schemas.microsoft.com/office/drawing/2014/main" val="20000"/>
                    </a:ext>
                  </a:extLst>
                </a:gridCol>
                <a:gridCol w="1331495">
                  <a:extLst>
                    <a:ext uri="{9D8B030D-6E8A-4147-A177-3AD203B41FA5}">
                      <a16:colId xmlns:a16="http://schemas.microsoft.com/office/drawing/2014/main" val="2467252018"/>
                    </a:ext>
                  </a:extLst>
                </a:gridCol>
                <a:gridCol w="2679032">
                  <a:extLst>
                    <a:ext uri="{9D8B030D-6E8A-4147-A177-3AD203B41FA5}">
                      <a16:colId xmlns:a16="http://schemas.microsoft.com/office/drawing/2014/main" val="20001"/>
                    </a:ext>
                  </a:extLst>
                </a:gridCol>
                <a:gridCol w="5630779">
                  <a:extLst>
                    <a:ext uri="{9D8B030D-6E8A-4147-A177-3AD203B41FA5}">
                      <a16:colId xmlns:a16="http://schemas.microsoft.com/office/drawing/2014/main" val="20002"/>
                    </a:ext>
                  </a:extLst>
                </a:gridCol>
              </a:tblGrid>
              <a:tr h="466114">
                <a:tc>
                  <a:txBody>
                    <a:bodyPr/>
                    <a:lstStyle/>
                    <a:p>
                      <a:pPr algn="ctr"/>
                      <a:r>
                        <a:rPr lang="es-CO" sz="1800" b="1" dirty="0">
                          <a:solidFill>
                            <a:schemeClr val="bg1"/>
                          </a:solidFill>
                          <a:latin typeface="Arial Narrow" panose="020B0606020202030204" pitchFamily="34" charset="0"/>
                        </a:rPr>
                        <a:t>Proyecto</a:t>
                      </a:r>
                      <a:r>
                        <a:rPr lang="es-CO" sz="1800" b="1" baseline="0" dirty="0">
                          <a:solidFill>
                            <a:schemeClr val="bg1"/>
                          </a:solidFill>
                          <a:latin typeface="Arial Narrow" panose="020B0606020202030204" pitchFamily="34" charset="0"/>
                        </a:rPr>
                        <a:t> Estratégico </a:t>
                      </a:r>
                      <a:endParaRPr lang="es-CO" sz="1800" b="1" dirty="0">
                        <a:solidFill>
                          <a:schemeClr val="bg1"/>
                        </a:solidFill>
                        <a:latin typeface="Arial Narrow" panose="020B0606020202030204" pitchFamily="34" charset="0"/>
                      </a:endParaRPr>
                    </a:p>
                  </a:txBody>
                  <a:tcPr marL="98441" marR="98441" marT="49220" marB="49220">
                    <a:solidFill>
                      <a:srgbClr val="C00000"/>
                    </a:solidFill>
                  </a:tcPr>
                </a:tc>
                <a:tc>
                  <a:txBody>
                    <a:bodyPr/>
                    <a:lstStyle/>
                    <a:p>
                      <a:pPr algn="ctr"/>
                      <a:r>
                        <a:rPr lang="es-MX" sz="1600" b="1" dirty="0">
                          <a:solidFill>
                            <a:schemeClr val="bg1"/>
                          </a:solidFill>
                          <a:latin typeface="Arial Narrow" panose="020B0606020202030204" pitchFamily="34" charset="0"/>
                        </a:rPr>
                        <a:t>Responsables</a:t>
                      </a:r>
                      <a:endParaRPr lang="es-CO" sz="1600" b="1" dirty="0">
                        <a:solidFill>
                          <a:schemeClr val="bg1"/>
                        </a:solidFill>
                        <a:latin typeface="Arial Narrow" panose="020B0606020202030204" pitchFamily="34" charset="0"/>
                      </a:endParaRPr>
                    </a:p>
                  </a:txBody>
                  <a:tcPr marL="98441" marR="98441" marT="49220" marB="49220">
                    <a:solidFill>
                      <a:srgbClr val="C00000"/>
                    </a:solidFill>
                  </a:tcPr>
                </a:tc>
                <a:tc>
                  <a:txBody>
                    <a:bodyPr/>
                    <a:lstStyle/>
                    <a:p>
                      <a:pPr algn="ctr"/>
                      <a:r>
                        <a:rPr lang="es-CO" sz="1800" b="1" dirty="0">
                          <a:solidFill>
                            <a:schemeClr val="bg1"/>
                          </a:solidFill>
                          <a:latin typeface="Arial Narrow" panose="020B0606020202030204" pitchFamily="34" charset="0"/>
                        </a:rPr>
                        <a:t>Avance del indicador </a:t>
                      </a:r>
                    </a:p>
                  </a:txBody>
                  <a:tcPr marL="98441" marR="98441" marT="49220" marB="49220">
                    <a:solidFill>
                      <a:srgbClr val="C00000"/>
                    </a:solidFill>
                  </a:tcPr>
                </a:tc>
                <a:tc>
                  <a:txBody>
                    <a:bodyPr/>
                    <a:lstStyle/>
                    <a:p>
                      <a:pPr algn="ctr"/>
                      <a:r>
                        <a:rPr lang="es-CO" sz="1800" b="1" dirty="0">
                          <a:solidFill>
                            <a:schemeClr val="bg1"/>
                          </a:solidFill>
                          <a:latin typeface="Arial Narrow" panose="020B0606020202030204" pitchFamily="34" charset="0"/>
                        </a:rPr>
                        <a:t>Observación </a:t>
                      </a:r>
                    </a:p>
                  </a:txBody>
                  <a:tcPr marL="98441" marR="98441" marT="49220" marB="49220">
                    <a:solidFill>
                      <a:srgbClr val="C00000"/>
                    </a:solidFill>
                  </a:tcPr>
                </a:tc>
                <a:extLst>
                  <a:ext uri="{0D108BD9-81ED-4DB2-BD59-A6C34878D82A}">
                    <a16:rowId xmlns:a16="http://schemas.microsoft.com/office/drawing/2014/main" val="10000"/>
                  </a:ext>
                </a:extLst>
              </a:tr>
              <a:tr h="17193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u="none" strike="noStrike" dirty="0">
                          <a:effectLst/>
                          <a:latin typeface="Arial Narrow" panose="020B0606020202030204" pitchFamily="34" charset="0"/>
                        </a:rPr>
                        <a:t>Implementar 100 % del plan de gestión de riesgo para los procesos de conocimiento y reducción en incendios, incidentes con materiales peligrosos y escenarios de riesgos.</a:t>
                      </a:r>
                      <a:endParaRPr lang="es-ES" sz="1200" b="0" i="0" u="none" strike="noStrike" dirty="0">
                        <a:solidFill>
                          <a:srgbClr val="000000"/>
                        </a:solidFill>
                        <a:effectLst/>
                        <a:latin typeface="Arial Narrow" panose="020B0606020202030204" pitchFamily="34" charset="0"/>
                      </a:endParaRPr>
                    </a:p>
                  </a:txBody>
                  <a:tcPr marL="98441" marR="98441" marT="49220" marB="4922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rgbClr val="000000"/>
                          </a:solidFill>
                          <a:effectLst/>
                          <a:latin typeface="Arial Narrow" panose="020B0606020202030204" pitchFamily="34" charset="0"/>
                        </a:rPr>
                        <a:t>Sub, Gestión del Riesgo </a:t>
                      </a:r>
                    </a:p>
                  </a:txBody>
                  <a:tcPr marL="98441" marR="98441" marT="49220" marB="49220" anchor="ctr"/>
                </a:tc>
                <a:tc>
                  <a:txBody>
                    <a:bodyPr/>
                    <a:lstStyle/>
                    <a:p>
                      <a:endParaRPr lang="es-CO" sz="1200" dirty="0">
                        <a:latin typeface="Arial Narrow" panose="020B0606020202030204" pitchFamily="34" charset="0"/>
                      </a:endParaRPr>
                    </a:p>
                  </a:txBody>
                  <a:tcPr marL="98441" marR="98441" marT="49220" marB="49220"/>
                </a:tc>
                <a:tc>
                  <a:txBody>
                    <a:bodyPr/>
                    <a:lstStyle/>
                    <a:p>
                      <a:pPr algn="just"/>
                      <a:r>
                        <a:rPr lang="es-CO" sz="1200" dirty="0">
                          <a:latin typeface="Arial Narrow" panose="020B0606020202030204" pitchFamily="34" charset="0"/>
                        </a:rPr>
                        <a:t>El indicador presentado es producto del calculo,</a:t>
                      </a:r>
                      <a:r>
                        <a:rPr lang="es-CO" sz="1200" baseline="0" dirty="0">
                          <a:latin typeface="Arial Narrow" panose="020B0606020202030204" pitchFamily="34" charset="0"/>
                        </a:rPr>
                        <a:t> </a:t>
                      </a:r>
                      <a:r>
                        <a:rPr lang="es-ES" sz="1200" baseline="0" dirty="0">
                          <a:latin typeface="Arial Narrow" panose="020B0606020202030204" pitchFamily="34" charset="0"/>
                        </a:rPr>
                        <a:t>(# de casos de incendios estructurales presentados en la zona de Vivienda segura - mi casa sin incendios en la vigencia / # de casos de incendios estructurales presentados en la zona de Vivienda segura - mi casa sin incendios en  el año 2021) * 100, este indicador nos permite medir el impacto del programa vivienda segura- mi casa sin incendios en el periodo 2022.</a:t>
                      </a:r>
                    </a:p>
                    <a:p>
                      <a:pPr algn="just"/>
                      <a:r>
                        <a:rPr lang="es-ES" sz="1200" baseline="0" dirty="0">
                          <a:latin typeface="Arial Narrow" panose="020B0606020202030204" pitchFamily="34" charset="0"/>
                        </a:rPr>
                        <a:t>Asociado a este indicador se encuentran tres indicadores de acción del P.A numero de personas beneficiadas a los programas de formación y capacitación,( 727) el porcentaje de campañas implementadas por la SGR, (3 en total)   y el porcentaje de requerimientos e inspecciones realizadas (5012 inspecciones en este primer trimestre) </a:t>
                      </a:r>
                      <a:endParaRPr lang="es-CO" sz="1200" dirty="0">
                        <a:latin typeface="Arial Narrow" panose="020B0606020202030204" pitchFamily="34" charset="0"/>
                      </a:endParaRPr>
                    </a:p>
                  </a:txBody>
                  <a:tcPr marL="98441" marR="98441" marT="49220" marB="49220" anchor="ctr"/>
                </a:tc>
                <a:extLst>
                  <a:ext uri="{0D108BD9-81ED-4DB2-BD59-A6C34878D82A}">
                    <a16:rowId xmlns:a16="http://schemas.microsoft.com/office/drawing/2014/main" val="10001"/>
                  </a:ext>
                </a:extLst>
              </a:tr>
              <a:tr h="16729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u="none" strike="noStrike" dirty="0">
                          <a:effectLst/>
                          <a:latin typeface="Arial Narrow" panose="020B0606020202030204" pitchFamily="34" charset="0"/>
                        </a:rPr>
                        <a:t>Implementar 100% de un programa de mantenimiento a las estaciones de bomberos de Bogotá</a:t>
                      </a:r>
                      <a:endParaRPr lang="es-ES" sz="1200" b="0" i="0" u="none" strike="noStrike" dirty="0">
                        <a:solidFill>
                          <a:srgbClr val="000000"/>
                        </a:solidFill>
                        <a:effectLst/>
                        <a:latin typeface="Arial Narrow" panose="020B0606020202030204" pitchFamily="34" charset="0"/>
                      </a:endParaRPr>
                    </a:p>
                    <a:p>
                      <a:pPr algn="just"/>
                      <a:endParaRPr lang="es-CO" sz="1200" dirty="0">
                        <a:latin typeface="Arial Narrow" panose="020B0606020202030204" pitchFamily="34" charset="0"/>
                      </a:endParaRPr>
                    </a:p>
                  </a:txBody>
                  <a:tcPr marL="98441" marR="98441" marT="49220" marB="49220" anchor="ctr"/>
                </a:tc>
                <a:tc>
                  <a:txBody>
                    <a:bodyPr/>
                    <a:lstStyle/>
                    <a:p>
                      <a:pPr algn="just"/>
                      <a:r>
                        <a:rPr lang="es-MX" sz="1200" dirty="0">
                          <a:latin typeface="Arial Narrow" panose="020B0606020202030204" pitchFamily="34" charset="0"/>
                        </a:rPr>
                        <a:t>Sub, Logística y Sub Corporativa </a:t>
                      </a:r>
                      <a:endParaRPr lang="es-CO" sz="1200" dirty="0">
                        <a:latin typeface="Arial Narrow" panose="020B0606020202030204" pitchFamily="34" charset="0"/>
                      </a:endParaRPr>
                    </a:p>
                  </a:txBody>
                  <a:tcPr marL="98441" marR="98441" marT="49220" marB="49220" anchor="ctr"/>
                </a:tc>
                <a:tc>
                  <a:txBody>
                    <a:bodyPr/>
                    <a:lstStyle/>
                    <a:p>
                      <a:endParaRPr lang="es-CO" sz="1200" dirty="0">
                        <a:latin typeface="Arial Narrow" panose="020B0606020202030204" pitchFamily="34" charset="0"/>
                      </a:endParaRPr>
                    </a:p>
                  </a:txBody>
                  <a:tcPr marL="98441" marR="98441" marT="49220" marB="49220"/>
                </a:tc>
                <a:tc>
                  <a:txBody>
                    <a:bodyPr/>
                    <a:lstStyle/>
                    <a:p>
                      <a:pPr algn="just"/>
                      <a:r>
                        <a:rPr lang="es-CO" sz="1200" dirty="0">
                          <a:latin typeface="Arial Narrow" panose="020B0606020202030204" pitchFamily="34" charset="0"/>
                        </a:rPr>
                        <a:t>El 33,97% de avance en el programa de mantenimiento en el trimestre, corresponde a 2</a:t>
                      </a:r>
                      <a:r>
                        <a:rPr lang="es-CO" sz="1200" baseline="0" dirty="0">
                          <a:latin typeface="Arial Narrow" panose="020B0606020202030204" pitchFamily="34" charset="0"/>
                        </a:rPr>
                        <a:t>  aspectos principalmente; 1 ) las ejecución del plan de mantenimiento preventivo que se encuentra en un 25% de ejecución, de acuerdo a la programación establecida y 2) el porcentaje de cumplimiento de los niveles de servicio el cual obtuvo un avance del 69,40%</a:t>
                      </a:r>
                      <a:endParaRPr lang="es-CO" sz="1200" dirty="0">
                        <a:latin typeface="Arial Narrow" panose="020B0606020202030204" pitchFamily="34" charset="0"/>
                      </a:endParaRPr>
                    </a:p>
                  </a:txBody>
                  <a:tcPr marL="98441" marR="98441" marT="49220" marB="49220" anchor="ctr"/>
                </a:tc>
                <a:extLst>
                  <a:ext uri="{0D108BD9-81ED-4DB2-BD59-A6C34878D82A}">
                    <a16:rowId xmlns:a16="http://schemas.microsoft.com/office/drawing/2014/main" val="10002"/>
                  </a:ext>
                </a:extLst>
              </a:tr>
              <a:tr h="244036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u="none" strike="noStrike" dirty="0">
                          <a:effectLst/>
                          <a:latin typeface="Arial Narrow" panose="020B0606020202030204" pitchFamily="34" charset="0"/>
                        </a:rPr>
                        <a:t>Implementar 1 plan de ajuste y sostenibilidad del MIPG en la UAECOB</a:t>
                      </a:r>
                      <a:endParaRPr lang="es-ES" sz="1200" b="0" i="0" u="none" strike="noStrike" dirty="0">
                        <a:solidFill>
                          <a:srgbClr val="000000"/>
                        </a:solidFill>
                        <a:effectLst/>
                        <a:latin typeface="Arial Narrow" panose="020B0606020202030204" pitchFamily="34" charset="0"/>
                      </a:endParaRPr>
                    </a:p>
                  </a:txBody>
                  <a:tcPr marL="98441" marR="98441" marT="49220" marB="4922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rgbClr val="000000"/>
                          </a:solidFill>
                          <a:effectLst/>
                          <a:latin typeface="Arial Narrow" panose="020B0606020202030204" pitchFamily="34" charset="0"/>
                        </a:rPr>
                        <a:t>Subdirección Corporativa, Oficina Asesora de Planeación </a:t>
                      </a:r>
                    </a:p>
                  </a:txBody>
                  <a:tcPr marL="98441" marR="98441" marT="49220" marB="49220" anchor="ctr"/>
                </a:tc>
                <a:tc>
                  <a:txBody>
                    <a:bodyPr/>
                    <a:lstStyle/>
                    <a:p>
                      <a:endParaRPr lang="es-CO" sz="1200" dirty="0">
                        <a:latin typeface="Arial Narrow" panose="020B0606020202030204" pitchFamily="34" charset="0"/>
                      </a:endParaRPr>
                    </a:p>
                  </a:txBody>
                  <a:tcPr marL="98441" marR="98441" marT="49220" marB="49220"/>
                </a:tc>
                <a:tc>
                  <a:txBody>
                    <a:bodyPr/>
                    <a:lstStyle/>
                    <a:p>
                      <a:pPr algn="just"/>
                      <a:r>
                        <a:rPr lang="es-CO" sz="1200" dirty="0">
                          <a:latin typeface="Arial Narrow" panose="020B0606020202030204" pitchFamily="34" charset="0"/>
                        </a:rPr>
                        <a:t>El</a:t>
                      </a:r>
                      <a:r>
                        <a:rPr lang="es-CO" sz="1200" baseline="0" dirty="0">
                          <a:latin typeface="Arial Narrow" panose="020B0606020202030204" pitchFamily="34" charset="0"/>
                        </a:rPr>
                        <a:t> porcentaje de avance en el proyecto es producto del calculo promedio y ponderado de 5 indicadores; un indicador de impacto asociado al nivel de percepción de la ciudadanía en términos de confianza, oportunidad, corresponsabilidad y prestación del servicio; el cual se midió a partir de una serie de encuestas aplicadas por servicio al ciudadano, en donde se pregunto; buen trato, buena fe (Confianza 91%) tiempos de respuesta,  (oportunidad y prestación del servicio 83% ) y satisfacción en la prestación del servicio (corresponsabilidad 82%).</a:t>
                      </a:r>
                    </a:p>
                    <a:p>
                      <a:pPr algn="just"/>
                      <a:r>
                        <a:rPr lang="es-CO" sz="1200" baseline="0" dirty="0">
                          <a:latin typeface="Arial Narrow" panose="020B0606020202030204" pitchFamily="34" charset="0"/>
                        </a:rPr>
                        <a:t>Y 4 indicadores de gestión asociados a la implementación de la matriz FOGEDI, cumplimiento del plan de acción de sostenibilidad, plan de gestión documental, y plan administrativo y financiero.</a:t>
                      </a:r>
                    </a:p>
                    <a:p>
                      <a:pPr algn="just"/>
                      <a:endParaRPr lang="es-CO" sz="1200" baseline="0" dirty="0">
                        <a:latin typeface="Arial Narrow" panose="020B0606020202030204" pitchFamily="34" charset="0"/>
                      </a:endParaRPr>
                    </a:p>
                    <a:p>
                      <a:pPr algn="just"/>
                      <a:r>
                        <a:rPr lang="es-CO" sz="1200" baseline="0" dirty="0">
                          <a:latin typeface="Arial Narrow" panose="020B0606020202030204" pitchFamily="34" charset="0"/>
                        </a:rPr>
                        <a:t>Al ser indicador compuesto, el indicador de impacto posee un tipo de acumulación de Stok y unos indicadores de gestión de tipo acumulativo </a:t>
                      </a:r>
                      <a:endParaRPr lang="es-CO" sz="1200" dirty="0">
                        <a:latin typeface="Arial Narrow" panose="020B0606020202030204" pitchFamily="34" charset="0"/>
                      </a:endParaRPr>
                    </a:p>
                  </a:txBody>
                  <a:tcPr marL="98441" marR="98441" marT="49220" marB="49220" anchor="ctr"/>
                </a:tc>
                <a:extLst>
                  <a:ext uri="{0D108BD9-81ED-4DB2-BD59-A6C34878D82A}">
                    <a16:rowId xmlns:a16="http://schemas.microsoft.com/office/drawing/2014/main" val="10003"/>
                  </a:ext>
                </a:extLst>
              </a:tr>
            </a:tbl>
          </a:graphicData>
        </a:graphic>
      </p:graphicFrame>
      <p:pic>
        <p:nvPicPr>
          <p:cNvPr id="9" name="Imagen 8" descr="Tacómetro del proyecto 72% de avance "/>
          <p:cNvPicPr>
            <a:picLocks noChangeAspect="1"/>
          </p:cNvPicPr>
          <p:nvPr/>
        </p:nvPicPr>
        <p:blipFill>
          <a:blip r:embed="rId3"/>
          <a:stretch>
            <a:fillRect/>
          </a:stretch>
        </p:blipFill>
        <p:spPr>
          <a:xfrm>
            <a:off x="3830237" y="1900563"/>
            <a:ext cx="1854848" cy="1430169"/>
          </a:xfrm>
          <a:prstGeom prst="rect">
            <a:avLst/>
          </a:prstGeom>
        </p:spPr>
      </p:pic>
      <p:pic>
        <p:nvPicPr>
          <p:cNvPr id="10" name="Imagen 9" descr="Tacómetro del proyecto 33% de avance "/>
          <p:cNvPicPr>
            <a:picLocks noChangeAspect="1"/>
          </p:cNvPicPr>
          <p:nvPr/>
        </p:nvPicPr>
        <p:blipFill>
          <a:blip r:embed="rId4"/>
          <a:stretch>
            <a:fillRect/>
          </a:stretch>
        </p:blipFill>
        <p:spPr>
          <a:xfrm>
            <a:off x="3787914" y="3509369"/>
            <a:ext cx="1854848" cy="1470271"/>
          </a:xfrm>
          <a:prstGeom prst="rect">
            <a:avLst/>
          </a:prstGeom>
        </p:spPr>
      </p:pic>
      <p:pic>
        <p:nvPicPr>
          <p:cNvPr id="11" name="Imagen 10" descr="tacometro del proyecto 47% de avance &#10;"/>
          <p:cNvPicPr>
            <a:picLocks noChangeAspect="1"/>
          </p:cNvPicPr>
          <p:nvPr/>
        </p:nvPicPr>
        <p:blipFill>
          <a:blip r:embed="rId5"/>
          <a:stretch>
            <a:fillRect/>
          </a:stretch>
        </p:blipFill>
        <p:spPr>
          <a:xfrm>
            <a:off x="3830237" y="5652725"/>
            <a:ext cx="1867496" cy="1454224"/>
          </a:xfrm>
          <a:prstGeom prst="rect">
            <a:avLst/>
          </a:prstGeom>
        </p:spPr>
      </p:pic>
    </p:spTree>
    <p:extLst>
      <p:ext uri="{BB962C8B-B14F-4D97-AF65-F5344CB8AC3E}">
        <p14:creationId xmlns:p14="http://schemas.microsoft.com/office/powerpoint/2010/main" val="1415710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9D0CD6-14DB-4B98-8949-DF137B014F57}"/>
              </a:ext>
            </a:extLst>
          </p:cNvPr>
          <p:cNvSpPr>
            <a:spLocks noGrp="1"/>
          </p:cNvSpPr>
          <p:nvPr>
            <p:ph type="title" idx="4294967295"/>
          </p:nvPr>
        </p:nvSpPr>
        <p:spPr>
          <a:xfrm>
            <a:off x="3397546" y="138452"/>
            <a:ext cx="579301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0" dirty="0">
                <a:ln>
                  <a:noFill/>
                </a:ln>
                <a:solidFill>
                  <a:srgbClr val="E21A00"/>
                </a:solidFill>
                <a:effectLst>
                  <a:outerShdw blurRad="38100" dist="38100" dir="2700000" algn="tl">
                    <a:srgbClr val="000000">
                      <a:alpha val="43137"/>
                    </a:srgbClr>
                  </a:outerShdw>
                </a:effectLst>
                <a:uLnTx/>
                <a:uFillTx/>
                <a:latin typeface="Impact" panose="020B0806030902050204" pitchFamily="34" charset="0"/>
                <a:ea typeface="+mn-ea"/>
                <a:cs typeface="+mn-cs"/>
              </a:rPr>
              <a:t>Indicadores de impacto PEI. </a:t>
            </a:r>
            <a:endParaRPr kumimoji="0" lang="es-CO" sz="3600" b="1" i="0" u="none" strike="noStrike" kern="1200" cap="none" spc="0" normalizeH="0" baseline="0" noProof="0" dirty="0">
              <a:ln>
                <a:noFill/>
              </a:ln>
              <a:solidFill>
                <a:srgbClr val="E21A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5" name="Rectángulo 4"/>
          <p:cNvSpPr/>
          <p:nvPr/>
        </p:nvSpPr>
        <p:spPr>
          <a:xfrm>
            <a:off x="1260770" y="1140050"/>
            <a:ext cx="2693366" cy="246221"/>
          </a:xfrm>
          <a:prstGeom prst="rect">
            <a:avLst/>
          </a:prstGeom>
        </p:spPr>
        <p:txBody>
          <a:bodyPr wrap="none">
            <a:spAutoFit/>
          </a:bodyPr>
          <a:lstStyle/>
          <a:p>
            <a:r>
              <a:rPr lang="es-CO" sz="1000" b="1" i="1" dirty="0">
                <a:latin typeface="Arial Narrow" panose="020B0606020202030204" pitchFamily="34" charset="0"/>
              </a:rPr>
              <a:t>Continuación Tabla 2, Indicadores de Impacto PEI </a:t>
            </a:r>
          </a:p>
        </p:txBody>
      </p:sp>
      <p:graphicFrame>
        <p:nvGraphicFramePr>
          <p:cNvPr id="6" name="Tabla 5"/>
          <p:cNvGraphicFramePr>
            <a:graphicFrameLocks noGrp="1"/>
          </p:cNvGraphicFramePr>
          <p:nvPr>
            <p:extLst>
              <p:ext uri="{D42A27DB-BD31-4B8C-83A1-F6EECF244321}">
                <p14:modId xmlns:p14="http://schemas.microsoft.com/office/powerpoint/2010/main" val="1045475356"/>
              </p:ext>
            </p:extLst>
          </p:nvPr>
        </p:nvGraphicFramePr>
        <p:xfrm>
          <a:off x="593559" y="1549033"/>
          <a:ext cx="10671708" cy="5969867"/>
        </p:xfrm>
        <a:graphic>
          <a:graphicData uri="http://schemas.openxmlformats.org/drawingml/2006/table">
            <a:tbl>
              <a:tblPr firstRow="1" bandRow="1">
                <a:tableStyleId>{5940675A-B579-460E-94D1-54222C63F5DA}</a:tableStyleId>
              </a:tblPr>
              <a:tblGrid>
                <a:gridCol w="1540041">
                  <a:extLst>
                    <a:ext uri="{9D8B030D-6E8A-4147-A177-3AD203B41FA5}">
                      <a16:colId xmlns:a16="http://schemas.microsoft.com/office/drawing/2014/main" val="20000"/>
                    </a:ext>
                  </a:extLst>
                </a:gridCol>
                <a:gridCol w="1588168">
                  <a:extLst>
                    <a:ext uri="{9D8B030D-6E8A-4147-A177-3AD203B41FA5}">
                      <a16:colId xmlns:a16="http://schemas.microsoft.com/office/drawing/2014/main" val="1673358718"/>
                    </a:ext>
                  </a:extLst>
                </a:gridCol>
                <a:gridCol w="3933318">
                  <a:extLst>
                    <a:ext uri="{9D8B030D-6E8A-4147-A177-3AD203B41FA5}">
                      <a16:colId xmlns:a16="http://schemas.microsoft.com/office/drawing/2014/main" val="20001"/>
                    </a:ext>
                  </a:extLst>
                </a:gridCol>
                <a:gridCol w="3610181">
                  <a:extLst>
                    <a:ext uri="{9D8B030D-6E8A-4147-A177-3AD203B41FA5}">
                      <a16:colId xmlns:a16="http://schemas.microsoft.com/office/drawing/2014/main" val="20002"/>
                    </a:ext>
                  </a:extLst>
                </a:gridCol>
              </a:tblGrid>
              <a:tr h="468417">
                <a:tc>
                  <a:txBody>
                    <a:bodyPr/>
                    <a:lstStyle/>
                    <a:p>
                      <a:pPr algn="ctr"/>
                      <a:r>
                        <a:rPr lang="es-CO" sz="1800" b="1" dirty="0">
                          <a:solidFill>
                            <a:schemeClr val="bg1"/>
                          </a:solidFill>
                          <a:latin typeface="Arial Narrow" panose="020B0606020202030204" pitchFamily="34" charset="0"/>
                        </a:rPr>
                        <a:t>Indicador </a:t>
                      </a:r>
                    </a:p>
                  </a:txBody>
                  <a:tcPr marL="101049" marR="101049" marT="50525" marB="50525">
                    <a:solidFill>
                      <a:srgbClr val="C00000"/>
                    </a:solidFill>
                  </a:tcPr>
                </a:tc>
                <a:tc>
                  <a:txBody>
                    <a:bodyPr/>
                    <a:lstStyle/>
                    <a:p>
                      <a:pPr algn="ctr"/>
                      <a:r>
                        <a:rPr lang="es-MX" sz="1800" b="1" dirty="0">
                          <a:solidFill>
                            <a:schemeClr val="bg1"/>
                          </a:solidFill>
                          <a:latin typeface="Arial Narrow" panose="020B0606020202030204" pitchFamily="34" charset="0"/>
                        </a:rPr>
                        <a:t>Responsable (s)</a:t>
                      </a:r>
                      <a:endParaRPr lang="es-CO" sz="1800" b="1" dirty="0">
                        <a:solidFill>
                          <a:schemeClr val="bg1"/>
                        </a:solidFill>
                        <a:latin typeface="Arial Narrow" panose="020B0606020202030204" pitchFamily="34" charset="0"/>
                      </a:endParaRPr>
                    </a:p>
                  </a:txBody>
                  <a:tcPr marL="101049" marR="101049" marT="50525" marB="50525">
                    <a:solidFill>
                      <a:srgbClr val="C00000"/>
                    </a:solidFill>
                  </a:tcPr>
                </a:tc>
                <a:tc>
                  <a:txBody>
                    <a:bodyPr/>
                    <a:lstStyle/>
                    <a:p>
                      <a:pPr algn="ctr"/>
                      <a:r>
                        <a:rPr lang="es-CO" sz="1800" b="1" dirty="0">
                          <a:solidFill>
                            <a:schemeClr val="bg1"/>
                          </a:solidFill>
                          <a:latin typeface="Arial Narrow" panose="020B0606020202030204" pitchFamily="34" charset="0"/>
                        </a:rPr>
                        <a:t>Avance </a:t>
                      </a:r>
                    </a:p>
                  </a:txBody>
                  <a:tcPr marL="101049" marR="101049" marT="50525" marB="50525">
                    <a:solidFill>
                      <a:srgbClr val="C00000"/>
                    </a:solidFill>
                  </a:tcPr>
                </a:tc>
                <a:tc>
                  <a:txBody>
                    <a:bodyPr/>
                    <a:lstStyle/>
                    <a:p>
                      <a:pPr algn="ctr"/>
                      <a:r>
                        <a:rPr lang="es-CO" sz="1800" b="1" dirty="0">
                          <a:solidFill>
                            <a:schemeClr val="bg1"/>
                          </a:solidFill>
                          <a:latin typeface="Arial Narrow" panose="020B0606020202030204" pitchFamily="34" charset="0"/>
                        </a:rPr>
                        <a:t>Observación </a:t>
                      </a:r>
                    </a:p>
                  </a:txBody>
                  <a:tcPr marL="101049" marR="101049" marT="50525" marB="50525">
                    <a:solidFill>
                      <a:srgbClr val="C00000"/>
                    </a:solidFill>
                  </a:tcPr>
                </a:tc>
                <a:extLst>
                  <a:ext uri="{0D108BD9-81ED-4DB2-BD59-A6C34878D82A}">
                    <a16:rowId xmlns:a16="http://schemas.microsoft.com/office/drawing/2014/main" val="10000"/>
                  </a:ext>
                </a:extLst>
              </a:tr>
              <a:tr h="162639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dirty="0">
                          <a:latin typeface="Arial Narrow" panose="020B0606020202030204" pitchFamily="34" charset="0"/>
                        </a:rPr>
                        <a:t>Habilitar 3 servicios ciudadanos digitales básicos en la UAE Cuerpo Oficial de Bomberos de Bogotá </a:t>
                      </a:r>
                    </a:p>
                    <a:p>
                      <a:pPr algn="just"/>
                      <a:endParaRPr lang="es-CO" sz="1200" dirty="0">
                        <a:latin typeface="Arial Narrow" panose="020B0606020202030204" pitchFamily="34" charset="0"/>
                      </a:endParaRPr>
                    </a:p>
                  </a:txBody>
                  <a:tcPr marL="101049" marR="101049" marT="50525" marB="50525" anchor="ctr"/>
                </a:tc>
                <a:tc>
                  <a:txBody>
                    <a:bodyPr/>
                    <a:lstStyle/>
                    <a:p>
                      <a:pPr algn="just"/>
                      <a:r>
                        <a:rPr lang="es-MX" sz="1200" dirty="0">
                          <a:latin typeface="Arial Narrow" panose="020B0606020202030204" pitchFamily="34" charset="0"/>
                        </a:rPr>
                        <a:t>Oficina Asesora de Planeación </a:t>
                      </a:r>
                      <a:endParaRPr lang="es-CO" sz="1200" dirty="0">
                        <a:latin typeface="Arial Narrow" panose="020B0606020202030204" pitchFamily="34" charset="0"/>
                      </a:endParaRPr>
                    </a:p>
                  </a:txBody>
                  <a:tcPr marL="101049" marR="101049" marT="50525" marB="50525" anchor="ctr"/>
                </a:tc>
                <a:tc>
                  <a:txBody>
                    <a:bodyPr/>
                    <a:lstStyle/>
                    <a:p>
                      <a:endParaRPr lang="es-CO" sz="1200" dirty="0">
                        <a:latin typeface="Arial Narrow" panose="020B0606020202030204" pitchFamily="34" charset="0"/>
                      </a:endParaRPr>
                    </a:p>
                  </a:txBody>
                  <a:tcPr marL="101049" marR="101049" marT="50525" marB="50525"/>
                </a:tc>
                <a:tc>
                  <a:txBody>
                    <a:bodyPr/>
                    <a:lstStyle/>
                    <a:p>
                      <a:pPr marL="0" algn="just" defTabSz="914400" rtl="0" eaLnBrk="1" fontAlgn="ctr" latinLnBrk="0" hangingPunct="1"/>
                      <a:r>
                        <a:rPr lang="es-ES" sz="1200" kern="1200" dirty="0">
                          <a:solidFill>
                            <a:schemeClr val="tx1"/>
                          </a:solidFill>
                          <a:latin typeface="Arial Narrow" panose="020B0606020202030204" pitchFamily="34" charset="0"/>
                          <a:ea typeface="+mn-ea"/>
                          <a:cs typeface="+mn-cs"/>
                        </a:rPr>
                        <a:t> Con respecto al indicador” Numero de servicios habilitados” su calculo de reporte es de 66,6% dado que se han habilitado 2 de 3 tres servicios que se tienen establecidos, estos son; Web services entre Bogotá Te escucha y El Gestor Documental (ControlDoc), que permite la gestión en línea de los PQRSD y la puesta en marcha del sistema de atención de turnos (Digiturno), el cual permite administrar los turnos de atención de los ciudadanos y tipificar los tramites por los cuales la ciudadanía nos visita</a:t>
                      </a:r>
                    </a:p>
                  </a:txBody>
                  <a:tcPr marL="10526" marR="10526" marT="10526" marB="50525" anchor="ctr"/>
                </a:tc>
                <a:extLst>
                  <a:ext uri="{0D108BD9-81ED-4DB2-BD59-A6C34878D82A}">
                    <a16:rowId xmlns:a16="http://schemas.microsoft.com/office/drawing/2014/main" val="10001"/>
                  </a:ext>
                </a:extLst>
              </a:tr>
              <a:tr h="173364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u="none" strike="noStrike" dirty="0">
                          <a:effectLst/>
                          <a:latin typeface="Arial Narrow" panose="020B0606020202030204" pitchFamily="34" charset="0"/>
                        </a:rPr>
                        <a:t>Implementar 100% del modelo de seguridad y privacidad de la información en la UAECOB alineado a la Política de Gobierno Digital</a:t>
                      </a:r>
                      <a:endParaRPr lang="es-ES" sz="1200" b="0" i="0" u="none" strike="noStrike" dirty="0">
                        <a:solidFill>
                          <a:srgbClr val="000000"/>
                        </a:solidFill>
                        <a:effectLst/>
                        <a:latin typeface="Arial Narrow" panose="020B0606020202030204" pitchFamily="34" charset="0"/>
                      </a:endParaRPr>
                    </a:p>
                    <a:p>
                      <a:pPr algn="just"/>
                      <a:endParaRPr lang="es-CO" sz="1200" dirty="0">
                        <a:latin typeface="Arial Narrow" panose="020B0606020202030204" pitchFamily="34" charset="0"/>
                      </a:endParaRPr>
                    </a:p>
                  </a:txBody>
                  <a:tcPr marL="101049" marR="101049" marT="50525" marB="50525" anchor="ctr"/>
                </a:tc>
                <a:tc>
                  <a:txBody>
                    <a:bodyPr/>
                    <a:lstStyle/>
                    <a:p>
                      <a:pPr marL="0" marR="0" lvl="0" indent="0" algn="just" defTabSz="1104047" rtl="0" eaLnBrk="1" fontAlgn="auto" latinLnBrk="0" hangingPunct="1">
                        <a:lnSpc>
                          <a:spcPct val="100000"/>
                        </a:lnSpc>
                        <a:spcBef>
                          <a:spcPts val="0"/>
                        </a:spcBef>
                        <a:spcAft>
                          <a:spcPts val="0"/>
                        </a:spcAft>
                        <a:buClrTx/>
                        <a:buSzTx/>
                        <a:buFontTx/>
                        <a:buNone/>
                        <a:tabLst/>
                        <a:defRPr/>
                      </a:pPr>
                      <a:r>
                        <a:rPr lang="es-MX" sz="1200" dirty="0">
                          <a:latin typeface="Arial Narrow" panose="020B0606020202030204" pitchFamily="34" charset="0"/>
                        </a:rPr>
                        <a:t>Oficina Asesora de Planeación </a:t>
                      </a:r>
                      <a:endParaRPr lang="es-CO" sz="1200" dirty="0">
                        <a:latin typeface="Arial Narrow" panose="020B0606020202030204" pitchFamily="34" charset="0"/>
                      </a:endParaRPr>
                    </a:p>
                    <a:p>
                      <a:pPr algn="just"/>
                      <a:endParaRPr lang="es-CO" sz="1200" dirty="0">
                        <a:latin typeface="Arial Narrow" panose="020B0606020202030204" pitchFamily="34" charset="0"/>
                      </a:endParaRPr>
                    </a:p>
                  </a:txBody>
                  <a:tcPr marL="101049" marR="101049" marT="50525" marB="50525" anchor="ctr"/>
                </a:tc>
                <a:tc>
                  <a:txBody>
                    <a:bodyPr/>
                    <a:lstStyle/>
                    <a:p>
                      <a:endParaRPr lang="es-CO" sz="1200" dirty="0">
                        <a:latin typeface="Arial Narrow" panose="020B0606020202030204" pitchFamily="34" charset="0"/>
                      </a:endParaRPr>
                    </a:p>
                  </a:txBody>
                  <a:tcPr marL="101049" marR="101049" marT="50525" marB="50525"/>
                </a:tc>
                <a:tc>
                  <a:txBody>
                    <a:bodyPr/>
                    <a:lstStyle/>
                    <a:p>
                      <a:pPr algn="just"/>
                      <a:r>
                        <a:rPr lang="es-CO" sz="1200" dirty="0">
                          <a:latin typeface="Arial Narrow" panose="020B0606020202030204" pitchFamily="34" charset="0"/>
                        </a:rPr>
                        <a:t>La implementación del modelo de seguridad y privacidad</a:t>
                      </a:r>
                      <a:r>
                        <a:rPr lang="es-CO" sz="1200" baseline="0" dirty="0">
                          <a:latin typeface="Arial Narrow" panose="020B0606020202030204" pitchFamily="34" charset="0"/>
                        </a:rPr>
                        <a:t> de la información esta dada a partir de 4 aspectos, la madurez del modelo de seguridad y privacidad de la información, el cual se encuentra en un 39% de implementación, la gestión de incidentes de seguridad de la información , en lo cual se atendió un 66,70% de lo incidentes registrados, la cultura de seguridad de la información, donde el avance fue del 7,66%  y la gestión de vulnerabilidades de las cuales se atendieron 120 de las 982</a:t>
                      </a:r>
                      <a:endParaRPr lang="es-CO" sz="1200" dirty="0">
                        <a:latin typeface="Arial Narrow" panose="020B0606020202030204" pitchFamily="34" charset="0"/>
                      </a:endParaRPr>
                    </a:p>
                  </a:txBody>
                  <a:tcPr marL="101049" marR="101049" marT="50525" marB="50525" anchor="ctr"/>
                </a:tc>
                <a:extLst>
                  <a:ext uri="{0D108BD9-81ED-4DB2-BD59-A6C34878D82A}">
                    <a16:rowId xmlns:a16="http://schemas.microsoft.com/office/drawing/2014/main" val="10002"/>
                  </a:ext>
                </a:extLst>
              </a:tr>
              <a:tr h="186623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200" u="none" strike="noStrike" dirty="0">
                          <a:effectLst/>
                          <a:latin typeface="Arial Narrow" panose="020B0606020202030204" pitchFamily="34" charset="0"/>
                        </a:rPr>
                        <a:t>Implementar 100% del programa de arquitectura TI conforme a las necesidades de la UAECOB</a:t>
                      </a:r>
                      <a:endParaRPr lang="es-CO" sz="1200" b="0" i="0" u="none" strike="noStrike" dirty="0">
                        <a:solidFill>
                          <a:srgbClr val="000000"/>
                        </a:solidFill>
                        <a:effectLst/>
                        <a:latin typeface="Arial Narrow" panose="020B0606020202030204" pitchFamily="34" charset="0"/>
                      </a:endParaRPr>
                    </a:p>
                    <a:p>
                      <a:pPr algn="just"/>
                      <a:endParaRPr lang="es-CO" sz="1200" dirty="0">
                        <a:latin typeface="Arial Narrow" panose="020B0606020202030204" pitchFamily="34" charset="0"/>
                      </a:endParaRPr>
                    </a:p>
                  </a:txBody>
                  <a:tcPr marL="101049" marR="101049" marT="50525" marB="50525" anchor="ctr"/>
                </a:tc>
                <a:tc>
                  <a:txBody>
                    <a:bodyPr/>
                    <a:lstStyle/>
                    <a:p>
                      <a:pPr marL="0" marR="0" lvl="0" indent="0" algn="just" defTabSz="1104047" rtl="0" eaLnBrk="1" fontAlgn="auto" latinLnBrk="0" hangingPunct="1">
                        <a:lnSpc>
                          <a:spcPct val="100000"/>
                        </a:lnSpc>
                        <a:spcBef>
                          <a:spcPts val="0"/>
                        </a:spcBef>
                        <a:spcAft>
                          <a:spcPts val="0"/>
                        </a:spcAft>
                        <a:buClrTx/>
                        <a:buSzTx/>
                        <a:buFontTx/>
                        <a:buNone/>
                        <a:tabLst/>
                        <a:defRPr/>
                      </a:pPr>
                      <a:r>
                        <a:rPr lang="es-MX" sz="1200" dirty="0">
                          <a:latin typeface="Arial Narrow" panose="020B0606020202030204" pitchFamily="34" charset="0"/>
                        </a:rPr>
                        <a:t>Oficina Asesora de Planeación </a:t>
                      </a:r>
                      <a:endParaRPr lang="es-CO" sz="1200" dirty="0">
                        <a:latin typeface="Arial Narrow" panose="020B0606020202030204" pitchFamily="34" charset="0"/>
                      </a:endParaRPr>
                    </a:p>
                    <a:p>
                      <a:pPr algn="just"/>
                      <a:endParaRPr lang="es-CO" sz="1200" dirty="0">
                        <a:latin typeface="Arial Narrow" panose="020B0606020202030204" pitchFamily="34" charset="0"/>
                      </a:endParaRPr>
                    </a:p>
                  </a:txBody>
                  <a:tcPr marL="101049" marR="101049" marT="50525" marB="50525" anchor="ctr"/>
                </a:tc>
                <a:tc>
                  <a:txBody>
                    <a:bodyPr/>
                    <a:lstStyle/>
                    <a:p>
                      <a:endParaRPr lang="es-CO" sz="1200" dirty="0">
                        <a:latin typeface="Arial Narrow" panose="020B0606020202030204" pitchFamily="34" charset="0"/>
                      </a:endParaRPr>
                    </a:p>
                  </a:txBody>
                  <a:tcPr marL="101049" marR="101049" marT="50525" marB="50525"/>
                </a:tc>
                <a:tc>
                  <a:txBody>
                    <a:bodyPr/>
                    <a:lstStyle/>
                    <a:p>
                      <a:pPr algn="just"/>
                      <a:r>
                        <a:rPr lang="es-CO" sz="1200" dirty="0">
                          <a:latin typeface="Arial Narrow" panose="020B0606020202030204" pitchFamily="34" charset="0"/>
                        </a:rPr>
                        <a:t>El</a:t>
                      </a:r>
                      <a:r>
                        <a:rPr lang="es-CO" sz="1200" baseline="0" dirty="0">
                          <a:latin typeface="Arial Narrow" panose="020B0606020202030204" pitchFamily="34" charset="0"/>
                        </a:rPr>
                        <a:t>  indicador de la implementación de la arquitectura TI esta consolidado a partir del porcentaje de  la efectividad de los servicios de TI que es del 87,80% y el porcentaje de disponibilidad de la infraestructura tecnológica que fue de </a:t>
                      </a:r>
                      <a:r>
                        <a:rPr lang="es-CO" sz="1200" u="none" strike="noStrike" baseline="0" dirty="0">
                          <a:effectLst/>
                          <a:latin typeface="Arial Narrow" panose="020B0606020202030204" pitchFamily="34" charset="0"/>
                        </a:rPr>
                        <a:t>98,80 %</a:t>
                      </a:r>
                      <a:r>
                        <a:rPr lang="es-CO" sz="1200" baseline="0" dirty="0">
                          <a:latin typeface="Arial Narrow" panose="020B0606020202030204" pitchFamily="34" charset="0"/>
                        </a:rPr>
                        <a:t>, estos indicadores nos permiten identificar la </a:t>
                      </a:r>
                      <a:r>
                        <a:rPr lang="es-MX" sz="1200" baseline="0" dirty="0">
                          <a:latin typeface="Arial Narrow" panose="020B0606020202030204" pitchFamily="34" charset="0"/>
                        </a:rPr>
                        <a:t>disposición  de los servicios para su acceso y utilización en el momento en  que sea requeridos tanto al nivel interno como externo.</a:t>
                      </a:r>
                      <a:endParaRPr lang="es-CO" sz="1200" dirty="0">
                        <a:latin typeface="Arial Narrow" panose="020B0606020202030204" pitchFamily="34" charset="0"/>
                      </a:endParaRPr>
                    </a:p>
                  </a:txBody>
                  <a:tcPr marL="101049" marR="101049" marT="50525" marB="50525" anchor="ctr"/>
                </a:tc>
                <a:extLst>
                  <a:ext uri="{0D108BD9-81ED-4DB2-BD59-A6C34878D82A}">
                    <a16:rowId xmlns:a16="http://schemas.microsoft.com/office/drawing/2014/main" val="10003"/>
                  </a:ext>
                </a:extLst>
              </a:tr>
            </a:tbl>
          </a:graphicData>
        </a:graphic>
      </p:graphicFrame>
      <p:pic>
        <p:nvPicPr>
          <p:cNvPr id="8" name="Imagen 7" descr="Tacometo del proyecto 66% de reportes "/>
          <p:cNvPicPr>
            <a:picLocks noChangeAspect="1"/>
          </p:cNvPicPr>
          <p:nvPr/>
        </p:nvPicPr>
        <p:blipFill>
          <a:blip r:embed="rId3"/>
          <a:stretch>
            <a:fillRect/>
          </a:stretch>
        </p:blipFill>
        <p:spPr>
          <a:xfrm>
            <a:off x="4735372" y="2361466"/>
            <a:ext cx="1853298" cy="1340865"/>
          </a:xfrm>
          <a:prstGeom prst="rect">
            <a:avLst/>
          </a:prstGeom>
        </p:spPr>
      </p:pic>
      <p:pic>
        <p:nvPicPr>
          <p:cNvPr id="3" name="Imagen 2" descr="Tacómetro del proyecto 28.85% de avance "/>
          <p:cNvPicPr>
            <a:picLocks noChangeAspect="1"/>
          </p:cNvPicPr>
          <p:nvPr/>
        </p:nvPicPr>
        <p:blipFill>
          <a:blip r:embed="rId4"/>
          <a:stretch>
            <a:fillRect/>
          </a:stretch>
        </p:blipFill>
        <p:spPr>
          <a:xfrm>
            <a:off x="4769052" y="3995901"/>
            <a:ext cx="1785937" cy="1410862"/>
          </a:xfrm>
          <a:prstGeom prst="rect">
            <a:avLst/>
          </a:prstGeom>
        </p:spPr>
      </p:pic>
      <p:pic>
        <p:nvPicPr>
          <p:cNvPr id="4" name="Imagen 3" descr="Tacometro del proyecto 65,40% de reporte "/>
          <p:cNvPicPr>
            <a:picLocks noChangeAspect="1"/>
          </p:cNvPicPr>
          <p:nvPr/>
        </p:nvPicPr>
        <p:blipFill>
          <a:blip r:embed="rId5"/>
          <a:stretch>
            <a:fillRect/>
          </a:stretch>
        </p:blipFill>
        <p:spPr>
          <a:xfrm>
            <a:off x="4641772" y="5795033"/>
            <a:ext cx="1913217" cy="1362716"/>
          </a:xfrm>
          <a:prstGeom prst="rect">
            <a:avLst/>
          </a:prstGeom>
        </p:spPr>
      </p:pic>
    </p:spTree>
    <p:extLst>
      <p:ext uri="{BB962C8B-B14F-4D97-AF65-F5344CB8AC3E}">
        <p14:creationId xmlns:p14="http://schemas.microsoft.com/office/powerpoint/2010/main" val="2621878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9D0CD6-14DB-4B98-8949-DF137B014F57}"/>
              </a:ext>
            </a:extLst>
          </p:cNvPr>
          <p:cNvSpPr>
            <a:spLocks noGrp="1"/>
          </p:cNvSpPr>
          <p:nvPr>
            <p:ph type="title" idx="4294967295"/>
          </p:nvPr>
        </p:nvSpPr>
        <p:spPr>
          <a:xfrm>
            <a:off x="1284995" y="106086"/>
            <a:ext cx="1039664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0" dirty="0">
                <a:ln>
                  <a:noFill/>
                </a:ln>
                <a:solidFill>
                  <a:srgbClr val="E21A00"/>
                </a:solidFill>
                <a:effectLst>
                  <a:outerShdw blurRad="38100" dist="38100" dir="2700000" algn="tl">
                    <a:srgbClr val="000000">
                      <a:alpha val="43137"/>
                    </a:srgbClr>
                  </a:outerShdw>
                </a:effectLst>
                <a:uLnTx/>
                <a:uFillTx/>
                <a:latin typeface="Impact" panose="020B0806030902050204" pitchFamily="34" charset="0"/>
                <a:ea typeface="+mn-ea"/>
                <a:cs typeface="+mn-cs"/>
              </a:rPr>
              <a:t>Indicadores Plan de Acción </a:t>
            </a:r>
            <a:endParaRPr kumimoji="0" lang="es-CO" sz="3600" b="1" i="0" u="none" strike="noStrike" kern="1200" cap="none" spc="0" normalizeH="0" baseline="0" noProof="0" dirty="0">
              <a:ln>
                <a:noFill/>
              </a:ln>
              <a:solidFill>
                <a:srgbClr val="E21A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8" name="Rectángulo 7"/>
          <p:cNvSpPr/>
          <p:nvPr/>
        </p:nvSpPr>
        <p:spPr>
          <a:xfrm>
            <a:off x="443477" y="967051"/>
            <a:ext cx="2249334" cy="253916"/>
          </a:xfrm>
          <a:prstGeom prst="rect">
            <a:avLst/>
          </a:prstGeom>
        </p:spPr>
        <p:txBody>
          <a:bodyPr wrap="none">
            <a:spAutoFit/>
          </a:bodyPr>
          <a:lstStyle/>
          <a:p>
            <a:r>
              <a:rPr lang="es-CO" sz="1050" b="1" i="1" dirty="0">
                <a:latin typeface="Arial Narrow" panose="020B0606020202030204" pitchFamily="34" charset="0"/>
              </a:rPr>
              <a:t>Tabla 3. Indicadores de Plan de Acción </a:t>
            </a:r>
          </a:p>
        </p:txBody>
      </p:sp>
      <p:graphicFrame>
        <p:nvGraphicFramePr>
          <p:cNvPr id="3" name="Tabla 2"/>
          <p:cNvGraphicFramePr>
            <a:graphicFrameLocks noGrp="1"/>
          </p:cNvGraphicFramePr>
          <p:nvPr>
            <p:extLst>
              <p:ext uri="{D42A27DB-BD31-4B8C-83A1-F6EECF244321}">
                <p14:modId xmlns:p14="http://schemas.microsoft.com/office/powerpoint/2010/main" val="139072823"/>
              </p:ext>
            </p:extLst>
          </p:nvPr>
        </p:nvGraphicFramePr>
        <p:xfrm>
          <a:off x="443477" y="1361606"/>
          <a:ext cx="7707088" cy="5527179"/>
        </p:xfrm>
        <a:graphic>
          <a:graphicData uri="http://schemas.openxmlformats.org/drawingml/2006/table">
            <a:tbl>
              <a:tblPr firstRow="1">
                <a:tableStyleId>{5940675A-B579-460E-94D1-54222C63F5DA}</a:tableStyleId>
              </a:tblPr>
              <a:tblGrid>
                <a:gridCol w="3897088">
                  <a:extLst>
                    <a:ext uri="{9D8B030D-6E8A-4147-A177-3AD203B41FA5}">
                      <a16:colId xmlns:a16="http://schemas.microsoft.com/office/drawing/2014/main" val="20000"/>
                    </a:ext>
                  </a:extLst>
                </a:gridCol>
                <a:gridCol w="1045029">
                  <a:extLst>
                    <a:ext uri="{9D8B030D-6E8A-4147-A177-3AD203B41FA5}">
                      <a16:colId xmlns:a16="http://schemas.microsoft.com/office/drawing/2014/main" val="20001"/>
                    </a:ext>
                  </a:extLst>
                </a:gridCol>
                <a:gridCol w="1121228">
                  <a:extLst>
                    <a:ext uri="{9D8B030D-6E8A-4147-A177-3AD203B41FA5}">
                      <a16:colId xmlns:a16="http://schemas.microsoft.com/office/drawing/2014/main" val="20002"/>
                    </a:ext>
                  </a:extLst>
                </a:gridCol>
                <a:gridCol w="1643743">
                  <a:extLst>
                    <a:ext uri="{9D8B030D-6E8A-4147-A177-3AD203B41FA5}">
                      <a16:colId xmlns:a16="http://schemas.microsoft.com/office/drawing/2014/main" val="20003"/>
                    </a:ext>
                  </a:extLst>
                </a:gridCol>
              </a:tblGrid>
              <a:tr h="160474">
                <a:tc>
                  <a:txBody>
                    <a:bodyPr/>
                    <a:lstStyle/>
                    <a:p>
                      <a:pPr algn="l" fontAlgn="t"/>
                      <a:r>
                        <a:rPr lang="es-CO" sz="1000" u="none" strike="noStrike" baseline="0" dirty="0">
                          <a:solidFill>
                            <a:schemeClr val="bg1"/>
                          </a:solidFill>
                          <a:effectLst/>
                          <a:latin typeface="Arial Narrow" panose="020B0606020202030204" pitchFamily="34" charset="0"/>
                        </a:rPr>
                        <a:t>Nombre del Indicador</a:t>
                      </a:r>
                      <a:endParaRPr lang="es-CO" sz="1000" b="1" i="0" u="none" strike="noStrike" baseline="0" dirty="0">
                        <a:solidFill>
                          <a:schemeClr val="bg1"/>
                        </a:solidFill>
                        <a:effectLst/>
                        <a:latin typeface="Arial Narrow" panose="020B0606020202030204" pitchFamily="34" charset="0"/>
                      </a:endParaRPr>
                    </a:p>
                  </a:txBody>
                  <a:tcPr marL="4945" marR="4945" marT="4945" marB="0">
                    <a:solidFill>
                      <a:srgbClr val="C00000"/>
                    </a:solidFill>
                  </a:tcPr>
                </a:tc>
                <a:tc>
                  <a:txBody>
                    <a:bodyPr/>
                    <a:lstStyle/>
                    <a:p>
                      <a:pPr algn="ctr" fontAlgn="t"/>
                      <a:r>
                        <a:rPr lang="es-CO" sz="1000" u="none" strike="noStrike" baseline="0" dirty="0">
                          <a:solidFill>
                            <a:schemeClr val="bg1"/>
                          </a:solidFill>
                          <a:effectLst/>
                          <a:latin typeface="Arial Narrow" panose="020B0606020202030204" pitchFamily="34" charset="0"/>
                        </a:rPr>
                        <a:t>Marzo (1r)</a:t>
                      </a:r>
                      <a:endParaRPr lang="es-CO" sz="1000" b="1" i="0" u="none" strike="noStrike" baseline="0" dirty="0">
                        <a:solidFill>
                          <a:schemeClr val="bg1"/>
                        </a:solidFill>
                        <a:effectLst/>
                        <a:latin typeface="Arial Narrow" panose="020B0606020202030204" pitchFamily="34" charset="0"/>
                      </a:endParaRPr>
                    </a:p>
                  </a:txBody>
                  <a:tcPr marL="4945" marR="4945" marT="4945" marB="0">
                    <a:solidFill>
                      <a:srgbClr val="C00000"/>
                    </a:solidFill>
                  </a:tcPr>
                </a:tc>
                <a:tc>
                  <a:txBody>
                    <a:bodyPr/>
                    <a:lstStyle/>
                    <a:p>
                      <a:pPr algn="ctr" fontAlgn="t"/>
                      <a:r>
                        <a:rPr lang="es-CO" sz="1000" u="none" strike="noStrike" baseline="0" dirty="0">
                          <a:solidFill>
                            <a:schemeClr val="bg1"/>
                          </a:solidFill>
                          <a:effectLst/>
                          <a:latin typeface="Arial Narrow" panose="020B0606020202030204" pitchFamily="34" charset="0"/>
                        </a:rPr>
                        <a:t>Meta Anual</a:t>
                      </a:r>
                      <a:endParaRPr lang="es-CO" sz="1000" b="1" i="0" u="none" strike="noStrike" baseline="0" dirty="0">
                        <a:solidFill>
                          <a:schemeClr val="bg1"/>
                        </a:solidFill>
                        <a:effectLst/>
                        <a:latin typeface="Arial Narrow" panose="020B0606020202030204" pitchFamily="34" charset="0"/>
                      </a:endParaRPr>
                    </a:p>
                  </a:txBody>
                  <a:tcPr marL="4945" marR="4945" marT="4945" marB="0">
                    <a:solidFill>
                      <a:srgbClr val="C00000"/>
                    </a:solidFill>
                  </a:tcPr>
                </a:tc>
                <a:tc>
                  <a:txBody>
                    <a:bodyPr/>
                    <a:lstStyle/>
                    <a:p>
                      <a:pPr algn="ctr" fontAlgn="t"/>
                      <a:r>
                        <a:rPr lang="es-CO" sz="1000" u="none" strike="noStrike" baseline="0" dirty="0">
                          <a:solidFill>
                            <a:schemeClr val="bg1"/>
                          </a:solidFill>
                          <a:effectLst/>
                          <a:latin typeface="Arial Narrow" panose="020B0606020202030204" pitchFamily="34" charset="0"/>
                        </a:rPr>
                        <a:t>Tipo de acumulación *</a:t>
                      </a:r>
                      <a:endParaRPr lang="es-CO" sz="1000" b="1" i="0" u="none" strike="noStrike" baseline="0" dirty="0">
                        <a:solidFill>
                          <a:schemeClr val="bg1"/>
                        </a:solidFill>
                        <a:effectLst/>
                        <a:latin typeface="Arial Narrow" panose="020B0606020202030204" pitchFamily="34" charset="0"/>
                      </a:endParaRPr>
                    </a:p>
                  </a:txBody>
                  <a:tcPr marL="4945" marR="4945" marT="4945" marB="0">
                    <a:solidFill>
                      <a:srgbClr val="C00000"/>
                    </a:solidFill>
                  </a:tcPr>
                </a:tc>
                <a:extLst>
                  <a:ext uri="{0D108BD9-81ED-4DB2-BD59-A6C34878D82A}">
                    <a16:rowId xmlns:a16="http://schemas.microsoft.com/office/drawing/2014/main" val="10000"/>
                  </a:ext>
                </a:extLst>
              </a:tr>
              <a:tr h="315905">
                <a:tc>
                  <a:txBody>
                    <a:bodyPr/>
                    <a:lstStyle/>
                    <a:p>
                      <a:pPr algn="l" fontAlgn="t"/>
                      <a:r>
                        <a:rPr lang="es-ES" sz="1000" u="none" strike="noStrike" baseline="0" dirty="0">
                          <a:effectLst/>
                          <a:latin typeface="Arial Narrow" panose="020B0606020202030204" pitchFamily="34" charset="0"/>
                        </a:rPr>
                        <a:t>% de avance en la implementación del programa de arquitectura de TI</a:t>
                      </a:r>
                      <a:endParaRPr lang="es-ES"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effectLst/>
                          <a:latin typeface="Arial Narrow" panose="020B0606020202030204" pitchFamily="34" charset="0"/>
                        </a:rPr>
                        <a:t>32,00 %</a:t>
                      </a:r>
                      <a:endParaRPr lang="es-CO" sz="1000" b="0" i="0" u="none" strike="noStrike" baseline="0" dirty="0">
                        <a:solidFill>
                          <a:srgbClr val="000000"/>
                        </a:solidFill>
                        <a:effectLst/>
                        <a:latin typeface="Arial Narrow" panose="020B0606020202030204" pitchFamily="34" charset="0"/>
                      </a:endParaRPr>
                    </a:p>
                  </a:txBody>
                  <a:tcPr marL="4945" marR="4945" marT="4945" marB="0">
                    <a:solidFill>
                      <a:srgbClr val="FFFF00"/>
                    </a:solidFill>
                  </a:tcPr>
                </a:tc>
                <a:tc>
                  <a:txBody>
                    <a:bodyPr/>
                    <a:lstStyle/>
                    <a:p>
                      <a:pPr algn="ctr" fontAlgn="t"/>
                      <a:r>
                        <a:rPr lang="es-CO" sz="1000" u="none" strike="noStrike" baseline="0" dirty="0">
                          <a:effectLst/>
                          <a:latin typeface="Arial Narrow" panose="020B0606020202030204" pitchFamily="34" charset="0"/>
                        </a:rPr>
                        <a:t>100 %</a:t>
                      </a:r>
                      <a:endParaRPr lang="es-CO"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effectLst/>
                          <a:latin typeface="Arial Narrow" panose="020B0606020202030204" pitchFamily="34" charset="0"/>
                        </a:rPr>
                        <a:t>Aumentar</a:t>
                      </a:r>
                      <a:endParaRPr lang="es-CO" sz="1000" b="0" i="0" u="none" strike="noStrike" baseline="0" dirty="0">
                        <a:solidFill>
                          <a:srgbClr val="000000"/>
                        </a:solidFill>
                        <a:effectLst/>
                        <a:latin typeface="Arial Narrow" panose="020B0606020202030204" pitchFamily="34" charset="0"/>
                      </a:endParaRPr>
                    </a:p>
                  </a:txBody>
                  <a:tcPr marL="4945" marR="4945" marT="4945" marB="0"/>
                </a:tc>
                <a:extLst>
                  <a:ext uri="{0D108BD9-81ED-4DB2-BD59-A6C34878D82A}">
                    <a16:rowId xmlns:a16="http://schemas.microsoft.com/office/drawing/2014/main" val="10001"/>
                  </a:ext>
                </a:extLst>
              </a:tr>
              <a:tr h="239601">
                <a:tc>
                  <a:txBody>
                    <a:bodyPr/>
                    <a:lstStyle/>
                    <a:p>
                      <a:pPr algn="l" fontAlgn="t"/>
                      <a:r>
                        <a:rPr lang="es-ES" sz="1000" u="none" strike="noStrike" baseline="0" dirty="0">
                          <a:effectLst/>
                          <a:latin typeface="Arial Narrow" panose="020B0606020202030204" pitchFamily="34" charset="0"/>
                        </a:rPr>
                        <a:t>% de cumplimiento de los niveles de servicio</a:t>
                      </a:r>
                      <a:endParaRPr lang="es-ES"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solidFill>
                            <a:schemeClr val="tx1"/>
                          </a:solidFill>
                          <a:effectLst/>
                          <a:latin typeface="Arial Narrow" panose="020B0606020202030204" pitchFamily="34" charset="0"/>
                        </a:rPr>
                        <a:t>69,46 %</a:t>
                      </a:r>
                      <a:endParaRPr lang="es-CO" sz="1000" b="0" i="0" u="none" strike="noStrike" baseline="0" dirty="0">
                        <a:solidFill>
                          <a:schemeClr val="tx1"/>
                        </a:solidFill>
                        <a:effectLst/>
                        <a:latin typeface="Arial Narrow" panose="020B0606020202030204" pitchFamily="34" charset="0"/>
                      </a:endParaRPr>
                    </a:p>
                  </a:txBody>
                  <a:tcPr marL="4945" marR="4945" marT="4945" marB="0">
                    <a:solidFill>
                      <a:srgbClr val="92D050"/>
                    </a:solidFill>
                  </a:tcPr>
                </a:tc>
                <a:tc>
                  <a:txBody>
                    <a:bodyPr/>
                    <a:lstStyle/>
                    <a:p>
                      <a:pPr algn="ctr" fontAlgn="t"/>
                      <a:r>
                        <a:rPr lang="es-CO" sz="1000" u="none" strike="noStrike" baseline="0" dirty="0">
                          <a:effectLst/>
                          <a:latin typeface="Arial Narrow" panose="020B0606020202030204" pitchFamily="34" charset="0"/>
                        </a:rPr>
                        <a:t>100 %</a:t>
                      </a:r>
                      <a:endParaRPr lang="es-CO"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effectLst/>
                          <a:latin typeface="Arial Narrow" panose="020B0606020202030204" pitchFamily="34" charset="0"/>
                        </a:rPr>
                        <a:t>Aumentar</a:t>
                      </a:r>
                      <a:endParaRPr lang="es-CO" sz="1000" b="0" i="0" u="none" strike="noStrike" baseline="0" dirty="0">
                        <a:solidFill>
                          <a:srgbClr val="000000"/>
                        </a:solidFill>
                        <a:effectLst/>
                        <a:latin typeface="Arial Narrow" panose="020B0606020202030204" pitchFamily="34" charset="0"/>
                      </a:endParaRPr>
                    </a:p>
                  </a:txBody>
                  <a:tcPr marL="4945" marR="4945" marT="4945" marB="0"/>
                </a:tc>
                <a:extLst>
                  <a:ext uri="{0D108BD9-81ED-4DB2-BD59-A6C34878D82A}">
                    <a16:rowId xmlns:a16="http://schemas.microsoft.com/office/drawing/2014/main" val="10002"/>
                  </a:ext>
                </a:extLst>
              </a:tr>
              <a:tr h="359403">
                <a:tc>
                  <a:txBody>
                    <a:bodyPr/>
                    <a:lstStyle/>
                    <a:p>
                      <a:pPr algn="l" fontAlgn="t"/>
                      <a:r>
                        <a:rPr lang="es-ES" sz="1000" u="none" strike="noStrike" baseline="0" dirty="0">
                          <a:effectLst/>
                          <a:latin typeface="Arial Narrow" panose="020B0606020202030204" pitchFamily="34" charset="0"/>
                        </a:rPr>
                        <a:t>% de cumplimiento de plan de mantenimiento</a:t>
                      </a:r>
                      <a:br>
                        <a:rPr lang="es-ES" sz="1000" u="none" strike="noStrike" baseline="0" dirty="0">
                          <a:effectLst/>
                          <a:latin typeface="Arial Narrow" panose="020B0606020202030204" pitchFamily="34" charset="0"/>
                        </a:rPr>
                      </a:br>
                      <a:r>
                        <a:rPr lang="es-ES" sz="1000" u="none" strike="noStrike" baseline="0" dirty="0">
                          <a:effectLst/>
                          <a:latin typeface="Arial Narrow" panose="020B0606020202030204" pitchFamily="34" charset="0"/>
                        </a:rPr>
                        <a:t>preventivo y predictivo</a:t>
                      </a:r>
                      <a:endParaRPr lang="es-ES"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solidFill>
                            <a:schemeClr val="bg1"/>
                          </a:solidFill>
                          <a:effectLst/>
                          <a:latin typeface="Arial Narrow" panose="020B0606020202030204" pitchFamily="34" charset="0"/>
                        </a:rPr>
                        <a:t>7,50 %</a:t>
                      </a:r>
                      <a:endParaRPr lang="es-CO" sz="1000" b="0" i="0" u="none" strike="noStrike" baseline="0" dirty="0">
                        <a:solidFill>
                          <a:schemeClr val="bg1"/>
                        </a:solidFill>
                        <a:effectLst/>
                        <a:latin typeface="Arial Narrow" panose="020B0606020202030204" pitchFamily="34" charset="0"/>
                      </a:endParaRPr>
                    </a:p>
                  </a:txBody>
                  <a:tcPr marL="4945" marR="4945" marT="4945" marB="0">
                    <a:solidFill>
                      <a:srgbClr val="C00000"/>
                    </a:solidFill>
                  </a:tcPr>
                </a:tc>
                <a:tc>
                  <a:txBody>
                    <a:bodyPr/>
                    <a:lstStyle/>
                    <a:p>
                      <a:pPr algn="ctr" fontAlgn="t"/>
                      <a:r>
                        <a:rPr lang="es-CO" sz="1000" u="none" strike="noStrike" baseline="0" dirty="0">
                          <a:effectLst/>
                          <a:latin typeface="Arial Narrow" panose="020B0606020202030204" pitchFamily="34" charset="0"/>
                        </a:rPr>
                        <a:t>100 %</a:t>
                      </a:r>
                      <a:endParaRPr lang="es-CO"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effectLst/>
                          <a:latin typeface="Arial Narrow" panose="020B0606020202030204" pitchFamily="34" charset="0"/>
                        </a:rPr>
                        <a:t>Aumentar</a:t>
                      </a:r>
                      <a:endParaRPr lang="es-CO" sz="1000" b="0" i="0" u="none" strike="noStrike" baseline="0" dirty="0">
                        <a:solidFill>
                          <a:srgbClr val="000000"/>
                        </a:solidFill>
                        <a:effectLst/>
                        <a:latin typeface="Arial Narrow" panose="020B0606020202030204" pitchFamily="34" charset="0"/>
                      </a:endParaRPr>
                    </a:p>
                  </a:txBody>
                  <a:tcPr marL="4945" marR="4945" marT="4945" marB="0"/>
                </a:tc>
                <a:extLst>
                  <a:ext uri="{0D108BD9-81ED-4DB2-BD59-A6C34878D82A}">
                    <a16:rowId xmlns:a16="http://schemas.microsoft.com/office/drawing/2014/main" val="10003"/>
                  </a:ext>
                </a:extLst>
              </a:tr>
              <a:tr h="239601">
                <a:tc>
                  <a:txBody>
                    <a:bodyPr/>
                    <a:lstStyle/>
                    <a:p>
                      <a:pPr algn="l" fontAlgn="t"/>
                      <a:r>
                        <a:rPr lang="es-ES" sz="1000" u="none" strike="noStrike" baseline="0" dirty="0">
                          <a:effectLst/>
                          <a:latin typeface="Arial Narrow" panose="020B0606020202030204" pitchFamily="34" charset="0"/>
                        </a:rPr>
                        <a:t>% de disponibilidad de la infraestructura tecnológica</a:t>
                      </a:r>
                      <a:endParaRPr lang="es-ES"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effectLst/>
                          <a:latin typeface="Arial Narrow" panose="020B0606020202030204" pitchFamily="34" charset="0"/>
                        </a:rPr>
                        <a:t>98,80 %</a:t>
                      </a:r>
                      <a:endParaRPr lang="es-CO" sz="1000" b="0" i="0" u="none" strike="noStrike" baseline="0" dirty="0">
                        <a:solidFill>
                          <a:srgbClr val="000000"/>
                        </a:solidFill>
                        <a:effectLst/>
                        <a:latin typeface="Arial Narrow" panose="020B0606020202030204" pitchFamily="34" charset="0"/>
                      </a:endParaRPr>
                    </a:p>
                  </a:txBody>
                  <a:tcPr marL="4945" marR="4945" marT="4945" marB="0">
                    <a:solidFill>
                      <a:srgbClr val="92D050"/>
                    </a:solidFill>
                  </a:tcPr>
                </a:tc>
                <a:tc>
                  <a:txBody>
                    <a:bodyPr/>
                    <a:lstStyle/>
                    <a:p>
                      <a:pPr algn="ctr" fontAlgn="t"/>
                      <a:r>
                        <a:rPr lang="es-CO" sz="1000" u="none" strike="noStrike" baseline="0" dirty="0">
                          <a:effectLst/>
                          <a:latin typeface="Arial Narrow" panose="020B0606020202030204" pitchFamily="34" charset="0"/>
                        </a:rPr>
                        <a:t>97 %</a:t>
                      </a:r>
                      <a:endParaRPr lang="es-CO"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effectLst/>
                          <a:latin typeface="Arial Narrow" panose="020B0606020202030204" pitchFamily="34" charset="0"/>
                        </a:rPr>
                        <a:t>Mantener</a:t>
                      </a:r>
                      <a:endParaRPr lang="es-CO" sz="1000" b="0" i="0" u="none" strike="noStrike" baseline="0" dirty="0">
                        <a:solidFill>
                          <a:srgbClr val="000000"/>
                        </a:solidFill>
                        <a:effectLst/>
                        <a:latin typeface="Arial Narrow" panose="020B0606020202030204" pitchFamily="34" charset="0"/>
                      </a:endParaRPr>
                    </a:p>
                  </a:txBody>
                  <a:tcPr marL="4945" marR="4945" marT="4945" marB="0"/>
                </a:tc>
                <a:extLst>
                  <a:ext uri="{0D108BD9-81ED-4DB2-BD59-A6C34878D82A}">
                    <a16:rowId xmlns:a16="http://schemas.microsoft.com/office/drawing/2014/main" val="10004"/>
                  </a:ext>
                </a:extLst>
              </a:tr>
              <a:tr h="160474">
                <a:tc>
                  <a:txBody>
                    <a:bodyPr/>
                    <a:lstStyle/>
                    <a:p>
                      <a:pPr algn="l" fontAlgn="t"/>
                      <a:r>
                        <a:rPr lang="es-CO" sz="1000" u="none" strike="noStrike" baseline="0" dirty="0">
                          <a:effectLst/>
                          <a:latin typeface="Arial Narrow" panose="020B0606020202030204" pitchFamily="34" charset="0"/>
                        </a:rPr>
                        <a:t>% de implementación matriz FOGEDI</a:t>
                      </a:r>
                      <a:endParaRPr lang="es-CO"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effectLst/>
                          <a:latin typeface="Arial Narrow" panose="020B0606020202030204" pitchFamily="34" charset="0"/>
                        </a:rPr>
                        <a:t>75,00 %</a:t>
                      </a:r>
                      <a:endParaRPr lang="es-CO" sz="1000" b="0" i="0" u="none" strike="noStrike" baseline="0" dirty="0">
                        <a:solidFill>
                          <a:srgbClr val="000000"/>
                        </a:solidFill>
                        <a:effectLst/>
                        <a:latin typeface="Arial Narrow" panose="020B0606020202030204" pitchFamily="34" charset="0"/>
                      </a:endParaRPr>
                    </a:p>
                  </a:txBody>
                  <a:tcPr marL="4945" marR="4945" marT="4945" marB="0">
                    <a:solidFill>
                      <a:srgbClr val="92D050"/>
                    </a:solidFill>
                  </a:tcPr>
                </a:tc>
                <a:tc>
                  <a:txBody>
                    <a:bodyPr/>
                    <a:lstStyle/>
                    <a:p>
                      <a:pPr algn="ctr" fontAlgn="t"/>
                      <a:r>
                        <a:rPr lang="es-CO" sz="1000" u="none" strike="noStrike" baseline="0" dirty="0">
                          <a:effectLst/>
                          <a:latin typeface="Arial Narrow" panose="020B0606020202030204" pitchFamily="34" charset="0"/>
                        </a:rPr>
                        <a:t>100 %</a:t>
                      </a:r>
                      <a:endParaRPr lang="es-CO"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effectLst/>
                          <a:latin typeface="Arial Narrow" panose="020B0606020202030204" pitchFamily="34" charset="0"/>
                        </a:rPr>
                        <a:t>Aumentar</a:t>
                      </a:r>
                      <a:endParaRPr lang="es-CO" sz="1000" b="0" i="0" u="none" strike="noStrike" baseline="0" dirty="0">
                        <a:solidFill>
                          <a:srgbClr val="000000"/>
                        </a:solidFill>
                        <a:effectLst/>
                        <a:latin typeface="Arial Narrow" panose="020B0606020202030204" pitchFamily="34" charset="0"/>
                      </a:endParaRPr>
                    </a:p>
                  </a:txBody>
                  <a:tcPr marL="4945" marR="4945" marT="4945" marB="0"/>
                </a:tc>
                <a:extLst>
                  <a:ext uri="{0D108BD9-81ED-4DB2-BD59-A6C34878D82A}">
                    <a16:rowId xmlns:a16="http://schemas.microsoft.com/office/drawing/2014/main" val="10005"/>
                  </a:ext>
                </a:extLst>
              </a:tr>
              <a:tr h="160474">
                <a:tc>
                  <a:txBody>
                    <a:bodyPr/>
                    <a:lstStyle/>
                    <a:p>
                      <a:pPr algn="l" fontAlgn="t"/>
                      <a:r>
                        <a:rPr lang="es-ES" sz="1000" u="none" strike="noStrike" baseline="0" dirty="0">
                          <a:effectLst/>
                          <a:latin typeface="Arial Narrow" panose="020B0606020202030204" pitchFamily="34" charset="0"/>
                        </a:rPr>
                        <a:t>%de Efectividad de los servicios TI</a:t>
                      </a:r>
                      <a:endParaRPr lang="es-ES"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MX" sz="1000" b="0" i="0" u="none" strike="noStrike" baseline="0" dirty="0">
                          <a:solidFill>
                            <a:srgbClr val="000000"/>
                          </a:solidFill>
                          <a:effectLst/>
                          <a:latin typeface="Arial Narrow" panose="020B0606020202030204" pitchFamily="34" charset="0"/>
                        </a:rPr>
                        <a:t>87,80%</a:t>
                      </a:r>
                      <a:endParaRPr lang="es-CO" sz="1000" b="0" i="0" u="none" strike="noStrike" baseline="0" dirty="0">
                        <a:solidFill>
                          <a:srgbClr val="000000"/>
                        </a:solidFill>
                        <a:effectLst/>
                        <a:latin typeface="Arial Narrow" panose="020B0606020202030204" pitchFamily="34" charset="0"/>
                      </a:endParaRPr>
                    </a:p>
                  </a:txBody>
                  <a:tcPr marL="4945" marR="4945" marT="4945" marB="0">
                    <a:solidFill>
                      <a:srgbClr val="92D050"/>
                    </a:solidFill>
                  </a:tcPr>
                </a:tc>
                <a:tc>
                  <a:txBody>
                    <a:bodyPr/>
                    <a:lstStyle/>
                    <a:p>
                      <a:pPr algn="ctr" fontAlgn="t"/>
                      <a:r>
                        <a:rPr lang="es-CO" sz="1000" u="none" strike="noStrike" baseline="0" dirty="0">
                          <a:effectLst/>
                          <a:latin typeface="Arial Narrow" panose="020B0606020202030204" pitchFamily="34" charset="0"/>
                        </a:rPr>
                        <a:t>100 %</a:t>
                      </a:r>
                      <a:endParaRPr lang="es-CO"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effectLst/>
                          <a:latin typeface="Arial Narrow" panose="020B0606020202030204" pitchFamily="34" charset="0"/>
                        </a:rPr>
                        <a:t>Mantener</a:t>
                      </a:r>
                      <a:endParaRPr lang="es-CO" sz="1000" b="0" i="0" u="none" strike="noStrike" baseline="0" dirty="0">
                        <a:solidFill>
                          <a:srgbClr val="000000"/>
                        </a:solidFill>
                        <a:effectLst/>
                        <a:latin typeface="Arial Narrow" panose="020B0606020202030204" pitchFamily="34" charset="0"/>
                      </a:endParaRPr>
                    </a:p>
                  </a:txBody>
                  <a:tcPr marL="4945" marR="4945" marT="4945" marB="0"/>
                </a:tc>
                <a:extLst>
                  <a:ext uri="{0D108BD9-81ED-4DB2-BD59-A6C34878D82A}">
                    <a16:rowId xmlns:a16="http://schemas.microsoft.com/office/drawing/2014/main" val="10006"/>
                  </a:ext>
                </a:extLst>
              </a:tr>
              <a:tr h="160474">
                <a:tc>
                  <a:txBody>
                    <a:bodyPr/>
                    <a:lstStyle/>
                    <a:p>
                      <a:pPr algn="l" fontAlgn="t"/>
                      <a:r>
                        <a:rPr lang="es-ES" sz="1000" u="none" strike="noStrike" baseline="0" dirty="0">
                          <a:effectLst/>
                          <a:latin typeface="Arial Narrow" panose="020B0606020202030204" pitchFamily="34" charset="0"/>
                        </a:rPr>
                        <a:t>Cultura en Seguridad de la información</a:t>
                      </a:r>
                      <a:endParaRPr lang="es-ES"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solidFill>
                            <a:schemeClr val="bg1"/>
                          </a:solidFill>
                          <a:effectLst/>
                          <a:latin typeface="Arial Narrow" panose="020B0606020202030204" pitchFamily="34" charset="0"/>
                        </a:rPr>
                        <a:t>7,66 %</a:t>
                      </a:r>
                      <a:endParaRPr lang="es-CO" sz="1000" b="0" i="0" u="none" strike="noStrike" baseline="0" dirty="0">
                        <a:solidFill>
                          <a:schemeClr val="bg1"/>
                        </a:solidFill>
                        <a:effectLst/>
                        <a:latin typeface="Arial Narrow" panose="020B0606020202030204" pitchFamily="34" charset="0"/>
                      </a:endParaRPr>
                    </a:p>
                  </a:txBody>
                  <a:tcPr marL="4945" marR="4945" marT="4945" marB="0">
                    <a:solidFill>
                      <a:srgbClr val="C00000"/>
                    </a:solidFill>
                  </a:tcPr>
                </a:tc>
                <a:tc>
                  <a:txBody>
                    <a:bodyPr/>
                    <a:lstStyle/>
                    <a:p>
                      <a:pPr algn="ctr" fontAlgn="t"/>
                      <a:r>
                        <a:rPr lang="es-CO" sz="1000" u="none" strike="noStrike" baseline="0" dirty="0">
                          <a:effectLst/>
                          <a:latin typeface="Arial Narrow" panose="020B0606020202030204" pitchFamily="34" charset="0"/>
                        </a:rPr>
                        <a:t>70 %</a:t>
                      </a:r>
                      <a:endParaRPr lang="es-CO"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effectLst/>
                          <a:latin typeface="Arial Narrow" panose="020B0606020202030204" pitchFamily="34" charset="0"/>
                        </a:rPr>
                        <a:t>Aumentar</a:t>
                      </a:r>
                      <a:endParaRPr lang="es-CO" sz="1000" b="0" i="0" u="none" strike="noStrike" baseline="0" dirty="0">
                        <a:solidFill>
                          <a:srgbClr val="000000"/>
                        </a:solidFill>
                        <a:effectLst/>
                        <a:latin typeface="Arial Narrow" panose="020B0606020202030204" pitchFamily="34" charset="0"/>
                      </a:endParaRPr>
                    </a:p>
                  </a:txBody>
                  <a:tcPr marL="4945" marR="4945" marT="4945" marB="0"/>
                </a:tc>
                <a:extLst>
                  <a:ext uri="{0D108BD9-81ED-4DB2-BD59-A6C34878D82A}">
                    <a16:rowId xmlns:a16="http://schemas.microsoft.com/office/drawing/2014/main" val="10007"/>
                  </a:ext>
                </a:extLst>
              </a:tr>
              <a:tr h="213381">
                <a:tc>
                  <a:txBody>
                    <a:bodyPr/>
                    <a:lstStyle/>
                    <a:p>
                      <a:pPr algn="l" fontAlgn="t"/>
                      <a:r>
                        <a:rPr lang="es-ES" sz="1000" u="none" strike="noStrike" baseline="0" dirty="0">
                          <a:effectLst/>
                          <a:latin typeface="Arial Narrow" panose="020B0606020202030204" pitchFamily="34" charset="0"/>
                        </a:rPr>
                        <a:t>Cumplimiento de plan de mantenimiento preventivo y predictivo de las estaciones</a:t>
                      </a:r>
                      <a:endParaRPr lang="es-ES"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effectLst/>
                          <a:latin typeface="Arial Narrow" panose="020B0606020202030204" pitchFamily="34" charset="0"/>
                        </a:rPr>
                        <a:t>25,00 %</a:t>
                      </a:r>
                      <a:endParaRPr lang="es-CO" sz="1000" b="0" i="0" u="none" strike="noStrike" baseline="0" dirty="0">
                        <a:solidFill>
                          <a:srgbClr val="000000"/>
                        </a:solidFill>
                        <a:effectLst/>
                        <a:latin typeface="Arial Narrow" panose="020B0606020202030204" pitchFamily="34" charset="0"/>
                      </a:endParaRPr>
                    </a:p>
                  </a:txBody>
                  <a:tcPr marL="4945" marR="4945" marT="4945" marB="0">
                    <a:solidFill>
                      <a:srgbClr val="FFFF00"/>
                    </a:solidFill>
                  </a:tcPr>
                </a:tc>
                <a:tc>
                  <a:txBody>
                    <a:bodyPr/>
                    <a:lstStyle/>
                    <a:p>
                      <a:pPr algn="ctr" fontAlgn="t"/>
                      <a:r>
                        <a:rPr lang="es-CO" sz="1000" u="none" strike="noStrike" baseline="0" dirty="0">
                          <a:effectLst/>
                          <a:latin typeface="Arial Narrow" panose="020B0606020202030204" pitchFamily="34" charset="0"/>
                        </a:rPr>
                        <a:t>100 %</a:t>
                      </a:r>
                      <a:endParaRPr lang="es-CO"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effectLst/>
                          <a:latin typeface="Arial Narrow" panose="020B0606020202030204" pitchFamily="34" charset="0"/>
                        </a:rPr>
                        <a:t>Aumentar</a:t>
                      </a:r>
                      <a:endParaRPr lang="es-CO" sz="1000" b="0" i="0" u="none" strike="noStrike" baseline="0" dirty="0">
                        <a:solidFill>
                          <a:srgbClr val="000000"/>
                        </a:solidFill>
                        <a:effectLst/>
                        <a:latin typeface="Arial Narrow" panose="020B0606020202030204" pitchFamily="34" charset="0"/>
                      </a:endParaRPr>
                    </a:p>
                  </a:txBody>
                  <a:tcPr marL="4945" marR="4945" marT="4945" marB="0"/>
                </a:tc>
                <a:extLst>
                  <a:ext uri="{0D108BD9-81ED-4DB2-BD59-A6C34878D82A}">
                    <a16:rowId xmlns:a16="http://schemas.microsoft.com/office/drawing/2014/main" val="10008"/>
                  </a:ext>
                </a:extLst>
              </a:tr>
              <a:tr h="239601">
                <a:tc>
                  <a:txBody>
                    <a:bodyPr/>
                    <a:lstStyle/>
                    <a:p>
                      <a:pPr algn="l" fontAlgn="t"/>
                      <a:r>
                        <a:rPr lang="es-ES" sz="1000" u="none" strike="noStrike" baseline="0" dirty="0">
                          <a:effectLst/>
                          <a:latin typeface="Arial Narrow" panose="020B0606020202030204" pitchFamily="34" charset="0"/>
                        </a:rPr>
                        <a:t>Cumplimiento plan de acción de sostenibilidad</a:t>
                      </a:r>
                      <a:endParaRPr lang="es-ES"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effectLst/>
                          <a:latin typeface="Arial Narrow" panose="020B0606020202030204" pitchFamily="34" charset="0"/>
                        </a:rPr>
                        <a:t>25,00 %</a:t>
                      </a:r>
                      <a:endParaRPr lang="es-CO" sz="1000" b="0" i="0" u="none" strike="noStrike" baseline="0" dirty="0">
                        <a:solidFill>
                          <a:srgbClr val="000000"/>
                        </a:solidFill>
                        <a:effectLst/>
                        <a:latin typeface="Arial Narrow" panose="020B0606020202030204" pitchFamily="34" charset="0"/>
                      </a:endParaRPr>
                    </a:p>
                  </a:txBody>
                  <a:tcPr marL="4945" marR="4945" marT="4945" marB="0">
                    <a:solidFill>
                      <a:srgbClr val="FFFF00"/>
                    </a:solidFill>
                  </a:tcPr>
                </a:tc>
                <a:tc>
                  <a:txBody>
                    <a:bodyPr/>
                    <a:lstStyle/>
                    <a:p>
                      <a:pPr algn="ctr" fontAlgn="t"/>
                      <a:r>
                        <a:rPr lang="es-CO" sz="1000" u="none" strike="noStrike" baseline="0" dirty="0">
                          <a:effectLst/>
                          <a:latin typeface="Arial Narrow" panose="020B0606020202030204" pitchFamily="34" charset="0"/>
                        </a:rPr>
                        <a:t>100 %</a:t>
                      </a:r>
                      <a:endParaRPr lang="es-CO"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effectLst/>
                          <a:latin typeface="Arial Narrow" panose="020B0606020202030204" pitchFamily="34" charset="0"/>
                        </a:rPr>
                        <a:t>Aumentar</a:t>
                      </a:r>
                      <a:endParaRPr lang="es-CO" sz="1000" b="0" i="0" u="none" strike="noStrike" baseline="0" dirty="0">
                        <a:solidFill>
                          <a:srgbClr val="000000"/>
                        </a:solidFill>
                        <a:effectLst/>
                        <a:latin typeface="Arial Narrow" panose="020B0606020202030204" pitchFamily="34" charset="0"/>
                      </a:endParaRPr>
                    </a:p>
                  </a:txBody>
                  <a:tcPr marL="4945" marR="4945" marT="4945" marB="0"/>
                </a:tc>
                <a:extLst>
                  <a:ext uri="{0D108BD9-81ED-4DB2-BD59-A6C34878D82A}">
                    <a16:rowId xmlns:a16="http://schemas.microsoft.com/office/drawing/2014/main" val="10009"/>
                  </a:ext>
                </a:extLst>
              </a:tr>
              <a:tr h="239601">
                <a:tc>
                  <a:txBody>
                    <a:bodyPr/>
                    <a:lstStyle/>
                    <a:p>
                      <a:pPr algn="l" fontAlgn="t"/>
                      <a:r>
                        <a:rPr lang="es-ES" sz="1000" u="none" strike="noStrike" baseline="0" dirty="0">
                          <a:effectLst/>
                          <a:latin typeface="Arial Narrow" panose="020B0606020202030204" pitchFamily="34" charset="0"/>
                        </a:rPr>
                        <a:t>Cumplimiento plan de gestión documental</a:t>
                      </a:r>
                      <a:endParaRPr lang="es-ES"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effectLst/>
                          <a:latin typeface="Arial Narrow" panose="020B0606020202030204" pitchFamily="34" charset="0"/>
                        </a:rPr>
                        <a:t>25,00 %</a:t>
                      </a:r>
                      <a:endParaRPr lang="es-CO" sz="1000" b="0" i="0" u="none" strike="noStrike" baseline="0" dirty="0">
                        <a:solidFill>
                          <a:srgbClr val="000000"/>
                        </a:solidFill>
                        <a:effectLst/>
                        <a:latin typeface="Arial Narrow" panose="020B0606020202030204" pitchFamily="34" charset="0"/>
                      </a:endParaRPr>
                    </a:p>
                  </a:txBody>
                  <a:tcPr marL="4945" marR="4945" marT="4945" marB="0">
                    <a:solidFill>
                      <a:srgbClr val="FFFF00"/>
                    </a:solidFill>
                  </a:tcPr>
                </a:tc>
                <a:tc>
                  <a:txBody>
                    <a:bodyPr/>
                    <a:lstStyle/>
                    <a:p>
                      <a:pPr algn="ctr" fontAlgn="t"/>
                      <a:r>
                        <a:rPr lang="es-CO" sz="1000" u="none" strike="noStrike" baseline="0" dirty="0">
                          <a:effectLst/>
                          <a:latin typeface="Arial Narrow" panose="020B0606020202030204" pitchFamily="34" charset="0"/>
                        </a:rPr>
                        <a:t>100 %</a:t>
                      </a:r>
                      <a:endParaRPr lang="es-CO"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effectLst/>
                          <a:latin typeface="Arial Narrow" panose="020B0606020202030204" pitchFamily="34" charset="0"/>
                        </a:rPr>
                        <a:t>Aumentar</a:t>
                      </a:r>
                      <a:endParaRPr lang="es-CO" sz="1000" b="0" i="0" u="none" strike="noStrike" baseline="0" dirty="0">
                        <a:solidFill>
                          <a:srgbClr val="000000"/>
                        </a:solidFill>
                        <a:effectLst/>
                        <a:latin typeface="Arial Narrow" panose="020B0606020202030204" pitchFamily="34" charset="0"/>
                      </a:endParaRPr>
                    </a:p>
                  </a:txBody>
                  <a:tcPr marL="4945" marR="4945" marT="4945" marB="0"/>
                </a:tc>
                <a:extLst>
                  <a:ext uri="{0D108BD9-81ED-4DB2-BD59-A6C34878D82A}">
                    <a16:rowId xmlns:a16="http://schemas.microsoft.com/office/drawing/2014/main" val="10010"/>
                  </a:ext>
                </a:extLst>
              </a:tr>
              <a:tr h="239601">
                <a:tc>
                  <a:txBody>
                    <a:bodyPr/>
                    <a:lstStyle/>
                    <a:p>
                      <a:pPr algn="l" fontAlgn="t"/>
                      <a:r>
                        <a:rPr lang="es-ES" sz="1000" u="none" strike="noStrike" baseline="0" dirty="0">
                          <a:effectLst/>
                          <a:latin typeface="Arial Narrow" panose="020B0606020202030204" pitchFamily="34" charset="0"/>
                        </a:rPr>
                        <a:t>Cumplimiento plan integrado Administrativo y Financiero</a:t>
                      </a:r>
                      <a:endParaRPr lang="es-ES"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effectLst/>
                          <a:latin typeface="Arial Narrow" panose="020B0606020202030204" pitchFamily="34" charset="0"/>
                        </a:rPr>
                        <a:t>25,00 %</a:t>
                      </a:r>
                      <a:endParaRPr lang="es-CO" sz="1000" b="0" i="0" u="none" strike="noStrike" baseline="0" dirty="0">
                        <a:solidFill>
                          <a:srgbClr val="000000"/>
                        </a:solidFill>
                        <a:effectLst/>
                        <a:latin typeface="Arial Narrow" panose="020B0606020202030204" pitchFamily="34" charset="0"/>
                      </a:endParaRPr>
                    </a:p>
                  </a:txBody>
                  <a:tcPr marL="4945" marR="4945" marT="4945" marB="0">
                    <a:solidFill>
                      <a:srgbClr val="FFFF00"/>
                    </a:solidFill>
                  </a:tcPr>
                </a:tc>
                <a:tc>
                  <a:txBody>
                    <a:bodyPr/>
                    <a:lstStyle/>
                    <a:p>
                      <a:pPr algn="ctr" fontAlgn="t"/>
                      <a:r>
                        <a:rPr lang="es-CO" sz="1000" u="none" strike="noStrike" baseline="0" dirty="0">
                          <a:effectLst/>
                          <a:latin typeface="Arial Narrow" panose="020B0606020202030204" pitchFamily="34" charset="0"/>
                        </a:rPr>
                        <a:t>100 %</a:t>
                      </a:r>
                      <a:endParaRPr lang="es-CO"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effectLst/>
                          <a:latin typeface="Arial Narrow" panose="020B0606020202030204" pitchFamily="34" charset="0"/>
                        </a:rPr>
                        <a:t>Aumentar</a:t>
                      </a:r>
                      <a:endParaRPr lang="es-CO" sz="1000" b="0" i="0" u="none" strike="noStrike" baseline="0" dirty="0">
                        <a:solidFill>
                          <a:srgbClr val="000000"/>
                        </a:solidFill>
                        <a:effectLst/>
                        <a:latin typeface="Arial Narrow" panose="020B0606020202030204" pitchFamily="34" charset="0"/>
                      </a:endParaRPr>
                    </a:p>
                  </a:txBody>
                  <a:tcPr marL="4945" marR="4945" marT="4945" marB="0"/>
                </a:tc>
                <a:extLst>
                  <a:ext uri="{0D108BD9-81ED-4DB2-BD59-A6C34878D82A}">
                    <a16:rowId xmlns:a16="http://schemas.microsoft.com/office/drawing/2014/main" val="10011"/>
                  </a:ext>
                </a:extLst>
              </a:tr>
              <a:tr h="160474">
                <a:tc>
                  <a:txBody>
                    <a:bodyPr/>
                    <a:lstStyle/>
                    <a:p>
                      <a:pPr algn="l" fontAlgn="t"/>
                      <a:r>
                        <a:rPr lang="es-CO" sz="1000" u="none" strike="noStrike" baseline="0" dirty="0">
                          <a:effectLst/>
                          <a:latin typeface="Arial Narrow" panose="020B0606020202030204" pitchFamily="34" charset="0"/>
                        </a:rPr>
                        <a:t>Gestión de Abogados de Defensa Judicial</a:t>
                      </a:r>
                      <a:endParaRPr lang="es-CO"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effectLst/>
                          <a:latin typeface="Arial Narrow" panose="020B0606020202030204" pitchFamily="34" charset="0"/>
                        </a:rPr>
                        <a:t>100,00 %</a:t>
                      </a:r>
                      <a:endParaRPr lang="es-CO" sz="1000" b="0" i="0" u="none" strike="noStrike" baseline="0" dirty="0">
                        <a:solidFill>
                          <a:srgbClr val="000000"/>
                        </a:solidFill>
                        <a:effectLst/>
                        <a:latin typeface="Arial Narrow" panose="020B0606020202030204" pitchFamily="34" charset="0"/>
                      </a:endParaRPr>
                    </a:p>
                  </a:txBody>
                  <a:tcPr marL="4945" marR="4945" marT="4945" marB="0">
                    <a:solidFill>
                      <a:srgbClr val="92D050"/>
                    </a:solidFill>
                  </a:tcPr>
                </a:tc>
                <a:tc>
                  <a:txBody>
                    <a:bodyPr/>
                    <a:lstStyle/>
                    <a:p>
                      <a:pPr algn="ctr" fontAlgn="t"/>
                      <a:r>
                        <a:rPr lang="es-CO" sz="1000" u="none" strike="noStrike" baseline="0" dirty="0">
                          <a:effectLst/>
                          <a:latin typeface="Arial Narrow" panose="020B0606020202030204" pitchFamily="34" charset="0"/>
                        </a:rPr>
                        <a:t>100 %</a:t>
                      </a:r>
                      <a:endParaRPr lang="es-CO"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effectLst/>
                          <a:latin typeface="Arial Narrow" panose="020B0606020202030204" pitchFamily="34" charset="0"/>
                        </a:rPr>
                        <a:t>Aumentar</a:t>
                      </a:r>
                      <a:endParaRPr lang="es-CO" sz="1000" b="0" i="0" u="none" strike="noStrike" baseline="0" dirty="0">
                        <a:solidFill>
                          <a:srgbClr val="000000"/>
                        </a:solidFill>
                        <a:effectLst/>
                        <a:latin typeface="Arial Narrow" panose="020B0606020202030204" pitchFamily="34" charset="0"/>
                      </a:endParaRPr>
                    </a:p>
                  </a:txBody>
                  <a:tcPr marL="4945" marR="4945" marT="4945" marB="0"/>
                </a:tc>
                <a:extLst>
                  <a:ext uri="{0D108BD9-81ED-4DB2-BD59-A6C34878D82A}">
                    <a16:rowId xmlns:a16="http://schemas.microsoft.com/office/drawing/2014/main" val="10012"/>
                  </a:ext>
                </a:extLst>
              </a:tr>
              <a:tr h="160474">
                <a:tc>
                  <a:txBody>
                    <a:bodyPr/>
                    <a:lstStyle/>
                    <a:p>
                      <a:pPr algn="l" fontAlgn="t"/>
                      <a:r>
                        <a:rPr lang="es-CO" sz="1000" u="none" strike="noStrike" baseline="0" dirty="0">
                          <a:effectLst/>
                          <a:latin typeface="Arial Narrow" panose="020B0606020202030204" pitchFamily="34" charset="0"/>
                        </a:rPr>
                        <a:t>Gestión de Asesoría Jurídica</a:t>
                      </a:r>
                      <a:endParaRPr lang="es-CO"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effectLst/>
                          <a:latin typeface="Arial Narrow" panose="020B0606020202030204" pitchFamily="34" charset="0"/>
                        </a:rPr>
                        <a:t>100,00 %</a:t>
                      </a:r>
                      <a:endParaRPr lang="es-CO" sz="1000" b="0" i="0" u="none" strike="noStrike" baseline="0" dirty="0">
                        <a:solidFill>
                          <a:srgbClr val="000000"/>
                        </a:solidFill>
                        <a:effectLst/>
                        <a:latin typeface="Arial Narrow" panose="020B0606020202030204" pitchFamily="34" charset="0"/>
                      </a:endParaRPr>
                    </a:p>
                  </a:txBody>
                  <a:tcPr marL="4945" marR="4945" marT="4945" marB="0">
                    <a:solidFill>
                      <a:srgbClr val="92D050"/>
                    </a:solidFill>
                  </a:tcPr>
                </a:tc>
                <a:tc>
                  <a:txBody>
                    <a:bodyPr/>
                    <a:lstStyle/>
                    <a:p>
                      <a:pPr algn="ctr" fontAlgn="t"/>
                      <a:r>
                        <a:rPr lang="es-CO" sz="1000" u="none" strike="noStrike" baseline="0" dirty="0">
                          <a:effectLst/>
                          <a:latin typeface="Arial Narrow" panose="020B0606020202030204" pitchFamily="34" charset="0"/>
                        </a:rPr>
                        <a:t>100 %</a:t>
                      </a:r>
                      <a:endParaRPr lang="es-CO"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effectLst/>
                          <a:latin typeface="Arial Narrow" panose="020B0606020202030204" pitchFamily="34" charset="0"/>
                        </a:rPr>
                        <a:t>Aumentar</a:t>
                      </a:r>
                      <a:endParaRPr lang="es-CO" sz="1000" b="0" i="0" u="none" strike="noStrike" baseline="0" dirty="0">
                        <a:solidFill>
                          <a:srgbClr val="000000"/>
                        </a:solidFill>
                        <a:effectLst/>
                        <a:latin typeface="Arial Narrow" panose="020B0606020202030204" pitchFamily="34" charset="0"/>
                      </a:endParaRPr>
                    </a:p>
                  </a:txBody>
                  <a:tcPr marL="4945" marR="4945" marT="4945" marB="0"/>
                </a:tc>
                <a:extLst>
                  <a:ext uri="{0D108BD9-81ED-4DB2-BD59-A6C34878D82A}">
                    <a16:rowId xmlns:a16="http://schemas.microsoft.com/office/drawing/2014/main" val="10013"/>
                  </a:ext>
                </a:extLst>
              </a:tr>
              <a:tr h="239601">
                <a:tc>
                  <a:txBody>
                    <a:bodyPr/>
                    <a:lstStyle/>
                    <a:p>
                      <a:pPr algn="l" fontAlgn="t"/>
                      <a:r>
                        <a:rPr lang="es-ES" sz="1000" u="none" strike="noStrike" baseline="0" dirty="0">
                          <a:effectLst/>
                          <a:latin typeface="Arial Narrow" panose="020B0606020202030204" pitchFamily="34" charset="0"/>
                        </a:rPr>
                        <a:t>Gestión de Incidentes de Seguridad de la Información</a:t>
                      </a:r>
                      <a:endParaRPr lang="es-ES"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effectLst/>
                          <a:latin typeface="Arial Narrow" panose="020B0606020202030204" pitchFamily="34" charset="0"/>
                        </a:rPr>
                        <a:t>66,70 %</a:t>
                      </a:r>
                      <a:endParaRPr lang="es-CO" sz="1000" b="0" i="0" u="none" strike="noStrike" baseline="0" dirty="0">
                        <a:solidFill>
                          <a:srgbClr val="000000"/>
                        </a:solidFill>
                        <a:effectLst/>
                        <a:latin typeface="Arial Narrow" panose="020B0606020202030204" pitchFamily="34" charset="0"/>
                      </a:endParaRPr>
                    </a:p>
                  </a:txBody>
                  <a:tcPr marL="4945" marR="4945" marT="4945" marB="0">
                    <a:solidFill>
                      <a:srgbClr val="92D050"/>
                    </a:solidFill>
                  </a:tcPr>
                </a:tc>
                <a:tc>
                  <a:txBody>
                    <a:bodyPr/>
                    <a:lstStyle/>
                    <a:p>
                      <a:pPr algn="ctr" fontAlgn="t"/>
                      <a:r>
                        <a:rPr lang="es-CO" sz="1000" u="none" strike="noStrike" baseline="0" dirty="0">
                          <a:effectLst/>
                          <a:latin typeface="Arial Narrow" panose="020B0606020202030204" pitchFamily="34" charset="0"/>
                        </a:rPr>
                        <a:t>100 %</a:t>
                      </a:r>
                      <a:endParaRPr lang="es-CO"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effectLst/>
                          <a:latin typeface="Arial Narrow" panose="020B0606020202030204" pitchFamily="34" charset="0"/>
                        </a:rPr>
                        <a:t>Aumentar</a:t>
                      </a:r>
                      <a:endParaRPr lang="es-CO" sz="1000" b="0" i="0" u="none" strike="noStrike" baseline="0" dirty="0">
                        <a:solidFill>
                          <a:srgbClr val="000000"/>
                        </a:solidFill>
                        <a:effectLst/>
                        <a:latin typeface="Arial Narrow" panose="020B0606020202030204" pitchFamily="34" charset="0"/>
                      </a:endParaRPr>
                    </a:p>
                  </a:txBody>
                  <a:tcPr marL="4945" marR="4945" marT="4945" marB="0"/>
                </a:tc>
                <a:extLst>
                  <a:ext uri="{0D108BD9-81ED-4DB2-BD59-A6C34878D82A}">
                    <a16:rowId xmlns:a16="http://schemas.microsoft.com/office/drawing/2014/main" val="10014"/>
                  </a:ext>
                </a:extLst>
              </a:tr>
              <a:tr h="160474">
                <a:tc>
                  <a:txBody>
                    <a:bodyPr/>
                    <a:lstStyle/>
                    <a:p>
                      <a:pPr algn="l" fontAlgn="t"/>
                      <a:r>
                        <a:rPr lang="es-CO" sz="1000" u="none" strike="noStrike" baseline="0" dirty="0">
                          <a:effectLst/>
                          <a:latin typeface="Arial Narrow" panose="020B0606020202030204" pitchFamily="34" charset="0"/>
                        </a:rPr>
                        <a:t>Gestión de vulnerabilidades de TI</a:t>
                      </a:r>
                      <a:endParaRPr lang="es-CO"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solidFill>
                            <a:schemeClr val="bg1"/>
                          </a:solidFill>
                          <a:effectLst/>
                          <a:latin typeface="Arial Narrow" panose="020B0606020202030204" pitchFamily="34" charset="0"/>
                        </a:rPr>
                        <a:t>12,04 %</a:t>
                      </a:r>
                      <a:endParaRPr lang="es-CO" sz="1000" b="0" i="0" u="none" strike="noStrike" baseline="0" dirty="0">
                        <a:solidFill>
                          <a:schemeClr val="bg1"/>
                        </a:solidFill>
                        <a:effectLst/>
                        <a:latin typeface="Arial Narrow" panose="020B0606020202030204" pitchFamily="34" charset="0"/>
                      </a:endParaRPr>
                    </a:p>
                  </a:txBody>
                  <a:tcPr marL="4945" marR="4945" marT="4945" marB="0">
                    <a:solidFill>
                      <a:srgbClr val="C00000"/>
                    </a:solidFill>
                  </a:tcPr>
                </a:tc>
                <a:tc>
                  <a:txBody>
                    <a:bodyPr/>
                    <a:lstStyle/>
                    <a:p>
                      <a:pPr algn="ctr" fontAlgn="t"/>
                      <a:r>
                        <a:rPr lang="es-CO" sz="1000" u="none" strike="noStrike" baseline="0" dirty="0">
                          <a:effectLst/>
                          <a:latin typeface="Arial Narrow" panose="020B0606020202030204" pitchFamily="34" charset="0"/>
                        </a:rPr>
                        <a:t>100 %</a:t>
                      </a:r>
                      <a:endParaRPr lang="es-CO"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effectLst/>
                          <a:latin typeface="Arial Narrow" panose="020B0606020202030204" pitchFamily="34" charset="0"/>
                        </a:rPr>
                        <a:t>Aumentar</a:t>
                      </a:r>
                      <a:endParaRPr lang="es-CO" sz="1000" b="0" i="0" u="none" strike="noStrike" baseline="0" dirty="0">
                        <a:solidFill>
                          <a:srgbClr val="000000"/>
                        </a:solidFill>
                        <a:effectLst/>
                        <a:latin typeface="Arial Narrow" panose="020B0606020202030204" pitchFamily="34" charset="0"/>
                      </a:endParaRPr>
                    </a:p>
                  </a:txBody>
                  <a:tcPr marL="4945" marR="4945" marT="4945" marB="0"/>
                </a:tc>
                <a:extLst>
                  <a:ext uri="{0D108BD9-81ED-4DB2-BD59-A6C34878D82A}">
                    <a16:rowId xmlns:a16="http://schemas.microsoft.com/office/drawing/2014/main" val="10015"/>
                  </a:ext>
                </a:extLst>
              </a:tr>
              <a:tr h="315905">
                <a:tc>
                  <a:txBody>
                    <a:bodyPr/>
                    <a:lstStyle/>
                    <a:p>
                      <a:pPr algn="l" fontAlgn="t"/>
                      <a:r>
                        <a:rPr lang="es-ES" sz="1000" u="none" strike="noStrike" baseline="0" dirty="0">
                          <a:effectLst/>
                          <a:latin typeface="Arial Narrow" panose="020B0606020202030204" pitchFamily="34" charset="0"/>
                        </a:rPr>
                        <a:t>Madurez del Modelo de Seguridad y Privacidad de la Información.</a:t>
                      </a:r>
                      <a:endParaRPr lang="es-ES"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effectLst/>
                          <a:latin typeface="Arial Narrow" panose="020B0606020202030204" pitchFamily="34" charset="0"/>
                        </a:rPr>
                        <a:t>39,00 %</a:t>
                      </a:r>
                      <a:endParaRPr lang="es-CO" sz="1000" b="0" i="0" u="none" strike="noStrike" baseline="0" dirty="0">
                        <a:solidFill>
                          <a:srgbClr val="000000"/>
                        </a:solidFill>
                        <a:effectLst/>
                        <a:latin typeface="Arial Narrow" panose="020B0606020202030204" pitchFamily="34" charset="0"/>
                      </a:endParaRPr>
                    </a:p>
                  </a:txBody>
                  <a:tcPr marL="4945" marR="4945" marT="4945" marB="0">
                    <a:solidFill>
                      <a:srgbClr val="FFFF00"/>
                    </a:solidFill>
                  </a:tcPr>
                </a:tc>
                <a:tc>
                  <a:txBody>
                    <a:bodyPr/>
                    <a:lstStyle/>
                    <a:p>
                      <a:pPr algn="ctr" fontAlgn="t"/>
                      <a:r>
                        <a:rPr lang="es-CO" sz="1000" u="none" strike="noStrike" baseline="0" dirty="0">
                          <a:effectLst/>
                          <a:latin typeface="Arial Narrow" panose="020B0606020202030204" pitchFamily="34" charset="0"/>
                        </a:rPr>
                        <a:t>76 %</a:t>
                      </a:r>
                      <a:endParaRPr lang="es-CO"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effectLst/>
                          <a:latin typeface="Arial Narrow" panose="020B0606020202030204" pitchFamily="34" charset="0"/>
                        </a:rPr>
                        <a:t>Aumentar</a:t>
                      </a:r>
                      <a:endParaRPr lang="es-CO" sz="1000" b="0" i="0" u="none" strike="noStrike" baseline="0" dirty="0">
                        <a:solidFill>
                          <a:srgbClr val="000000"/>
                        </a:solidFill>
                        <a:effectLst/>
                        <a:latin typeface="Arial Narrow" panose="020B0606020202030204" pitchFamily="34" charset="0"/>
                      </a:endParaRPr>
                    </a:p>
                  </a:txBody>
                  <a:tcPr marL="4945" marR="4945" marT="4945" marB="0"/>
                </a:tc>
                <a:extLst>
                  <a:ext uri="{0D108BD9-81ED-4DB2-BD59-A6C34878D82A}">
                    <a16:rowId xmlns:a16="http://schemas.microsoft.com/office/drawing/2014/main" val="10016"/>
                  </a:ext>
                </a:extLst>
              </a:tr>
              <a:tr h="329819">
                <a:tc>
                  <a:txBody>
                    <a:bodyPr/>
                    <a:lstStyle/>
                    <a:p>
                      <a:pPr algn="l" fontAlgn="t"/>
                      <a:r>
                        <a:rPr lang="es-ES" sz="1000" u="none" strike="noStrike" baseline="0" dirty="0">
                          <a:effectLst/>
                          <a:latin typeface="Arial Narrow" panose="020B0606020202030204" pitchFamily="34" charset="0"/>
                        </a:rPr>
                        <a:t>Nivel de percepción de la ciudadanía en términos de confianza, oportunidad, corresponsabilidad y prestación del servicio</a:t>
                      </a:r>
                      <a:endParaRPr lang="es-ES"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effectLst/>
                          <a:latin typeface="Arial Narrow" panose="020B0606020202030204" pitchFamily="34" charset="0"/>
                        </a:rPr>
                        <a:t>85,00 %</a:t>
                      </a:r>
                      <a:endParaRPr lang="es-CO" sz="1000" b="0" i="0" u="none" strike="noStrike" baseline="0" dirty="0">
                        <a:solidFill>
                          <a:srgbClr val="000000"/>
                        </a:solidFill>
                        <a:effectLst/>
                        <a:latin typeface="Arial Narrow" panose="020B0606020202030204" pitchFamily="34" charset="0"/>
                      </a:endParaRPr>
                    </a:p>
                  </a:txBody>
                  <a:tcPr marL="4945" marR="4945" marT="4945" marB="0">
                    <a:solidFill>
                      <a:srgbClr val="92D050"/>
                    </a:solidFill>
                  </a:tcPr>
                </a:tc>
                <a:tc>
                  <a:txBody>
                    <a:bodyPr/>
                    <a:lstStyle/>
                    <a:p>
                      <a:pPr algn="ctr" fontAlgn="t"/>
                      <a:r>
                        <a:rPr lang="es-CO" sz="1000" u="none" strike="noStrike" baseline="0" dirty="0">
                          <a:effectLst/>
                          <a:latin typeface="Arial Narrow" panose="020B0606020202030204" pitchFamily="34" charset="0"/>
                        </a:rPr>
                        <a:t>85 %</a:t>
                      </a:r>
                      <a:endParaRPr lang="es-CO"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effectLst/>
                          <a:latin typeface="Arial Narrow" panose="020B0606020202030204" pitchFamily="34" charset="0"/>
                        </a:rPr>
                        <a:t>Mantener</a:t>
                      </a:r>
                      <a:endParaRPr lang="es-CO" sz="1000" b="0" i="0" u="none" strike="noStrike" baseline="0" dirty="0">
                        <a:solidFill>
                          <a:srgbClr val="000000"/>
                        </a:solidFill>
                        <a:effectLst/>
                        <a:latin typeface="Arial Narrow" panose="020B0606020202030204" pitchFamily="34" charset="0"/>
                      </a:endParaRPr>
                    </a:p>
                  </a:txBody>
                  <a:tcPr marL="4945" marR="4945" marT="4945" marB="0"/>
                </a:tc>
                <a:extLst>
                  <a:ext uri="{0D108BD9-81ED-4DB2-BD59-A6C34878D82A}">
                    <a16:rowId xmlns:a16="http://schemas.microsoft.com/office/drawing/2014/main" val="10017"/>
                  </a:ext>
                </a:extLst>
              </a:tr>
              <a:tr h="231617">
                <a:tc>
                  <a:txBody>
                    <a:bodyPr/>
                    <a:lstStyle/>
                    <a:p>
                      <a:pPr algn="l" fontAlgn="t"/>
                      <a:r>
                        <a:rPr lang="es-ES" sz="1000" u="none" strike="noStrike" baseline="0" dirty="0">
                          <a:effectLst/>
                          <a:latin typeface="Arial Narrow" panose="020B0606020202030204" pitchFamily="34" charset="0"/>
                        </a:rPr>
                        <a:t>Número de personas beneficiadas de los programas de formación y capacitación</a:t>
                      </a:r>
                      <a:endParaRPr lang="es-ES"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effectLst/>
                          <a:latin typeface="Arial Narrow" panose="020B0606020202030204" pitchFamily="34" charset="0"/>
                        </a:rPr>
                        <a:t>66,70 %</a:t>
                      </a:r>
                      <a:endParaRPr lang="es-CO" sz="1000" b="0" i="0" u="none" strike="noStrike" baseline="0" dirty="0">
                        <a:solidFill>
                          <a:srgbClr val="000000"/>
                        </a:solidFill>
                        <a:effectLst/>
                        <a:latin typeface="Arial Narrow" panose="020B0606020202030204" pitchFamily="34" charset="0"/>
                      </a:endParaRPr>
                    </a:p>
                  </a:txBody>
                  <a:tcPr marL="4945" marR="4945" marT="4945" marB="0">
                    <a:solidFill>
                      <a:srgbClr val="92D050"/>
                    </a:solidFill>
                  </a:tcPr>
                </a:tc>
                <a:tc>
                  <a:txBody>
                    <a:bodyPr/>
                    <a:lstStyle/>
                    <a:p>
                      <a:pPr algn="ctr" fontAlgn="t"/>
                      <a:r>
                        <a:rPr lang="es-CO" sz="1000" u="none" strike="noStrike" baseline="0" dirty="0">
                          <a:effectLst/>
                          <a:latin typeface="Arial Narrow" panose="020B0606020202030204" pitchFamily="34" charset="0"/>
                        </a:rPr>
                        <a:t>100 %</a:t>
                      </a:r>
                      <a:endParaRPr lang="es-CO"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effectLst/>
                          <a:latin typeface="Arial Narrow" panose="020B0606020202030204" pitchFamily="34" charset="0"/>
                        </a:rPr>
                        <a:t>Mantener</a:t>
                      </a:r>
                      <a:endParaRPr lang="es-CO" sz="1000" b="0" i="0" u="none" strike="noStrike" baseline="0" dirty="0">
                        <a:solidFill>
                          <a:srgbClr val="000000"/>
                        </a:solidFill>
                        <a:effectLst/>
                        <a:latin typeface="Arial Narrow" panose="020B0606020202030204" pitchFamily="34" charset="0"/>
                      </a:endParaRPr>
                    </a:p>
                  </a:txBody>
                  <a:tcPr marL="4945" marR="4945" marT="4945" marB="0"/>
                </a:tc>
                <a:extLst>
                  <a:ext uri="{0D108BD9-81ED-4DB2-BD59-A6C34878D82A}">
                    <a16:rowId xmlns:a16="http://schemas.microsoft.com/office/drawing/2014/main" val="10018"/>
                  </a:ext>
                </a:extLst>
              </a:tr>
              <a:tr h="160474">
                <a:tc>
                  <a:txBody>
                    <a:bodyPr/>
                    <a:lstStyle/>
                    <a:p>
                      <a:pPr algn="l" fontAlgn="t"/>
                      <a:r>
                        <a:rPr lang="es-CO" sz="1000" u="none" strike="noStrike" baseline="0" dirty="0">
                          <a:effectLst/>
                          <a:latin typeface="Arial Narrow" panose="020B0606020202030204" pitchFamily="34" charset="0"/>
                        </a:rPr>
                        <a:t>Numero de Servicios habilitados</a:t>
                      </a:r>
                      <a:endParaRPr lang="es-CO"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effectLst/>
                          <a:latin typeface="Arial Narrow" panose="020B0606020202030204" pitchFamily="34" charset="0"/>
                        </a:rPr>
                        <a:t>66,00 %</a:t>
                      </a:r>
                      <a:endParaRPr lang="es-CO" sz="1000" b="0" i="0" u="none" strike="noStrike" baseline="0" dirty="0">
                        <a:solidFill>
                          <a:srgbClr val="000000"/>
                        </a:solidFill>
                        <a:effectLst/>
                        <a:latin typeface="Arial Narrow" panose="020B0606020202030204" pitchFamily="34" charset="0"/>
                      </a:endParaRPr>
                    </a:p>
                  </a:txBody>
                  <a:tcPr marL="4945" marR="4945" marT="4945" marB="0">
                    <a:solidFill>
                      <a:srgbClr val="92D050"/>
                    </a:solidFill>
                  </a:tcPr>
                </a:tc>
                <a:tc>
                  <a:txBody>
                    <a:bodyPr/>
                    <a:lstStyle/>
                    <a:p>
                      <a:pPr algn="ctr" fontAlgn="t"/>
                      <a:r>
                        <a:rPr lang="es-CO" sz="1000" u="none" strike="noStrike" baseline="0" dirty="0">
                          <a:effectLst/>
                          <a:latin typeface="Arial Narrow" panose="020B0606020202030204" pitchFamily="34" charset="0"/>
                        </a:rPr>
                        <a:t>100 %</a:t>
                      </a:r>
                      <a:endParaRPr lang="es-CO"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effectLst/>
                          <a:latin typeface="Arial Narrow" panose="020B0606020202030204" pitchFamily="34" charset="0"/>
                        </a:rPr>
                        <a:t>Aumentar</a:t>
                      </a:r>
                      <a:endParaRPr lang="es-CO" sz="1000" b="0" i="0" u="none" strike="noStrike" baseline="0" dirty="0">
                        <a:solidFill>
                          <a:srgbClr val="000000"/>
                        </a:solidFill>
                        <a:effectLst/>
                        <a:latin typeface="Arial Narrow" panose="020B0606020202030204" pitchFamily="34" charset="0"/>
                      </a:endParaRPr>
                    </a:p>
                  </a:txBody>
                  <a:tcPr marL="4945" marR="4945" marT="4945" marB="0"/>
                </a:tc>
                <a:extLst>
                  <a:ext uri="{0D108BD9-81ED-4DB2-BD59-A6C34878D82A}">
                    <a16:rowId xmlns:a16="http://schemas.microsoft.com/office/drawing/2014/main" val="10019"/>
                  </a:ext>
                </a:extLst>
              </a:tr>
              <a:tr h="160474">
                <a:tc>
                  <a:txBody>
                    <a:bodyPr/>
                    <a:lstStyle/>
                    <a:p>
                      <a:pPr algn="l" fontAlgn="t"/>
                      <a:r>
                        <a:rPr lang="es-ES" sz="1000" u="none" strike="noStrike" baseline="0" dirty="0">
                          <a:effectLst/>
                          <a:latin typeface="Arial Narrow" panose="020B0606020202030204" pitchFamily="34" charset="0"/>
                        </a:rPr>
                        <a:t>Operatividad del Comité de Conciliación</a:t>
                      </a:r>
                      <a:endParaRPr lang="es-ES"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effectLst/>
                          <a:latin typeface="Arial Narrow" panose="020B0606020202030204" pitchFamily="34" charset="0"/>
                        </a:rPr>
                        <a:t>100,00 %</a:t>
                      </a:r>
                      <a:endParaRPr lang="es-CO" sz="1000" b="0" i="0" u="none" strike="noStrike" baseline="0" dirty="0">
                        <a:solidFill>
                          <a:srgbClr val="000000"/>
                        </a:solidFill>
                        <a:effectLst/>
                        <a:latin typeface="Arial Narrow" panose="020B0606020202030204" pitchFamily="34" charset="0"/>
                      </a:endParaRPr>
                    </a:p>
                  </a:txBody>
                  <a:tcPr marL="4945" marR="4945" marT="4945" marB="0">
                    <a:solidFill>
                      <a:srgbClr val="92D050"/>
                    </a:solidFill>
                  </a:tcPr>
                </a:tc>
                <a:tc>
                  <a:txBody>
                    <a:bodyPr/>
                    <a:lstStyle/>
                    <a:p>
                      <a:pPr algn="ctr" fontAlgn="t"/>
                      <a:r>
                        <a:rPr lang="es-CO" sz="1000" u="none" strike="noStrike" baseline="0" dirty="0">
                          <a:effectLst/>
                          <a:latin typeface="Arial Narrow" panose="020B0606020202030204" pitchFamily="34" charset="0"/>
                        </a:rPr>
                        <a:t>100 %</a:t>
                      </a:r>
                      <a:endParaRPr lang="es-CO"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effectLst/>
                          <a:latin typeface="Arial Narrow" panose="020B0606020202030204" pitchFamily="34" charset="0"/>
                        </a:rPr>
                        <a:t>Mantener</a:t>
                      </a:r>
                      <a:endParaRPr lang="es-CO" sz="1000" b="0" i="0" u="none" strike="noStrike" baseline="0" dirty="0">
                        <a:solidFill>
                          <a:srgbClr val="000000"/>
                        </a:solidFill>
                        <a:effectLst/>
                        <a:latin typeface="Arial Narrow" panose="020B0606020202030204" pitchFamily="34" charset="0"/>
                      </a:endParaRPr>
                    </a:p>
                  </a:txBody>
                  <a:tcPr marL="4945" marR="4945" marT="4945" marB="0"/>
                </a:tc>
                <a:extLst>
                  <a:ext uri="{0D108BD9-81ED-4DB2-BD59-A6C34878D82A}">
                    <a16:rowId xmlns:a16="http://schemas.microsoft.com/office/drawing/2014/main" val="10020"/>
                  </a:ext>
                </a:extLst>
              </a:tr>
              <a:tr h="239601">
                <a:tc>
                  <a:txBody>
                    <a:bodyPr/>
                    <a:lstStyle/>
                    <a:p>
                      <a:pPr algn="l" fontAlgn="t"/>
                      <a:r>
                        <a:rPr lang="es-ES" sz="1000" u="none" strike="noStrike" baseline="0" dirty="0">
                          <a:effectLst/>
                          <a:latin typeface="Arial Narrow" panose="020B0606020202030204" pitchFamily="34" charset="0"/>
                        </a:rPr>
                        <a:t>Política de Defensa Judicial en las conciliaciones</a:t>
                      </a:r>
                      <a:endParaRPr lang="es-ES"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effectLst/>
                          <a:latin typeface="Arial Narrow" panose="020B0606020202030204" pitchFamily="34" charset="0"/>
                        </a:rPr>
                        <a:t>83,33 %</a:t>
                      </a:r>
                      <a:endParaRPr lang="es-CO" sz="1000" b="0" i="0" u="none" strike="noStrike" baseline="0" dirty="0">
                        <a:solidFill>
                          <a:srgbClr val="000000"/>
                        </a:solidFill>
                        <a:effectLst/>
                        <a:latin typeface="Arial Narrow" panose="020B0606020202030204" pitchFamily="34" charset="0"/>
                      </a:endParaRPr>
                    </a:p>
                  </a:txBody>
                  <a:tcPr marL="4945" marR="4945" marT="4945" marB="0">
                    <a:solidFill>
                      <a:srgbClr val="92D050"/>
                    </a:solidFill>
                  </a:tcPr>
                </a:tc>
                <a:tc>
                  <a:txBody>
                    <a:bodyPr/>
                    <a:lstStyle/>
                    <a:p>
                      <a:pPr algn="ctr" fontAlgn="t"/>
                      <a:r>
                        <a:rPr lang="es-CO" sz="1000" u="none" strike="noStrike" baseline="0" dirty="0">
                          <a:effectLst/>
                          <a:latin typeface="Arial Narrow" panose="020B0606020202030204" pitchFamily="34" charset="0"/>
                        </a:rPr>
                        <a:t>80 %</a:t>
                      </a:r>
                      <a:endParaRPr lang="es-CO"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effectLst/>
                          <a:latin typeface="Arial Narrow" panose="020B0606020202030204" pitchFamily="34" charset="0"/>
                        </a:rPr>
                        <a:t>Mantener</a:t>
                      </a:r>
                      <a:endParaRPr lang="es-CO" sz="1000" b="0" i="0" u="none" strike="noStrike" baseline="0" dirty="0">
                        <a:solidFill>
                          <a:srgbClr val="000000"/>
                        </a:solidFill>
                        <a:effectLst/>
                        <a:latin typeface="Arial Narrow" panose="020B0606020202030204" pitchFamily="34" charset="0"/>
                      </a:endParaRPr>
                    </a:p>
                  </a:txBody>
                  <a:tcPr marL="4945" marR="4945" marT="4945" marB="0"/>
                </a:tc>
                <a:extLst>
                  <a:ext uri="{0D108BD9-81ED-4DB2-BD59-A6C34878D82A}">
                    <a16:rowId xmlns:a16="http://schemas.microsoft.com/office/drawing/2014/main" val="10021"/>
                  </a:ext>
                </a:extLst>
              </a:tr>
              <a:tr h="239601">
                <a:tc>
                  <a:txBody>
                    <a:bodyPr/>
                    <a:lstStyle/>
                    <a:p>
                      <a:pPr algn="l" fontAlgn="t"/>
                      <a:r>
                        <a:rPr lang="es-ES" sz="1000" u="none" strike="noStrike" baseline="0" dirty="0">
                          <a:effectLst/>
                          <a:latin typeface="Arial Narrow" panose="020B0606020202030204" pitchFamily="34" charset="0"/>
                        </a:rPr>
                        <a:t>Porcentaje de campañas implementadas por la SGR</a:t>
                      </a:r>
                      <a:endParaRPr lang="es-ES"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effectLst/>
                          <a:latin typeface="Arial Narrow" panose="020B0606020202030204" pitchFamily="34" charset="0"/>
                        </a:rPr>
                        <a:t>100,00 %</a:t>
                      </a:r>
                      <a:endParaRPr lang="es-CO" sz="1000" b="0" i="0" u="none" strike="noStrike" baseline="0" dirty="0">
                        <a:solidFill>
                          <a:srgbClr val="000000"/>
                        </a:solidFill>
                        <a:effectLst/>
                        <a:latin typeface="Arial Narrow" panose="020B0606020202030204" pitchFamily="34" charset="0"/>
                      </a:endParaRPr>
                    </a:p>
                  </a:txBody>
                  <a:tcPr marL="4945" marR="4945" marT="4945" marB="0">
                    <a:solidFill>
                      <a:srgbClr val="92D050"/>
                    </a:solidFill>
                  </a:tcPr>
                </a:tc>
                <a:tc>
                  <a:txBody>
                    <a:bodyPr/>
                    <a:lstStyle/>
                    <a:p>
                      <a:pPr algn="ctr" fontAlgn="t"/>
                      <a:r>
                        <a:rPr lang="es-CO" sz="1000" u="none" strike="noStrike" baseline="0" dirty="0">
                          <a:effectLst/>
                          <a:latin typeface="Arial Narrow" panose="020B0606020202030204" pitchFamily="34" charset="0"/>
                        </a:rPr>
                        <a:t>100 %</a:t>
                      </a:r>
                      <a:endParaRPr lang="es-CO"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effectLst/>
                          <a:latin typeface="Arial Narrow" panose="020B0606020202030204" pitchFamily="34" charset="0"/>
                        </a:rPr>
                        <a:t>Mantener</a:t>
                      </a:r>
                      <a:endParaRPr lang="es-CO" sz="1000" b="0" i="0" u="none" strike="noStrike" baseline="0" dirty="0">
                        <a:solidFill>
                          <a:srgbClr val="000000"/>
                        </a:solidFill>
                        <a:effectLst/>
                        <a:latin typeface="Arial Narrow" panose="020B0606020202030204" pitchFamily="34" charset="0"/>
                      </a:endParaRPr>
                    </a:p>
                  </a:txBody>
                  <a:tcPr marL="4945" marR="4945" marT="4945" marB="0"/>
                </a:tc>
                <a:extLst>
                  <a:ext uri="{0D108BD9-81ED-4DB2-BD59-A6C34878D82A}">
                    <a16:rowId xmlns:a16="http://schemas.microsoft.com/office/drawing/2014/main" val="10022"/>
                  </a:ext>
                </a:extLst>
              </a:tr>
              <a:tr h="239601">
                <a:tc>
                  <a:txBody>
                    <a:bodyPr/>
                    <a:lstStyle/>
                    <a:p>
                      <a:pPr algn="l" fontAlgn="t"/>
                      <a:r>
                        <a:rPr lang="es-CO" sz="1000" u="none" strike="noStrike" baseline="0" dirty="0">
                          <a:effectLst/>
                          <a:latin typeface="Arial Narrow" panose="020B0606020202030204" pitchFamily="34" charset="0"/>
                        </a:rPr>
                        <a:t>Porcentaje de requerimientos e inspecciones realizadas.</a:t>
                      </a:r>
                      <a:endParaRPr lang="es-CO"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effectLst/>
                          <a:latin typeface="Arial Narrow" panose="020B0606020202030204" pitchFamily="34" charset="0"/>
                        </a:rPr>
                        <a:t>47,00 %</a:t>
                      </a:r>
                      <a:endParaRPr lang="es-CO" sz="1000" b="0" i="0" u="none" strike="noStrike" baseline="0" dirty="0">
                        <a:solidFill>
                          <a:srgbClr val="000000"/>
                        </a:solidFill>
                        <a:effectLst/>
                        <a:latin typeface="Arial Narrow" panose="020B0606020202030204" pitchFamily="34" charset="0"/>
                      </a:endParaRPr>
                    </a:p>
                  </a:txBody>
                  <a:tcPr marL="4945" marR="4945" marT="4945" marB="0">
                    <a:solidFill>
                      <a:srgbClr val="FFFF00"/>
                    </a:solidFill>
                  </a:tcPr>
                </a:tc>
                <a:tc>
                  <a:txBody>
                    <a:bodyPr/>
                    <a:lstStyle/>
                    <a:p>
                      <a:pPr algn="ctr" fontAlgn="t"/>
                      <a:r>
                        <a:rPr lang="es-CO" sz="1000" u="none" strike="noStrike" baseline="0" dirty="0">
                          <a:effectLst/>
                          <a:latin typeface="Arial Narrow" panose="020B0606020202030204" pitchFamily="34" charset="0"/>
                        </a:rPr>
                        <a:t>100 %</a:t>
                      </a:r>
                      <a:endParaRPr lang="es-CO"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effectLst/>
                          <a:latin typeface="Arial Narrow" panose="020B0606020202030204" pitchFamily="34" charset="0"/>
                        </a:rPr>
                        <a:t>Aumentar</a:t>
                      </a:r>
                      <a:endParaRPr lang="es-CO" sz="1000" b="0" i="0" u="none" strike="noStrike" baseline="0" dirty="0">
                        <a:solidFill>
                          <a:srgbClr val="000000"/>
                        </a:solidFill>
                        <a:effectLst/>
                        <a:latin typeface="Arial Narrow" panose="020B0606020202030204" pitchFamily="34" charset="0"/>
                      </a:endParaRPr>
                    </a:p>
                  </a:txBody>
                  <a:tcPr marL="4945" marR="4945" marT="4945" marB="0"/>
                </a:tc>
                <a:extLst>
                  <a:ext uri="{0D108BD9-81ED-4DB2-BD59-A6C34878D82A}">
                    <a16:rowId xmlns:a16="http://schemas.microsoft.com/office/drawing/2014/main" val="10023"/>
                  </a:ext>
                </a:extLst>
              </a:tr>
              <a:tr h="160474">
                <a:tc>
                  <a:txBody>
                    <a:bodyPr/>
                    <a:lstStyle/>
                    <a:p>
                      <a:pPr algn="l" fontAlgn="t"/>
                      <a:r>
                        <a:rPr lang="es-ES" sz="1000" u="none" strike="noStrike" baseline="0" dirty="0">
                          <a:effectLst/>
                          <a:latin typeface="Arial Narrow" panose="020B0606020202030204" pitchFamily="34" charset="0"/>
                        </a:rPr>
                        <a:t>Potencialidad de casos para conciliación</a:t>
                      </a:r>
                      <a:endParaRPr lang="es-ES"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effectLst/>
                          <a:latin typeface="Arial Narrow" panose="020B0606020202030204" pitchFamily="34" charset="0"/>
                        </a:rPr>
                        <a:t>77,78 %</a:t>
                      </a:r>
                      <a:endParaRPr lang="es-CO" sz="1000" b="0" i="0" u="none" strike="noStrike" baseline="0" dirty="0">
                        <a:solidFill>
                          <a:srgbClr val="000000"/>
                        </a:solidFill>
                        <a:effectLst/>
                        <a:latin typeface="Arial Narrow" panose="020B0606020202030204" pitchFamily="34" charset="0"/>
                      </a:endParaRPr>
                    </a:p>
                  </a:txBody>
                  <a:tcPr marL="4945" marR="4945" marT="4945" marB="0">
                    <a:solidFill>
                      <a:srgbClr val="92D050"/>
                    </a:solidFill>
                  </a:tcPr>
                </a:tc>
                <a:tc>
                  <a:txBody>
                    <a:bodyPr/>
                    <a:lstStyle/>
                    <a:p>
                      <a:pPr algn="ctr" fontAlgn="t"/>
                      <a:r>
                        <a:rPr lang="es-CO" sz="1000" u="none" strike="noStrike" baseline="0" dirty="0">
                          <a:effectLst/>
                          <a:latin typeface="Arial Narrow" panose="020B0606020202030204" pitchFamily="34" charset="0"/>
                        </a:rPr>
                        <a:t>72 %</a:t>
                      </a:r>
                      <a:endParaRPr lang="es-CO" sz="1000" b="0" i="0" u="none" strike="noStrike" baseline="0" dirty="0">
                        <a:solidFill>
                          <a:srgbClr val="000000"/>
                        </a:solidFill>
                        <a:effectLst/>
                        <a:latin typeface="Arial Narrow" panose="020B0606020202030204" pitchFamily="34" charset="0"/>
                      </a:endParaRPr>
                    </a:p>
                  </a:txBody>
                  <a:tcPr marL="4945" marR="4945" marT="4945" marB="0"/>
                </a:tc>
                <a:tc>
                  <a:txBody>
                    <a:bodyPr/>
                    <a:lstStyle/>
                    <a:p>
                      <a:pPr algn="ctr" fontAlgn="t"/>
                      <a:r>
                        <a:rPr lang="es-CO" sz="1000" u="none" strike="noStrike" baseline="0" dirty="0">
                          <a:effectLst/>
                          <a:latin typeface="Arial Narrow" panose="020B0606020202030204" pitchFamily="34" charset="0"/>
                        </a:rPr>
                        <a:t>Mantener</a:t>
                      </a:r>
                      <a:endParaRPr lang="es-CO" sz="1000" b="0" i="0" u="none" strike="noStrike" baseline="0" dirty="0">
                        <a:solidFill>
                          <a:srgbClr val="000000"/>
                        </a:solidFill>
                        <a:effectLst/>
                        <a:latin typeface="Arial Narrow" panose="020B0606020202030204" pitchFamily="34" charset="0"/>
                      </a:endParaRPr>
                    </a:p>
                  </a:txBody>
                  <a:tcPr marL="4945" marR="4945" marT="4945" marB="0"/>
                </a:tc>
                <a:extLst>
                  <a:ext uri="{0D108BD9-81ED-4DB2-BD59-A6C34878D82A}">
                    <a16:rowId xmlns:a16="http://schemas.microsoft.com/office/drawing/2014/main" val="10024"/>
                  </a:ext>
                </a:extLst>
              </a:tr>
            </a:tbl>
          </a:graphicData>
        </a:graphic>
      </p:graphicFrame>
      <p:sp>
        <p:nvSpPr>
          <p:cNvPr id="6" name="CuadroTexto 5"/>
          <p:cNvSpPr txBox="1"/>
          <p:nvPr/>
        </p:nvSpPr>
        <p:spPr>
          <a:xfrm>
            <a:off x="574107" y="6946259"/>
            <a:ext cx="7426893" cy="646331"/>
          </a:xfrm>
          <a:prstGeom prst="rect">
            <a:avLst/>
          </a:prstGeom>
          <a:noFill/>
        </p:spPr>
        <p:txBody>
          <a:bodyPr wrap="square" rtlCol="0">
            <a:spAutoFit/>
          </a:bodyPr>
          <a:lstStyle/>
          <a:p>
            <a:pPr algn="ctr"/>
            <a:r>
              <a:rPr lang="es-ES" sz="1200" dirty="0">
                <a:latin typeface="Arial Narrow" panose="020B0606020202030204" pitchFamily="34" charset="0"/>
              </a:rPr>
              <a:t>El tipo de acumulación se expone como criterio de análisis contenido en la Guía para la construcción y análisis de indicadores del Departamento Nacional de Planeación- DNP, metodología adoptada por la Unidad Administrativa Especial, Cuerpo Oficial de Bomberos de Bogotá  </a:t>
            </a:r>
            <a:endParaRPr lang="es-CO" sz="1200" dirty="0">
              <a:latin typeface="Arial Narrow" panose="020B0606020202030204" pitchFamily="34" charset="0"/>
            </a:endParaRPr>
          </a:p>
        </p:txBody>
      </p:sp>
      <p:sp>
        <p:nvSpPr>
          <p:cNvPr id="7" name="CuadroTexto 6"/>
          <p:cNvSpPr txBox="1"/>
          <p:nvPr/>
        </p:nvSpPr>
        <p:spPr>
          <a:xfrm>
            <a:off x="8346511" y="1361606"/>
            <a:ext cx="3810000" cy="6201698"/>
          </a:xfrm>
          <a:prstGeom prst="rect">
            <a:avLst/>
          </a:prstGeom>
          <a:noFill/>
        </p:spPr>
        <p:txBody>
          <a:bodyPr wrap="square" rtlCol="0">
            <a:spAutoFit/>
          </a:bodyPr>
          <a:lstStyle/>
          <a:p>
            <a:pPr algn="just"/>
            <a:r>
              <a:rPr lang="es-CO" sz="1200" dirty="0">
                <a:latin typeface="Arial Narrow" panose="020B0606020202030204" pitchFamily="34" charset="0"/>
              </a:rPr>
              <a:t>Del total de 24 indicadores, 8 indicadores buscan mantener la línea base expuesta como meta y 16 indicadores  aumentar su valoración para el alcance de la meta propuesta.</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Si bien se identifican 7 indicadores de amarillo, es decir en nivel de resultado aceptable, 4 de ellos, asociados a planes  tienen realmente un avance significativo y satisfactorio, entendiendo que la meta anual , medida trimestralmente tendría realmente una meta del 25%, porcentaje que alcanzan los indicadores en mención </a:t>
            </a:r>
          </a:p>
          <a:p>
            <a:pPr algn="just"/>
            <a:endParaRPr lang="es-CO" sz="1200" dirty="0">
              <a:latin typeface="Arial Narrow" panose="020B0606020202030204" pitchFamily="34" charset="0"/>
            </a:endParaRPr>
          </a:p>
          <a:p>
            <a:pPr marL="285750" indent="-285750" algn="just">
              <a:buClr>
                <a:srgbClr val="E21A00"/>
              </a:buClr>
              <a:buFont typeface="Wingdings" panose="05000000000000000000" pitchFamily="2" charset="2"/>
              <a:buChar char="Ø"/>
            </a:pPr>
            <a:r>
              <a:rPr lang="es-CO" sz="1200" b="1" dirty="0">
                <a:latin typeface="Arial Narrow" panose="020B0606020202030204" pitchFamily="34" charset="0"/>
              </a:rPr>
              <a:t>Los indicadores mas bajos son:</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El porcentaje de cumplimiento del </a:t>
            </a:r>
            <a:r>
              <a:rPr lang="es-CO" sz="1200" b="1" dirty="0">
                <a:latin typeface="Arial Narrow" panose="020B0606020202030204" pitchFamily="34" charset="0"/>
              </a:rPr>
              <a:t>plan de mantenimiento</a:t>
            </a:r>
            <a:r>
              <a:rPr lang="es-CO" sz="1200" dirty="0">
                <a:latin typeface="Arial Narrow" panose="020B0606020202030204" pitchFamily="34" charset="0"/>
              </a:rPr>
              <a:t>, entendiendo que la Subdirección Logística se encuentra adelantando el proceso precontractual que dará inicio a la ejecución de mantenimientos programados para los siguientes trimestres.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El indicador de </a:t>
            </a:r>
            <a:r>
              <a:rPr lang="es-CO" sz="1200" b="1" dirty="0">
                <a:latin typeface="Arial Narrow" panose="020B0606020202030204" pitchFamily="34" charset="0"/>
              </a:rPr>
              <a:t>cultura en seguridad de la información </a:t>
            </a:r>
            <a:r>
              <a:rPr lang="es-CO" sz="1200" dirty="0">
                <a:latin typeface="Arial Narrow" panose="020B0606020202030204" pitchFamily="34" charset="0"/>
              </a:rPr>
              <a:t>es bajo toda vez que, la formulación se diseño a partir del número de funcionarios y colaboradores con asistencia a las sesiones de socialización. Sobre esta situación la Oficina Asesora de Planeación ha venido trabajando en el diseño de estrategias para  aumentar la asistencia a los espacios de sensibilización sobre seguridad y privacidad de la información.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El indicador de </a:t>
            </a:r>
            <a:r>
              <a:rPr lang="es-CO" sz="1200" b="1" dirty="0">
                <a:latin typeface="Arial Narrow" panose="020B0606020202030204" pitchFamily="34" charset="0"/>
              </a:rPr>
              <a:t>gestión de vulnerabilidades TI, </a:t>
            </a:r>
            <a:r>
              <a:rPr lang="es-CO" sz="1200" dirty="0">
                <a:latin typeface="Arial Narrow" panose="020B0606020202030204" pitchFamily="34" charset="0"/>
              </a:rPr>
              <a:t>durante el análisis arrojó</a:t>
            </a:r>
            <a:r>
              <a:rPr lang="es-ES" sz="1200" dirty="0">
                <a:latin typeface="Arial Narrow" panose="020B0606020202030204" pitchFamily="34" charset="0"/>
              </a:rPr>
              <a:t> 982 vulnerabilidades, las cuales se socializaron al grupo de tecnología para establecer las posibles soluciones, durante este ejercicio de las 982 vulnerabilidades identificadas, a 120 se les ha dado gestión y se encuentran bajo tipificación de resueltas</a:t>
            </a:r>
            <a:r>
              <a:rPr lang="es-ES" sz="1300" dirty="0">
                <a:latin typeface="Arial Narrow" panose="020B0606020202030204" pitchFamily="34" charset="0"/>
              </a:rPr>
              <a:t>.</a:t>
            </a:r>
            <a:endParaRPr lang="es-CO" sz="1300" dirty="0">
              <a:latin typeface="Arial Narrow" panose="020B0606020202030204" pitchFamily="34" charset="0"/>
            </a:endParaRPr>
          </a:p>
        </p:txBody>
      </p:sp>
    </p:spTree>
    <p:extLst>
      <p:ext uri="{BB962C8B-B14F-4D97-AF65-F5344CB8AC3E}">
        <p14:creationId xmlns:p14="http://schemas.microsoft.com/office/powerpoint/2010/main" val="75487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9D0CD6-14DB-4B98-8949-DF137B014F57}"/>
              </a:ext>
            </a:extLst>
          </p:cNvPr>
          <p:cNvSpPr>
            <a:spLocks noGrp="1"/>
          </p:cNvSpPr>
          <p:nvPr>
            <p:ph type="title" idx="4294967295"/>
          </p:nvPr>
        </p:nvSpPr>
        <p:spPr>
          <a:xfrm>
            <a:off x="994379" y="200044"/>
            <a:ext cx="1039664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E21A00"/>
                </a:solidFill>
                <a:effectLst>
                  <a:outerShdw blurRad="38100" dist="38100" dir="2700000" algn="tl">
                    <a:srgbClr val="000000">
                      <a:alpha val="43137"/>
                    </a:srgbClr>
                  </a:outerShdw>
                </a:effectLst>
                <a:uLnTx/>
                <a:uFillTx/>
                <a:latin typeface="Impact" panose="020B0806030902050204" pitchFamily="34" charset="0"/>
                <a:ea typeface="+mn-ea"/>
                <a:cs typeface="+mn-cs"/>
              </a:rPr>
              <a:t>Plan de Acción </a:t>
            </a:r>
            <a:endParaRPr kumimoji="0" lang="es-CO" sz="3600" b="1" i="0" u="none" strike="noStrike" kern="1200" cap="none" spc="0" normalizeH="0" baseline="0" noProof="0" dirty="0">
              <a:ln>
                <a:noFill/>
              </a:ln>
              <a:solidFill>
                <a:srgbClr val="E21A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5" name="Rectángulo 4"/>
          <p:cNvSpPr/>
          <p:nvPr/>
        </p:nvSpPr>
        <p:spPr>
          <a:xfrm>
            <a:off x="843389" y="1135427"/>
            <a:ext cx="6712443" cy="6864123"/>
          </a:xfrm>
          <a:prstGeom prst="rect">
            <a:avLst/>
          </a:prstGeom>
        </p:spPr>
        <p:txBody>
          <a:bodyPr wrap="square">
            <a:spAutoFit/>
          </a:bodyPr>
          <a:lstStyle/>
          <a:p>
            <a:pPr lvl="0" algn="just">
              <a:lnSpc>
                <a:spcPct val="107000"/>
              </a:lnSpc>
              <a:spcAft>
                <a:spcPts val="800"/>
              </a:spcAft>
            </a:pPr>
            <a:r>
              <a:rPr lang="es-CO" sz="1600" dirty="0">
                <a:latin typeface="Arial Narrow" panose="020B0606020202030204" pitchFamily="34" charset="0"/>
                <a:ea typeface="Calibri" panose="020F0502020204030204" pitchFamily="34" charset="0"/>
                <a:cs typeface="Times New Roman" panose="02020603050405020304" pitchFamily="18" charset="0"/>
              </a:rPr>
              <a:t>Se identificaron 68 actividades alineadas en la FOGEDI con relación directa al cumplimiento de las acciones definidas en el plan de acción 2022, es decir un promedio de 2,5 actividades de gestión por acción del plan, en el reporte realizado por la diferentes áreas se evidencian avances significativos en 11 actividades de las 32 incluidas en el plan de acción, estas son; 1) </a:t>
            </a:r>
            <a:r>
              <a:rPr lang="es-MX" sz="1600" dirty="0">
                <a:latin typeface="Arial Narrow" panose="020B0606020202030204" pitchFamily="34" charset="0"/>
                <a:ea typeface="Calibri" panose="020F0502020204030204" pitchFamily="34" charset="0"/>
                <a:cs typeface="Times New Roman" panose="02020603050405020304" pitchFamily="18" charset="0"/>
              </a:rPr>
              <a:t>Identificar los escenarios de riesgo misionales y desarrollar monitorio  de los mismos en la ciudad de Bogotá D.C, a partir de las causas y origen de los incidentes identificados,2) Soportar la operación  o la respuesta con técnica y tecnología 3)  Soportar y atender los requerimientos y servicios logísticos para la atención de emergencias que requiera la Entidad. 4) Suministrar oportunamente los bienes fungibles que soportan la operación bomberil 5) Actualizar el Sistema de Gestión Documental Electrónico – SGDE. 6) Atender las necesidades y requerimientos relacionados con el mantenimiento preventivo y correctivo del parque automotor y del equipo menor. 7) Desarrollar el plan de continuidad de la operación sustentado en los planes de contingencia. 8 )Ejecutar actividades de un programa de renovación de equipo menor, herramientas, accesorios y elementos de protección personal. 9) Ejecutar actividades del programa de renovación de vehículos.10) Formular e implementar el PIGA en articulación con el Plan de sostenibilidad y 11) Formular e implementar un plan integrado de apoyo administrativo -financiero  orientado a fortalecer capacidad administrativa que da soporta a la misión institucional </a:t>
            </a:r>
          </a:p>
          <a:p>
            <a:pPr lvl="0" algn="just">
              <a:lnSpc>
                <a:spcPct val="107000"/>
              </a:lnSpc>
              <a:spcAft>
                <a:spcPts val="800"/>
              </a:spcAft>
            </a:pPr>
            <a:r>
              <a:rPr lang="es-MX" sz="1600" dirty="0">
                <a:latin typeface="Arial Narrow" panose="020B0606020202030204" pitchFamily="34" charset="0"/>
                <a:ea typeface="Calibri" panose="020F0502020204030204" pitchFamily="34" charset="0"/>
                <a:cs typeface="Times New Roman" panose="02020603050405020304" pitchFamily="18" charset="0"/>
              </a:rPr>
              <a:t>Los avances se entiende a partir de la programación de las actividades diseñadas para el cumplimiento del P.A al realizar valoración porcentual de las actividades con avance, respecto a las actividades totales , encontraríamos una ejecución en el 33% de las actividades del Plan de Acción vigencia 2022. A continuación se presentan los porcentajes de avance por acción.</a:t>
            </a:r>
          </a:p>
          <a:p>
            <a:pPr algn="just">
              <a:lnSpc>
                <a:spcPct val="107000"/>
              </a:lnSpc>
              <a:spcAft>
                <a:spcPts val="800"/>
              </a:spcAft>
            </a:pPr>
            <a:endParaRPr lang="es-CO" sz="1600" dirty="0">
              <a:latin typeface="Arial Narrow" panose="020B0606020202030204" pitchFamily="34" charset="0"/>
              <a:ea typeface="Calibri" panose="020F0502020204030204" pitchFamily="34" charset="0"/>
              <a:cs typeface="Times New Roman" panose="02020603050405020304" pitchFamily="18" charset="0"/>
            </a:endParaRPr>
          </a:p>
        </p:txBody>
      </p:sp>
      <p:pic>
        <p:nvPicPr>
          <p:cNvPr id="4" name="Imagen 3" descr="Imagen Institucional Bomberos Bogotá, bombero manejando una manguera ">
            <a:extLst>
              <a:ext uri="{FF2B5EF4-FFF2-40B4-BE49-F238E27FC236}">
                <a16:creationId xmlns:a16="http://schemas.microsoft.com/office/drawing/2014/main" id="{7770DB4B-752C-4FB0-BBBA-3A739D0AB3D6}"/>
              </a:ext>
            </a:extLst>
          </p:cNvPr>
          <p:cNvPicPr>
            <a:picLocks noChangeAspect="1"/>
          </p:cNvPicPr>
          <p:nvPr/>
        </p:nvPicPr>
        <p:blipFill>
          <a:blip r:embed="rId3"/>
          <a:stretch>
            <a:fillRect/>
          </a:stretch>
        </p:blipFill>
        <p:spPr>
          <a:xfrm>
            <a:off x="7938916" y="2037348"/>
            <a:ext cx="4011660" cy="4482236"/>
          </a:xfrm>
          <a:prstGeom prst="rect">
            <a:avLst/>
          </a:prstGeom>
        </p:spPr>
      </p:pic>
    </p:spTree>
    <p:extLst>
      <p:ext uri="{BB962C8B-B14F-4D97-AF65-F5344CB8AC3E}">
        <p14:creationId xmlns:p14="http://schemas.microsoft.com/office/powerpoint/2010/main" val="352656928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3193</TotalTime>
  <Words>7938</Words>
  <Application>Microsoft Office PowerPoint</Application>
  <PresentationFormat>Personalizado</PresentationFormat>
  <Paragraphs>458</Paragraphs>
  <Slides>31</Slides>
  <Notes>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31</vt:i4>
      </vt:variant>
    </vt:vector>
  </HeadingPairs>
  <TitlesOfParts>
    <vt:vector size="41" baseType="lpstr">
      <vt:lpstr>Aharoni</vt:lpstr>
      <vt:lpstr>Arial</vt:lpstr>
      <vt:lpstr>Arial Narrow</vt:lpstr>
      <vt:lpstr>Calibri</vt:lpstr>
      <vt:lpstr>Calibri Light</vt:lpstr>
      <vt:lpstr>Imap</vt:lpstr>
      <vt:lpstr>Impact</vt:lpstr>
      <vt:lpstr>Museo Sans Condensed</vt:lpstr>
      <vt:lpstr>Wingdings</vt:lpstr>
      <vt:lpstr>Tema de Office</vt:lpstr>
      <vt:lpstr>Informe de seguimiento a la planeación institucional- Corte a 31 de marzo                     </vt:lpstr>
      <vt:lpstr>Introducción </vt:lpstr>
      <vt:lpstr>Contenido </vt:lpstr>
      <vt:lpstr>Instrumentos Metodológicos  </vt:lpstr>
      <vt:lpstr>Plan Estratégico Institucional – PEI  </vt:lpstr>
      <vt:lpstr>Indicadores de impacto PEI </vt:lpstr>
      <vt:lpstr>Indicadores de impacto PEI. </vt:lpstr>
      <vt:lpstr>Indicadores Plan de Acción </vt:lpstr>
      <vt:lpstr>Plan de Acción </vt:lpstr>
      <vt:lpstr>Plan de Acción  </vt:lpstr>
      <vt:lpstr>Planes Institucionales  </vt:lpstr>
      <vt:lpstr>PLANES INSTITUCIONALES</vt:lpstr>
      <vt:lpstr>Plan Estratégico de Tecnologías de la Información y las Comunicaciones PETI </vt:lpstr>
      <vt:lpstr>Plan Institucional de Archivos de la Entidad ­PINAR </vt:lpstr>
      <vt:lpstr>Plan de Seguridad y Privacidad de la Información</vt:lpstr>
      <vt:lpstr>Plan Institucional de Gestión Ambiental – PIGA</vt:lpstr>
      <vt:lpstr>Plan Anticorrupción y de Atención al Ciudadano </vt:lpstr>
      <vt:lpstr>Plan anual de auditorias</vt:lpstr>
      <vt:lpstr>Plan de comunicación en emergencias</vt:lpstr>
      <vt:lpstr>Plan de Fortalecimiento Subdirección Operativa  (P.F.S.O.)  </vt:lpstr>
      <vt:lpstr>Plan de participación Ciudadana  </vt:lpstr>
      <vt:lpstr>Plan Anual de Vacantes </vt:lpstr>
      <vt:lpstr>Plan Estratégico de Talento Humano</vt:lpstr>
      <vt:lpstr>Plan de Trabajo Anual en Seguridad y Salud en el Trabajo   </vt:lpstr>
      <vt:lpstr>Modelo integrado de Planeación y Gestión - MIPG </vt:lpstr>
      <vt:lpstr>Modelo integrado de Planeación y Gestión – MIPG  </vt:lpstr>
      <vt:lpstr>Modelo integrado de Planeación y Gestión – MIPG   </vt:lpstr>
      <vt:lpstr>Ejecución presupuestal </vt:lpstr>
      <vt:lpstr>Ejecución presupuestal  </vt:lpstr>
      <vt:lpstr>Ejecución presupuestal   </vt:lpstr>
      <vt:lpstr>Oficina Asesora de Planeación 2022, Abril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 maria aldana duque</dc:creator>
  <cp:lastModifiedBy>Cristian Camilo Suarez Herrera</cp:lastModifiedBy>
  <cp:revision>107</cp:revision>
  <dcterms:created xsi:type="dcterms:W3CDTF">2022-03-17T15:26:06Z</dcterms:created>
  <dcterms:modified xsi:type="dcterms:W3CDTF">2022-05-11T20:06:39Z</dcterms:modified>
</cp:coreProperties>
</file>