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9"/>
  </p:notesMasterIdLst>
  <p:sldIdLst>
    <p:sldId id="1856" r:id="rId4"/>
    <p:sldId id="1857" r:id="rId5"/>
    <p:sldId id="1808" r:id="rId6"/>
    <p:sldId id="1809" r:id="rId7"/>
    <p:sldId id="400" r:id="rId8"/>
    <p:sldId id="1810" r:id="rId9"/>
    <p:sldId id="1811" r:id="rId10"/>
    <p:sldId id="1812" r:id="rId11"/>
    <p:sldId id="1813" r:id="rId12"/>
    <p:sldId id="1814" r:id="rId13"/>
    <p:sldId id="1817" r:id="rId14"/>
    <p:sldId id="1818" r:id="rId15"/>
    <p:sldId id="1819" r:id="rId16"/>
    <p:sldId id="1820" r:id="rId17"/>
    <p:sldId id="1821" r:id="rId18"/>
    <p:sldId id="1822" r:id="rId19"/>
    <p:sldId id="1815" r:id="rId20"/>
    <p:sldId id="1854" r:id="rId21"/>
    <p:sldId id="1823" r:id="rId22"/>
    <p:sldId id="1801" r:id="rId23"/>
    <p:sldId id="1802" r:id="rId24"/>
    <p:sldId id="389" r:id="rId25"/>
    <p:sldId id="1829" r:id="rId26"/>
    <p:sldId id="1828" r:id="rId27"/>
    <p:sldId id="1830" r:id="rId28"/>
    <p:sldId id="1831" r:id="rId29"/>
    <p:sldId id="1832" r:id="rId30"/>
    <p:sldId id="1835" r:id="rId31"/>
    <p:sldId id="1836" r:id="rId32"/>
    <p:sldId id="1833" r:id="rId33"/>
    <p:sldId id="1834" r:id="rId34"/>
    <p:sldId id="1837" r:id="rId35"/>
    <p:sldId id="1843" r:id="rId36"/>
    <p:sldId id="1844" r:id="rId37"/>
    <p:sldId id="1845" r:id="rId38"/>
    <p:sldId id="1846" r:id="rId39"/>
    <p:sldId id="1849" r:id="rId40"/>
    <p:sldId id="1847" r:id="rId41"/>
    <p:sldId id="1848" r:id="rId42"/>
    <p:sldId id="1850" r:id="rId43"/>
    <p:sldId id="272" r:id="rId44"/>
    <p:sldId id="1851" r:id="rId45"/>
    <p:sldId id="1852" r:id="rId46"/>
    <p:sldId id="1853" r:id="rId47"/>
    <p:sldId id="1855" r:id="rId48"/>
  </p:sldIdLst>
  <p:sldSz cx="15546388" cy="10059988"/>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1" userDrawn="1">
          <p15:clr>
            <a:srgbClr val="A4A3A4"/>
          </p15:clr>
        </p15:guide>
        <p15:guide id="2" pos="48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1D7108-02C4-C1E3-B239-C08F810E18B0}" name="ana maria aldana duque" initials="amad" userId="39973dea53193c23" providerId="Windows Live"/>
  <p188:author id="{33C47DD9-587B-5363-59AB-FC3A50F36651}" name="Cristian Camilo Suarez Herrera" initials="CCSH" userId="S::Csherrera@bomberosbogota.gov.co::b29ff7da-1aaa-434c-978d-96361c9f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an Camilo Suarez Herrera" initials="CCSH" lastIdx="2" clrIdx="0">
    <p:extLst>
      <p:ext uri="{19B8F6BF-5375-455C-9EA6-DF929625EA0E}">
        <p15:presenceInfo xmlns:p15="http://schemas.microsoft.com/office/powerpoint/2012/main" userId="Cristian Camilo Suarez Herr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CDCDCD"/>
    <a:srgbClr val="82A162"/>
    <a:srgbClr val="E7EAED"/>
    <a:srgbClr val="FF66CC"/>
    <a:srgbClr val="E85D0C"/>
    <a:srgbClr val="FF33CC"/>
    <a:srgbClr val="003366"/>
    <a:srgbClr val="000066"/>
    <a:srgbClr val="EEC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616DA210-FB5B-4158-B5E0-FEB733F419B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000000"/>
              </a:solidFill>
              <a:prstDash val="solid"/>
              <a:round/>
              <a:headEnd type="none" w="med" len="med"/>
              <a:tailEnd type="none" w="med" len="med"/>
            </a:ln>
          </a:bottom>
        </a:tcBdr>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8A107856-5554-42FB-B03E-39F5DBC370BA}" styleName="">
    <a:wholeTbl>
      <a:tcTxStyle>
        <a:font>
          <a:latin typeface="+mn-lt"/>
          <a:ea typeface="+mn-ea"/>
          <a:cs typeface="+mn-cs"/>
        </a:font>
        <a:srgbClr val="000000"/>
      </a:tcTxStyle>
      <a:tcStyle>
        <a:tcBdr>
          <a:left>
            <a:ln w="12701" cap="flat" cmpd="sng" algn="ctr">
              <a:solidFill>
                <a:srgbClr val="C0504D"/>
              </a:solidFill>
              <a:prstDash val="solid"/>
              <a:round/>
              <a:headEnd type="none" w="med" len="med"/>
              <a:tailEnd type="none" w="med" len="med"/>
            </a:ln>
          </a:left>
          <a:right>
            <a:ln w="12701" cap="flat" cmpd="sng" algn="ctr">
              <a:solidFill>
                <a:srgbClr val="C0504D"/>
              </a:solidFill>
              <a:prstDash val="solid"/>
              <a:round/>
              <a:headEnd type="none" w="med" len="med"/>
              <a:tailEnd type="none" w="med" len="med"/>
            </a:ln>
          </a:right>
          <a:top>
            <a:ln w="12701" cap="flat" cmpd="sng" algn="ctr">
              <a:solidFill>
                <a:srgbClr val="C0504D"/>
              </a:solidFill>
              <a:prstDash val="solid"/>
              <a:round/>
              <a:headEnd type="none" w="med" len="med"/>
              <a:tailEnd type="none" w="med" len="med"/>
            </a:ln>
          </a:top>
          <a:bottom>
            <a:ln w="12701" cap="flat" cmpd="sng" algn="ctr">
              <a:solidFill>
                <a:srgbClr val="C0504D"/>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1V>
      <a:tcStyle>
        <a:tcBdr/>
        <a:fill>
          <a:solidFill>
            <a:srgbClr val="E8D0D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C0504D"/>
              </a:solidFill>
              <a:prstDash val="solid"/>
              <a:round/>
              <a:headEnd type="none" w="med" len="med"/>
              <a:tailEnd type="none" w="med" len="med"/>
            </a:ln>
          </a:top>
        </a:tcBdr>
        <a:fill>
          <a:solidFill>
            <a:srgbClr val="F4E9E9"/>
          </a:solidFill>
        </a:fill>
      </a:tcStyle>
    </a:lastRow>
    <a:firstRow>
      <a:tcTxStyle b="on">
        <a:font>
          <a:latin typeface=""/>
          <a:ea typeface=""/>
          <a:cs typeface=""/>
        </a:font>
      </a:tcTxStyle>
      <a:tcStyle>
        <a:tcBdr/>
        <a:fill>
          <a:solidFill>
            <a:srgbClr val="F4E9E9"/>
          </a:solidFill>
        </a:fill>
      </a:tcStyle>
    </a:firstRow>
  </a:tblStyle>
  <a:tblStyle styleId="{22838BEF-8BB2-4498-84A7-C5851F593DF1}" styleName="">
    <a:wholeTbl>
      <a:tcTxStyle>
        <a:font>
          <a:latin typeface="+mn-lt"/>
          <a:ea typeface="+mn-ea"/>
          <a:cs typeface="+mn-cs"/>
        </a:font>
        <a:srgbClr val="000000"/>
      </a:tcTxStyle>
      <a:tcStyle>
        <a:tcBdr>
          <a:left>
            <a:ln w="12701" cap="flat" cmpd="sng" algn="ctr">
              <a:solidFill>
                <a:srgbClr val="4BACC6"/>
              </a:solidFill>
              <a:prstDash val="solid"/>
              <a:round/>
              <a:headEnd type="none" w="med" len="med"/>
              <a:tailEnd type="none" w="med" len="med"/>
            </a:ln>
          </a:left>
          <a:right>
            <a:ln w="12701" cap="flat" cmpd="sng" algn="ctr">
              <a:solidFill>
                <a:srgbClr val="4BACC6"/>
              </a:solidFill>
              <a:prstDash val="solid"/>
              <a:round/>
              <a:headEnd type="none" w="med" len="med"/>
              <a:tailEnd type="none" w="med" len="med"/>
            </a:ln>
          </a:right>
          <a:top>
            <a:ln w="12701" cap="flat" cmpd="sng" algn="ctr">
              <a:solidFill>
                <a:srgbClr val="4BACC6"/>
              </a:solidFill>
              <a:prstDash val="solid"/>
              <a:round/>
              <a:headEnd type="none" w="med" len="med"/>
              <a:tailEnd type="none" w="med" len="med"/>
            </a:ln>
          </a:top>
          <a:bottom>
            <a:ln w="12701" cap="flat" cmpd="sng" algn="ctr">
              <a:solidFill>
                <a:srgbClr val="4BACC6"/>
              </a:solidFill>
              <a:prstDash val="solid"/>
              <a:round/>
              <a:headEnd type="none" w="med" len="med"/>
              <a:tailEnd type="none" w="med" len="med"/>
            </a:ln>
          </a:bottom>
        </a:tcBdr>
        <a:fill>
          <a:solidFill>
            <a:srgbClr val="E9F1F5"/>
          </a:solidFill>
        </a:fill>
      </a:tcStyle>
    </a:wholeTbl>
    <a:band1H>
      <a:tcStyle>
        <a:tcBdr/>
        <a:fill>
          <a:solidFill>
            <a:srgbClr val="D0E3EA"/>
          </a:solidFill>
        </a:fill>
      </a:tcStyle>
    </a:band1H>
    <a:band1V>
      <a:tcStyle>
        <a:tcBdr/>
        <a:fill>
          <a:solidFill>
            <a:srgbClr val="D0E3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BACC6"/>
              </a:solidFill>
              <a:prstDash val="solid"/>
              <a:round/>
              <a:headEnd type="none" w="med" len="med"/>
              <a:tailEnd type="none" w="med" len="med"/>
            </a:ln>
          </a:top>
        </a:tcBdr>
        <a:fill>
          <a:solidFill>
            <a:srgbClr val="E9F1F5"/>
          </a:solidFill>
        </a:fill>
      </a:tcStyle>
    </a:lastRow>
    <a:firstRow>
      <a:tcTxStyle b="on">
        <a:font>
          <a:latin typeface=""/>
          <a:ea typeface=""/>
          <a:cs typeface=""/>
        </a:font>
      </a:tcTxStyle>
      <a:tcStyle>
        <a:tcBdr/>
        <a:fill>
          <a:solidFill>
            <a:srgbClr val="E9F1F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47" d="100"/>
          <a:sy n="47" d="100"/>
        </p:scale>
        <p:origin x="1122" y="42"/>
      </p:cViewPr>
      <p:guideLst>
        <p:guide orient="horz" pos="3191"/>
        <p:guide pos="4896"/>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sherrera\Downloads\Documentos%20para%20analisis%20FOGEDI\Documento%20Analisis%20FOGEDI%20(Recuperado%20v2.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[Documento Analisis FOGEDI (Recuperado v2.xlsm]Dinamicas!TablaDinámica3</c:name>
    <c:fmtId val="-1"/>
  </c:pivotSource>
  <c:chart>
    <c:autoTitleDeleted val="1"/>
    <c:pivotFmts>
      <c:pivotFmt>
        <c:idx val="0"/>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5"/>
      </c:pivotFmt>
      <c:pivotFmt>
        <c:idx val="6"/>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Dinamicas!$B$3</c:f>
              <c:strCache>
                <c:ptCount val="1"/>
                <c:pt idx="0">
                  <c:v>Total</c:v>
                </c:pt>
              </c:strCache>
            </c:strRef>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Dinamicas!$A$4:$A$12</c:f>
              <c:strCache>
                <c:ptCount val="8"/>
                <c:pt idx="0">
                  <c:v>Aumentar la efectividad de los servicios ofrecidos (usuarios internos y externos)</c:v>
                </c:pt>
                <c:pt idx="1">
                  <c:v>Consolidar la estrategia del talento humano</c:v>
                </c:pt>
                <c:pt idx="2">
                  <c:v>Fortalecer el proceso de conocimiento del riesgo</c:v>
                </c:pt>
                <c:pt idx="3">
                  <c:v>Fortalecer los procesos de atención</c:v>
                </c:pt>
                <c:pt idx="4">
                  <c:v>Implementar la estrategia de gestión del cambio en el cuerpo oficial de bomberos</c:v>
                </c:pt>
                <c:pt idx="5">
                  <c:v>Incrementar la cultura de responsabilidad institucional</c:v>
                </c:pt>
                <c:pt idx="6">
                  <c:v>Optimizar el proceso de reducción del riesgo</c:v>
                </c:pt>
                <c:pt idx="7">
                  <c:v>Optimizar los procesos de preparativos</c:v>
                </c:pt>
              </c:strCache>
            </c:strRef>
          </c:cat>
          <c:val>
            <c:numRef>
              <c:f>Dinamicas!$B$4:$B$12</c:f>
              <c:numCache>
                <c:formatCode>0.00%</c:formatCode>
                <c:ptCount val="8"/>
                <c:pt idx="0">
                  <c:v>0.56886865284974075</c:v>
                </c:pt>
                <c:pt idx="1">
                  <c:v>0.40040000000000003</c:v>
                </c:pt>
                <c:pt idx="2">
                  <c:v>0.7533333333333333</c:v>
                </c:pt>
                <c:pt idx="3">
                  <c:v>0.16917165613057611</c:v>
                </c:pt>
                <c:pt idx="4">
                  <c:v>0.48050000000000004</c:v>
                </c:pt>
                <c:pt idx="5">
                  <c:v>0.622</c:v>
                </c:pt>
                <c:pt idx="6">
                  <c:v>0.77384615384615385</c:v>
                </c:pt>
                <c:pt idx="7">
                  <c:v>0.47039090909090908</c:v>
                </c:pt>
              </c:numCache>
            </c:numRef>
          </c:val>
          <c:extLst>
            <c:ext xmlns:c16="http://schemas.microsoft.com/office/drawing/2014/chart" uri="{C3380CC4-5D6E-409C-BE32-E72D297353CC}">
              <c16:uniqueId val="{00000000-2701-44A8-B9AB-3C0A517A85F7}"/>
            </c:ext>
          </c:extLst>
        </c:ser>
        <c:dLbls>
          <c:dLblPos val="inEnd"/>
          <c:showLegendKey val="0"/>
          <c:showVal val="1"/>
          <c:showCatName val="0"/>
          <c:showSerName val="0"/>
          <c:showPercent val="0"/>
          <c:showBubbleSize val="0"/>
        </c:dLbls>
        <c:gapWidth val="65"/>
        <c:axId val="235550144"/>
        <c:axId val="235546816"/>
      </c:barChart>
      <c:catAx>
        <c:axId val="235550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solidFill>
                <a:latin typeface="Arial Narrow" panose="020B0606020202030204" pitchFamily="34" charset="0"/>
                <a:ea typeface="+mn-ea"/>
                <a:cs typeface="+mn-cs"/>
              </a:defRPr>
            </a:pPr>
            <a:endParaRPr lang="es-CO"/>
          </a:p>
        </c:txPr>
        <c:crossAx val="235546816"/>
        <c:crosses val="autoZero"/>
        <c:auto val="1"/>
        <c:lblAlgn val="ctr"/>
        <c:lblOffset val="100"/>
        <c:noMultiLvlLbl val="0"/>
      </c:catAx>
      <c:valAx>
        <c:axId val="235546816"/>
        <c:scaling>
          <c:orientation val="minMax"/>
        </c:scaling>
        <c:delete val="1"/>
        <c:axPos val="b"/>
        <c:numFmt formatCode="0.00%" sourceLinked="1"/>
        <c:majorTickMark val="none"/>
        <c:minorTickMark val="none"/>
        <c:tickLblPos val="nextTo"/>
        <c:crossAx val="235550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3.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1EAB-541E-4E05-9EB7-C6071FC02209}"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CO"/>
        </a:p>
      </dgm:t>
    </dgm:pt>
    <dgm:pt modelId="{C2B39366-576E-40D3-9D58-9AB2FB95E346}">
      <dgm:prSet phldrT="[Texto]" custT="1"/>
      <dgm:spPr/>
      <dgm:t>
        <a:bodyPr/>
        <a:lstStyle/>
        <a:p>
          <a:r>
            <a:rPr lang="es-MX" sz="1600" b="1" baseline="0" dirty="0">
              <a:latin typeface="Arial Narrow" panose="020B0606020202030204" pitchFamily="34" charset="0"/>
            </a:rPr>
            <a:t>Informe de seguimiento a la planeación institucional- </a:t>
          </a:r>
          <a:endParaRPr lang="es-CO" sz="1600" baseline="0" dirty="0">
            <a:latin typeface="Arial Narrow" panose="020B0606020202030204" pitchFamily="34" charset="0"/>
          </a:endParaRPr>
        </a:p>
      </dgm:t>
    </dgm:pt>
    <dgm:pt modelId="{ECF53DDF-BAA1-4A3F-9E6C-BA6C74BAC06D}" type="parTrans" cxnId="{12731B65-204D-42BB-A7AB-A55AD392C96E}">
      <dgm:prSet/>
      <dgm:spPr/>
      <dgm:t>
        <a:bodyPr/>
        <a:lstStyle/>
        <a:p>
          <a:endParaRPr lang="es-CO" sz="1600">
            <a:latin typeface="Arial Narrow" panose="020B0606020202030204" pitchFamily="34" charset="0"/>
          </a:endParaRPr>
        </a:p>
      </dgm:t>
    </dgm:pt>
    <dgm:pt modelId="{8118CE52-8731-437A-9F76-970C2B345F40}" type="sibTrans" cxnId="{12731B65-204D-42BB-A7AB-A55AD392C96E}">
      <dgm:prSet/>
      <dgm:spPr/>
      <dgm:t>
        <a:bodyPr/>
        <a:lstStyle/>
        <a:p>
          <a:endParaRPr lang="es-CO" sz="1600">
            <a:latin typeface="Arial Narrow" panose="020B0606020202030204" pitchFamily="34" charset="0"/>
          </a:endParaRPr>
        </a:p>
      </dgm:t>
    </dgm:pt>
    <dgm:pt modelId="{47E05F7D-E4C2-4558-A994-A52204D89807}">
      <dgm:prSet phldrT="[Texto]" custT="1"/>
      <dgm:spPr/>
      <dgm:t>
        <a:bodyPr spcFirstLastPara="0" vert="horz" wrap="square" lIns="15875" tIns="15875" rIns="15875" bIns="15875" numCol="1" spcCol="1270" anchor="ctr" anchorCtr="0"/>
        <a:lstStyle/>
        <a:p>
          <a:r>
            <a:rPr lang="es-MX" sz="1600" b="0" kern="1200" baseline="0" dirty="0">
              <a:latin typeface="Arial Narrow" panose="020B0606020202030204" pitchFamily="34" charset="0"/>
              <a:ea typeface="+mn-ea"/>
              <a:cs typeface="+mn-cs"/>
            </a:rPr>
            <a:t>Metodología</a:t>
          </a:r>
          <a:r>
            <a:rPr lang="es-MX" sz="1600" kern="1200" dirty="0">
              <a:latin typeface="Arial Narrow" panose="020B0606020202030204" pitchFamily="34" charset="0"/>
            </a:rPr>
            <a:t> </a:t>
          </a:r>
          <a:endParaRPr lang="es-CO" sz="1600" kern="120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1019EC-6FA2-4ABE-A23C-7575E9DFC3F0}" type="parTrans" cxnId="{2A1A5DB1-45A7-47E1-92D9-651385A9FB1D}">
      <dgm:prSet custT="1"/>
      <dgm:spPr/>
      <dgm:t>
        <a:bodyPr/>
        <a:lstStyle/>
        <a:p>
          <a:endParaRPr lang="es-CO" sz="1600" dirty="0">
            <a:latin typeface="Arial Narrow" panose="020B0606020202030204" pitchFamily="34" charset="0"/>
          </a:endParaRPr>
        </a:p>
      </dgm:t>
    </dgm:pt>
    <dgm:pt modelId="{71CF23DA-1FDF-4F0E-9D27-6AFC4ED0C2E6}" type="sibTrans" cxnId="{2A1A5DB1-45A7-47E1-92D9-651385A9FB1D}">
      <dgm:prSet/>
      <dgm:spPr/>
      <dgm:t>
        <a:bodyPr/>
        <a:lstStyle/>
        <a:p>
          <a:endParaRPr lang="es-CO" sz="1600">
            <a:latin typeface="Arial Narrow" panose="020B0606020202030204" pitchFamily="34" charset="0"/>
          </a:endParaRPr>
        </a:p>
      </dgm:t>
    </dgm:pt>
    <dgm:pt modelId="{7B37C6D5-3291-484F-BBA2-4608BB8F79AB}">
      <dgm:prSet phldrT="[Texto]" custT="1"/>
      <dgm:spPr/>
      <dgm:t>
        <a:bodyPr spcFirstLastPara="0" vert="horz" wrap="square" lIns="15875" tIns="15875" rIns="15875" bIns="15875" numCol="1" spcCol="1270" anchor="ctr" anchorCtr="0"/>
        <a:lstStyle/>
        <a:p>
          <a:pPr marL="0" lvl="0" indent="0" algn="ctr" defTabSz="111125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Plan Estratégico Institucional</a:t>
          </a:r>
          <a:endParaRPr lang="es-CO" sz="1600" b="0" kern="1200" baseline="0" dirty="0">
            <a:latin typeface="Arial Narrow" panose="020B0606020202030204" pitchFamily="34" charset="0"/>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C2D7CC-F1F0-45FF-9B08-136232813A85}" type="parTrans" cxnId="{44E11089-4B27-4978-9935-347A2DCBCA61}">
      <dgm:prSet custT="1"/>
      <dgm:spPr/>
      <dgm:t>
        <a:bodyPr/>
        <a:lstStyle/>
        <a:p>
          <a:endParaRPr lang="es-CO" sz="1600" dirty="0">
            <a:latin typeface="Arial Narrow" panose="020B0606020202030204" pitchFamily="34" charset="0"/>
          </a:endParaRPr>
        </a:p>
      </dgm:t>
    </dgm:pt>
    <dgm:pt modelId="{86D4DEC6-6032-49D5-B336-820A3E091BAB}" type="sibTrans" cxnId="{44E11089-4B27-4978-9935-347A2DCBCA61}">
      <dgm:prSet/>
      <dgm:spPr/>
      <dgm:t>
        <a:bodyPr/>
        <a:lstStyle/>
        <a:p>
          <a:endParaRPr lang="es-CO" sz="1600">
            <a:latin typeface="Arial Narrow" panose="020B0606020202030204" pitchFamily="34" charset="0"/>
          </a:endParaRPr>
        </a:p>
      </dgm:t>
    </dgm:pt>
    <dgm:pt modelId="{DB406682-5394-4BE5-82A2-55BEB6B844BB}">
      <dgm:prSet phldrT="[Texto]" custT="1"/>
      <dgm:spPr/>
      <dgm:t>
        <a:bodyPr/>
        <a:lstStyle/>
        <a:p>
          <a:r>
            <a:rPr lang="es-CO" sz="1600" kern="1200" dirty="0">
              <a:latin typeface="Arial Narrow" panose="020B0606020202030204" pitchFamily="34" charset="0"/>
            </a:rPr>
            <a:t>Indicadores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F09A66-D691-43C6-88E8-97812D7D65D2}" type="parTrans" cxnId="{5A219B89-6E34-4184-A6A8-D5358038CDCD}">
      <dgm:prSet custT="1"/>
      <dgm:spPr/>
      <dgm:t>
        <a:bodyPr/>
        <a:lstStyle/>
        <a:p>
          <a:endParaRPr lang="es-CO" sz="1600" dirty="0">
            <a:latin typeface="Arial Narrow" panose="020B0606020202030204" pitchFamily="34" charset="0"/>
          </a:endParaRPr>
        </a:p>
      </dgm:t>
    </dgm:pt>
    <dgm:pt modelId="{1AA1C4B5-D859-4974-8EB2-751540EB82BA}" type="sibTrans" cxnId="{5A219B89-6E34-4184-A6A8-D5358038CDCD}">
      <dgm:prSet/>
      <dgm:spPr/>
      <dgm:t>
        <a:bodyPr/>
        <a:lstStyle/>
        <a:p>
          <a:endParaRPr lang="es-CO" sz="1600">
            <a:latin typeface="Arial Narrow" panose="020B0606020202030204" pitchFamily="34" charset="0"/>
          </a:endParaRPr>
        </a:p>
      </dgm:t>
    </dgm:pt>
    <dgm:pt modelId="{805415DA-C0E3-40BC-BA28-F16995FB8DCE}">
      <dgm:prSet phldrT="[Texto]" custT="1"/>
      <dgm:spPr/>
      <dgm:t>
        <a:bodyPr/>
        <a:lstStyle/>
        <a:p>
          <a:r>
            <a:rPr lang="es-CO" sz="1600" dirty="0">
              <a:latin typeface="Arial Narrow" panose="020B0606020202030204" pitchFamily="34" charset="0"/>
            </a:rPr>
            <a:t>Planes Institucionales </a:t>
          </a:r>
        </a:p>
      </dgm:t>
    </dgm:pt>
    <dgm:pt modelId="{802AD754-CEEB-4213-B5C0-1A18311D6EC4}" type="parTrans" cxnId="{4BC17BE8-A2D6-4B44-B655-463D5CD6646E}">
      <dgm:prSet custT="1"/>
      <dgm:spPr/>
      <dgm:t>
        <a:bodyPr/>
        <a:lstStyle/>
        <a:p>
          <a:endParaRPr lang="es-CO" sz="1600" dirty="0">
            <a:latin typeface="Arial Narrow" panose="020B0606020202030204" pitchFamily="34" charset="0"/>
          </a:endParaRPr>
        </a:p>
      </dgm:t>
    </dgm:pt>
    <dgm:pt modelId="{A21FF201-D5F3-4D6E-A187-4C34EB4493F7}" type="sibTrans" cxnId="{4BC17BE8-A2D6-4B44-B655-463D5CD6646E}">
      <dgm:prSet/>
      <dgm:spPr/>
      <dgm:t>
        <a:bodyPr/>
        <a:lstStyle/>
        <a:p>
          <a:endParaRPr lang="es-CO" sz="1600">
            <a:latin typeface="Arial Narrow" panose="020B0606020202030204" pitchFamily="34" charset="0"/>
          </a:endParaRPr>
        </a:p>
      </dgm:t>
    </dgm:pt>
    <dgm:pt modelId="{1D11FF53-D389-49DA-9BDF-62914E346132}">
      <dgm:prSet phldrT="[Texto]" custT="1"/>
      <dgm:spPr/>
      <dgm:t>
        <a:bodyPr/>
        <a:lstStyle/>
        <a:p>
          <a:r>
            <a:rPr lang="es-MX" sz="1600" baseline="0" dirty="0">
              <a:latin typeface="Arial Narrow" panose="020B0606020202030204" pitchFamily="34" charset="0"/>
            </a:rPr>
            <a:t> Ejecución presupuestal </a:t>
          </a:r>
          <a:endParaRPr lang="es-CO" sz="1600" baseline="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14D3027-B239-4AF8-B17E-C060B8A44325}" type="parTrans" cxnId="{0BEEDF89-D668-4409-8CE0-266B358B9D01}">
      <dgm:prSet custT="1"/>
      <dgm:spPr/>
      <dgm:t>
        <a:bodyPr/>
        <a:lstStyle/>
        <a:p>
          <a:endParaRPr lang="es-CO" sz="1600" dirty="0">
            <a:latin typeface="Arial Narrow" panose="020B0606020202030204" pitchFamily="34" charset="0"/>
          </a:endParaRPr>
        </a:p>
      </dgm:t>
    </dgm:pt>
    <dgm:pt modelId="{065E937D-1D10-4149-92EB-D784B7D91784}" type="sibTrans" cxnId="{0BEEDF89-D668-4409-8CE0-266B358B9D01}">
      <dgm:prSet/>
      <dgm:spPr/>
      <dgm:t>
        <a:bodyPr/>
        <a:lstStyle/>
        <a:p>
          <a:endParaRPr lang="es-CO" sz="1600">
            <a:latin typeface="Arial Narrow" panose="020B0606020202030204" pitchFamily="34" charset="0"/>
          </a:endParaRPr>
        </a:p>
      </dgm:t>
    </dgm:pt>
    <dgm:pt modelId="{30B6585F-91A1-409D-8243-7F86D2D1C76C}">
      <dgm:prSet phldrT="[Texto]" custT="1"/>
      <dgm:spPr/>
      <dgm:t>
        <a:bodyPr/>
        <a:lstStyle/>
        <a:p>
          <a:r>
            <a:rPr lang="es-MX" sz="1600" kern="1200" dirty="0">
              <a:latin typeface="Arial Narrow" panose="020B0606020202030204" pitchFamily="34" charset="0"/>
            </a:rPr>
            <a:t>Plan de Acción</a:t>
          </a:r>
          <a:endParaRPr lang="es-CO" sz="1600" kern="120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4F361E1-EC23-4F7D-8D24-0F02BCE3A19A}" type="parTrans" cxnId="{8BD81BC1-74B0-4EDD-96BE-F406922330FD}">
      <dgm:prSet custT="1"/>
      <dgm:spPr/>
      <dgm:t>
        <a:bodyPr/>
        <a:lstStyle/>
        <a:p>
          <a:endParaRPr lang="es-CO" sz="1600" dirty="0">
            <a:latin typeface="Arial Narrow" panose="020B0606020202030204" pitchFamily="34" charset="0"/>
          </a:endParaRPr>
        </a:p>
      </dgm:t>
    </dgm:pt>
    <dgm:pt modelId="{86DF215F-B3EC-44ED-8C7F-407E4F212731}" type="sibTrans" cxnId="{8BD81BC1-74B0-4EDD-96BE-F406922330FD}">
      <dgm:prSet/>
      <dgm:spPr/>
      <dgm:t>
        <a:bodyPr/>
        <a:lstStyle/>
        <a:p>
          <a:endParaRPr lang="es-CO" sz="1600">
            <a:latin typeface="Arial Narrow" panose="020B0606020202030204" pitchFamily="34" charset="0"/>
          </a:endParaRPr>
        </a:p>
      </dgm:t>
    </dgm:pt>
    <dgm:pt modelId="{6A88ABA3-2A81-4474-B2AC-C1C214CE8013}">
      <dgm:prSet phldrT="[Texto]" custT="1"/>
      <dgm:spPr/>
      <dgm:t>
        <a:bodyPr/>
        <a:lstStyle/>
        <a:p>
          <a:r>
            <a:rPr lang="es-MX" sz="1600" dirty="0">
              <a:latin typeface="Arial Narrow" panose="020B0606020202030204" pitchFamily="34" charset="0"/>
            </a:rPr>
            <a:t>Modelo Integrado de Planeación y Gestión MIPG</a:t>
          </a:r>
          <a:endParaRPr lang="es-CO" sz="1600" dirty="0">
            <a:latin typeface="Arial Narrow" panose="020B0606020202030204" pitchFamily="34" charset="0"/>
          </a:endParaRPr>
        </a:p>
      </dgm:t>
    </dgm:pt>
    <dgm:pt modelId="{764C4E41-5086-42F0-917B-D8A8528D7C1B}" type="parTrans" cxnId="{BA6E730D-076C-447E-81C6-68D21783A704}">
      <dgm:prSet custT="1"/>
      <dgm:spPr/>
      <dgm:t>
        <a:bodyPr/>
        <a:lstStyle/>
        <a:p>
          <a:endParaRPr lang="es-CO" sz="1600" dirty="0">
            <a:latin typeface="Arial Narrow" panose="020B0606020202030204" pitchFamily="34" charset="0"/>
          </a:endParaRPr>
        </a:p>
      </dgm:t>
    </dgm:pt>
    <dgm:pt modelId="{D2F4DEA1-A34E-4483-96DB-798217CEC72E}" type="sibTrans" cxnId="{BA6E730D-076C-447E-81C6-68D21783A704}">
      <dgm:prSet/>
      <dgm:spPr/>
      <dgm:t>
        <a:bodyPr/>
        <a:lstStyle/>
        <a:p>
          <a:endParaRPr lang="es-CO" sz="1600">
            <a:latin typeface="Arial Narrow" panose="020B0606020202030204" pitchFamily="34" charset="0"/>
          </a:endParaRPr>
        </a:p>
      </dgm:t>
    </dgm:pt>
    <dgm:pt modelId="{67587217-649B-4CAF-BCF1-626E2D741780}" type="pres">
      <dgm:prSet presAssocID="{C5091EAB-541E-4E05-9EB7-C6071FC02209}" presName="Name0" presStyleCnt="0">
        <dgm:presLayoutVars>
          <dgm:chPref val="1"/>
          <dgm:dir/>
          <dgm:animOne val="branch"/>
          <dgm:animLvl val="lvl"/>
          <dgm:resizeHandles val="exact"/>
        </dgm:presLayoutVars>
      </dgm:prSet>
      <dgm:spPr/>
    </dgm:pt>
    <dgm:pt modelId="{514CA1A6-6554-4504-97BC-481BDE2388B9}" type="pres">
      <dgm:prSet presAssocID="{C2B39366-576E-40D3-9D58-9AB2FB95E346}" presName="root1" presStyleCnt="0"/>
      <dgm:spPr/>
    </dgm:pt>
    <dgm:pt modelId="{A9E753ED-4C9C-4B68-9352-E43541E92C53}" type="pres">
      <dgm:prSet presAssocID="{C2B39366-576E-40D3-9D58-9AB2FB95E346}" presName="LevelOneTextNode" presStyleLbl="node0" presStyleIdx="0" presStyleCnt="1">
        <dgm:presLayoutVars>
          <dgm:chPref val="3"/>
        </dgm:presLayoutVars>
      </dgm:prSet>
      <dgm:spPr/>
    </dgm:pt>
    <dgm:pt modelId="{390D5B99-79EA-4766-9956-D29A0ACE28BB}" type="pres">
      <dgm:prSet presAssocID="{C2B39366-576E-40D3-9D58-9AB2FB95E346}" presName="level2hierChild" presStyleCnt="0"/>
      <dgm:spPr/>
    </dgm:pt>
    <dgm:pt modelId="{5AD3E845-287D-4228-BA67-F119821C0DA2}" type="pres">
      <dgm:prSet presAssocID="{5F1019EC-6FA2-4ABE-A23C-7575E9DFC3F0}" presName="conn2-1" presStyleLbl="parChTrans1D2" presStyleIdx="0" presStyleCnt="7"/>
      <dgm:spPr/>
    </dgm:pt>
    <dgm:pt modelId="{C93A6E2F-B7F2-4520-84AB-1E0880FF53F7}" type="pres">
      <dgm:prSet presAssocID="{5F1019EC-6FA2-4ABE-A23C-7575E9DFC3F0}" presName="connTx" presStyleLbl="parChTrans1D2" presStyleIdx="0" presStyleCnt="7"/>
      <dgm:spPr/>
    </dgm:pt>
    <dgm:pt modelId="{AEE148F3-AD7A-4580-9E2F-F1D84BC2F2C2}" type="pres">
      <dgm:prSet presAssocID="{47E05F7D-E4C2-4558-A994-A52204D89807}" presName="root2" presStyleCnt="0"/>
      <dgm:spPr/>
    </dgm:pt>
    <dgm:pt modelId="{F14ED13E-246D-4D12-88C2-CC28E299B35D}" type="pres">
      <dgm:prSet presAssocID="{47E05F7D-E4C2-4558-A994-A52204D89807}" presName="LevelTwoTextNode" presStyleLbl="node2" presStyleIdx="0" presStyleCnt="7" custLinFactNeighborY="1909">
        <dgm:presLayoutVars>
          <dgm:chPref val="3"/>
        </dgm:presLayoutVars>
      </dgm:prSet>
      <dgm:spPr>
        <a:xfrm>
          <a:off x="2152179" y="861126"/>
          <a:ext cx="2255672" cy="687705"/>
        </a:xfrm>
        <a:prstGeom prst="rect">
          <a:avLst/>
        </a:prstGeom>
      </dgm:spPr>
    </dgm:pt>
    <dgm:pt modelId="{40ABBFAC-C149-4485-9EDA-D5BF1A928D5D}" type="pres">
      <dgm:prSet presAssocID="{47E05F7D-E4C2-4558-A994-A52204D89807}" presName="level3hierChild" presStyleCnt="0"/>
      <dgm:spPr/>
    </dgm:pt>
    <dgm:pt modelId="{1C917F4E-99FA-471A-BA6B-6838E643FDE5}" type="pres">
      <dgm:prSet presAssocID="{44C2D7CC-F1F0-45FF-9B08-136232813A85}" presName="conn2-1" presStyleLbl="parChTrans1D2" presStyleIdx="1" presStyleCnt="7"/>
      <dgm:spPr/>
    </dgm:pt>
    <dgm:pt modelId="{1B10F49B-FF08-471D-BC8F-CA598D500CFA}" type="pres">
      <dgm:prSet presAssocID="{44C2D7CC-F1F0-45FF-9B08-136232813A85}" presName="connTx" presStyleLbl="parChTrans1D2" presStyleIdx="1" presStyleCnt="7"/>
      <dgm:spPr/>
    </dgm:pt>
    <dgm:pt modelId="{60D75430-F7F3-4000-A8D0-CDCB14A8B326}" type="pres">
      <dgm:prSet presAssocID="{7B37C6D5-3291-484F-BBA2-4608BB8F79AB}" presName="root2" presStyleCnt="0"/>
      <dgm:spPr/>
    </dgm:pt>
    <dgm:pt modelId="{616A259F-FD35-4DC1-8094-D64497B3370C}" type="pres">
      <dgm:prSet presAssocID="{7B37C6D5-3291-484F-BBA2-4608BB8F79AB}" presName="LevelTwoTextNode" presStyleLbl="node2" presStyleIdx="1" presStyleCnt="7">
        <dgm:presLayoutVars>
          <dgm:chPref val="3"/>
        </dgm:presLayoutVars>
      </dgm:prSet>
      <dgm:spPr>
        <a:xfrm>
          <a:off x="2154046" y="1721722"/>
          <a:ext cx="2253469" cy="687033"/>
        </a:xfrm>
        <a:prstGeom prst="rect">
          <a:avLst/>
        </a:prstGeom>
      </dgm:spPr>
    </dgm:pt>
    <dgm:pt modelId="{C4C37CB4-6591-460A-A8CA-53FDE9889A04}" type="pres">
      <dgm:prSet presAssocID="{7B37C6D5-3291-484F-BBA2-4608BB8F79AB}" presName="level3hierChild" presStyleCnt="0"/>
      <dgm:spPr/>
    </dgm:pt>
    <dgm:pt modelId="{A6A9C85C-6072-466E-BC3A-1A84E1B6BFCA}" type="pres">
      <dgm:prSet presAssocID="{5FF09A66-D691-43C6-88E8-97812D7D65D2}" presName="conn2-1" presStyleLbl="parChTrans1D2" presStyleIdx="2" presStyleCnt="7"/>
      <dgm:spPr/>
    </dgm:pt>
    <dgm:pt modelId="{629F428A-9F40-41E1-A325-B62C9D5353B4}" type="pres">
      <dgm:prSet presAssocID="{5FF09A66-D691-43C6-88E8-97812D7D65D2}" presName="connTx" presStyleLbl="parChTrans1D2" presStyleIdx="2" presStyleCnt="7"/>
      <dgm:spPr/>
    </dgm:pt>
    <dgm:pt modelId="{4C1AD400-8153-42AE-B453-B6D8A56E0AFD}" type="pres">
      <dgm:prSet presAssocID="{DB406682-5394-4BE5-82A2-55BEB6B844BB}" presName="root2" presStyleCnt="0"/>
      <dgm:spPr/>
    </dgm:pt>
    <dgm:pt modelId="{8DA892D4-B018-4944-8C19-A31EE9E80A6D}" type="pres">
      <dgm:prSet presAssocID="{DB406682-5394-4BE5-82A2-55BEB6B844BB}" presName="LevelTwoTextNode" presStyleLbl="node2" presStyleIdx="2" presStyleCnt="7">
        <dgm:presLayoutVars>
          <dgm:chPref val="3"/>
        </dgm:presLayoutVars>
      </dgm:prSet>
      <dgm:spPr/>
    </dgm:pt>
    <dgm:pt modelId="{9A606462-005D-47BE-B2CE-AF86C96638A9}" type="pres">
      <dgm:prSet presAssocID="{DB406682-5394-4BE5-82A2-55BEB6B844BB}" presName="level3hierChild" presStyleCnt="0"/>
      <dgm:spPr/>
    </dgm:pt>
    <dgm:pt modelId="{9B6F14D5-73F3-401E-B5CA-4D996E4EBE83}" type="pres">
      <dgm:prSet presAssocID="{B4F361E1-EC23-4F7D-8D24-0F02BCE3A19A}" presName="conn2-1" presStyleLbl="parChTrans1D2" presStyleIdx="3" presStyleCnt="7"/>
      <dgm:spPr/>
    </dgm:pt>
    <dgm:pt modelId="{356D0921-585E-48DA-BC60-3FD6DB6D9FF9}" type="pres">
      <dgm:prSet presAssocID="{B4F361E1-EC23-4F7D-8D24-0F02BCE3A19A}" presName="connTx" presStyleLbl="parChTrans1D2" presStyleIdx="3" presStyleCnt="7"/>
      <dgm:spPr/>
    </dgm:pt>
    <dgm:pt modelId="{C2C072CD-8154-420F-BF1C-2A7675ACC6CC}" type="pres">
      <dgm:prSet presAssocID="{30B6585F-91A1-409D-8243-7F86D2D1C76C}" presName="root2" presStyleCnt="0"/>
      <dgm:spPr/>
    </dgm:pt>
    <dgm:pt modelId="{2C76CF78-5C7F-4863-A99D-39F65DD3EF7B}" type="pres">
      <dgm:prSet presAssocID="{30B6585F-91A1-409D-8243-7F86D2D1C76C}" presName="LevelTwoTextNode" presStyleLbl="node2" presStyleIdx="3" presStyleCnt="7">
        <dgm:presLayoutVars>
          <dgm:chPref val="3"/>
        </dgm:presLayoutVars>
      </dgm:prSet>
      <dgm:spPr/>
    </dgm:pt>
    <dgm:pt modelId="{6766A776-941C-4EFE-BFEB-67EA4048DF34}" type="pres">
      <dgm:prSet presAssocID="{30B6585F-91A1-409D-8243-7F86D2D1C76C}" presName="level3hierChild" presStyleCnt="0"/>
      <dgm:spPr/>
    </dgm:pt>
    <dgm:pt modelId="{4859FB89-1B73-4F1A-9DD1-5D682955FDAC}" type="pres">
      <dgm:prSet presAssocID="{802AD754-CEEB-4213-B5C0-1A18311D6EC4}" presName="conn2-1" presStyleLbl="parChTrans1D2" presStyleIdx="4" presStyleCnt="7"/>
      <dgm:spPr/>
    </dgm:pt>
    <dgm:pt modelId="{E6588C13-18F7-48A0-B48F-1D87E7102678}" type="pres">
      <dgm:prSet presAssocID="{802AD754-CEEB-4213-B5C0-1A18311D6EC4}" presName="connTx" presStyleLbl="parChTrans1D2" presStyleIdx="4" presStyleCnt="7"/>
      <dgm:spPr/>
    </dgm:pt>
    <dgm:pt modelId="{34E834C3-C771-4772-AC47-F679A93AF01C}" type="pres">
      <dgm:prSet presAssocID="{805415DA-C0E3-40BC-BA28-F16995FB8DCE}" presName="root2" presStyleCnt="0"/>
      <dgm:spPr/>
    </dgm:pt>
    <dgm:pt modelId="{C3BC0800-E68E-48A9-9523-6672C45C80D1}" type="pres">
      <dgm:prSet presAssocID="{805415DA-C0E3-40BC-BA28-F16995FB8DCE}" presName="LevelTwoTextNode" presStyleLbl="node2" presStyleIdx="4" presStyleCnt="7">
        <dgm:presLayoutVars>
          <dgm:chPref val="3"/>
        </dgm:presLayoutVars>
      </dgm:prSet>
      <dgm:spPr/>
    </dgm:pt>
    <dgm:pt modelId="{D67BC9AC-74AB-45F0-9618-D8F499CE097A}" type="pres">
      <dgm:prSet presAssocID="{805415DA-C0E3-40BC-BA28-F16995FB8DCE}" presName="level3hierChild" presStyleCnt="0"/>
      <dgm:spPr/>
    </dgm:pt>
    <dgm:pt modelId="{7E621A57-6E5F-434E-90B0-40817C95BEE9}" type="pres">
      <dgm:prSet presAssocID="{764C4E41-5086-42F0-917B-D8A8528D7C1B}" presName="conn2-1" presStyleLbl="parChTrans1D2" presStyleIdx="5" presStyleCnt="7"/>
      <dgm:spPr/>
    </dgm:pt>
    <dgm:pt modelId="{589143AA-D544-4EE7-A6AD-5F383AEAD24A}" type="pres">
      <dgm:prSet presAssocID="{764C4E41-5086-42F0-917B-D8A8528D7C1B}" presName="connTx" presStyleLbl="parChTrans1D2" presStyleIdx="5" presStyleCnt="7"/>
      <dgm:spPr/>
    </dgm:pt>
    <dgm:pt modelId="{4641F253-84AD-47AA-B574-5FB5C602E6F5}" type="pres">
      <dgm:prSet presAssocID="{6A88ABA3-2A81-4474-B2AC-C1C214CE8013}" presName="root2" presStyleCnt="0"/>
      <dgm:spPr/>
    </dgm:pt>
    <dgm:pt modelId="{757C20C3-05FA-49E2-BF38-A180406CC67A}" type="pres">
      <dgm:prSet presAssocID="{6A88ABA3-2A81-4474-B2AC-C1C214CE8013}" presName="LevelTwoTextNode" presStyleLbl="node2" presStyleIdx="5" presStyleCnt="7">
        <dgm:presLayoutVars>
          <dgm:chPref val="3"/>
        </dgm:presLayoutVars>
      </dgm:prSet>
      <dgm:spPr/>
    </dgm:pt>
    <dgm:pt modelId="{799AEBBF-2865-41BF-A99A-2C594EF0C3C7}" type="pres">
      <dgm:prSet presAssocID="{6A88ABA3-2A81-4474-B2AC-C1C214CE8013}" presName="level3hierChild" presStyleCnt="0"/>
      <dgm:spPr/>
    </dgm:pt>
    <dgm:pt modelId="{14F6F588-9E56-40A2-BB85-8FFD9C05A9AF}" type="pres">
      <dgm:prSet presAssocID="{214D3027-B239-4AF8-B17E-C060B8A44325}" presName="conn2-1" presStyleLbl="parChTrans1D2" presStyleIdx="6" presStyleCnt="7"/>
      <dgm:spPr/>
    </dgm:pt>
    <dgm:pt modelId="{953CAECC-CFD6-4B6A-82AC-12C4090215EB}" type="pres">
      <dgm:prSet presAssocID="{214D3027-B239-4AF8-B17E-C060B8A44325}" presName="connTx" presStyleLbl="parChTrans1D2" presStyleIdx="6" presStyleCnt="7"/>
      <dgm:spPr/>
    </dgm:pt>
    <dgm:pt modelId="{1DCF37DE-CEF3-447A-876E-EB07C6EA6589}" type="pres">
      <dgm:prSet presAssocID="{1D11FF53-D389-49DA-9BDF-62914E346132}" presName="root2" presStyleCnt="0"/>
      <dgm:spPr/>
    </dgm:pt>
    <dgm:pt modelId="{F4AE9110-D770-460A-84C0-3ADB77428A8B}" type="pres">
      <dgm:prSet presAssocID="{1D11FF53-D389-49DA-9BDF-62914E346132}" presName="LevelTwoTextNode" presStyleLbl="node2" presStyleIdx="6" presStyleCnt="7">
        <dgm:presLayoutVars>
          <dgm:chPref val="3"/>
        </dgm:presLayoutVars>
      </dgm:prSet>
      <dgm:spPr/>
    </dgm:pt>
    <dgm:pt modelId="{63DFC6B1-2509-4D6D-ADBD-75A712B8FDB8}" type="pres">
      <dgm:prSet presAssocID="{1D11FF53-D389-49DA-9BDF-62914E346132}" presName="level3hierChild" presStyleCnt="0"/>
      <dgm:spPr/>
    </dgm:pt>
  </dgm:ptLst>
  <dgm:cxnLst>
    <dgm:cxn modelId="{279AF400-7473-45F5-A159-57E569B210F2}" type="presOf" srcId="{1D11FF53-D389-49DA-9BDF-62914E346132}" destId="{F4AE9110-D770-460A-84C0-3ADB77428A8B}" srcOrd="0" destOrd="0" presId="urn:microsoft.com/office/officeart/2008/layout/HorizontalMultiLevelHierarchy"/>
    <dgm:cxn modelId="{DBB3D301-ADDC-40E7-B06A-A7EEEF930AB1}" type="presOf" srcId="{764C4E41-5086-42F0-917B-D8A8528D7C1B}" destId="{7E621A57-6E5F-434E-90B0-40817C95BEE9}" srcOrd="0" destOrd="0" presId="urn:microsoft.com/office/officeart/2008/layout/HorizontalMultiLevelHierarchy"/>
    <dgm:cxn modelId="{D2F46003-C2DB-4667-844D-8B68BA46FA00}" type="presOf" srcId="{214D3027-B239-4AF8-B17E-C060B8A44325}" destId="{14F6F588-9E56-40A2-BB85-8FFD9C05A9AF}" srcOrd="0" destOrd="0" presId="urn:microsoft.com/office/officeart/2008/layout/HorizontalMultiLevelHierarchy"/>
    <dgm:cxn modelId="{BA6E730D-076C-447E-81C6-68D21783A704}" srcId="{C2B39366-576E-40D3-9D58-9AB2FB95E346}" destId="{6A88ABA3-2A81-4474-B2AC-C1C214CE8013}" srcOrd="5" destOrd="0" parTransId="{764C4E41-5086-42F0-917B-D8A8528D7C1B}" sibTransId="{D2F4DEA1-A34E-4483-96DB-798217CEC72E}"/>
    <dgm:cxn modelId="{4EAB0E11-6F1E-44C0-8503-A3F396258468}" type="presOf" srcId="{802AD754-CEEB-4213-B5C0-1A18311D6EC4}" destId="{4859FB89-1B73-4F1A-9DD1-5D682955FDAC}" srcOrd="0" destOrd="0" presId="urn:microsoft.com/office/officeart/2008/layout/HorizontalMultiLevelHierarchy"/>
    <dgm:cxn modelId="{61050C19-6BE6-4D22-A533-3B0B6618EE50}" type="presOf" srcId="{214D3027-B239-4AF8-B17E-C060B8A44325}" destId="{953CAECC-CFD6-4B6A-82AC-12C4090215EB}" srcOrd="1" destOrd="0" presId="urn:microsoft.com/office/officeart/2008/layout/HorizontalMultiLevelHierarchy"/>
    <dgm:cxn modelId="{A8A01729-A2F8-474D-AF5F-37E568879761}" type="presOf" srcId="{805415DA-C0E3-40BC-BA28-F16995FB8DCE}" destId="{C3BC0800-E68E-48A9-9523-6672C45C80D1}" srcOrd="0" destOrd="0" presId="urn:microsoft.com/office/officeart/2008/layout/HorizontalMultiLevelHierarchy"/>
    <dgm:cxn modelId="{6F23B52E-C620-4067-8E3A-3FC18327C2FB}" type="presOf" srcId="{5F1019EC-6FA2-4ABE-A23C-7575E9DFC3F0}" destId="{C93A6E2F-B7F2-4520-84AB-1E0880FF53F7}" srcOrd="1" destOrd="0" presId="urn:microsoft.com/office/officeart/2008/layout/HorizontalMultiLevelHierarchy"/>
    <dgm:cxn modelId="{F723BE33-83AA-43F6-BBEB-2AADCCAD8A8E}" type="presOf" srcId="{764C4E41-5086-42F0-917B-D8A8528D7C1B}" destId="{589143AA-D544-4EE7-A6AD-5F383AEAD24A}" srcOrd="1" destOrd="0" presId="urn:microsoft.com/office/officeart/2008/layout/HorizontalMultiLevelHierarchy"/>
    <dgm:cxn modelId="{E2DB5163-B3A8-486F-A3C3-0ACB5505212D}" type="presOf" srcId="{C5091EAB-541E-4E05-9EB7-C6071FC02209}" destId="{67587217-649B-4CAF-BCF1-626E2D741780}" srcOrd="0" destOrd="0" presId="urn:microsoft.com/office/officeart/2008/layout/HorizontalMultiLevelHierarchy"/>
    <dgm:cxn modelId="{12731B65-204D-42BB-A7AB-A55AD392C96E}" srcId="{C5091EAB-541E-4E05-9EB7-C6071FC02209}" destId="{C2B39366-576E-40D3-9D58-9AB2FB95E346}" srcOrd="0" destOrd="0" parTransId="{ECF53DDF-BAA1-4A3F-9E6C-BA6C74BAC06D}" sibTransId="{8118CE52-8731-437A-9F76-970C2B345F40}"/>
    <dgm:cxn modelId="{0C52806B-B1EC-416F-9A28-85DC6DB18BF2}" type="presOf" srcId="{802AD754-CEEB-4213-B5C0-1A18311D6EC4}" destId="{E6588C13-18F7-48A0-B48F-1D87E7102678}" srcOrd="1" destOrd="0" presId="urn:microsoft.com/office/officeart/2008/layout/HorizontalMultiLevelHierarchy"/>
    <dgm:cxn modelId="{7A73D459-A642-4D1C-9433-15B276B767E0}" type="presOf" srcId="{C2B39366-576E-40D3-9D58-9AB2FB95E346}" destId="{A9E753ED-4C9C-4B68-9352-E43541E92C53}" srcOrd="0" destOrd="0" presId="urn:microsoft.com/office/officeart/2008/layout/HorizontalMultiLevelHierarchy"/>
    <dgm:cxn modelId="{83B4177A-67D7-40AD-81F5-A61F418FD8DC}" type="presOf" srcId="{44C2D7CC-F1F0-45FF-9B08-136232813A85}" destId="{1B10F49B-FF08-471D-BC8F-CA598D500CFA}" srcOrd="1" destOrd="0" presId="urn:microsoft.com/office/officeart/2008/layout/HorizontalMultiLevelHierarchy"/>
    <dgm:cxn modelId="{C7CB267C-0E67-49E3-BAB1-EC863118BA63}" type="presOf" srcId="{44C2D7CC-F1F0-45FF-9B08-136232813A85}" destId="{1C917F4E-99FA-471A-BA6B-6838E643FDE5}" srcOrd="0" destOrd="0" presId="urn:microsoft.com/office/officeart/2008/layout/HorizontalMultiLevelHierarchy"/>
    <dgm:cxn modelId="{8CBF0A7D-06EB-4593-8995-2C08D0A9AE1A}" type="presOf" srcId="{DB406682-5394-4BE5-82A2-55BEB6B844BB}" destId="{8DA892D4-B018-4944-8C19-A31EE9E80A6D}" srcOrd="0" destOrd="0" presId="urn:microsoft.com/office/officeart/2008/layout/HorizontalMultiLevelHierarchy"/>
    <dgm:cxn modelId="{002B187F-0554-4083-B659-039BDB05B2B6}" type="presOf" srcId="{47E05F7D-E4C2-4558-A994-A52204D89807}" destId="{F14ED13E-246D-4D12-88C2-CC28E299B35D}" srcOrd="0" destOrd="0" presId="urn:microsoft.com/office/officeart/2008/layout/HorizontalMultiLevelHierarchy"/>
    <dgm:cxn modelId="{B6A91785-0B28-48AF-B6CF-9DDF96A07967}" type="presOf" srcId="{30B6585F-91A1-409D-8243-7F86D2D1C76C}" destId="{2C76CF78-5C7F-4863-A99D-39F65DD3EF7B}" srcOrd="0" destOrd="0" presId="urn:microsoft.com/office/officeart/2008/layout/HorizontalMultiLevelHierarchy"/>
    <dgm:cxn modelId="{7E3A7385-3B5E-4342-9C88-CB9F5AB69FBA}" type="presOf" srcId="{B4F361E1-EC23-4F7D-8D24-0F02BCE3A19A}" destId="{356D0921-585E-48DA-BC60-3FD6DB6D9FF9}" srcOrd="1" destOrd="0" presId="urn:microsoft.com/office/officeart/2008/layout/HorizontalMultiLevelHierarchy"/>
    <dgm:cxn modelId="{44E11089-4B27-4978-9935-347A2DCBCA61}" srcId="{C2B39366-576E-40D3-9D58-9AB2FB95E346}" destId="{7B37C6D5-3291-484F-BBA2-4608BB8F79AB}" srcOrd="1" destOrd="0" parTransId="{44C2D7CC-F1F0-45FF-9B08-136232813A85}" sibTransId="{86D4DEC6-6032-49D5-B336-820A3E091BAB}"/>
    <dgm:cxn modelId="{0EC91E89-FF1D-47B8-BCB7-4D49BBE3590C}" type="presOf" srcId="{6A88ABA3-2A81-4474-B2AC-C1C214CE8013}" destId="{757C20C3-05FA-49E2-BF38-A180406CC67A}" srcOrd="0" destOrd="0" presId="urn:microsoft.com/office/officeart/2008/layout/HorizontalMultiLevelHierarchy"/>
    <dgm:cxn modelId="{5A219B89-6E34-4184-A6A8-D5358038CDCD}" srcId="{C2B39366-576E-40D3-9D58-9AB2FB95E346}" destId="{DB406682-5394-4BE5-82A2-55BEB6B844BB}" srcOrd="2" destOrd="0" parTransId="{5FF09A66-D691-43C6-88E8-97812D7D65D2}" sibTransId="{1AA1C4B5-D859-4974-8EB2-751540EB82BA}"/>
    <dgm:cxn modelId="{0BEEDF89-D668-4409-8CE0-266B358B9D01}" srcId="{C2B39366-576E-40D3-9D58-9AB2FB95E346}" destId="{1D11FF53-D389-49DA-9BDF-62914E346132}" srcOrd="6" destOrd="0" parTransId="{214D3027-B239-4AF8-B17E-C060B8A44325}" sibTransId="{065E937D-1D10-4149-92EB-D784B7D91784}"/>
    <dgm:cxn modelId="{C054AD98-C474-4B59-87F1-38A66D9843C9}" type="presOf" srcId="{5FF09A66-D691-43C6-88E8-97812D7D65D2}" destId="{A6A9C85C-6072-466E-BC3A-1A84E1B6BFCA}" srcOrd="0" destOrd="0" presId="urn:microsoft.com/office/officeart/2008/layout/HorizontalMultiLevelHierarchy"/>
    <dgm:cxn modelId="{AA7C7F9C-701E-4414-85AC-1246CE1AB04B}" type="presOf" srcId="{5F1019EC-6FA2-4ABE-A23C-7575E9DFC3F0}" destId="{5AD3E845-287D-4228-BA67-F119821C0DA2}" srcOrd="0" destOrd="0" presId="urn:microsoft.com/office/officeart/2008/layout/HorizontalMultiLevelHierarchy"/>
    <dgm:cxn modelId="{2A1A5DB1-45A7-47E1-92D9-651385A9FB1D}" srcId="{C2B39366-576E-40D3-9D58-9AB2FB95E346}" destId="{47E05F7D-E4C2-4558-A994-A52204D89807}" srcOrd="0" destOrd="0" parTransId="{5F1019EC-6FA2-4ABE-A23C-7575E9DFC3F0}" sibTransId="{71CF23DA-1FDF-4F0E-9D27-6AFC4ED0C2E6}"/>
    <dgm:cxn modelId="{8BD81BC1-74B0-4EDD-96BE-F406922330FD}" srcId="{C2B39366-576E-40D3-9D58-9AB2FB95E346}" destId="{30B6585F-91A1-409D-8243-7F86D2D1C76C}" srcOrd="3" destOrd="0" parTransId="{B4F361E1-EC23-4F7D-8D24-0F02BCE3A19A}" sibTransId="{86DF215F-B3EC-44ED-8C7F-407E4F212731}"/>
    <dgm:cxn modelId="{EF93C1CA-9211-4D6E-8CBB-6578DF79CE79}" type="presOf" srcId="{7B37C6D5-3291-484F-BBA2-4608BB8F79AB}" destId="{616A259F-FD35-4DC1-8094-D64497B3370C}" srcOrd="0" destOrd="0" presId="urn:microsoft.com/office/officeart/2008/layout/HorizontalMultiLevelHierarchy"/>
    <dgm:cxn modelId="{A24378D3-A440-45EB-9E5C-6EA22B7F0682}" type="presOf" srcId="{5FF09A66-D691-43C6-88E8-97812D7D65D2}" destId="{629F428A-9F40-41E1-A325-B62C9D5353B4}" srcOrd="1" destOrd="0" presId="urn:microsoft.com/office/officeart/2008/layout/HorizontalMultiLevelHierarchy"/>
    <dgm:cxn modelId="{4BC17BE8-A2D6-4B44-B655-463D5CD6646E}" srcId="{C2B39366-576E-40D3-9D58-9AB2FB95E346}" destId="{805415DA-C0E3-40BC-BA28-F16995FB8DCE}" srcOrd="4" destOrd="0" parTransId="{802AD754-CEEB-4213-B5C0-1A18311D6EC4}" sibTransId="{A21FF201-D5F3-4D6E-A187-4C34EB4493F7}"/>
    <dgm:cxn modelId="{4E8AADFE-2E43-4AF3-86FC-59E900025B0D}" type="presOf" srcId="{B4F361E1-EC23-4F7D-8D24-0F02BCE3A19A}" destId="{9B6F14D5-73F3-401E-B5CA-4D996E4EBE83}" srcOrd="0" destOrd="0" presId="urn:microsoft.com/office/officeart/2008/layout/HorizontalMultiLevelHierarchy"/>
    <dgm:cxn modelId="{A14B07D8-1615-4C2F-8FCF-BD545AF10468}" type="presParOf" srcId="{67587217-649B-4CAF-BCF1-626E2D741780}" destId="{514CA1A6-6554-4504-97BC-481BDE2388B9}" srcOrd="0" destOrd="0" presId="urn:microsoft.com/office/officeart/2008/layout/HorizontalMultiLevelHierarchy"/>
    <dgm:cxn modelId="{7A5565D1-DAFC-46F7-9E45-5041DE09C949}" type="presParOf" srcId="{514CA1A6-6554-4504-97BC-481BDE2388B9}" destId="{A9E753ED-4C9C-4B68-9352-E43541E92C53}" srcOrd="0" destOrd="0" presId="urn:microsoft.com/office/officeart/2008/layout/HorizontalMultiLevelHierarchy"/>
    <dgm:cxn modelId="{329E9A3C-D54B-40E0-ACF7-0EF924F8149E}" type="presParOf" srcId="{514CA1A6-6554-4504-97BC-481BDE2388B9}" destId="{390D5B99-79EA-4766-9956-D29A0ACE28BB}" srcOrd="1" destOrd="0" presId="urn:microsoft.com/office/officeart/2008/layout/HorizontalMultiLevelHierarchy"/>
    <dgm:cxn modelId="{EBC8D706-EFCA-49A0-BD81-6423A894E00F}" type="presParOf" srcId="{390D5B99-79EA-4766-9956-D29A0ACE28BB}" destId="{5AD3E845-287D-4228-BA67-F119821C0DA2}" srcOrd="0" destOrd="0" presId="urn:microsoft.com/office/officeart/2008/layout/HorizontalMultiLevelHierarchy"/>
    <dgm:cxn modelId="{B6544832-432A-46AD-BEE4-860C3403C509}" type="presParOf" srcId="{5AD3E845-287D-4228-BA67-F119821C0DA2}" destId="{C93A6E2F-B7F2-4520-84AB-1E0880FF53F7}" srcOrd="0" destOrd="0" presId="urn:microsoft.com/office/officeart/2008/layout/HorizontalMultiLevelHierarchy"/>
    <dgm:cxn modelId="{3361E61C-E6DA-4327-BB5A-48A995BB3625}" type="presParOf" srcId="{390D5B99-79EA-4766-9956-D29A0ACE28BB}" destId="{AEE148F3-AD7A-4580-9E2F-F1D84BC2F2C2}" srcOrd="1" destOrd="0" presId="urn:microsoft.com/office/officeart/2008/layout/HorizontalMultiLevelHierarchy"/>
    <dgm:cxn modelId="{C341C9B9-F722-4F7A-BE78-32C882406276}" type="presParOf" srcId="{AEE148F3-AD7A-4580-9E2F-F1D84BC2F2C2}" destId="{F14ED13E-246D-4D12-88C2-CC28E299B35D}" srcOrd="0" destOrd="0" presId="urn:microsoft.com/office/officeart/2008/layout/HorizontalMultiLevelHierarchy"/>
    <dgm:cxn modelId="{4F849805-0AAA-4E81-A2E6-DD193F55C7B3}" type="presParOf" srcId="{AEE148F3-AD7A-4580-9E2F-F1D84BC2F2C2}" destId="{40ABBFAC-C149-4485-9EDA-D5BF1A928D5D}" srcOrd="1" destOrd="0" presId="urn:microsoft.com/office/officeart/2008/layout/HorizontalMultiLevelHierarchy"/>
    <dgm:cxn modelId="{CD7852DD-70EA-41E4-873B-3DD8F7BD68C6}" type="presParOf" srcId="{390D5B99-79EA-4766-9956-D29A0ACE28BB}" destId="{1C917F4E-99FA-471A-BA6B-6838E643FDE5}" srcOrd="2" destOrd="0" presId="urn:microsoft.com/office/officeart/2008/layout/HorizontalMultiLevelHierarchy"/>
    <dgm:cxn modelId="{BEEE79F8-B755-4BBD-82FE-2313B7FF7635}" type="presParOf" srcId="{1C917F4E-99FA-471A-BA6B-6838E643FDE5}" destId="{1B10F49B-FF08-471D-BC8F-CA598D500CFA}" srcOrd="0" destOrd="0" presId="urn:microsoft.com/office/officeart/2008/layout/HorizontalMultiLevelHierarchy"/>
    <dgm:cxn modelId="{540737BD-4FF1-4845-8E53-F197F9E993BE}" type="presParOf" srcId="{390D5B99-79EA-4766-9956-D29A0ACE28BB}" destId="{60D75430-F7F3-4000-A8D0-CDCB14A8B326}" srcOrd="3" destOrd="0" presId="urn:microsoft.com/office/officeart/2008/layout/HorizontalMultiLevelHierarchy"/>
    <dgm:cxn modelId="{C47A23C3-5B53-4802-865B-EC79FF702EDA}" type="presParOf" srcId="{60D75430-F7F3-4000-A8D0-CDCB14A8B326}" destId="{616A259F-FD35-4DC1-8094-D64497B3370C}" srcOrd="0" destOrd="0" presId="urn:microsoft.com/office/officeart/2008/layout/HorizontalMultiLevelHierarchy"/>
    <dgm:cxn modelId="{A8F2BEE6-6F1F-46FC-8D8C-A5C2DF076A14}" type="presParOf" srcId="{60D75430-F7F3-4000-A8D0-CDCB14A8B326}" destId="{C4C37CB4-6591-460A-A8CA-53FDE9889A04}" srcOrd="1" destOrd="0" presId="urn:microsoft.com/office/officeart/2008/layout/HorizontalMultiLevelHierarchy"/>
    <dgm:cxn modelId="{8248398B-45E2-4A99-8E08-BB472FCB5B11}" type="presParOf" srcId="{390D5B99-79EA-4766-9956-D29A0ACE28BB}" destId="{A6A9C85C-6072-466E-BC3A-1A84E1B6BFCA}" srcOrd="4" destOrd="0" presId="urn:microsoft.com/office/officeart/2008/layout/HorizontalMultiLevelHierarchy"/>
    <dgm:cxn modelId="{CABF71C6-7418-4F3C-BCEA-D47EA62E0ED6}" type="presParOf" srcId="{A6A9C85C-6072-466E-BC3A-1A84E1B6BFCA}" destId="{629F428A-9F40-41E1-A325-B62C9D5353B4}" srcOrd="0" destOrd="0" presId="urn:microsoft.com/office/officeart/2008/layout/HorizontalMultiLevelHierarchy"/>
    <dgm:cxn modelId="{CC4CD79B-6ECE-4F96-B8E1-C4C9DF96A92C}" type="presParOf" srcId="{390D5B99-79EA-4766-9956-D29A0ACE28BB}" destId="{4C1AD400-8153-42AE-B453-B6D8A56E0AFD}" srcOrd="5" destOrd="0" presId="urn:microsoft.com/office/officeart/2008/layout/HorizontalMultiLevelHierarchy"/>
    <dgm:cxn modelId="{1B1A25AE-CFFB-4D1D-A5FB-B92F5AA4CAFF}" type="presParOf" srcId="{4C1AD400-8153-42AE-B453-B6D8A56E0AFD}" destId="{8DA892D4-B018-4944-8C19-A31EE9E80A6D}" srcOrd="0" destOrd="0" presId="urn:microsoft.com/office/officeart/2008/layout/HorizontalMultiLevelHierarchy"/>
    <dgm:cxn modelId="{EB684712-C0DD-41A0-81DA-3A1C241FD9BF}" type="presParOf" srcId="{4C1AD400-8153-42AE-B453-B6D8A56E0AFD}" destId="{9A606462-005D-47BE-B2CE-AF86C96638A9}" srcOrd="1" destOrd="0" presId="urn:microsoft.com/office/officeart/2008/layout/HorizontalMultiLevelHierarchy"/>
    <dgm:cxn modelId="{3B1FD80E-5EE2-403C-B382-222AD774FB2A}" type="presParOf" srcId="{390D5B99-79EA-4766-9956-D29A0ACE28BB}" destId="{9B6F14D5-73F3-401E-B5CA-4D996E4EBE83}" srcOrd="6" destOrd="0" presId="urn:microsoft.com/office/officeart/2008/layout/HorizontalMultiLevelHierarchy"/>
    <dgm:cxn modelId="{090D02CF-9ECE-49BC-BD6A-7996B5DFC764}" type="presParOf" srcId="{9B6F14D5-73F3-401E-B5CA-4D996E4EBE83}" destId="{356D0921-585E-48DA-BC60-3FD6DB6D9FF9}" srcOrd="0" destOrd="0" presId="urn:microsoft.com/office/officeart/2008/layout/HorizontalMultiLevelHierarchy"/>
    <dgm:cxn modelId="{878E4F5A-D8C2-4ECB-BBA8-F82D6D2611D1}" type="presParOf" srcId="{390D5B99-79EA-4766-9956-D29A0ACE28BB}" destId="{C2C072CD-8154-420F-BF1C-2A7675ACC6CC}" srcOrd="7" destOrd="0" presId="urn:microsoft.com/office/officeart/2008/layout/HorizontalMultiLevelHierarchy"/>
    <dgm:cxn modelId="{11BE0378-642D-4CD4-8EC4-A8C3CF55608C}" type="presParOf" srcId="{C2C072CD-8154-420F-BF1C-2A7675ACC6CC}" destId="{2C76CF78-5C7F-4863-A99D-39F65DD3EF7B}" srcOrd="0" destOrd="0" presId="urn:microsoft.com/office/officeart/2008/layout/HorizontalMultiLevelHierarchy"/>
    <dgm:cxn modelId="{6A1CB4D1-875B-4DF7-B906-18AF0FD29BD0}" type="presParOf" srcId="{C2C072CD-8154-420F-BF1C-2A7675ACC6CC}" destId="{6766A776-941C-4EFE-BFEB-67EA4048DF34}" srcOrd="1" destOrd="0" presId="urn:microsoft.com/office/officeart/2008/layout/HorizontalMultiLevelHierarchy"/>
    <dgm:cxn modelId="{9A95722F-F34F-429A-8859-4CA6EEDFB814}" type="presParOf" srcId="{390D5B99-79EA-4766-9956-D29A0ACE28BB}" destId="{4859FB89-1B73-4F1A-9DD1-5D682955FDAC}" srcOrd="8" destOrd="0" presId="urn:microsoft.com/office/officeart/2008/layout/HorizontalMultiLevelHierarchy"/>
    <dgm:cxn modelId="{C225413F-E962-4274-87C9-F99239F74861}" type="presParOf" srcId="{4859FB89-1B73-4F1A-9DD1-5D682955FDAC}" destId="{E6588C13-18F7-48A0-B48F-1D87E7102678}" srcOrd="0" destOrd="0" presId="urn:microsoft.com/office/officeart/2008/layout/HorizontalMultiLevelHierarchy"/>
    <dgm:cxn modelId="{14225459-ECB9-44E0-96D1-FEA843005CBA}" type="presParOf" srcId="{390D5B99-79EA-4766-9956-D29A0ACE28BB}" destId="{34E834C3-C771-4772-AC47-F679A93AF01C}" srcOrd="9" destOrd="0" presId="urn:microsoft.com/office/officeart/2008/layout/HorizontalMultiLevelHierarchy"/>
    <dgm:cxn modelId="{E6842374-02EC-4858-8011-A15A621AAC26}" type="presParOf" srcId="{34E834C3-C771-4772-AC47-F679A93AF01C}" destId="{C3BC0800-E68E-48A9-9523-6672C45C80D1}" srcOrd="0" destOrd="0" presId="urn:microsoft.com/office/officeart/2008/layout/HorizontalMultiLevelHierarchy"/>
    <dgm:cxn modelId="{D071BA47-DFC2-43DB-9A40-053FB7FA400D}" type="presParOf" srcId="{34E834C3-C771-4772-AC47-F679A93AF01C}" destId="{D67BC9AC-74AB-45F0-9618-D8F499CE097A}" srcOrd="1" destOrd="0" presId="urn:microsoft.com/office/officeart/2008/layout/HorizontalMultiLevelHierarchy"/>
    <dgm:cxn modelId="{71CA9768-CE6B-4399-A1F1-6A4B1B0684C3}" type="presParOf" srcId="{390D5B99-79EA-4766-9956-D29A0ACE28BB}" destId="{7E621A57-6E5F-434E-90B0-40817C95BEE9}" srcOrd="10" destOrd="0" presId="urn:microsoft.com/office/officeart/2008/layout/HorizontalMultiLevelHierarchy"/>
    <dgm:cxn modelId="{3F894835-C2FB-4C07-A1FB-DC7412826344}" type="presParOf" srcId="{7E621A57-6E5F-434E-90B0-40817C95BEE9}" destId="{589143AA-D544-4EE7-A6AD-5F383AEAD24A}" srcOrd="0" destOrd="0" presId="urn:microsoft.com/office/officeart/2008/layout/HorizontalMultiLevelHierarchy"/>
    <dgm:cxn modelId="{049DCB00-B191-4CAC-81DC-A161CFD532DD}" type="presParOf" srcId="{390D5B99-79EA-4766-9956-D29A0ACE28BB}" destId="{4641F253-84AD-47AA-B574-5FB5C602E6F5}" srcOrd="11" destOrd="0" presId="urn:microsoft.com/office/officeart/2008/layout/HorizontalMultiLevelHierarchy"/>
    <dgm:cxn modelId="{C45A1814-0818-4C63-A764-6862A7F80FD9}" type="presParOf" srcId="{4641F253-84AD-47AA-B574-5FB5C602E6F5}" destId="{757C20C3-05FA-49E2-BF38-A180406CC67A}" srcOrd="0" destOrd="0" presId="urn:microsoft.com/office/officeart/2008/layout/HorizontalMultiLevelHierarchy"/>
    <dgm:cxn modelId="{ED9005F5-B472-4CBD-8A32-A914E5436555}" type="presParOf" srcId="{4641F253-84AD-47AA-B574-5FB5C602E6F5}" destId="{799AEBBF-2865-41BF-A99A-2C594EF0C3C7}" srcOrd="1" destOrd="0" presId="urn:microsoft.com/office/officeart/2008/layout/HorizontalMultiLevelHierarchy"/>
    <dgm:cxn modelId="{456DCDB6-4504-4620-AF2F-ECB39B9C1761}" type="presParOf" srcId="{390D5B99-79EA-4766-9956-D29A0ACE28BB}" destId="{14F6F588-9E56-40A2-BB85-8FFD9C05A9AF}" srcOrd="12" destOrd="0" presId="urn:microsoft.com/office/officeart/2008/layout/HorizontalMultiLevelHierarchy"/>
    <dgm:cxn modelId="{1C264EC8-9AD5-4067-93F7-1F999DBD122A}" type="presParOf" srcId="{14F6F588-9E56-40A2-BB85-8FFD9C05A9AF}" destId="{953CAECC-CFD6-4B6A-82AC-12C4090215EB}" srcOrd="0" destOrd="0" presId="urn:microsoft.com/office/officeart/2008/layout/HorizontalMultiLevelHierarchy"/>
    <dgm:cxn modelId="{D05F2E7F-3B2F-484C-87D4-FBB1615226FD}" type="presParOf" srcId="{390D5B99-79EA-4766-9956-D29A0ACE28BB}" destId="{1DCF37DE-CEF3-447A-876E-EB07C6EA6589}" srcOrd="13" destOrd="0" presId="urn:microsoft.com/office/officeart/2008/layout/HorizontalMultiLevelHierarchy"/>
    <dgm:cxn modelId="{98C0D240-5462-43C7-9251-F05B2D5A5CEF}" type="presParOf" srcId="{1DCF37DE-CEF3-447A-876E-EB07C6EA6589}" destId="{F4AE9110-D770-460A-84C0-3ADB77428A8B}" srcOrd="0" destOrd="0" presId="urn:microsoft.com/office/officeart/2008/layout/HorizontalMultiLevelHierarchy"/>
    <dgm:cxn modelId="{63B67016-93F0-4451-A37A-E4449104288A}" type="presParOf" srcId="{1DCF37DE-CEF3-447A-876E-EB07C6EA6589}" destId="{63DFC6B1-2509-4D6D-ADBD-75A712B8FDB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F588-9E56-40A2-BB85-8FFD9C05A9AF}">
      <dsp:nvSpPr>
        <dsp:cNvPr id="0" name=""/>
        <dsp:cNvSpPr/>
      </dsp:nvSpPr>
      <dsp:spPr>
        <a:xfrm>
          <a:off x="3680442" y="3340723"/>
          <a:ext cx="515605" cy="2947437"/>
        </a:xfrm>
        <a:custGeom>
          <a:avLst/>
          <a:gdLst/>
          <a:ahLst/>
          <a:cxnLst/>
          <a:rect l="0" t="0" r="0" b="0"/>
          <a:pathLst>
            <a:path>
              <a:moveTo>
                <a:pt x="0" y="0"/>
              </a:moveTo>
              <a:lnTo>
                <a:pt x="257802" y="0"/>
              </a:lnTo>
              <a:lnTo>
                <a:pt x="257802" y="2947437"/>
              </a:lnTo>
              <a:lnTo>
                <a:pt x="515605" y="29474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63440" y="4739636"/>
        <a:ext cx="149609" cy="149609"/>
      </dsp:txXfrm>
    </dsp:sp>
    <dsp:sp modelId="{7E621A57-6E5F-434E-90B0-40817C95BEE9}">
      <dsp:nvSpPr>
        <dsp:cNvPr id="0" name=""/>
        <dsp:cNvSpPr/>
      </dsp:nvSpPr>
      <dsp:spPr>
        <a:xfrm>
          <a:off x="3680442" y="3340723"/>
          <a:ext cx="515605" cy="1964958"/>
        </a:xfrm>
        <a:custGeom>
          <a:avLst/>
          <a:gdLst/>
          <a:ahLst/>
          <a:cxnLst/>
          <a:rect l="0" t="0" r="0" b="0"/>
          <a:pathLst>
            <a:path>
              <a:moveTo>
                <a:pt x="0" y="0"/>
              </a:moveTo>
              <a:lnTo>
                <a:pt x="257802" y="0"/>
              </a:lnTo>
              <a:lnTo>
                <a:pt x="257802" y="1964958"/>
              </a:lnTo>
              <a:lnTo>
                <a:pt x="515605" y="196495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87458" y="4272415"/>
        <a:ext cx="101573" cy="101573"/>
      </dsp:txXfrm>
    </dsp:sp>
    <dsp:sp modelId="{4859FB89-1B73-4F1A-9DD1-5D682955FDAC}">
      <dsp:nvSpPr>
        <dsp:cNvPr id="0" name=""/>
        <dsp:cNvSpPr/>
      </dsp:nvSpPr>
      <dsp:spPr>
        <a:xfrm>
          <a:off x="3680442" y="3340723"/>
          <a:ext cx="515605" cy="982479"/>
        </a:xfrm>
        <a:custGeom>
          <a:avLst/>
          <a:gdLst/>
          <a:ahLst/>
          <a:cxnLst/>
          <a:rect l="0" t="0" r="0" b="0"/>
          <a:pathLst>
            <a:path>
              <a:moveTo>
                <a:pt x="0" y="0"/>
              </a:moveTo>
              <a:lnTo>
                <a:pt x="257802" y="0"/>
              </a:lnTo>
              <a:lnTo>
                <a:pt x="257802" y="982479"/>
              </a:lnTo>
              <a:lnTo>
                <a:pt x="515605" y="9824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10506" y="3804223"/>
        <a:ext cx="55477" cy="55477"/>
      </dsp:txXfrm>
    </dsp:sp>
    <dsp:sp modelId="{9B6F14D5-73F3-401E-B5CA-4D996E4EBE83}">
      <dsp:nvSpPr>
        <dsp:cNvPr id="0" name=""/>
        <dsp:cNvSpPr/>
      </dsp:nvSpPr>
      <dsp:spPr>
        <a:xfrm>
          <a:off x="3680442" y="3295003"/>
          <a:ext cx="515605" cy="91440"/>
        </a:xfrm>
        <a:custGeom>
          <a:avLst/>
          <a:gdLst/>
          <a:ahLst/>
          <a:cxnLst/>
          <a:rect l="0" t="0" r="0" b="0"/>
          <a:pathLst>
            <a:path>
              <a:moveTo>
                <a:pt x="0" y="45720"/>
              </a:moveTo>
              <a:lnTo>
                <a:pt x="515605"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25355" y="3327832"/>
        <a:ext cx="25780" cy="25780"/>
      </dsp:txXfrm>
    </dsp:sp>
    <dsp:sp modelId="{A6A9C85C-6072-466E-BC3A-1A84E1B6BFCA}">
      <dsp:nvSpPr>
        <dsp:cNvPr id="0" name=""/>
        <dsp:cNvSpPr/>
      </dsp:nvSpPr>
      <dsp:spPr>
        <a:xfrm>
          <a:off x="3680442" y="2358243"/>
          <a:ext cx="515605" cy="982479"/>
        </a:xfrm>
        <a:custGeom>
          <a:avLst/>
          <a:gdLst/>
          <a:ahLst/>
          <a:cxnLst/>
          <a:rect l="0" t="0" r="0" b="0"/>
          <a:pathLst>
            <a:path>
              <a:moveTo>
                <a:pt x="0" y="982479"/>
              </a:moveTo>
              <a:lnTo>
                <a:pt x="257802" y="982479"/>
              </a:lnTo>
              <a:lnTo>
                <a:pt x="257802" y="0"/>
              </a:lnTo>
              <a:lnTo>
                <a:pt x="51560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10506" y="2821744"/>
        <a:ext cx="55477" cy="55477"/>
      </dsp:txXfrm>
    </dsp:sp>
    <dsp:sp modelId="{1C917F4E-99FA-471A-BA6B-6838E643FDE5}">
      <dsp:nvSpPr>
        <dsp:cNvPr id="0" name=""/>
        <dsp:cNvSpPr/>
      </dsp:nvSpPr>
      <dsp:spPr>
        <a:xfrm>
          <a:off x="3680442" y="1375764"/>
          <a:ext cx="515605" cy="1964958"/>
        </a:xfrm>
        <a:custGeom>
          <a:avLst/>
          <a:gdLst/>
          <a:ahLst/>
          <a:cxnLst/>
          <a:rect l="0" t="0" r="0" b="0"/>
          <a:pathLst>
            <a:path>
              <a:moveTo>
                <a:pt x="0" y="1964958"/>
              </a:moveTo>
              <a:lnTo>
                <a:pt x="257802" y="1964958"/>
              </a:lnTo>
              <a:lnTo>
                <a:pt x="257802" y="0"/>
              </a:lnTo>
              <a:lnTo>
                <a:pt x="51560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87458" y="2307456"/>
        <a:ext cx="101573" cy="101573"/>
      </dsp:txXfrm>
    </dsp:sp>
    <dsp:sp modelId="{5AD3E845-287D-4228-BA67-F119821C0DA2}">
      <dsp:nvSpPr>
        <dsp:cNvPr id="0" name=""/>
        <dsp:cNvSpPr/>
      </dsp:nvSpPr>
      <dsp:spPr>
        <a:xfrm>
          <a:off x="3680442" y="408289"/>
          <a:ext cx="515605" cy="2932433"/>
        </a:xfrm>
        <a:custGeom>
          <a:avLst/>
          <a:gdLst/>
          <a:ahLst/>
          <a:cxnLst/>
          <a:rect l="0" t="0" r="0" b="0"/>
          <a:pathLst>
            <a:path>
              <a:moveTo>
                <a:pt x="0" y="2932433"/>
              </a:moveTo>
              <a:lnTo>
                <a:pt x="257802" y="2932433"/>
              </a:lnTo>
              <a:lnTo>
                <a:pt x="257802" y="0"/>
              </a:lnTo>
              <a:lnTo>
                <a:pt x="515605"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63810" y="1800070"/>
        <a:ext cx="148870" cy="148870"/>
      </dsp:txXfrm>
    </dsp:sp>
    <dsp:sp modelId="{A9E753ED-4C9C-4B68-9352-E43541E92C53}">
      <dsp:nvSpPr>
        <dsp:cNvPr id="0" name=""/>
        <dsp:cNvSpPr/>
      </dsp:nvSpPr>
      <dsp:spPr>
        <a:xfrm rot="16200000">
          <a:off x="1219073" y="2947731"/>
          <a:ext cx="4136754" cy="7859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baseline="0" dirty="0">
              <a:latin typeface="Arial Narrow" panose="020B0606020202030204" pitchFamily="34" charset="0"/>
            </a:rPr>
            <a:t>Informe de seguimiento a la planeación institucional- </a:t>
          </a:r>
          <a:endParaRPr lang="es-CO" sz="1600" kern="1200" baseline="0" dirty="0">
            <a:latin typeface="Arial Narrow" panose="020B0606020202030204" pitchFamily="34" charset="0"/>
          </a:endParaRPr>
        </a:p>
      </dsp:txBody>
      <dsp:txXfrm>
        <a:off x="1219073" y="2947731"/>
        <a:ext cx="4136754" cy="785983"/>
      </dsp:txXfrm>
    </dsp:sp>
    <dsp:sp modelId="{F14ED13E-246D-4D12-88C2-CC28E299B35D}">
      <dsp:nvSpPr>
        <dsp:cNvPr id="0" name=""/>
        <dsp:cNvSpPr/>
      </dsp:nvSpPr>
      <dsp:spPr>
        <a:xfrm>
          <a:off x="4196047" y="15298"/>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71120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Metodología</a:t>
          </a:r>
          <a:r>
            <a:rPr lang="es-MX" sz="1600" kern="1200" dirty="0">
              <a:latin typeface="Arial Narrow" panose="020B0606020202030204" pitchFamily="34" charset="0"/>
            </a:rPr>
            <a:t> </a:t>
          </a:r>
          <a:endParaRPr lang="es-CO" sz="1600" kern="1200" dirty="0">
            <a:latin typeface="Arial Narrow" panose="020B0606020202030204" pitchFamily="34" charset="0"/>
          </a:endParaRPr>
        </a:p>
      </dsp:txBody>
      <dsp:txXfrm>
        <a:off x="4196047" y="15298"/>
        <a:ext cx="2578025" cy="785983"/>
      </dsp:txXfrm>
    </dsp:sp>
    <dsp:sp modelId="{616A259F-FD35-4DC1-8094-D64497B3370C}">
      <dsp:nvSpPr>
        <dsp:cNvPr id="0" name=""/>
        <dsp:cNvSpPr/>
      </dsp:nvSpPr>
      <dsp:spPr>
        <a:xfrm>
          <a:off x="4196047" y="982772"/>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Plan Estratégico Institucional</a:t>
          </a:r>
          <a:endParaRPr lang="es-CO" sz="1600" b="0" kern="1200" baseline="0" dirty="0">
            <a:latin typeface="Arial Narrow" panose="020B0606020202030204" pitchFamily="34" charset="0"/>
            <a:ea typeface="+mn-ea"/>
            <a:cs typeface="+mn-cs"/>
          </a:endParaRPr>
        </a:p>
      </dsp:txBody>
      <dsp:txXfrm>
        <a:off x="4196047" y="982772"/>
        <a:ext cx="2578025" cy="785983"/>
      </dsp:txXfrm>
    </dsp:sp>
    <dsp:sp modelId="{8DA892D4-B018-4944-8C19-A31EE9E80A6D}">
      <dsp:nvSpPr>
        <dsp:cNvPr id="0" name=""/>
        <dsp:cNvSpPr/>
      </dsp:nvSpPr>
      <dsp:spPr>
        <a:xfrm>
          <a:off x="4196047" y="1965252"/>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Indicadores </a:t>
          </a:r>
        </a:p>
      </dsp:txBody>
      <dsp:txXfrm>
        <a:off x="4196047" y="1965252"/>
        <a:ext cx="2578025" cy="785983"/>
      </dsp:txXfrm>
    </dsp:sp>
    <dsp:sp modelId="{2C76CF78-5C7F-4863-A99D-39F65DD3EF7B}">
      <dsp:nvSpPr>
        <dsp:cNvPr id="0" name=""/>
        <dsp:cNvSpPr/>
      </dsp:nvSpPr>
      <dsp:spPr>
        <a:xfrm>
          <a:off x="4196047" y="2947731"/>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Narrow" panose="020B0606020202030204" pitchFamily="34" charset="0"/>
            </a:rPr>
            <a:t>Plan de Acción</a:t>
          </a:r>
          <a:endParaRPr lang="es-CO" sz="1600" kern="1200" dirty="0">
            <a:latin typeface="Arial Narrow" panose="020B0606020202030204" pitchFamily="34" charset="0"/>
          </a:endParaRPr>
        </a:p>
      </dsp:txBody>
      <dsp:txXfrm>
        <a:off x="4196047" y="2947731"/>
        <a:ext cx="2578025" cy="785983"/>
      </dsp:txXfrm>
    </dsp:sp>
    <dsp:sp modelId="{C3BC0800-E68E-48A9-9523-6672C45C80D1}">
      <dsp:nvSpPr>
        <dsp:cNvPr id="0" name=""/>
        <dsp:cNvSpPr/>
      </dsp:nvSpPr>
      <dsp:spPr>
        <a:xfrm>
          <a:off x="4196047" y="3930210"/>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Planes Institucionales </a:t>
          </a:r>
        </a:p>
      </dsp:txBody>
      <dsp:txXfrm>
        <a:off x="4196047" y="3930210"/>
        <a:ext cx="2578025" cy="785983"/>
      </dsp:txXfrm>
    </dsp:sp>
    <dsp:sp modelId="{757C20C3-05FA-49E2-BF38-A180406CC67A}">
      <dsp:nvSpPr>
        <dsp:cNvPr id="0" name=""/>
        <dsp:cNvSpPr/>
      </dsp:nvSpPr>
      <dsp:spPr>
        <a:xfrm>
          <a:off x="4196047" y="4912689"/>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Narrow" panose="020B0606020202030204" pitchFamily="34" charset="0"/>
            </a:rPr>
            <a:t>Modelo Integrado de Planeación y Gestión MIPG</a:t>
          </a:r>
          <a:endParaRPr lang="es-CO" sz="1600" kern="1200" dirty="0">
            <a:latin typeface="Arial Narrow" panose="020B0606020202030204" pitchFamily="34" charset="0"/>
          </a:endParaRPr>
        </a:p>
      </dsp:txBody>
      <dsp:txXfrm>
        <a:off x="4196047" y="4912689"/>
        <a:ext cx="2578025" cy="785983"/>
      </dsp:txXfrm>
    </dsp:sp>
    <dsp:sp modelId="{F4AE9110-D770-460A-84C0-3ADB77428A8B}">
      <dsp:nvSpPr>
        <dsp:cNvPr id="0" name=""/>
        <dsp:cNvSpPr/>
      </dsp:nvSpPr>
      <dsp:spPr>
        <a:xfrm>
          <a:off x="4196047" y="5895168"/>
          <a:ext cx="2578025" cy="78598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Narrow" panose="020B0606020202030204" pitchFamily="34" charset="0"/>
            </a:rPr>
            <a:t> Ejecución presupuestal </a:t>
          </a:r>
          <a:endParaRPr lang="es-CO" sz="1600" kern="1200" baseline="0" dirty="0">
            <a:latin typeface="Arial Narrow" panose="020B0606020202030204" pitchFamily="34" charset="0"/>
          </a:endParaRPr>
        </a:p>
      </dsp:txBody>
      <dsp:txXfrm>
        <a:off x="4196047" y="5895168"/>
        <a:ext cx="2578025" cy="7859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8925D-BA7C-4309-A9D3-F2C577172E24}" type="datetimeFigureOut">
              <a:rPr lang="es-CO" smtClean="0"/>
              <a:t>22/08/2022</a:t>
            </a:fld>
            <a:endParaRPr lang="es-CO" dirty="0"/>
          </a:p>
        </p:txBody>
      </p:sp>
      <p:sp>
        <p:nvSpPr>
          <p:cNvPr id="4" name="Marcador de imagen de diapositiva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A36CB-5DED-4322-9AAE-5B8BA8126B51}" type="slidenum">
              <a:rPr lang="es-CO" smtClean="0"/>
              <a:t>‹Nº›</a:t>
            </a:fld>
            <a:endParaRPr lang="es-CO" dirty="0"/>
          </a:p>
        </p:txBody>
      </p:sp>
    </p:spTree>
    <p:extLst>
      <p:ext uri="{BB962C8B-B14F-4D97-AF65-F5344CB8AC3E}">
        <p14:creationId xmlns:p14="http://schemas.microsoft.com/office/powerpoint/2010/main" val="365320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C717302-B9A0-4750-9FEE-D2511BE95057}"/>
              </a:ext>
            </a:extLst>
          </p:cNvPr>
          <p:cNvSpPr txBox="1">
            <a:spLocks noGrp="1"/>
          </p:cNvSpPr>
          <p:nvPr>
            <p:ph type="ctrTitle"/>
          </p:nvPr>
        </p:nvSpPr>
        <p:spPr>
          <a:xfrm>
            <a:off x="1165978" y="3125117"/>
            <a:ext cx="13214433" cy="2156374"/>
          </a:xfrm>
        </p:spPr>
        <p:txBody>
          <a:bodyPr/>
          <a:lstStyle>
            <a:lvl1pPr>
              <a:defRPr/>
            </a:lvl1pPr>
          </a:lstStyle>
          <a:p>
            <a:pPr lvl="0"/>
            <a:r>
              <a:rPr lang="es-ES"/>
              <a:t>Haga clic para modificar el estilo de título del patrón</a:t>
            </a:r>
            <a:endParaRPr lang="es-CO"/>
          </a:p>
        </p:txBody>
      </p:sp>
      <p:sp>
        <p:nvSpPr>
          <p:cNvPr id="3" name="2 Subtítulo">
            <a:extLst>
              <a:ext uri="{FF2B5EF4-FFF2-40B4-BE49-F238E27FC236}">
                <a16:creationId xmlns:a16="http://schemas.microsoft.com/office/drawing/2014/main" id="{AC5CF26C-4D37-45F4-81BE-492A0A2D088D}"/>
              </a:ext>
            </a:extLst>
          </p:cNvPr>
          <p:cNvSpPr txBox="1">
            <a:spLocks noGrp="1"/>
          </p:cNvSpPr>
          <p:nvPr>
            <p:ph type="subTitle" idx="1"/>
          </p:nvPr>
        </p:nvSpPr>
        <p:spPr>
          <a:xfrm>
            <a:off x="2331957" y="5700662"/>
            <a:ext cx="10882475" cy="2570890"/>
          </a:xfrm>
        </p:spPr>
        <p:txBody>
          <a:bodyPr anchorCtr="1"/>
          <a:lstStyle>
            <a:lvl1pPr marL="0" indent="0" algn="ctr">
              <a:buNone/>
              <a:defRPr>
                <a:solidFill>
                  <a:srgbClr val="898989"/>
                </a:solidFill>
              </a:defRPr>
            </a:lvl1pPr>
          </a:lstStyle>
          <a:p>
            <a:pPr lvl="0"/>
            <a:r>
              <a:rPr lang="es-ES"/>
              <a:t>Haga clic para modificar el estilo de subtítulo del patrón</a:t>
            </a:r>
            <a:endParaRPr lang="es-CO"/>
          </a:p>
        </p:txBody>
      </p:sp>
      <p:sp>
        <p:nvSpPr>
          <p:cNvPr id="4" name="3 Marcador de fecha">
            <a:extLst>
              <a:ext uri="{FF2B5EF4-FFF2-40B4-BE49-F238E27FC236}">
                <a16:creationId xmlns:a16="http://schemas.microsoft.com/office/drawing/2014/main" id="{F429C9CD-84CC-4EA9-B273-A994ADE1580D}"/>
              </a:ext>
            </a:extLst>
          </p:cNvPr>
          <p:cNvSpPr txBox="1">
            <a:spLocks noGrp="1"/>
          </p:cNvSpPr>
          <p:nvPr>
            <p:ph type="dt" sz="half" idx="7"/>
          </p:nvPr>
        </p:nvSpPr>
        <p:spPr/>
        <p:txBody>
          <a:bodyPr/>
          <a:lstStyle>
            <a:lvl1pPr>
              <a:defRPr/>
            </a:lvl1pPr>
          </a:lstStyle>
          <a:p>
            <a:pPr lvl="0"/>
            <a:fld id="{50B8A15F-3811-4131-8A6B-8743C8CEE12C}" type="datetime1">
              <a:rPr lang="es-CO"/>
              <a:pPr lvl="0"/>
              <a:t>22/08/2022</a:t>
            </a:fld>
            <a:endParaRPr lang="es-CO" dirty="0"/>
          </a:p>
        </p:txBody>
      </p:sp>
      <p:sp>
        <p:nvSpPr>
          <p:cNvPr id="5" name="4 Marcador de pie de página">
            <a:extLst>
              <a:ext uri="{FF2B5EF4-FFF2-40B4-BE49-F238E27FC236}">
                <a16:creationId xmlns:a16="http://schemas.microsoft.com/office/drawing/2014/main" id="{FB88CA4D-392C-4F7B-BF82-40734ED0979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0AC3CF65-AA34-4245-8FE4-FD6ABCE6B47F}"/>
              </a:ext>
            </a:extLst>
          </p:cNvPr>
          <p:cNvSpPr txBox="1">
            <a:spLocks noGrp="1"/>
          </p:cNvSpPr>
          <p:nvPr>
            <p:ph type="sldNum" sz="quarter" idx="8"/>
          </p:nvPr>
        </p:nvSpPr>
        <p:spPr/>
        <p:txBody>
          <a:bodyPr/>
          <a:lstStyle>
            <a:lvl1pPr>
              <a:defRPr/>
            </a:lvl1pPr>
          </a:lstStyle>
          <a:p>
            <a:pPr lvl="0"/>
            <a:fld id="{A59CF1BF-4972-478C-9B5C-1D877ACD62EF}" type="slidenum">
              <a:t>‹Nº›</a:t>
            </a:fld>
            <a:endParaRPr lang="es-CO" dirty="0"/>
          </a:p>
        </p:txBody>
      </p:sp>
    </p:spTree>
    <p:extLst>
      <p:ext uri="{BB962C8B-B14F-4D97-AF65-F5344CB8AC3E}">
        <p14:creationId xmlns:p14="http://schemas.microsoft.com/office/powerpoint/2010/main" val="41508181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FFCDC29-2977-4230-ABB5-D353CA52C864}"/>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BC3A1311-BEF2-4E2C-AF5A-96068163A68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1E00027-78C5-419D-82A8-0AD4CAE5CEA6}"/>
              </a:ext>
            </a:extLst>
          </p:cNvPr>
          <p:cNvSpPr txBox="1">
            <a:spLocks noGrp="1"/>
          </p:cNvSpPr>
          <p:nvPr>
            <p:ph type="dt" sz="half" idx="7"/>
          </p:nvPr>
        </p:nvSpPr>
        <p:spPr/>
        <p:txBody>
          <a:bodyPr/>
          <a:lstStyle>
            <a:lvl1pPr>
              <a:defRPr/>
            </a:lvl1pPr>
          </a:lstStyle>
          <a:p>
            <a:pPr lvl="0"/>
            <a:fld id="{B318F149-0972-4C34-B4B9-7062C0EE2DCF}" type="datetime1">
              <a:rPr lang="es-CO"/>
              <a:pPr lvl="0"/>
              <a:t>22/08/2022</a:t>
            </a:fld>
            <a:endParaRPr lang="es-CO" dirty="0"/>
          </a:p>
        </p:txBody>
      </p:sp>
      <p:sp>
        <p:nvSpPr>
          <p:cNvPr id="5" name="4 Marcador de pie de página">
            <a:extLst>
              <a:ext uri="{FF2B5EF4-FFF2-40B4-BE49-F238E27FC236}">
                <a16:creationId xmlns:a16="http://schemas.microsoft.com/office/drawing/2014/main" id="{3F42BACE-F257-4836-A0F9-0DECD72B8D03}"/>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C43A27C-3B2D-4F0E-AE9A-908DE7ED7E0E}"/>
              </a:ext>
            </a:extLst>
          </p:cNvPr>
          <p:cNvSpPr txBox="1">
            <a:spLocks noGrp="1"/>
          </p:cNvSpPr>
          <p:nvPr>
            <p:ph type="sldNum" sz="quarter" idx="8"/>
          </p:nvPr>
        </p:nvSpPr>
        <p:spPr/>
        <p:txBody>
          <a:bodyPr/>
          <a:lstStyle>
            <a:lvl1pPr>
              <a:defRPr/>
            </a:lvl1pPr>
          </a:lstStyle>
          <a:p>
            <a:pPr lvl="0"/>
            <a:fld id="{A305774D-EA6C-4CAA-8923-2B8F60CA4F72}" type="slidenum">
              <a:t>‹Nº›</a:t>
            </a:fld>
            <a:endParaRPr lang="es-CO" dirty="0"/>
          </a:p>
        </p:txBody>
      </p:sp>
    </p:spTree>
    <p:extLst>
      <p:ext uri="{BB962C8B-B14F-4D97-AF65-F5344CB8AC3E}">
        <p14:creationId xmlns:p14="http://schemas.microsoft.com/office/powerpoint/2010/main" val="24453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a:extLst>
              <a:ext uri="{FF2B5EF4-FFF2-40B4-BE49-F238E27FC236}">
                <a16:creationId xmlns:a16="http://schemas.microsoft.com/office/drawing/2014/main" id="{64CD910C-8CC0-4D9B-8B0C-7718ADDE353D}"/>
              </a:ext>
            </a:extLst>
          </p:cNvPr>
          <p:cNvSpPr txBox="1">
            <a:spLocks noGrp="1"/>
          </p:cNvSpPr>
          <p:nvPr>
            <p:ph type="title" orient="vert"/>
          </p:nvPr>
        </p:nvSpPr>
        <p:spPr>
          <a:xfrm>
            <a:off x="11271132" y="402866"/>
            <a:ext cx="3497936" cy="8583591"/>
          </a:xfrm>
        </p:spPr>
        <p:txBody>
          <a:bodyPr vert="eaVert"/>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E34B6BED-AE45-4860-BBAD-9C3E4EBC3192}"/>
              </a:ext>
            </a:extLst>
          </p:cNvPr>
          <p:cNvSpPr txBox="1">
            <a:spLocks noGrp="1"/>
          </p:cNvSpPr>
          <p:nvPr>
            <p:ph type="body" orient="vert" idx="1"/>
          </p:nvPr>
        </p:nvSpPr>
        <p:spPr>
          <a:xfrm>
            <a:off x="777322" y="402866"/>
            <a:ext cx="10234705" cy="8583591"/>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A76B19C-B8BE-43F2-B930-D4733E140486}"/>
              </a:ext>
            </a:extLst>
          </p:cNvPr>
          <p:cNvSpPr txBox="1">
            <a:spLocks noGrp="1"/>
          </p:cNvSpPr>
          <p:nvPr>
            <p:ph type="dt" sz="half" idx="7"/>
          </p:nvPr>
        </p:nvSpPr>
        <p:spPr/>
        <p:txBody>
          <a:bodyPr/>
          <a:lstStyle>
            <a:lvl1pPr>
              <a:defRPr/>
            </a:lvl1pPr>
          </a:lstStyle>
          <a:p>
            <a:pPr lvl="0"/>
            <a:fld id="{F1B06AB5-079C-450F-9E94-465ECB939724}" type="datetime1">
              <a:rPr lang="es-CO"/>
              <a:pPr lvl="0"/>
              <a:t>22/08/2022</a:t>
            </a:fld>
            <a:endParaRPr lang="es-CO" dirty="0"/>
          </a:p>
        </p:txBody>
      </p:sp>
      <p:sp>
        <p:nvSpPr>
          <p:cNvPr id="5" name="4 Marcador de pie de página">
            <a:extLst>
              <a:ext uri="{FF2B5EF4-FFF2-40B4-BE49-F238E27FC236}">
                <a16:creationId xmlns:a16="http://schemas.microsoft.com/office/drawing/2014/main" id="{2ABC1098-7B5F-4B93-BAF7-1147051B1B2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844B021-D87E-438D-8A0C-DCD9CB3AC517}"/>
              </a:ext>
            </a:extLst>
          </p:cNvPr>
          <p:cNvSpPr txBox="1">
            <a:spLocks noGrp="1"/>
          </p:cNvSpPr>
          <p:nvPr>
            <p:ph type="sldNum" sz="quarter" idx="8"/>
          </p:nvPr>
        </p:nvSpPr>
        <p:spPr/>
        <p:txBody>
          <a:bodyPr/>
          <a:lstStyle>
            <a:lvl1pPr>
              <a:defRPr/>
            </a:lvl1pPr>
          </a:lstStyle>
          <a:p>
            <a:pPr lvl="0"/>
            <a:fld id="{3823549B-4209-4A7A-B551-6A7E86B71D19}" type="slidenum">
              <a:t>‹Nº›</a:t>
            </a:fld>
            <a:endParaRPr lang="es-CO" dirty="0"/>
          </a:p>
        </p:txBody>
      </p:sp>
    </p:spTree>
    <p:extLst>
      <p:ext uri="{BB962C8B-B14F-4D97-AF65-F5344CB8AC3E}">
        <p14:creationId xmlns:p14="http://schemas.microsoft.com/office/powerpoint/2010/main" val="345392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65979" y="3125122"/>
            <a:ext cx="13214430" cy="215637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731351" indent="0" algn="ctr">
              <a:buNone/>
              <a:defRPr>
                <a:solidFill>
                  <a:schemeClr val="tx1">
                    <a:tint val="75000"/>
                  </a:schemeClr>
                </a:solidFill>
              </a:defRPr>
            </a:lvl2pPr>
            <a:lvl3pPr marL="1462704" indent="0" algn="ctr">
              <a:buNone/>
              <a:defRPr>
                <a:solidFill>
                  <a:schemeClr val="tx1">
                    <a:tint val="75000"/>
                  </a:schemeClr>
                </a:solidFill>
              </a:defRPr>
            </a:lvl3pPr>
            <a:lvl4pPr marL="2194054" indent="0" algn="ctr">
              <a:buNone/>
              <a:defRPr>
                <a:solidFill>
                  <a:schemeClr val="tx1">
                    <a:tint val="75000"/>
                  </a:schemeClr>
                </a:solidFill>
              </a:defRPr>
            </a:lvl4pPr>
            <a:lvl5pPr marL="2925408" indent="0" algn="ctr">
              <a:buNone/>
              <a:defRPr>
                <a:solidFill>
                  <a:schemeClr val="tx1">
                    <a:tint val="75000"/>
                  </a:schemeClr>
                </a:solidFill>
              </a:defRPr>
            </a:lvl5pPr>
            <a:lvl6pPr marL="3656758" indent="0" algn="ctr">
              <a:buNone/>
              <a:defRPr>
                <a:solidFill>
                  <a:schemeClr val="tx1">
                    <a:tint val="75000"/>
                  </a:schemeClr>
                </a:solidFill>
              </a:defRPr>
            </a:lvl6pPr>
            <a:lvl7pPr marL="4388109" indent="0" algn="ctr">
              <a:buNone/>
              <a:defRPr>
                <a:solidFill>
                  <a:schemeClr val="tx1">
                    <a:tint val="75000"/>
                  </a:schemeClr>
                </a:solidFill>
              </a:defRPr>
            </a:lvl7pPr>
            <a:lvl8pPr marL="5119462" indent="0" algn="ctr">
              <a:buNone/>
              <a:defRPr>
                <a:solidFill>
                  <a:schemeClr val="tx1">
                    <a:tint val="75000"/>
                  </a:schemeClr>
                </a:solidFill>
              </a:defRPr>
            </a:lvl8pPr>
            <a:lvl9pPr marL="5850814"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74190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9842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28057" y="6464479"/>
            <a:ext cx="13214430" cy="1998025"/>
          </a:xfrm>
        </p:spPr>
        <p:txBody>
          <a:bodyPr anchor="t"/>
          <a:lstStyle>
            <a:lvl1pPr algn="l">
              <a:defRPr sz="64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228057" y="4263854"/>
            <a:ext cx="13214430" cy="2200622"/>
          </a:xfrm>
        </p:spPr>
        <p:txBody>
          <a:bodyPr anchor="b"/>
          <a:lstStyle>
            <a:lvl1pPr marL="0" indent="0">
              <a:buNone/>
              <a:defRPr sz="3200">
                <a:solidFill>
                  <a:schemeClr val="tx1">
                    <a:tint val="75000"/>
                  </a:schemeClr>
                </a:solidFill>
              </a:defRPr>
            </a:lvl1pPr>
            <a:lvl2pPr marL="731351" indent="0">
              <a:buNone/>
              <a:defRPr sz="2900">
                <a:solidFill>
                  <a:schemeClr val="tx1">
                    <a:tint val="75000"/>
                  </a:schemeClr>
                </a:solidFill>
              </a:defRPr>
            </a:lvl2pPr>
            <a:lvl3pPr marL="1462704" indent="0">
              <a:buNone/>
              <a:defRPr sz="2600">
                <a:solidFill>
                  <a:schemeClr val="tx1">
                    <a:tint val="75000"/>
                  </a:schemeClr>
                </a:solidFill>
              </a:defRPr>
            </a:lvl3pPr>
            <a:lvl4pPr marL="2194054" indent="0">
              <a:buNone/>
              <a:defRPr sz="2200">
                <a:solidFill>
                  <a:schemeClr val="tx1">
                    <a:tint val="75000"/>
                  </a:schemeClr>
                </a:solidFill>
              </a:defRPr>
            </a:lvl4pPr>
            <a:lvl5pPr marL="2925408" indent="0">
              <a:buNone/>
              <a:defRPr sz="2200">
                <a:solidFill>
                  <a:schemeClr val="tx1">
                    <a:tint val="75000"/>
                  </a:schemeClr>
                </a:solidFill>
              </a:defRPr>
            </a:lvl5pPr>
            <a:lvl6pPr marL="3656758" indent="0">
              <a:buNone/>
              <a:defRPr sz="2200">
                <a:solidFill>
                  <a:schemeClr val="tx1">
                    <a:tint val="75000"/>
                  </a:schemeClr>
                </a:solidFill>
              </a:defRPr>
            </a:lvl6pPr>
            <a:lvl7pPr marL="4388109" indent="0">
              <a:buNone/>
              <a:defRPr sz="2200">
                <a:solidFill>
                  <a:schemeClr val="tx1">
                    <a:tint val="75000"/>
                  </a:schemeClr>
                </a:solidFill>
              </a:defRPr>
            </a:lvl7pPr>
            <a:lvl8pPr marL="5119462" indent="0">
              <a:buNone/>
              <a:defRPr sz="2200">
                <a:solidFill>
                  <a:schemeClr val="tx1">
                    <a:tint val="75000"/>
                  </a:schemeClr>
                </a:solidFill>
              </a:defRPr>
            </a:lvl8pPr>
            <a:lvl9pPr marL="5850814" indent="0">
              <a:buNone/>
              <a:defRPr sz="2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315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777321"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7902747"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51026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251854"/>
            <a:ext cx="6869021"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4" name="3 Marcador de contenido"/>
          <p:cNvSpPr>
            <a:spLocks noGrp="1"/>
          </p:cNvSpPr>
          <p:nvPr>
            <p:ph sz="half" idx="2"/>
          </p:nvPr>
        </p:nvSpPr>
        <p:spPr>
          <a:xfrm>
            <a:off x="777321" y="3190320"/>
            <a:ext cx="6869021"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7897355" y="2251854"/>
            <a:ext cx="6871719"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6" name="5 Marcador de contenido"/>
          <p:cNvSpPr>
            <a:spLocks noGrp="1"/>
          </p:cNvSpPr>
          <p:nvPr>
            <p:ph sz="quarter" idx="4"/>
          </p:nvPr>
        </p:nvSpPr>
        <p:spPr>
          <a:xfrm>
            <a:off x="7897355" y="3190320"/>
            <a:ext cx="6871719"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6586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8575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58297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77325" y="400538"/>
            <a:ext cx="5114655" cy="1704609"/>
          </a:xfrm>
        </p:spPr>
        <p:txBody>
          <a:bodyPr anchor="b"/>
          <a:lstStyle>
            <a:lvl1pPr algn="l">
              <a:defRPr sz="3200" b="1"/>
            </a:lvl1pPr>
          </a:lstStyle>
          <a:p>
            <a:r>
              <a:rPr lang="es-ES"/>
              <a:t>Haga clic para modificar el estilo de título del patrón</a:t>
            </a:r>
            <a:endParaRPr lang="es-CO"/>
          </a:p>
        </p:txBody>
      </p:sp>
      <p:sp>
        <p:nvSpPr>
          <p:cNvPr id="3" name="2 Marcador de contenido"/>
          <p:cNvSpPr>
            <a:spLocks noGrp="1"/>
          </p:cNvSpPr>
          <p:nvPr>
            <p:ph idx="1"/>
          </p:nvPr>
        </p:nvSpPr>
        <p:spPr>
          <a:xfrm>
            <a:off x="6078206" y="400542"/>
            <a:ext cx="8690863" cy="858592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777325" y="2105146"/>
            <a:ext cx="5114655" cy="6881312"/>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7249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D15445-C435-4110-85DC-645651ED4766}"/>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64166A09-A599-4E36-942B-427BA7CD620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1E3E0A00-1F23-4002-885B-223842371277}"/>
              </a:ext>
            </a:extLst>
          </p:cNvPr>
          <p:cNvSpPr txBox="1">
            <a:spLocks noGrp="1"/>
          </p:cNvSpPr>
          <p:nvPr>
            <p:ph type="dt" sz="half" idx="7"/>
          </p:nvPr>
        </p:nvSpPr>
        <p:spPr/>
        <p:txBody>
          <a:bodyPr/>
          <a:lstStyle>
            <a:lvl1pPr>
              <a:defRPr/>
            </a:lvl1pPr>
          </a:lstStyle>
          <a:p>
            <a:pPr lvl="0"/>
            <a:fld id="{03DFB2EA-7136-4366-88E4-CDE873F044AE}" type="datetime1">
              <a:rPr lang="es-CO"/>
              <a:pPr lvl="0"/>
              <a:t>22/08/2022</a:t>
            </a:fld>
            <a:endParaRPr lang="es-CO" dirty="0"/>
          </a:p>
        </p:txBody>
      </p:sp>
      <p:sp>
        <p:nvSpPr>
          <p:cNvPr id="5" name="4 Marcador de pie de página">
            <a:extLst>
              <a:ext uri="{FF2B5EF4-FFF2-40B4-BE49-F238E27FC236}">
                <a16:creationId xmlns:a16="http://schemas.microsoft.com/office/drawing/2014/main" id="{73A4F6AC-C9A4-43FD-9278-162ECF0F7FBD}"/>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65F04631-7711-4DFF-936C-4E1DA6BEE352}"/>
              </a:ext>
            </a:extLst>
          </p:cNvPr>
          <p:cNvSpPr txBox="1">
            <a:spLocks noGrp="1"/>
          </p:cNvSpPr>
          <p:nvPr>
            <p:ph type="sldNum" sz="quarter" idx="8"/>
          </p:nvPr>
        </p:nvSpPr>
        <p:spPr/>
        <p:txBody>
          <a:bodyPr/>
          <a:lstStyle>
            <a:lvl1pPr>
              <a:defRPr/>
            </a:lvl1pPr>
          </a:lstStyle>
          <a:p>
            <a:pPr lvl="0"/>
            <a:fld id="{93C5EBDA-4355-4912-863D-EDD0F349089B}" type="slidenum">
              <a:t>‹Nº›</a:t>
            </a:fld>
            <a:endParaRPr lang="es-CO" dirty="0"/>
          </a:p>
        </p:txBody>
      </p:sp>
    </p:spTree>
    <p:extLst>
      <p:ext uri="{BB962C8B-B14F-4D97-AF65-F5344CB8AC3E}">
        <p14:creationId xmlns:p14="http://schemas.microsoft.com/office/powerpoint/2010/main" val="34464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7201" y="7041993"/>
            <a:ext cx="9327833" cy="831347"/>
          </a:xfrm>
        </p:spPr>
        <p:txBody>
          <a:bodyPr anchor="b"/>
          <a:lstStyle>
            <a:lvl1pPr algn="l">
              <a:defRPr sz="3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3047201" y="898878"/>
            <a:ext cx="9327833" cy="6035993"/>
          </a:xfrm>
        </p:spPr>
        <p:txBody>
          <a:bodyPr/>
          <a:lstStyle>
            <a:lvl1pPr marL="0" indent="0">
              <a:buNone/>
              <a:defRPr sz="5100"/>
            </a:lvl1pPr>
            <a:lvl2pPr marL="731351" indent="0">
              <a:buNone/>
              <a:defRPr sz="4500"/>
            </a:lvl2pPr>
            <a:lvl3pPr marL="1462704" indent="0">
              <a:buNone/>
              <a:defRPr sz="3800"/>
            </a:lvl3pPr>
            <a:lvl4pPr marL="2194054" indent="0">
              <a:buNone/>
              <a:defRPr sz="3200"/>
            </a:lvl4pPr>
            <a:lvl5pPr marL="2925408" indent="0">
              <a:buNone/>
              <a:defRPr sz="3200"/>
            </a:lvl5pPr>
            <a:lvl6pPr marL="3656758" indent="0">
              <a:buNone/>
              <a:defRPr sz="3200"/>
            </a:lvl6pPr>
            <a:lvl7pPr marL="4388109" indent="0">
              <a:buNone/>
              <a:defRPr sz="3200"/>
            </a:lvl7pPr>
            <a:lvl8pPr marL="5119462" indent="0">
              <a:buNone/>
              <a:defRPr sz="3200"/>
            </a:lvl8pPr>
            <a:lvl9pPr marL="5850814" indent="0">
              <a:buNone/>
              <a:defRPr sz="3200"/>
            </a:lvl9pPr>
          </a:lstStyle>
          <a:p>
            <a:endParaRPr lang="es-CO" dirty="0"/>
          </a:p>
        </p:txBody>
      </p:sp>
      <p:sp>
        <p:nvSpPr>
          <p:cNvPr id="4" name="3 Marcador de texto"/>
          <p:cNvSpPr>
            <a:spLocks noGrp="1"/>
          </p:cNvSpPr>
          <p:nvPr>
            <p:ph type="body" sz="half" idx="2"/>
          </p:nvPr>
        </p:nvSpPr>
        <p:spPr>
          <a:xfrm>
            <a:off x="3047201" y="7873338"/>
            <a:ext cx="9327833" cy="1180651"/>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421156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7340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271131" y="402868"/>
            <a:ext cx="3497937" cy="858359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777321" y="402868"/>
            <a:ext cx="10234705" cy="85835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33886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1646392"/>
            <a:ext cx="13214430" cy="3502366"/>
          </a:xfrm>
        </p:spPr>
        <p:txBody>
          <a:bodyPr anchor="b"/>
          <a:lstStyle>
            <a:lvl1pPr algn="ctr">
              <a:defRPr sz="880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300" y="5283824"/>
            <a:ext cx="11659791" cy="2428834"/>
          </a:xfrm>
        </p:spPr>
        <p:txBody>
          <a:bodyPr/>
          <a:lstStyle>
            <a:lvl1pPr marL="0" indent="0" algn="ctr">
              <a:buNone/>
              <a:defRPr sz="3521"/>
            </a:lvl1pPr>
            <a:lvl2pPr marL="670653" indent="0" algn="ctr">
              <a:buNone/>
              <a:defRPr sz="2934"/>
            </a:lvl2pPr>
            <a:lvl3pPr marL="1341307" indent="0" algn="ctr">
              <a:buNone/>
              <a:defRPr sz="2640"/>
            </a:lvl3pPr>
            <a:lvl4pPr marL="2011959" indent="0" algn="ctr">
              <a:buNone/>
              <a:defRPr sz="2347"/>
            </a:lvl4pPr>
            <a:lvl5pPr marL="2682612" indent="0" algn="ctr">
              <a:buNone/>
              <a:defRPr sz="2347"/>
            </a:lvl5pPr>
            <a:lvl6pPr marL="3353265" indent="0" algn="ctr">
              <a:buNone/>
              <a:defRPr sz="2347"/>
            </a:lvl6pPr>
            <a:lvl7pPr marL="4023919" indent="0" algn="ctr">
              <a:buNone/>
              <a:defRPr sz="2347"/>
            </a:lvl7pPr>
            <a:lvl8pPr marL="4694572" indent="0" algn="ctr">
              <a:buNone/>
              <a:defRPr sz="2347"/>
            </a:lvl8pPr>
            <a:lvl9pPr marL="5365224" indent="0" algn="ctr">
              <a:buNone/>
              <a:defRPr sz="234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51263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57310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718" y="2508014"/>
            <a:ext cx="13408760" cy="4184675"/>
          </a:xfrm>
        </p:spPr>
        <p:txBody>
          <a:bodyPr anchor="b"/>
          <a:lstStyle>
            <a:lvl1pPr>
              <a:defRPr sz="880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718" y="6732277"/>
            <a:ext cx="13408760" cy="2200622"/>
          </a:xfrm>
        </p:spPr>
        <p:txBody>
          <a:bodyPr/>
          <a:lstStyle>
            <a:lvl1pPr marL="0" indent="0">
              <a:buNone/>
              <a:defRPr sz="3521">
                <a:solidFill>
                  <a:schemeClr val="tx1"/>
                </a:solidFill>
              </a:defRPr>
            </a:lvl1pPr>
            <a:lvl2pPr marL="670653" indent="0">
              <a:buNone/>
              <a:defRPr sz="2934">
                <a:solidFill>
                  <a:schemeClr val="tx1">
                    <a:tint val="75000"/>
                  </a:schemeClr>
                </a:solidFill>
              </a:defRPr>
            </a:lvl2pPr>
            <a:lvl3pPr marL="1341307" indent="0">
              <a:buNone/>
              <a:defRPr sz="2640">
                <a:solidFill>
                  <a:schemeClr val="tx1">
                    <a:tint val="75000"/>
                  </a:schemeClr>
                </a:solidFill>
              </a:defRPr>
            </a:lvl3pPr>
            <a:lvl4pPr marL="2011959" indent="0">
              <a:buNone/>
              <a:defRPr sz="2347">
                <a:solidFill>
                  <a:schemeClr val="tx1">
                    <a:tint val="75000"/>
                  </a:schemeClr>
                </a:solidFill>
              </a:defRPr>
            </a:lvl4pPr>
            <a:lvl5pPr marL="2682612" indent="0">
              <a:buNone/>
              <a:defRPr sz="2347">
                <a:solidFill>
                  <a:schemeClr val="tx1">
                    <a:tint val="75000"/>
                  </a:schemeClr>
                </a:solidFill>
              </a:defRPr>
            </a:lvl5pPr>
            <a:lvl6pPr marL="3353265" indent="0">
              <a:buNone/>
              <a:defRPr sz="2347">
                <a:solidFill>
                  <a:schemeClr val="tx1">
                    <a:tint val="75000"/>
                  </a:schemeClr>
                </a:solidFill>
              </a:defRPr>
            </a:lvl6pPr>
            <a:lvl7pPr marL="4023919" indent="0">
              <a:buNone/>
              <a:defRPr sz="2347">
                <a:solidFill>
                  <a:schemeClr val="tx1">
                    <a:tint val="75000"/>
                  </a:schemeClr>
                </a:solidFill>
              </a:defRPr>
            </a:lvl7pPr>
            <a:lvl8pPr marL="4694572" indent="0">
              <a:buNone/>
              <a:defRPr sz="2347">
                <a:solidFill>
                  <a:schemeClr val="tx1">
                    <a:tint val="75000"/>
                  </a:schemeClr>
                </a:solidFill>
              </a:defRPr>
            </a:lvl8pPr>
            <a:lvl9pPr marL="5365224" indent="0">
              <a:buNone/>
              <a:defRPr sz="234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4896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815"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70360"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279017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839" y="535603"/>
            <a:ext cx="13408760" cy="194446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842" y="2466096"/>
            <a:ext cx="657685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4" name="Content Placeholder 3"/>
          <p:cNvSpPr>
            <a:spLocks noGrp="1"/>
          </p:cNvSpPr>
          <p:nvPr>
            <p:ph sz="half" idx="2"/>
          </p:nvPr>
        </p:nvSpPr>
        <p:spPr>
          <a:xfrm>
            <a:off x="1070842" y="3674690"/>
            <a:ext cx="657685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70360" y="2466096"/>
            <a:ext cx="660924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6" name="Content Placeholder 5"/>
          <p:cNvSpPr>
            <a:spLocks noGrp="1"/>
          </p:cNvSpPr>
          <p:nvPr>
            <p:ph sz="quarter" idx="4"/>
          </p:nvPr>
        </p:nvSpPr>
        <p:spPr>
          <a:xfrm>
            <a:off x="7870360" y="3674690"/>
            <a:ext cx="660924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86971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13968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04827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1E15C2E-0088-4295-8D2E-27DCA9705E42}"/>
              </a:ext>
            </a:extLst>
          </p:cNvPr>
          <p:cNvSpPr txBox="1">
            <a:spLocks noGrp="1"/>
          </p:cNvSpPr>
          <p:nvPr>
            <p:ph type="title"/>
          </p:nvPr>
        </p:nvSpPr>
        <p:spPr>
          <a:xfrm>
            <a:off x="1228057" y="6464478"/>
            <a:ext cx="13214433" cy="1998028"/>
          </a:xfrm>
        </p:spPr>
        <p:txBody>
          <a:bodyPr anchor="t" anchorCtr="0"/>
          <a:lstStyle>
            <a:lvl1pPr algn="l">
              <a:defRPr sz="6400" b="1" cap="all"/>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369C4A5C-48CE-4AE2-8C24-4043548A0BDB}"/>
              </a:ext>
            </a:extLst>
          </p:cNvPr>
          <p:cNvSpPr txBox="1">
            <a:spLocks noGrp="1"/>
          </p:cNvSpPr>
          <p:nvPr>
            <p:ph type="body" idx="1"/>
          </p:nvPr>
        </p:nvSpPr>
        <p:spPr>
          <a:xfrm>
            <a:off x="1228057" y="4263856"/>
            <a:ext cx="13214433" cy="2200622"/>
          </a:xfrm>
        </p:spPr>
        <p:txBody>
          <a:bodyPr anchor="b"/>
          <a:lstStyle>
            <a:lvl1pPr marL="0" indent="0">
              <a:spcBef>
                <a:spcPts val="800"/>
              </a:spcBef>
              <a:buNone/>
              <a:defRPr sz="3200">
                <a:solidFill>
                  <a:srgbClr val="898989"/>
                </a:solidFill>
              </a:defRPr>
            </a:lvl1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DC0A907-EAF0-499F-9A7A-9E863B1CF2F9}"/>
              </a:ext>
            </a:extLst>
          </p:cNvPr>
          <p:cNvSpPr txBox="1">
            <a:spLocks noGrp="1"/>
          </p:cNvSpPr>
          <p:nvPr>
            <p:ph type="dt" sz="half" idx="7"/>
          </p:nvPr>
        </p:nvSpPr>
        <p:spPr/>
        <p:txBody>
          <a:bodyPr/>
          <a:lstStyle>
            <a:lvl1pPr>
              <a:defRPr/>
            </a:lvl1pPr>
          </a:lstStyle>
          <a:p>
            <a:pPr lvl="0"/>
            <a:fld id="{9B245107-00D8-43C5-A7DD-F5D4A246F095}" type="datetime1">
              <a:rPr lang="es-CO"/>
              <a:pPr lvl="0"/>
              <a:t>22/08/2022</a:t>
            </a:fld>
            <a:endParaRPr lang="es-CO" dirty="0"/>
          </a:p>
        </p:txBody>
      </p:sp>
      <p:sp>
        <p:nvSpPr>
          <p:cNvPr id="5" name="4 Marcador de pie de página">
            <a:extLst>
              <a:ext uri="{FF2B5EF4-FFF2-40B4-BE49-F238E27FC236}">
                <a16:creationId xmlns:a16="http://schemas.microsoft.com/office/drawing/2014/main" id="{5009B294-4BBA-448F-9A43-E63E94F4702B}"/>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32AF43E8-856D-4DCF-81AE-38DA2E4E0640}"/>
              </a:ext>
            </a:extLst>
          </p:cNvPr>
          <p:cNvSpPr txBox="1">
            <a:spLocks noGrp="1"/>
          </p:cNvSpPr>
          <p:nvPr>
            <p:ph type="sldNum" sz="quarter" idx="8"/>
          </p:nvPr>
        </p:nvSpPr>
        <p:spPr/>
        <p:txBody>
          <a:bodyPr/>
          <a:lstStyle>
            <a:lvl1pPr>
              <a:defRPr/>
            </a:lvl1pPr>
          </a:lstStyle>
          <a:p>
            <a:pPr lvl="0"/>
            <a:fld id="{9709E785-00A3-4271-9AE2-86F2656EF7BE}" type="slidenum">
              <a:t>‹Nº›</a:t>
            </a:fld>
            <a:endParaRPr lang="es-CO" dirty="0"/>
          </a:p>
        </p:txBody>
      </p:sp>
    </p:spTree>
    <p:extLst>
      <p:ext uri="{BB962C8B-B14F-4D97-AF65-F5344CB8AC3E}">
        <p14:creationId xmlns:p14="http://schemas.microsoft.com/office/powerpoint/2010/main" val="173240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9240" y="1448455"/>
            <a:ext cx="7870359" cy="7149112"/>
          </a:xfrm>
        </p:spPr>
        <p:txBody>
          <a:bodyPr/>
          <a:lstStyle>
            <a:lvl1pPr>
              <a:defRPr sz="4694"/>
            </a:lvl1pPr>
            <a:lvl2pPr>
              <a:defRPr sz="4108"/>
            </a:lvl2pPr>
            <a:lvl3pPr>
              <a:defRPr sz="3521"/>
            </a:lvl3pPr>
            <a:lvl4pPr>
              <a:defRPr sz="2934"/>
            </a:lvl4pPr>
            <a:lvl5pPr>
              <a:defRPr sz="2934"/>
            </a:lvl5pPr>
            <a:lvl6pPr>
              <a:defRPr sz="2934"/>
            </a:lvl6pPr>
            <a:lvl7pPr>
              <a:defRPr sz="2934"/>
            </a:lvl7pPr>
            <a:lvl8pPr>
              <a:defRPr sz="2934"/>
            </a:lvl8pPr>
            <a:lvl9pPr>
              <a:defRPr sz="293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5915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9240" y="1448455"/>
            <a:ext cx="7870359" cy="7149112"/>
          </a:xfrm>
        </p:spPr>
        <p:txBody>
          <a:bodyPr anchor="t"/>
          <a:lstStyle>
            <a:lvl1pPr marL="0" indent="0">
              <a:buNone/>
              <a:defRPr sz="4694"/>
            </a:lvl1pPr>
            <a:lvl2pPr marL="670653" indent="0">
              <a:buNone/>
              <a:defRPr sz="4108"/>
            </a:lvl2pPr>
            <a:lvl3pPr marL="1341307" indent="0">
              <a:buNone/>
              <a:defRPr sz="3521"/>
            </a:lvl3pPr>
            <a:lvl4pPr marL="2011959" indent="0">
              <a:buNone/>
              <a:defRPr sz="2934"/>
            </a:lvl4pPr>
            <a:lvl5pPr marL="2682612" indent="0">
              <a:buNone/>
              <a:defRPr sz="2934"/>
            </a:lvl5pPr>
            <a:lvl6pPr marL="3353265" indent="0">
              <a:buNone/>
              <a:defRPr sz="2934"/>
            </a:lvl6pPr>
            <a:lvl7pPr marL="4023919" indent="0">
              <a:buNone/>
              <a:defRPr sz="2934"/>
            </a:lvl7pPr>
            <a:lvl8pPr marL="4694572" indent="0">
              <a:buNone/>
              <a:defRPr sz="2934"/>
            </a:lvl8pPr>
            <a:lvl9pPr marL="5365224" indent="0">
              <a:buNone/>
              <a:defRPr sz="2934"/>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2670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68274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5385" y="535601"/>
            <a:ext cx="3352189" cy="85253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816" y="535601"/>
            <a:ext cx="9862239" cy="85253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22/08/2022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26470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83B3CD8-8FCA-4D38-B3D1-AB1350FB1FA3}"/>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1E29FBBC-450D-4761-9861-CB36915987C7}"/>
              </a:ext>
            </a:extLst>
          </p:cNvPr>
          <p:cNvSpPr txBox="1">
            <a:spLocks noGrp="1"/>
          </p:cNvSpPr>
          <p:nvPr>
            <p:ph idx="1"/>
          </p:nvPr>
        </p:nvSpPr>
        <p:spPr>
          <a:xfrm>
            <a:off x="777322"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a:extLst>
              <a:ext uri="{FF2B5EF4-FFF2-40B4-BE49-F238E27FC236}">
                <a16:creationId xmlns:a16="http://schemas.microsoft.com/office/drawing/2014/main" id="{77165E3F-3A67-4A7E-82DF-6E315271547F}"/>
              </a:ext>
            </a:extLst>
          </p:cNvPr>
          <p:cNvSpPr txBox="1">
            <a:spLocks noGrp="1"/>
          </p:cNvSpPr>
          <p:nvPr>
            <p:ph idx="2"/>
          </p:nvPr>
        </p:nvSpPr>
        <p:spPr>
          <a:xfrm>
            <a:off x="7902747"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a:extLst>
              <a:ext uri="{FF2B5EF4-FFF2-40B4-BE49-F238E27FC236}">
                <a16:creationId xmlns:a16="http://schemas.microsoft.com/office/drawing/2014/main" id="{66405345-03D1-416E-9348-7698F64989F6}"/>
              </a:ext>
            </a:extLst>
          </p:cNvPr>
          <p:cNvSpPr txBox="1">
            <a:spLocks noGrp="1"/>
          </p:cNvSpPr>
          <p:nvPr>
            <p:ph type="dt" sz="half" idx="7"/>
          </p:nvPr>
        </p:nvSpPr>
        <p:spPr/>
        <p:txBody>
          <a:bodyPr/>
          <a:lstStyle>
            <a:lvl1pPr>
              <a:defRPr/>
            </a:lvl1pPr>
          </a:lstStyle>
          <a:p>
            <a:pPr lvl="0"/>
            <a:fld id="{35F98192-CB71-4503-B4B4-BBC2AF85ABAD}" type="datetime1">
              <a:rPr lang="es-CO"/>
              <a:pPr lvl="0"/>
              <a:t>22/08/2022</a:t>
            </a:fld>
            <a:endParaRPr lang="es-CO" dirty="0"/>
          </a:p>
        </p:txBody>
      </p:sp>
      <p:sp>
        <p:nvSpPr>
          <p:cNvPr id="6" name="5 Marcador de pie de página">
            <a:extLst>
              <a:ext uri="{FF2B5EF4-FFF2-40B4-BE49-F238E27FC236}">
                <a16:creationId xmlns:a16="http://schemas.microsoft.com/office/drawing/2014/main" id="{3EAD88AF-9182-4F1C-B6A3-E1F278DFD4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9EEA6F0-A3FD-4321-878E-0F29E7C8DE17}"/>
              </a:ext>
            </a:extLst>
          </p:cNvPr>
          <p:cNvSpPr txBox="1">
            <a:spLocks noGrp="1"/>
          </p:cNvSpPr>
          <p:nvPr>
            <p:ph type="sldNum" sz="quarter" idx="8"/>
          </p:nvPr>
        </p:nvSpPr>
        <p:spPr/>
        <p:txBody>
          <a:bodyPr/>
          <a:lstStyle>
            <a:lvl1pPr>
              <a:defRPr/>
            </a:lvl1pPr>
          </a:lstStyle>
          <a:p>
            <a:pPr lvl="0"/>
            <a:fld id="{C34FC281-5546-4CBE-A57C-40687E82E24B}" type="slidenum">
              <a:t>‹Nº›</a:t>
            </a:fld>
            <a:endParaRPr lang="es-CO" dirty="0"/>
          </a:p>
        </p:txBody>
      </p:sp>
    </p:spTree>
    <p:extLst>
      <p:ext uri="{BB962C8B-B14F-4D97-AF65-F5344CB8AC3E}">
        <p14:creationId xmlns:p14="http://schemas.microsoft.com/office/powerpoint/2010/main" val="22978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C9F45F-65A5-4B2B-BF53-763055958EFA}"/>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F1D10960-C3C7-4B62-9866-257B3495A142}"/>
              </a:ext>
            </a:extLst>
          </p:cNvPr>
          <p:cNvSpPr txBox="1">
            <a:spLocks noGrp="1"/>
          </p:cNvSpPr>
          <p:nvPr>
            <p:ph type="body" idx="1"/>
          </p:nvPr>
        </p:nvSpPr>
        <p:spPr>
          <a:xfrm>
            <a:off x="777322" y="2251856"/>
            <a:ext cx="6869018"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4" name="3 Marcador de contenido">
            <a:extLst>
              <a:ext uri="{FF2B5EF4-FFF2-40B4-BE49-F238E27FC236}">
                <a16:creationId xmlns:a16="http://schemas.microsoft.com/office/drawing/2014/main" id="{6E2919B3-A145-49C3-908D-41F653BAF9C3}"/>
              </a:ext>
            </a:extLst>
          </p:cNvPr>
          <p:cNvSpPr txBox="1">
            <a:spLocks noGrp="1"/>
          </p:cNvSpPr>
          <p:nvPr>
            <p:ph idx="2"/>
          </p:nvPr>
        </p:nvSpPr>
        <p:spPr>
          <a:xfrm>
            <a:off x="777322" y="3190323"/>
            <a:ext cx="6869018"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a:extLst>
              <a:ext uri="{FF2B5EF4-FFF2-40B4-BE49-F238E27FC236}">
                <a16:creationId xmlns:a16="http://schemas.microsoft.com/office/drawing/2014/main" id="{6B32DF75-7344-4F37-A83A-A9D1478F983C}"/>
              </a:ext>
            </a:extLst>
          </p:cNvPr>
          <p:cNvSpPr txBox="1">
            <a:spLocks noGrp="1"/>
          </p:cNvSpPr>
          <p:nvPr>
            <p:ph type="body" idx="3"/>
          </p:nvPr>
        </p:nvSpPr>
        <p:spPr>
          <a:xfrm>
            <a:off x="7897352" y="2251856"/>
            <a:ext cx="6871716"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6" name="5 Marcador de contenido">
            <a:extLst>
              <a:ext uri="{FF2B5EF4-FFF2-40B4-BE49-F238E27FC236}">
                <a16:creationId xmlns:a16="http://schemas.microsoft.com/office/drawing/2014/main" id="{44DF902A-DE9C-45CD-9F45-CF9059FEEF8C}"/>
              </a:ext>
            </a:extLst>
          </p:cNvPr>
          <p:cNvSpPr txBox="1">
            <a:spLocks noGrp="1"/>
          </p:cNvSpPr>
          <p:nvPr>
            <p:ph idx="4"/>
          </p:nvPr>
        </p:nvSpPr>
        <p:spPr>
          <a:xfrm>
            <a:off x="7897352" y="3190323"/>
            <a:ext cx="6871716"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a:extLst>
              <a:ext uri="{FF2B5EF4-FFF2-40B4-BE49-F238E27FC236}">
                <a16:creationId xmlns:a16="http://schemas.microsoft.com/office/drawing/2014/main" id="{A1738195-6197-4C37-9051-35CBFFE07AFE}"/>
              </a:ext>
            </a:extLst>
          </p:cNvPr>
          <p:cNvSpPr txBox="1">
            <a:spLocks noGrp="1"/>
          </p:cNvSpPr>
          <p:nvPr>
            <p:ph type="dt" sz="half" idx="7"/>
          </p:nvPr>
        </p:nvSpPr>
        <p:spPr/>
        <p:txBody>
          <a:bodyPr/>
          <a:lstStyle>
            <a:lvl1pPr>
              <a:defRPr/>
            </a:lvl1pPr>
          </a:lstStyle>
          <a:p>
            <a:pPr lvl="0"/>
            <a:fld id="{FA5C8854-5B0F-4D92-8CC9-C2BD6FC7028A}" type="datetime1">
              <a:rPr lang="es-CO"/>
              <a:pPr lvl="0"/>
              <a:t>22/08/2022</a:t>
            </a:fld>
            <a:endParaRPr lang="es-CO" dirty="0"/>
          </a:p>
        </p:txBody>
      </p:sp>
      <p:sp>
        <p:nvSpPr>
          <p:cNvPr id="8" name="7 Marcador de pie de página">
            <a:extLst>
              <a:ext uri="{FF2B5EF4-FFF2-40B4-BE49-F238E27FC236}">
                <a16:creationId xmlns:a16="http://schemas.microsoft.com/office/drawing/2014/main" id="{5A3BEC96-1011-443E-B81C-5A2E8A3D56F7}"/>
              </a:ext>
            </a:extLst>
          </p:cNvPr>
          <p:cNvSpPr txBox="1">
            <a:spLocks noGrp="1"/>
          </p:cNvSpPr>
          <p:nvPr>
            <p:ph type="ftr" sz="quarter" idx="9"/>
          </p:nvPr>
        </p:nvSpPr>
        <p:spPr/>
        <p:txBody>
          <a:bodyPr/>
          <a:lstStyle>
            <a:lvl1pPr>
              <a:defRPr/>
            </a:lvl1pPr>
          </a:lstStyle>
          <a:p>
            <a:pPr lvl="0"/>
            <a:endParaRPr lang="es-CO" dirty="0"/>
          </a:p>
        </p:txBody>
      </p:sp>
      <p:sp>
        <p:nvSpPr>
          <p:cNvPr id="9" name="8 Marcador de número de diapositiva">
            <a:extLst>
              <a:ext uri="{FF2B5EF4-FFF2-40B4-BE49-F238E27FC236}">
                <a16:creationId xmlns:a16="http://schemas.microsoft.com/office/drawing/2014/main" id="{588995C1-0ABB-4700-9214-948D535349F5}"/>
              </a:ext>
            </a:extLst>
          </p:cNvPr>
          <p:cNvSpPr txBox="1">
            <a:spLocks noGrp="1"/>
          </p:cNvSpPr>
          <p:nvPr>
            <p:ph type="sldNum" sz="quarter" idx="8"/>
          </p:nvPr>
        </p:nvSpPr>
        <p:spPr/>
        <p:txBody>
          <a:bodyPr/>
          <a:lstStyle>
            <a:lvl1pPr>
              <a:defRPr/>
            </a:lvl1pPr>
          </a:lstStyle>
          <a:p>
            <a:pPr lvl="0"/>
            <a:fld id="{C9A000F2-DC80-4602-AE62-8FCCBB6CC7BB}" type="slidenum">
              <a:t>‹Nº›</a:t>
            </a:fld>
            <a:endParaRPr lang="es-CO" dirty="0"/>
          </a:p>
        </p:txBody>
      </p:sp>
    </p:spTree>
    <p:extLst>
      <p:ext uri="{BB962C8B-B14F-4D97-AF65-F5344CB8AC3E}">
        <p14:creationId xmlns:p14="http://schemas.microsoft.com/office/powerpoint/2010/main" val="131958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7927153-0318-4414-91A9-AC54C833DD79}"/>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fecha">
            <a:extLst>
              <a:ext uri="{FF2B5EF4-FFF2-40B4-BE49-F238E27FC236}">
                <a16:creationId xmlns:a16="http://schemas.microsoft.com/office/drawing/2014/main" id="{F1727BC7-B9B8-4AF5-806E-A2DEBA025E91}"/>
              </a:ext>
            </a:extLst>
          </p:cNvPr>
          <p:cNvSpPr txBox="1">
            <a:spLocks noGrp="1"/>
          </p:cNvSpPr>
          <p:nvPr>
            <p:ph type="dt" sz="half" idx="7"/>
          </p:nvPr>
        </p:nvSpPr>
        <p:spPr/>
        <p:txBody>
          <a:bodyPr/>
          <a:lstStyle>
            <a:lvl1pPr>
              <a:defRPr/>
            </a:lvl1pPr>
          </a:lstStyle>
          <a:p>
            <a:pPr lvl="0"/>
            <a:fld id="{289E5185-56DB-4646-B4AC-2FA7DF9F6BA8}" type="datetime1">
              <a:rPr lang="es-CO"/>
              <a:pPr lvl="0"/>
              <a:t>22/08/2022</a:t>
            </a:fld>
            <a:endParaRPr lang="es-CO" dirty="0"/>
          </a:p>
        </p:txBody>
      </p:sp>
      <p:sp>
        <p:nvSpPr>
          <p:cNvPr id="4" name="3 Marcador de pie de página">
            <a:extLst>
              <a:ext uri="{FF2B5EF4-FFF2-40B4-BE49-F238E27FC236}">
                <a16:creationId xmlns:a16="http://schemas.microsoft.com/office/drawing/2014/main" id="{23CB7BF6-C24C-4EFF-96AD-F5EBE8875CEE}"/>
              </a:ext>
            </a:extLst>
          </p:cNvPr>
          <p:cNvSpPr txBox="1">
            <a:spLocks noGrp="1"/>
          </p:cNvSpPr>
          <p:nvPr>
            <p:ph type="ftr" sz="quarter" idx="9"/>
          </p:nvPr>
        </p:nvSpPr>
        <p:spPr/>
        <p:txBody>
          <a:bodyPr/>
          <a:lstStyle>
            <a:lvl1pPr>
              <a:defRPr/>
            </a:lvl1pPr>
          </a:lstStyle>
          <a:p>
            <a:pPr lvl="0"/>
            <a:endParaRPr lang="es-CO" dirty="0"/>
          </a:p>
        </p:txBody>
      </p:sp>
      <p:sp>
        <p:nvSpPr>
          <p:cNvPr id="5" name="4 Marcador de número de diapositiva">
            <a:extLst>
              <a:ext uri="{FF2B5EF4-FFF2-40B4-BE49-F238E27FC236}">
                <a16:creationId xmlns:a16="http://schemas.microsoft.com/office/drawing/2014/main" id="{E4731A7D-65B7-4186-BB3A-03BF91307EA7}"/>
              </a:ext>
            </a:extLst>
          </p:cNvPr>
          <p:cNvSpPr txBox="1">
            <a:spLocks noGrp="1"/>
          </p:cNvSpPr>
          <p:nvPr>
            <p:ph type="sldNum" sz="quarter" idx="8"/>
          </p:nvPr>
        </p:nvSpPr>
        <p:spPr/>
        <p:txBody>
          <a:bodyPr/>
          <a:lstStyle>
            <a:lvl1pPr>
              <a:defRPr/>
            </a:lvl1pPr>
          </a:lstStyle>
          <a:p>
            <a:pPr lvl="0"/>
            <a:fld id="{7E0C4209-421A-4DEE-B335-7FAA78E0697E}" type="slidenum">
              <a:t>‹Nº›</a:t>
            </a:fld>
            <a:endParaRPr lang="es-CO" dirty="0"/>
          </a:p>
        </p:txBody>
      </p:sp>
    </p:spTree>
    <p:extLst>
      <p:ext uri="{BB962C8B-B14F-4D97-AF65-F5344CB8AC3E}">
        <p14:creationId xmlns:p14="http://schemas.microsoft.com/office/powerpoint/2010/main" val="106419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AC4DE1C5-0ED2-490E-B204-10F64FD6C832}"/>
              </a:ext>
            </a:extLst>
          </p:cNvPr>
          <p:cNvSpPr txBox="1">
            <a:spLocks noGrp="1"/>
          </p:cNvSpPr>
          <p:nvPr>
            <p:ph type="dt" sz="half" idx="7"/>
          </p:nvPr>
        </p:nvSpPr>
        <p:spPr/>
        <p:txBody>
          <a:bodyPr/>
          <a:lstStyle>
            <a:lvl1pPr>
              <a:defRPr/>
            </a:lvl1pPr>
          </a:lstStyle>
          <a:p>
            <a:pPr lvl="0"/>
            <a:fld id="{D1B9046B-D621-4150-8110-A802CC898C2D}" type="datetime1">
              <a:rPr lang="es-CO"/>
              <a:pPr lvl="0"/>
              <a:t>22/08/2022</a:t>
            </a:fld>
            <a:endParaRPr lang="es-CO" dirty="0"/>
          </a:p>
        </p:txBody>
      </p:sp>
      <p:sp>
        <p:nvSpPr>
          <p:cNvPr id="3" name="2 Marcador de pie de página">
            <a:extLst>
              <a:ext uri="{FF2B5EF4-FFF2-40B4-BE49-F238E27FC236}">
                <a16:creationId xmlns:a16="http://schemas.microsoft.com/office/drawing/2014/main" id="{88B5ABCC-C77D-4AA6-B310-4B5B7DD386AB}"/>
              </a:ext>
            </a:extLst>
          </p:cNvPr>
          <p:cNvSpPr txBox="1">
            <a:spLocks noGrp="1"/>
          </p:cNvSpPr>
          <p:nvPr>
            <p:ph type="ftr" sz="quarter" idx="9"/>
          </p:nvPr>
        </p:nvSpPr>
        <p:spPr/>
        <p:txBody>
          <a:bodyPr/>
          <a:lstStyle>
            <a:lvl1pPr>
              <a:defRPr/>
            </a:lvl1pPr>
          </a:lstStyle>
          <a:p>
            <a:pPr lvl="0"/>
            <a:endParaRPr lang="es-CO" dirty="0"/>
          </a:p>
        </p:txBody>
      </p:sp>
      <p:sp>
        <p:nvSpPr>
          <p:cNvPr id="4" name="3 Marcador de número de diapositiva">
            <a:extLst>
              <a:ext uri="{FF2B5EF4-FFF2-40B4-BE49-F238E27FC236}">
                <a16:creationId xmlns:a16="http://schemas.microsoft.com/office/drawing/2014/main" id="{BA8FF668-6511-4338-B25B-CCB5D82E9ACD}"/>
              </a:ext>
            </a:extLst>
          </p:cNvPr>
          <p:cNvSpPr txBox="1">
            <a:spLocks noGrp="1"/>
          </p:cNvSpPr>
          <p:nvPr>
            <p:ph type="sldNum" sz="quarter" idx="8"/>
          </p:nvPr>
        </p:nvSpPr>
        <p:spPr/>
        <p:txBody>
          <a:bodyPr/>
          <a:lstStyle>
            <a:lvl1pPr>
              <a:defRPr/>
            </a:lvl1pPr>
          </a:lstStyle>
          <a:p>
            <a:pPr lvl="0"/>
            <a:fld id="{DE2F67F8-E7C8-4D72-9A05-58CD1B6961F8}" type="slidenum">
              <a:t>‹Nº›</a:t>
            </a:fld>
            <a:endParaRPr lang="es-CO" dirty="0"/>
          </a:p>
        </p:txBody>
      </p:sp>
    </p:spTree>
    <p:extLst>
      <p:ext uri="{BB962C8B-B14F-4D97-AF65-F5344CB8AC3E}">
        <p14:creationId xmlns:p14="http://schemas.microsoft.com/office/powerpoint/2010/main" val="60189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3DE93D6-3A55-4014-9CF6-CA7204169691}"/>
              </a:ext>
            </a:extLst>
          </p:cNvPr>
          <p:cNvSpPr txBox="1">
            <a:spLocks noGrp="1"/>
          </p:cNvSpPr>
          <p:nvPr>
            <p:ph type="title"/>
          </p:nvPr>
        </p:nvSpPr>
        <p:spPr>
          <a:xfrm>
            <a:off x="777322" y="400534"/>
            <a:ext cx="5114650" cy="1704606"/>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D1C1629B-3F96-4D1E-820E-182F744FA620}"/>
              </a:ext>
            </a:extLst>
          </p:cNvPr>
          <p:cNvSpPr txBox="1">
            <a:spLocks noGrp="1"/>
          </p:cNvSpPr>
          <p:nvPr>
            <p:ph idx="1"/>
          </p:nvPr>
        </p:nvSpPr>
        <p:spPr>
          <a:xfrm>
            <a:off x="6078208" y="400543"/>
            <a:ext cx="8690859" cy="858592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a:extLst>
              <a:ext uri="{FF2B5EF4-FFF2-40B4-BE49-F238E27FC236}">
                <a16:creationId xmlns:a16="http://schemas.microsoft.com/office/drawing/2014/main" id="{4BFB1035-80BF-4313-AA06-1EE5C6777EE8}"/>
              </a:ext>
            </a:extLst>
          </p:cNvPr>
          <p:cNvSpPr txBox="1">
            <a:spLocks noGrp="1"/>
          </p:cNvSpPr>
          <p:nvPr>
            <p:ph type="body" idx="2"/>
          </p:nvPr>
        </p:nvSpPr>
        <p:spPr>
          <a:xfrm>
            <a:off x="777322" y="2105149"/>
            <a:ext cx="5114650" cy="6881308"/>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E56CB0FB-F02D-499F-B9E6-3B482EFD28B9}"/>
              </a:ext>
            </a:extLst>
          </p:cNvPr>
          <p:cNvSpPr txBox="1">
            <a:spLocks noGrp="1"/>
          </p:cNvSpPr>
          <p:nvPr>
            <p:ph type="dt" sz="half" idx="7"/>
          </p:nvPr>
        </p:nvSpPr>
        <p:spPr/>
        <p:txBody>
          <a:bodyPr/>
          <a:lstStyle>
            <a:lvl1pPr>
              <a:defRPr/>
            </a:lvl1pPr>
          </a:lstStyle>
          <a:p>
            <a:pPr lvl="0"/>
            <a:fld id="{7F10E521-F365-4F9F-A6E4-9C5DABF1F37F}" type="datetime1">
              <a:rPr lang="es-CO"/>
              <a:pPr lvl="0"/>
              <a:t>22/08/2022</a:t>
            </a:fld>
            <a:endParaRPr lang="es-CO" dirty="0"/>
          </a:p>
        </p:txBody>
      </p:sp>
      <p:sp>
        <p:nvSpPr>
          <p:cNvPr id="6" name="5 Marcador de pie de página">
            <a:extLst>
              <a:ext uri="{FF2B5EF4-FFF2-40B4-BE49-F238E27FC236}">
                <a16:creationId xmlns:a16="http://schemas.microsoft.com/office/drawing/2014/main" id="{2A4C21CA-AB37-4DF6-AD22-0AEACFD3FE0F}"/>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C3FD381-93B2-4C3B-BB3D-AC3D8328D291}"/>
              </a:ext>
            </a:extLst>
          </p:cNvPr>
          <p:cNvSpPr txBox="1">
            <a:spLocks noGrp="1"/>
          </p:cNvSpPr>
          <p:nvPr>
            <p:ph type="sldNum" sz="quarter" idx="8"/>
          </p:nvPr>
        </p:nvSpPr>
        <p:spPr/>
        <p:txBody>
          <a:bodyPr/>
          <a:lstStyle>
            <a:lvl1pPr>
              <a:defRPr/>
            </a:lvl1pPr>
          </a:lstStyle>
          <a:p>
            <a:pPr lvl="0"/>
            <a:fld id="{3E56161D-2C9F-40B0-929F-A7D17D3857F4}" type="slidenum">
              <a:t>‹Nº›</a:t>
            </a:fld>
            <a:endParaRPr lang="es-CO" dirty="0"/>
          </a:p>
        </p:txBody>
      </p:sp>
    </p:spTree>
    <p:extLst>
      <p:ext uri="{BB962C8B-B14F-4D97-AF65-F5344CB8AC3E}">
        <p14:creationId xmlns:p14="http://schemas.microsoft.com/office/powerpoint/2010/main" val="29139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E1CE329-D398-4DC8-ACBF-BA7103991A08}"/>
              </a:ext>
            </a:extLst>
          </p:cNvPr>
          <p:cNvSpPr txBox="1">
            <a:spLocks noGrp="1"/>
          </p:cNvSpPr>
          <p:nvPr>
            <p:ph type="title"/>
          </p:nvPr>
        </p:nvSpPr>
        <p:spPr>
          <a:xfrm>
            <a:off x="3047201" y="7041995"/>
            <a:ext cx="9327830" cy="831345"/>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posición de imagen">
            <a:extLst>
              <a:ext uri="{FF2B5EF4-FFF2-40B4-BE49-F238E27FC236}">
                <a16:creationId xmlns:a16="http://schemas.microsoft.com/office/drawing/2014/main" id="{C9A61C85-81DF-44C8-9C5F-BFBBDA97E43B}"/>
              </a:ext>
            </a:extLst>
          </p:cNvPr>
          <p:cNvSpPr txBox="1">
            <a:spLocks noGrp="1"/>
          </p:cNvSpPr>
          <p:nvPr>
            <p:ph type="pic" idx="1"/>
          </p:nvPr>
        </p:nvSpPr>
        <p:spPr>
          <a:xfrm>
            <a:off x="3047201" y="898873"/>
            <a:ext cx="9327830" cy="6035990"/>
          </a:xfrm>
        </p:spPr>
        <p:txBody>
          <a:bodyPr/>
          <a:lstStyle>
            <a:lvl1pPr marL="0" indent="0">
              <a:buNone/>
              <a:defRPr lang="es-CO"/>
            </a:lvl1pPr>
          </a:lstStyle>
          <a:p>
            <a:pPr lvl="0"/>
            <a:endParaRPr lang="es-CO" dirty="0"/>
          </a:p>
        </p:txBody>
      </p:sp>
      <p:sp>
        <p:nvSpPr>
          <p:cNvPr id="4" name="3 Marcador de texto">
            <a:extLst>
              <a:ext uri="{FF2B5EF4-FFF2-40B4-BE49-F238E27FC236}">
                <a16:creationId xmlns:a16="http://schemas.microsoft.com/office/drawing/2014/main" id="{9F30BC01-4C76-4770-BB52-96C754523503}"/>
              </a:ext>
            </a:extLst>
          </p:cNvPr>
          <p:cNvSpPr txBox="1">
            <a:spLocks noGrp="1"/>
          </p:cNvSpPr>
          <p:nvPr>
            <p:ph type="body" idx="2"/>
          </p:nvPr>
        </p:nvSpPr>
        <p:spPr>
          <a:xfrm>
            <a:off x="3047201" y="7873340"/>
            <a:ext cx="9327830" cy="1180654"/>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3D56AD48-15B1-427C-A5B2-41C1DAA16F01}"/>
              </a:ext>
            </a:extLst>
          </p:cNvPr>
          <p:cNvSpPr txBox="1">
            <a:spLocks noGrp="1"/>
          </p:cNvSpPr>
          <p:nvPr>
            <p:ph type="dt" sz="half" idx="7"/>
          </p:nvPr>
        </p:nvSpPr>
        <p:spPr/>
        <p:txBody>
          <a:bodyPr/>
          <a:lstStyle>
            <a:lvl1pPr>
              <a:defRPr/>
            </a:lvl1pPr>
          </a:lstStyle>
          <a:p>
            <a:pPr lvl="0"/>
            <a:fld id="{FB7D0BB0-A4B3-40C9-BBF2-17422AFE017E}" type="datetime1">
              <a:rPr lang="es-CO"/>
              <a:pPr lvl="0"/>
              <a:t>22/08/2022</a:t>
            </a:fld>
            <a:endParaRPr lang="es-CO" dirty="0"/>
          </a:p>
        </p:txBody>
      </p:sp>
      <p:sp>
        <p:nvSpPr>
          <p:cNvPr id="6" name="5 Marcador de pie de página">
            <a:extLst>
              <a:ext uri="{FF2B5EF4-FFF2-40B4-BE49-F238E27FC236}">
                <a16:creationId xmlns:a16="http://schemas.microsoft.com/office/drawing/2014/main" id="{BDC0383B-712D-4530-ACF0-A876FC7D96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F79E14A5-4148-4C16-90EF-A9B9187DEE31}"/>
              </a:ext>
            </a:extLst>
          </p:cNvPr>
          <p:cNvSpPr txBox="1">
            <a:spLocks noGrp="1"/>
          </p:cNvSpPr>
          <p:nvPr>
            <p:ph type="sldNum" sz="quarter" idx="8"/>
          </p:nvPr>
        </p:nvSpPr>
        <p:spPr/>
        <p:txBody>
          <a:bodyPr/>
          <a:lstStyle>
            <a:lvl1pPr>
              <a:defRPr/>
            </a:lvl1pPr>
          </a:lstStyle>
          <a:p>
            <a:pPr lvl="0"/>
            <a:fld id="{CBD734B9-42DF-4690-9342-61ED66C7686D}" type="slidenum">
              <a:t>‹Nº›</a:t>
            </a:fld>
            <a:endParaRPr lang="es-CO" dirty="0"/>
          </a:p>
        </p:txBody>
      </p:sp>
    </p:spTree>
    <p:extLst>
      <p:ext uri="{BB962C8B-B14F-4D97-AF65-F5344CB8AC3E}">
        <p14:creationId xmlns:p14="http://schemas.microsoft.com/office/powerpoint/2010/main" val="38821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título">
            <a:extLst>
              <a:ext uri="{FF2B5EF4-FFF2-40B4-BE49-F238E27FC236}">
                <a16:creationId xmlns:a16="http://schemas.microsoft.com/office/drawing/2014/main" id="{1CCCC4BE-5B7F-42E9-BDD1-75A28196797C}"/>
              </a:ext>
            </a:extLst>
          </p:cNvPr>
          <p:cNvSpPr txBox="1">
            <a:spLocks noGrp="1"/>
          </p:cNvSpPr>
          <p:nvPr>
            <p:ph type="title"/>
          </p:nvPr>
        </p:nvSpPr>
        <p:spPr>
          <a:xfrm>
            <a:off x="777322" y="402866"/>
            <a:ext cx="13991746" cy="1676662"/>
          </a:xfrm>
          <a:prstGeom prst="rect">
            <a:avLst/>
          </a:prstGeom>
          <a:noFill/>
          <a:ln>
            <a:noFill/>
          </a:ln>
        </p:spPr>
        <p:txBody>
          <a:bodyPr vert="horz" wrap="square" lIns="146267" tIns="73133" rIns="146267" bIns="73133" anchor="ctr" anchorCtr="1" compatLnSpc="1">
            <a:normAutofit/>
          </a:body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A1A1CACC-76F8-4F75-90B4-3E31C081CC6A}"/>
              </a:ext>
            </a:extLst>
          </p:cNvPr>
          <p:cNvSpPr txBox="1">
            <a:spLocks noGrp="1"/>
          </p:cNvSpPr>
          <p:nvPr>
            <p:ph type="body" idx="1"/>
          </p:nvPr>
        </p:nvSpPr>
        <p:spPr>
          <a:xfrm>
            <a:off x="777322" y="2347337"/>
            <a:ext cx="13991746" cy="6639129"/>
          </a:xfrm>
          <a:prstGeom prst="rect">
            <a:avLst/>
          </a:prstGeom>
          <a:noFill/>
          <a:ln>
            <a:noFill/>
          </a:ln>
        </p:spPr>
        <p:txBody>
          <a:bodyPr vert="horz" wrap="square" lIns="146267" tIns="73133" rIns="146267" bIns="73133"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4E93E9DF-1175-44AA-9C6E-D6C904452181}"/>
              </a:ext>
            </a:extLst>
          </p:cNvPr>
          <p:cNvSpPr txBox="1">
            <a:spLocks noGrp="1"/>
          </p:cNvSpPr>
          <p:nvPr>
            <p:ph type="dt" sz="half" idx="2"/>
          </p:nvPr>
        </p:nvSpPr>
        <p:spPr>
          <a:xfrm>
            <a:off x="777322"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l"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43835E87-CC94-4FF5-984E-6FCC62FAB90C}" type="datetime1">
              <a:rPr lang="es-CO"/>
              <a:pPr lvl="0"/>
              <a:t>22/08/2022</a:t>
            </a:fld>
            <a:endParaRPr lang="es-CO" dirty="0"/>
          </a:p>
        </p:txBody>
      </p:sp>
      <p:sp>
        <p:nvSpPr>
          <p:cNvPr id="5" name="4 Marcador de pie de página">
            <a:extLst>
              <a:ext uri="{FF2B5EF4-FFF2-40B4-BE49-F238E27FC236}">
                <a16:creationId xmlns:a16="http://schemas.microsoft.com/office/drawing/2014/main" id="{A0012B99-1AA8-4C68-9D15-6257329FC0AC}"/>
              </a:ext>
            </a:extLst>
          </p:cNvPr>
          <p:cNvSpPr txBox="1">
            <a:spLocks noGrp="1"/>
          </p:cNvSpPr>
          <p:nvPr>
            <p:ph type="ftr" sz="quarter" idx="3"/>
          </p:nvPr>
        </p:nvSpPr>
        <p:spPr>
          <a:xfrm>
            <a:off x="5311685" y="9324127"/>
            <a:ext cx="4923019" cy="535600"/>
          </a:xfrm>
          <a:prstGeom prst="rect">
            <a:avLst/>
          </a:prstGeom>
          <a:noFill/>
          <a:ln>
            <a:noFill/>
          </a:ln>
        </p:spPr>
        <p:txBody>
          <a:bodyPr vert="horz" wrap="square" lIns="146267" tIns="73133" rIns="146267" bIns="73133" anchor="ctr" anchorCtr="1" compatLnSpc="1">
            <a:noAutofit/>
          </a:bodyPr>
          <a:lstStyle>
            <a:lvl1pPr marL="0" marR="0" lvl="0" indent="0" algn="ct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endParaRPr lang="es-CO" dirty="0"/>
          </a:p>
        </p:txBody>
      </p:sp>
      <p:sp>
        <p:nvSpPr>
          <p:cNvPr id="6" name="5 Marcador de número de diapositiva">
            <a:extLst>
              <a:ext uri="{FF2B5EF4-FFF2-40B4-BE49-F238E27FC236}">
                <a16:creationId xmlns:a16="http://schemas.microsoft.com/office/drawing/2014/main" id="{6E730C37-A834-47E1-91D2-77B7C2F1A840}"/>
              </a:ext>
            </a:extLst>
          </p:cNvPr>
          <p:cNvSpPr txBox="1">
            <a:spLocks noGrp="1"/>
          </p:cNvSpPr>
          <p:nvPr>
            <p:ph type="sldNum" sz="quarter" idx="4"/>
          </p:nvPr>
        </p:nvSpPr>
        <p:spPr>
          <a:xfrm>
            <a:off x="11141579"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761002A7-A461-40AD-B7C4-6FA715AAAFC7}" type="slidenum">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p:titleStyle>
    <p:bodyStyle>
      <a:lvl1pPr marL="548511" marR="0" lvl="0" indent="-548511" algn="l" defTabSz="1462701" rtl="0" fontAlgn="auto" hangingPunct="1">
        <a:lnSpc>
          <a:spcPct val="100000"/>
        </a:lnSpc>
        <a:spcBef>
          <a:spcPts val="1200"/>
        </a:spcBef>
        <a:spcAft>
          <a:spcPts val="0"/>
        </a:spcAft>
        <a:buSzPct val="100000"/>
        <a:buFont typeface="Arial" pitchFamily="34"/>
        <a:buChar char="•"/>
        <a:tabLst/>
        <a:defRPr lang="es-ES" sz="5100" b="0" i="0" u="none" strike="noStrike" kern="1200" cap="none" spc="0" baseline="0">
          <a:solidFill>
            <a:srgbClr val="000000"/>
          </a:solidFill>
          <a:uFillTx/>
          <a:latin typeface="Calibri"/>
        </a:defRPr>
      </a:lvl1pPr>
      <a:lvl2pPr marL="1188445" marR="0" lvl="1" indent="-457090" algn="l" defTabSz="1462701" rtl="0" fontAlgn="auto" hangingPunct="1">
        <a:lnSpc>
          <a:spcPct val="100000"/>
        </a:lnSpc>
        <a:spcBef>
          <a:spcPts val="1100"/>
        </a:spcBef>
        <a:spcAft>
          <a:spcPts val="0"/>
        </a:spcAft>
        <a:buSzPct val="100000"/>
        <a:buFont typeface="Arial" pitchFamily="34"/>
        <a:buChar char="–"/>
        <a:tabLst/>
        <a:defRPr lang="es-ES" sz="4500" b="0" i="0" u="none" strike="noStrike" kern="1200" cap="none" spc="0" baseline="0">
          <a:solidFill>
            <a:srgbClr val="000000"/>
          </a:solidFill>
          <a:uFillTx/>
          <a:latin typeface="Calibri"/>
        </a:defRPr>
      </a:lvl2pPr>
      <a:lvl3pPr marL="1828379" marR="0" lvl="2" indent="-365677" algn="l" defTabSz="1462701" rtl="0" fontAlgn="auto" hangingPunct="1">
        <a:lnSpc>
          <a:spcPct val="100000"/>
        </a:lnSpc>
        <a:spcBef>
          <a:spcPts val="900"/>
        </a:spcBef>
        <a:spcAft>
          <a:spcPts val="0"/>
        </a:spcAft>
        <a:buSzPct val="100000"/>
        <a:buFont typeface="Arial" pitchFamily="34"/>
        <a:buChar char="•"/>
        <a:tabLst/>
        <a:defRPr lang="es-ES" sz="3800" b="0" i="0" u="none" strike="noStrike" kern="1200" cap="none" spc="0" baseline="0">
          <a:solidFill>
            <a:srgbClr val="000000"/>
          </a:solidFill>
          <a:uFillTx/>
          <a:latin typeface="Calibri"/>
        </a:defRPr>
      </a:lvl3pPr>
      <a:lvl4pPr marL="2559734" marR="0" lvl="3"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4pPr>
      <a:lvl5pPr marL="3291090" marR="0" lvl="4"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77321" y="402866"/>
            <a:ext cx="13991749" cy="1676665"/>
          </a:xfrm>
          <a:prstGeom prst="rect">
            <a:avLst/>
          </a:prstGeom>
        </p:spPr>
        <p:txBody>
          <a:bodyPr vert="horz" lIns="146270" tIns="73134" rIns="146270" bIns="73134"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347336"/>
            <a:ext cx="13991749" cy="6639127"/>
          </a:xfrm>
          <a:prstGeom prst="rect">
            <a:avLst/>
          </a:prstGeom>
        </p:spPr>
        <p:txBody>
          <a:bodyPr vert="horz" lIns="146270" tIns="73134" rIns="146270" bIns="731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777319" y="9324124"/>
            <a:ext cx="3627491" cy="535601"/>
          </a:xfrm>
          <a:prstGeom prst="rect">
            <a:avLst/>
          </a:prstGeom>
        </p:spPr>
        <p:txBody>
          <a:bodyPr vert="horz" lIns="146270" tIns="73134" rIns="146270" bIns="73134" rtlCol="0" anchor="ctr"/>
          <a:lstStyle>
            <a:lvl1pPr algn="l">
              <a:defRPr sz="1900">
                <a:solidFill>
                  <a:schemeClr val="tx1">
                    <a:tint val="75000"/>
                  </a:schemeClr>
                </a:solidFill>
              </a:defRPr>
            </a:lvl1pPr>
          </a:lstStyle>
          <a:p>
            <a:fld id="{EFEED43B-98C4-4EC7-80D1-165B094B92B0}" type="datetimeFigureOut">
              <a:rPr lang="es-CO" smtClean="0"/>
              <a:t>22/08/2022</a:t>
            </a:fld>
            <a:endParaRPr lang="es-CO" dirty="0"/>
          </a:p>
        </p:txBody>
      </p:sp>
      <p:sp>
        <p:nvSpPr>
          <p:cNvPr id="5" name="4 Marcador de pie de página"/>
          <p:cNvSpPr>
            <a:spLocks noGrp="1"/>
          </p:cNvSpPr>
          <p:nvPr>
            <p:ph type="ftr" sz="quarter" idx="3"/>
          </p:nvPr>
        </p:nvSpPr>
        <p:spPr>
          <a:xfrm>
            <a:off x="5311684" y="9324124"/>
            <a:ext cx="4923023" cy="535601"/>
          </a:xfrm>
          <a:prstGeom prst="rect">
            <a:avLst/>
          </a:prstGeom>
        </p:spPr>
        <p:txBody>
          <a:bodyPr vert="horz" lIns="146270" tIns="73134" rIns="146270" bIns="73134" rtlCol="0" anchor="ctr"/>
          <a:lstStyle>
            <a:lvl1pPr algn="ctr">
              <a:defRPr sz="19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11141578" y="9324124"/>
            <a:ext cx="3627491" cy="535601"/>
          </a:xfrm>
          <a:prstGeom prst="rect">
            <a:avLst/>
          </a:prstGeom>
        </p:spPr>
        <p:txBody>
          <a:bodyPr vert="horz" lIns="146270" tIns="73134" rIns="146270" bIns="73134" rtlCol="0" anchor="ctr"/>
          <a:lstStyle>
            <a:lvl1pPr algn="r">
              <a:defRPr sz="1900">
                <a:solidFill>
                  <a:schemeClr val="tx1">
                    <a:tint val="75000"/>
                  </a:schemeClr>
                </a:solidFill>
              </a:defRPr>
            </a:lvl1p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6824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62704" rtl="0" eaLnBrk="1" latinLnBrk="0" hangingPunct="1">
        <a:spcBef>
          <a:spcPct val="0"/>
        </a:spcBef>
        <a:buNone/>
        <a:defRPr sz="7000" kern="1200">
          <a:solidFill>
            <a:schemeClr val="tx1"/>
          </a:solidFill>
          <a:latin typeface="+mj-lt"/>
          <a:ea typeface="+mj-ea"/>
          <a:cs typeface="+mj-cs"/>
        </a:defRPr>
      </a:lvl1pPr>
    </p:titleStyle>
    <p:bodyStyle>
      <a:lvl1pPr marL="548514" indent="-548514" algn="l" defTabSz="1462704"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445" indent="-457094" algn="l" defTabSz="1462704"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378" indent="-365676" algn="l" defTabSz="146270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9731"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08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243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78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13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489"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814" y="535603"/>
            <a:ext cx="13408760" cy="194446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814" y="2678006"/>
            <a:ext cx="13408760" cy="63829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815" y="9324121"/>
            <a:ext cx="3497937" cy="535602"/>
          </a:xfrm>
          <a:prstGeom prst="rect">
            <a:avLst/>
          </a:prstGeom>
        </p:spPr>
        <p:txBody>
          <a:bodyPr vert="horz" lIns="91440" tIns="45720" rIns="91440" bIns="45720" rtlCol="0" anchor="ctr"/>
          <a:lstStyle>
            <a:lvl1pPr algn="l">
              <a:defRPr sz="1760">
                <a:solidFill>
                  <a:schemeClr val="tx1">
                    <a:tint val="75000"/>
                  </a:schemeClr>
                </a:solidFill>
              </a:defRPr>
            </a:lvl1pPr>
          </a:lstStyle>
          <a:p>
            <a:fld id="{09624451-3B6F-4CD7-BFAE-67138B65E701}" type="datetimeFigureOut">
              <a:rPr lang="es-CO" smtClean="0"/>
              <a:t>22/08/2022</a:t>
            </a:fld>
            <a:endParaRPr lang="es-CO" dirty="0"/>
          </a:p>
        </p:txBody>
      </p:sp>
      <p:sp>
        <p:nvSpPr>
          <p:cNvPr id="5" name="Footer Placeholder 4"/>
          <p:cNvSpPr>
            <a:spLocks noGrp="1"/>
          </p:cNvSpPr>
          <p:nvPr>
            <p:ph type="ftr" sz="quarter" idx="3"/>
          </p:nvPr>
        </p:nvSpPr>
        <p:spPr>
          <a:xfrm>
            <a:off x="5149741" y="9324121"/>
            <a:ext cx="5246906" cy="535602"/>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10979638" y="9324121"/>
            <a:ext cx="3497937" cy="535602"/>
          </a:xfrm>
          <a:prstGeom prst="rect">
            <a:avLst/>
          </a:prstGeom>
        </p:spPr>
        <p:txBody>
          <a:bodyPr vert="horz" lIns="91440" tIns="45720" rIns="91440" bIns="45720" rtlCol="0" anchor="ctr"/>
          <a:lstStyle>
            <a:lvl1pPr algn="r">
              <a:defRPr sz="1760">
                <a:solidFill>
                  <a:schemeClr val="tx1">
                    <a:tint val="75000"/>
                  </a:schemeClr>
                </a:solidFill>
              </a:defRPr>
            </a:lvl1p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971952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p:titleStyle>
    <p:bodyStyle>
      <a:lvl1pPr marL="335327" indent="-335327" algn="l" defTabSz="1341307" rtl="0" eaLnBrk="1" latinLnBrk="0" hangingPunct="1">
        <a:lnSpc>
          <a:spcPct val="90000"/>
        </a:lnSpc>
        <a:spcBef>
          <a:spcPts val="1466"/>
        </a:spcBef>
        <a:buFont typeface="Arial" panose="020B0604020202020204" pitchFamily="34" charset="0"/>
        <a:buChar char="•"/>
        <a:defRPr sz="4108" kern="1200">
          <a:solidFill>
            <a:schemeClr val="tx1"/>
          </a:solidFill>
          <a:latin typeface="+mn-lt"/>
          <a:ea typeface="+mn-ea"/>
          <a:cs typeface="+mn-cs"/>
        </a:defRPr>
      </a:lvl1pPr>
      <a:lvl2pPr marL="1005980" indent="-335327" algn="l" defTabSz="1341307" rtl="0" eaLnBrk="1" latinLnBrk="0" hangingPunct="1">
        <a:lnSpc>
          <a:spcPct val="90000"/>
        </a:lnSpc>
        <a:spcBef>
          <a:spcPts val="734"/>
        </a:spcBef>
        <a:buFont typeface="Arial" panose="020B0604020202020204" pitchFamily="34" charset="0"/>
        <a:buChar char="•"/>
        <a:defRPr sz="3521" kern="1200">
          <a:solidFill>
            <a:schemeClr val="tx1"/>
          </a:solidFill>
          <a:latin typeface="+mn-lt"/>
          <a:ea typeface="+mn-ea"/>
          <a:cs typeface="+mn-cs"/>
        </a:defRPr>
      </a:lvl2pPr>
      <a:lvl3pPr marL="1676632" indent="-335327" algn="l" defTabSz="1341307" rtl="0" eaLnBrk="1" latinLnBrk="0" hangingPunct="1">
        <a:lnSpc>
          <a:spcPct val="90000"/>
        </a:lnSpc>
        <a:spcBef>
          <a:spcPts val="734"/>
        </a:spcBef>
        <a:buFont typeface="Arial" panose="020B0604020202020204" pitchFamily="34" charset="0"/>
        <a:buChar char="•"/>
        <a:defRPr sz="2934" kern="1200">
          <a:solidFill>
            <a:schemeClr val="tx1"/>
          </a:solidFill>
          <a:latin typeface="+mn-lt"/>
          <a:ea typeface="+mn-ea"/>
          <a:cs typeface="+mn-cs"/>
        </a:defRPr>
      </a:lvl3pPr>
      <a:lvl4pPr marL="234728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4pPr>
      <a:lvl5pPr marL="301793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5pPr>
      <a:lvl6pPr marL="3688592"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6pPr>
      <a:lvl7pPr marL="435924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7pPr>
      <a:lvl8pPr marL="502989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8pPr>
      <a:lvl9pPr marL="5700551"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307" rtl="0" eaLnBrk="1" latinLnBrk="0" hangingPunct="1">
        <a:defRPr sz="2640" kern="1200">
          <a:solidFill>
            <a:schemeClr val="tx1"/>
          </a:solidFill>
          <a:latin typeface="+mn-lt"/>
          <a:ea typeface="+mn-ea"/>
          <a:cs typeface="+mn-cs"/>
        </a:defRPr>
      </a:lvl1pPr>
      <a:lvl2pPr marL="670653" algn="l" defTabSz="1341307" rtl="0" eaLnBrk="1" latinLnBrk="0" hangingPunct="1">
        <a:defRPr sz="2640" kern="1200">
          <a:solidFill>
            <a:schemeClr val="tx1"/>
          </a:solidFill>
          <a:latin typeface="+mn-lt"/>
          <a:ea typeface="+mn-ea"/>
          <a:cs typeface="+mn-cs"/>
        </a:defRPr>
      </a:lvl2pPr>
      <a:lvl3pPr marL="1341307" algn="l" defTabSz="1341307" rtl="0" eaLnBrk="1" latinLnBrk="0" hangingPunct="1">
        <a:defRPr sz="2640" kern="1200">
          <a:solidFill>
            <a:schemeClr val="tx1"/>
          </a:solidFill>
          <a:latin typeface="+mn-lt"/>
          <a:ea typeface="+mn-ea"/>
          <a:cs typeface="+mn-cs"/>
        </a:defRPr>
      </a:lvl3pPr>
      <a:lvl4pPr marL="2011959" algn="l" defTabSz="1341307" rtl="0" eaLnBrk="1" latinLnBrk="0" hangingPunct="1">
        <a:defRPr sz="2640" kern="1200">
          <a:solidFill>
            <a:schemeClr val="tx1"/>
          </a:solidFill>
          <a:latin typeface="+mn-lt"/>
          <a:ea typeface="+mn-ea"/>
          <a:cs typeface="+mn-cs"/>
        </a:defRPr>
      </a:lvl4pPr>
      <a:lvl5pPr marL="2682612" algn="l" defTabSz="1341307" rtl="0" eaLnBrk="1" latinLnBrk="0" hangingPunct="1">
        <a:defRPr sz="2640" kern="1200">
          <a:solidFill>
            <a:schemeClr val="tx1"/>
          </a:solidFill>
          <a:latin typeface="+mn-lt"/>
          <a:ea typeface="+mn-ea"/>
          <a:cs typeface="+mn-cs"/>
        </a:defRPr>
      </a:lvl5pPr>
      <a:lvl6pPr marL="3353265" algn="l" defTabSz="1341307" rtl="0" eaLnBrk="1" latinLnBrk="0" hangingPunct="1">
        <a:defRPr sz="2640" kern="1200">
          <a:solidFill>
            <a:schemeClr val="tx1"/>
          </a:solidFill>
          <a:latin typeface="+mn-lt"/>
          <a:ea typeface="+mn-ea"/>
          <a:cs typeface="+mn-cs"/>
        </a:defRPr>
      </a:lvl6pPr>
      <a:lvl7pPr marL="4023919" algn="l" defTabSz="1341307" rtl="0" eaLnBrk="1" latinLnBrk="0" hangingPunct="1">
        <a:defRPr sz="2640" kern="1200">
          <a:solidFill>
            <a:schemeClr val="tx1"/>
          </a:solidFill>
          <a:latin typeface="+mn-lt"/>
          <a:ea typeface="+mn-ea"/>
          <a:cs typeface="+mn-cs"/>
        </a:defRPr>
      </a:lvl7pPr>
      <a:lvl8pPr marL="4694572" algn="l" defTabSz="1341307" rtl="0" eaLnBrk="1" latinLnBrk="0" hangingPunct="1">
        <a:defRPr sz="2640" kern="1200">
          <a:solidFill>
            <a:schemeClr val="tx1"/>
          </a:solidFill>
          <a:latin typeface="+mn-lt"/>
          <a:ea typeface="+mn-ea"/>
          <a:cs typeface="+mn-cs"/>
        </a:defRPr>
      </a:lvl8pPr>
      <a:lvl9pPr marL="5365224" algn="l" defTabSz="1341307"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0CA1E-C607-31D8-FB2E-05AFCBA08B5F}"/>
              </a:ext>
              <a:ext uri="{C183D7F6-B498-43B3-948B-1728B52AA6E4}">
                <adec:decorative xmlns:adec="http://schemas.microsoft.com/office/drawing/2017/decorative" val="0"/>
              </a:ext>
            </a:extLst>
          </p:cNvPr>
          <p:cNvSpPr>
            <a:spLocks noGrp="1"/>
          </p:cNvSpPr>
          <p:nvPr>
            <p:ph type="title"/>
          </p:nvPr>
        </p:nvSpPr>
        <p:spPr>
          <a:xfrm>
            <a:off x="777321" y="-1676665"/>
            <a:ext cx="13991749" cy="1676665"/>
          </a:xfrm>
        </p:spPr>
        <p:txBody>
          <a:bodyPr vert="horz" lIns="146270" tIns="73134" rIns="146270" bIns="73134" rtlCol="0" anchor="b">
            <a:normAutofit/>
          </a:bodyPr>
          <a:lstStyle/>
          <a:p>
            <a:r>
              <a:rPr lang="es-MX" dirty="0"/>
              <a:t>Portada</a:t>
            </a:r>
            <a:endParaRPr lang="es-CO" dirty="0"/>
          </a:p>
        </p:txBody>
      </p:sp>
      <p:pic>
        <p:nvPicPr>
          <p:cNvPr id="9" name="Imagen 8" descr="Portada segundo informe de la gestion trimestral &#10;&#10;Portada segundo informe de la gestion trimestra">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0"/>
            <a:ext cx="15454648" cy="10101206"/>
          </a:xfrm>
          <a:prstGeom prst="rect">
            <a:avLst/>
          </a:prstGeom>
        </p:spPr>
      </p:pic>
    </p:spTree>
    <p:extLst>
      <p:ext uri="{BB962C8B-B14F-4D97-AF65-F5344CB8AC3E}">
        <p14:creationId xmlns:p14="http://schemas.microsoft.com/office/powerpoint/2010/main" val="157806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83441" y="-65067"/>
            <a:ext cx="894341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4" name="CuadroTexto 13">
            <a:extLst>
              <a:ext uri="{FF2B5EF4-FFF2-40B4-BE49-F238E27FC236}">
                <a16:creationId xmlns:a16="http://schemas.microsoft.com/office/drawing/2014/main" id="{065BCF94-220F-A339-FDC4-96C0585183F7}"/>
              </a:ext>
            </a:extLst>
          </p:cNvPr>
          <p:cNvSpPr txBox="1"/>
          <p:nvPr/>
        </p:nvSpPr>
        <p:spPr>
          <a:xfrm>
            <a:off x="491943" y="124919"/>
            <a:ext cx="6029151" cy="1077218"/>
          </a:xfrm>
          <a:prstGeom prst="rect">
            <a:avLst/>
          </a:prstGeom>
          <a:noFill/>
        </p:spPr>
        <p:txBody>
          <a:bodyPr wrap="square" rtlCol="0">
            <a:spAutoFit/>
          </a:bodyPr>
          <a:lstStyle/>
          <a:p>
            <a:pPr algn="just"/>
            <a:r>
              <a:rPr lang="es-MX" sz="1600" dirty="0">
                <a:latin typeface="Arial Narrow" panose="020B0606020202030204" pitchFamily="34" charset="0"/>
              </a:rPr>
              <a:t>A continuación se presentan los indicadores compuestos, de los proyectos estratégicos de la UAE, Cuerpo Oficial de Bomberos de Bogotá, Posteriormente se presentaran los resultados de todos los indicadores de manera individual. </a:t>
            </a:r>
            <a:endParaRPr lang="es-CO" sz="1600" dirty="0">
              <a:latin typeface="Arial Narrow" panose="020B0606020202030204" pitchFamily="34" charset="0"/>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3" name="CuadroTexto 12">
            <a:extLst>
              <a:ext uri="{FF2B5EF4-FFF2-40B4-BE49-F238E27FC236}">
                <a16:creationId xmlns:a16="http://schemas.microsoft.com/office/drawing/2014/main" id="{10988F84-6F1C-D60B-163A-C37914A554FA}"/>
              </a:ext>
            </a:extLst>
          </p:cNvPr>
          <p:cNvSpPr txBox="1"/>
          <p:nvPr/>
        </p:nvSpPr>
        <p:spPr>
          <a:xfrm>
            <a:off x="491943" y="1194715"/>
            <a:ext cx="5090983" cy="253916"/>
          </a:xfrm>
          <a:prstGeom prst="rect">
            <a:avLst/>
          </a:prstGeom>
          <a:noFill/>
        </p:spPr>
        <p:txBody>
          <a:bodyPr wrap="square" rtlCol="0">
            <a:spAutoFit/>
          </a:bodyPr>
          <a:lstStyle/>
          <a:p>
            <a:r>
              <a:rPr lang="es-CO" sz="1050" b="1" i="1" dirty="0">
                <a:latin typeface="Arial Narrow" panose="020B0606020202030204" pitchFamily="34" charset="0"/>
              </a:rPr>
              <a:t>Tabla 2. Indicadores de Impacto PEI </a:t>
            </a:r>
          </a:p>
        </p:txBody>
      </p:sp>
      <p:graphicFrame>
        <p:nvGraphicFramePr>
          <p:cNvPr id="6" name="Tabla 5" descr="Indicadores de Impacto PEI Habilitar 3 servicios ciudadanos digitales básicos en la UAECOB.&#10;" title="Indicadores de Impacto PEI Habilitar 3 servicios ciudadanos digitales básicos en la UAECOB.">
            <a:extLst>
              <a:ext uri="{FF2B5EF4-FFF2-40B4-BE49-F238E27FC236}">
                <a16:creationId xmlns:a16="http://schemas.microsoft.com/office/drawing/2014/main" id="{2F47ABB9-C12A-B1A6-4856-9A287FEA306C}"/>
              </a:ext>
            </a:extLst>
          </p:cNvPr>
          <p:cNvGraphicFramePr>
            <a:graphicFrameLocks noGrp="1"/>
          </p:cNvGraphicFramePr>
          <p:nvPr>
            <p:extLst>
              <p:ext uri="{D42A27DB-BD31-4B8C-83A1-F6EECF244321}">
                <p14:modId xmlns:p14="http://schemas.microsoft.com/office/powerpoint/2010/main" val="3793057408"/>
              </p:ext>
            </p:extLst>
          </p:nvPr>
        </p:nvGraphicFramePr>
        <p:xfrm>
          <a:off x="333189" y="1478267"/>
          <a:ext cx="14882428" cy="8101572"/>
        </p:xfrm>
        <a:graphic>
          <a:graphicData uri="http://schemas.openxmlformats.org/drawingml/2006/table">
            <a:tbl>
              <a:tblPr firstRow="1" bandRow="1">
                <a:tableStyleId>{5940675A-B579-460E-94D1-54222C63F5DA}</a:tableStyleId>
              </a:tblPr>
              <a:tblGrid>
                <a:gridCol w="2123260">
                  <a:extLst>
                    <a:ext uri="{9D8B030D-6E8A-4147-A177-3AD203B41FA5}">
                      <a16:colId xmlns:a16="http://schemas.microsoft.com/office/drawing/2014/main" val="20000"/>
                    </a:ext>
                  </a:extLst>
                </a:gridCol>
                <a:gridCol w="1762082">
                  <a:extLst>
                    <a:ext uri="{9D8B030D-6E8A-4147-A177-3AD203B41FA5}">
                      <a16:colId xmlns:a16="http://schemas.microsoft.com/office/drawing/2014/main" val="2467252018"/>
                    </a:ext>
                  </a:extLst>
                </a:gridCol>
                <a:gridCol w="3545394">
                  <a:extLst>
                    <a:ext uri="{9D8B030D-6E8A-4147-A177-3AD203B41FA5}">
                      <a16:colId xmlns:a16="http://schemas.microsoft.com/office/drawing/2014/main" val="20001"/>
                    </a:ext>
                  </a:extLst>
                </a:gridCol>
                <a:gridCol w="7451692">
                  <a:extLst>
                    <a:ext uri="{9D8B030D-6E8A-4147-A177-3AD203B41FA5}">
                      <a16:colId xmlns:a16="http://schemas.microsoft.com/office/drawing/2014/main" val="20002"/>
                    </a:ext>
                  </a:extLst>
                </a:gridCol>
              </a:tblGrid>
              <a:tr h="860704">
                <a:tc>
                  <a:txBody>
                    <a:bodyPr/>
                    <a:lstStyle/>
                    <a:p>
                      <a:pPr algn="ctr"/>
                      <a:r>
                        <a:rPr lang="es-CO" sz="2400" b="1" dirty="0">
                          <a:solidFill>
                            <a:schemeClr val="bg1"/>
                          </a:solidFill>
                          <a:latin typeface="Arial Narrow" panose="020B0606020202030204" pitchFamily="34" charset="0"/>
                        </a:rPr>
                        <a:t>Proyecto</a:t>
                      </a:r>
                      <a:r>
                        <a:rPr lang="es-CO" sz="2400" b="1" baseline="0" dirty="0">
                          <a:solidFill>
                            <a:schemeClr val="bg1"/>
                          </a:solidFill>
                          <a:latin typeface="Arial Narrow" panose="020B0606020202030204" pitchFamily="34" charset="0"/>
                        </a:rPr>
                        <a:t> Estratégico </a:t>
                      </a:r>
                      <a:endParaRPr lang="es-CO" sz="24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MX" sz="2100" b="1" dirty="0">
                          <a:solidFill>
                            <a:schemeClr val="bg1"/>
                          </a:solidFill>
                          <a:latin typeface="Arial Narrow" panose="020B0606020202030204" pitchFamily="34" charset="0"/>
                        </a:rPr>
                        <a:t>Responsables</a:t>
                      </a:r>
                      <a:endParaRPr lang="es-CO" sz="21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Avance del indicador </a:t>
                      </a: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Observación </a:t>
                      </a:r>
                    </a:p>
                  </a:txBody>
                  <a:tcPr marL="130276" marR="130276" marT="65137" marB="65137" anchor="ctr">
                    <a:solidFill>
                      <a:srgbClr val="C00000"/>
                    </a:solidFill>
                  </a:tcPr>
                </a:tc>
                <a:extLst>
                  <a:ext uri="{0D108BD9-81ED-4DB2-BD59-A6C34878D82A}">
                    <a16:rowId xmlns:a16="http://schemas.microsoft.com/office/drawing/2014/main" val="10000"/>
                  </a:ext>
                </a:extLst>
              </a:tr>
              <a:tr h="18871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b="0" i="0" u="none" strike="noStrike" dirty="0">
                          <a:solidFill>
                            <a:srgbClr val="000000"/>
                          </a:solidFill>
                          <a:effectLst/>
                          <a:latin typeface="Arial Narrow" panose="020B0606020202030204" pitchFamily="34" charset="0"/>
                        </a:rPr>
                        <a:t>Ejecutar las actividades para gestionar, seguir y controlar todas  la atención de incidentes o emergencias por la UAECOB.</a:t>
                      </a:r>
                      <a:endParaRPr lang="es-ES" sz="1700" b="0" i="0" u="none" strike="noStrike" dirty="0">
                        <a:solidFill>
                          <a:srgbClr val="000000"/>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b="0" i="0" u="none" strike="noStrike" dirty="0">
                          <a:solidFill>
                            <a:srgbClr val="000000"/>
                          </a:solidFill>
                          <a:effectLst/>
                          <a:latin typeface="Arial Narrow" panose="020B0606020202030204" pitchFamily="34" charset="0"/>
                        </a:rPr>
                        <a:t>Subdirección Operativa.</a:t>
                      </a: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MX" sz="1800" dirty="0">
                          <a:latin typeface="Arial Narrow" panose="020B0606020202030204" pitchFamily="34" charset="0"/>
                        </a:rPr>
                        <a:t>El promedio de avance de este indicador incluye los avances en los porcentajes de alerta por niveles de atención, y los porcentajes de atención de emergencias o incidentes. Con reportes del </a:t>
                      </a:r>
                      <a:r>
                        <a:rPr lang="es-MX" sz="1800" b="1" dirty="0">
                          <a:latin typeface="Arial Narrow" panose="020B0606020202030204" pitchFamily="34" charset="0"/>
                        </a:rPr>
                        <a:t>28,76% y 26% </a:t>
                      </a:r>
                      <a:r>
                        <a:rPr lang="es-MX" sz="1800" dirty="0">
                          <a:latin typeface="Arial Narrow" panose="020B0606020202030204" pitchFamily="34" charset="0"/>
                        </a:rPr>
                        <a:t>respectivamente</a:t>
                      </a:r>
                      <a:endParaRPr lang="es-CO" sz="1800" dirty="0">
                        <a:latin typeface="Arial Narrow" panose="020B0606020202030204" pitchFamily="34" charset="0"/>
                      </a:endParaRPr>
                    </a:p>
                    <a:p>
                      <a:pPr algn="just"/>
                      <a:endParaRPr lang="es-CO" sz="1700" dirty="0">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1"/>
                  </a:ext>
                </a:extLst>
              </a:tr>
              <a:tr h="2446020">
                <a:tc>
                  <a:txBody>
                    <a:bodyPr/>
                    <a:lstStyle/>
                    <a:p>
                      <a:pPr algn="just"/>
                      <a:r>
                        <a:rPr lang="es-MX" sz="1700" dirty="0">
                          <a:latin typeface="Arial Narrow" panose="020B0606020202030204" pitchFamily="34" charset="0"/>
                        </a:rPr>
                        <a:t>Habilitar 3 servicios ciudadanos digitales básicos en la UAECOB.</a:t>
                      </a:r>
                      <a:endParaRPr lang="es-CO" sz="1700" dirty="0">
                        <a:latin typeface="Arial Narrow" panose="020B0606020202030204" pitchFamily="34" charset="0"/>
                      </a:endParaRPr>
                    </a:p>
                  </a:txBody>
                  <a:tcPr marL="130276" marR="130276" marT="65137" marB="65137" anchor="ctr"/>
                </a:tc>
                <a:tc>
                  <a:txBody>
                    <a:bodyPr/>
                    <a:lstStyle/>
                    <a:p>
                      <a:pPr algn="just"/>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MX" sz="1800" b="0" dirty="0">
                          <a:solidFill>
                            <a:schemeClr val="tx1"/>
                          </a:solidFill>
                          <a:latin typeface="Arial Narrow" panose="020B0606020202030204" pitchFamily="34" charset="0"/>
                        </a:rPr>
                        <a:t>En la Unidad Administrativa Especial, Cuerpo Oficial de bomberos se han habilitado </a:t>
                      </a:r>
                      <a:r>
                        <a:rPr lang="es-MX" sz="1800" b="1" dirty="0">
                          <a:solidFill>
                            <a:schemeClr val="tx1"/>
                          </a:solidFill>
                          <a:latin typeface="Arial Narrow" panose="020B0606020202030204" pitchFamily="34" charset="0"/>
                        </a:rPr>
                        <a:t>2</a:t>
                      </a:r>
                      <a:r>
                        <a:rPr lang="es-MX" sz="1800" b="0" dirty="0">
                          <a:solidFill>
                            <a:schemeClr val="tx1"/>
                          </a:solidFill>
                          <a:latin typeface="Arial Narrow" panose="020B0606020202030204" pitchFamily="34" charset="0"/>
                        </a:rPr>
                        <a:t> de 3  servicios ciudadanos digitales, los cuales son: web services entre Bogotá Te Escucha y El gestor documental (ControlDoc), que permite la gestión en línea de los PQRSD y la puesta en marcha del sistema de atención de turnos (Digiturno), el cual permite administrar los turnos de atención de los ciudadanos y tipificar los tramites de la ciudadanía.</a:t>
                      </a:r>
                    </a:p>
                    <a:p>
                      <a:pPr marL="0" marR="0" lvl="0" indent="0" algn="just" defTabSz="1341307" rtl="0" eaLnBrk="1" fontAlgn="auto" latinLnBrk="0" hangingPunct="1">
                        <a:lnSpc>
                          <a:spcPct val="100000"/>
                        </a:lnSpc>
                        <a:spcBef>
                          <a:spcPts val="0"/>
                        </a:spcBef>
                        <a:spcAft>
                          <a:spcPts val="0"/>
                        </a:spcAft>
                        <a:buClrTx/>
                        <a:buSzTx/>
                        <a:buFontTx/>
                        <a:buNone/>
                        <a:tabLst/>
                        <a:defRPr/>
                      </a:pPr>
                      <a:r>
                        <a:rPr lang="es-MX" sz="1800" b="0" dirty="0">
                          <a:solidFill>
                            <a:schemeClr val="tx1"/>
                          </a:solidFill>
                          <a:latin typeface="Arial Narrow" panose="020B0606020202030204" pitchFamily="34" charset="0"/>
                        </a:rPr>
                        <a:t>El promedio de avance de este indicador esta asociado a la mejora de interacción de lo usuarios con los canales de servicios.</a:t>
                      </a:r>
                      <a:endParaRPr lang="es-MX" sz="1700" dirty="0">
                        <a:solidFill>
                          <a:srgbClr val="FF0000"/>
                        </a:solidFill>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2"/>
                  </a:ext>
                </a:extLst>
              </a:tr>
              <a:tr h="29065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b="0" i="0" u="none" strike="noStrike" dirty="0">
                          <a:solidFill>
                            <a:srgbClr val="000000"/>
                          </a:solidFill>
                          <a:effectLst/>
                          <a:latin typeface="Arial Narrow" panose="020B0606020202030204" pitchFamily="34" charset="0"/>
                        </a:rPr>
                        <a:t>Implementar  un programa de renovación de equipo menor, herramientas, accesorios y elementos de protección personal para  la UAECOB.</a:t>
                      </a:r>
                      <a:endParaRPr lang="es-ES" sz="1700" b="0" i="0" u="none" strike="noStrike" dirty="0">
                        <a:solidFill>
                          <a:srgbClr val="000000"/>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b="0" i="0" u="none" strike="noStrike" dirty="0">
                          <a:solidFill>
                            <a:srgbClr val="000000"/>
                          </a:solidFill>
                          <a:effectLst/>
                          <a:latin typeface="Arial Narrow" panose="020B0606020202030204" pitchFamily="34" charset="0"/>
                        </a:rPr>
                        <a:t>Subdirección Operativa.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700" b="0" i="0" u="none" strike="noStrike" dirty="0">
                        <a:solidFill>
                          <a:srgbClr val="000000"/>
                        </a:solidFill>
                        <a:effectLst/>
                        <a:latin typeface="Arial Narrow" panose="020B0606020202030204" pitchFamily="34" charset="0"/>
                      </a:endParaRP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pPr algn="just"/>
                      <a:r>
                        <a:rPr lang="es-MX" sz="1800" dirty="0">
                          <a:latin typeface="Arial Narrow" panose="020B0606020202030204" pitchFamily="34" charset="0"/>
                        </a:rPr>
                        <a:t>Durante el segundo trimestre de 2022, se llevó a cabo los procesos de contratación de equipos de protección personal (E.P.P.), a través de licitación pública No.06/2022, que consta de cuatro (4) grupos:</a:t>
                      </a:r>
                    </a:p>
                    <a:p>
                      <a:pPr algn="just"/>
                      <a:r>
                        <a:rPr lang="es-MX" sz="1700" dirty="0">
                          <a:latin typeface="Arial Narrow" panose="020B0606020202030204" pitchFamily="34" charset="0"/>
                        </a:rPr>
                        <a:t> </a:t>
                      </a:r>
                    </a:p>
                    <a:p>
                      <a:pPr algn="just"/>
                      <a:r>
                        <a:rPr lang="es-MX" sz="1700" b="1" dirty="0">
                          <a:latin typeface="Arial Narrow" panose="020B0606020202030204" pitchFamily="34" charset="0"/>
                        </a:rPr>
                        <a:t>Grupo #1</a:t>
                      </a:r>
                      <a:r>
                        <a:rPr lang="es-MX" sz="1700" dirty="0">
                          <a:latin typeface="Arial Narrow" panose="020B0606020202030204" pitchFamily="34" charset="0"/>
                        </a:rPr>
                        <a:t>: Guantes para el combate de incendios estructurales, </a:t>
                      </a:r>
                      <a:r>
                        <a:rPr lang="es-MX" sz="1700" b="1" dirty="0">
                          <a:latin typeface="Arial Narrow" panose="020B0606020202030204" pitchFamily="34" charset="0"/>
                        </a:rPr>
                        <a:t>Grupo #2</a:t>
                      </a:r>
                      <a:r>
                        <a:rPr lang="es-MX" sz="1700" dirty="0">
                          <a:latin typeface="Arial Narrow" panose="020B0606020202030204" pitchFamily="34" charset="0"/>
                        </a:rPr>
                        <a:t>: Cascos para la atención de incendios forestales, </a:t>
                      </a:r>
                      <a:r>
                        <a:rPr lang="es-MX" sz="1700" b="1" dirty="0">
                          <a:latin typeface="Arial Narrow" panose="020B0606020202030204" pitchFamily="34" charset="0"/>
                        </a:rPr>
                        <a:t>Grupo #3</a:t>
                      </a:r>
                      <a:r>
                        <a:rPr lang="es-MX" sz="1700" dirty="0">
                          <a:latin typeface="Arial Narrow" panose="020B0606020202030204" pitchFamily="34" charset="0"/>
                        </a:rPr>
                        <a:t>: Capuchas, monjas – hood o protectores faciales para el combate de incendios, </a:t>
                      </a:r>
                      <a:r>
                        <a:rPr lang="es-MX" sz="1700" b="1" dirty="0">
                          <a:latin typeface="Arial Narrow" panose="020B0606020202030204" pitchFamily="34" charset="0"/>
                        </a:rPr>
                        <a:t>Grupo #4</a:t>
                      </a:r>
                      <a:r>
                        <a:rPr lang="es-MX" sz="1700" dirty="0">
                          <a:latin typeface="Arial Narrow" panose="020B0606020202030204" pitchFamily="34" charset="0"/>
                        </a:rPr>
                        <a:t>: trajes para la atención de incidentes y emergencias en cuerpos laminares.</a:t>
                      </a:r>
                    </a:p>
                    <a:p>
                      <a:pPr algn="just"/>
                      <a:endParaRPr lang="es-MX" sz="1700" dirty="0">
                        <a:latin typeface="Arial Narrow" panose="020B0606020202030204" pitchFamily="34" charset="0"/>
                      </a:endParaRPr>
                    </a:p>
                    <a:p>
                      <a:pPr algn="just"/>
                      <a:r>
                        <a:rPr lang="es-MX" sz="1700" dirty="0">
                          <a:latin typeface="Arial Narrow" panose="020B0606020202030204" pitchFamily="34" charset="0"/>
                        </a:rPr>
                        <a:t>.</a:t>
                      </a:r>
                      <a:endParaRPr lang="es-CO" sz="1700" dirty="0">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3"/>
                  </a:ext>
                </a:extLst>
              </a:tr>
            </a:tbl>
          </a:graphicData>
        </a:graphic>
      </p:graphicFrame>
      <p:grpSp>
        <p:nvGrpSpPr>
          <p:cNvPr id="3" name="Grupo 2" descr="Tacómetro de los indicadores de Ejecutar las actividades para gestionar, seguir y controlar todas  la atención de incidentes o emergencias por la UAECOB, Habilitar 3 servicios ciudadanos digitales básicos en la UAECOB, Implementar  un programa de renovación de equipo menor, herramientas, accesorios y elementos de protección personal para  la UAECOB.&#10;&#10;&#10;">
            <a:extLst>
              <a:ext uri="{FF2B5EF4-FFF2-40B4-BE49-F238E27FC236}">
                <a16:creationId xmlns:a16="http://schemas.microsoft.com/office/drawing/2014/main" id="{F2ACB1DA-9241-8BA4-0DA2-D6A7771323A1}"/>
              </a:ext>
            </a:extLst>
          </p:cNvPr>
          <p:cNvGrpSpPr/>
          <p:nvPr/>
        </p:nvGrpSpPr>
        <p:grpSpPr>
          <a:xfrm>
            <a:off x="4272112" y="2346280"/>
            <a:ext cx="3430723" cy="7129677"/>
            <a:chOff x="4272112" y="2346280"/>
            <a:chExt cx="3430723" cy="7129677"/>
          </a:xfrm>
        </p:grpSpPr>
        <p:pic>
          <p:nvPicPr>
            <p:cNvPr id="4" name="Imagen 3" descr="tacometro del indicador Ejecutar las actividades para gestionar, seguir y controlar todas  la atención de incidentes o emergencias por la UAECOB.&#10;" title="tacometro Ejecutar las actividades para gestionar, seguir y controlar todas  la atención de incidentes o emergencias por la UAECOB.">
              <a:extLst>
                <a:ext uri="{FF2B5EF4-FFF2-40B4-BE49-F238E27FC236}">
                  <a16:creationId xmlns:a16="http://schemas.microsoft.com/office/drawing/2014/main" id="{F4753C62-7A8C-3285-8FA8-CE77349AA512}"/>
                </a:ext>
              </a:extLst>
            </p:cNvPr>
            <p:cNvPicPr>
              <a:picLocks noChangeAspect="1"/>
            </p:cNvPicPr>
            <p:nvPr/>
          </p:nvPicPr>
          <p:blipFill>
            <a:blip r:embed="rId2"/>
            <a:stretch>
              <a:fillRect/>
            </a:stretch>
          </p:blipFill>
          <p:spPr>
            <a:xfrm>
              <a:off x="4682147" y="2346280"/>
              <a:ext cx="2401294" cy="1844328"/>
            </a:xfrm>
            <a:prstGeom prst="rect">
              <a:avLst/>
            </a:prstGeom>
          </p:spPr>
        </p:pic>
        <p:pic>
          <p:nvPicPr>
            <p:cNvPr id="8" name="Imagen 7" title="Tacometro Indicador ">
              <a:extLst>
                <a:ext uri="{FF2B5EF4-FFF2-40B4-BE49-F238E27FC236}">
                  <a16:creationId xmlns:a16="http://schemas.microsoft.com/office/drawing/2014/main" id="{E4C25302-96E8-3D52-5948-B9A4729B5C0F}"/>
                </a:ext>
              </a:extLst>
            </p:cNvPr>
            <p:cNvPicPr>
              <a:picLocks noChangeAspect="1"/>
            </p:cNvPicPr>
            <p:nvPr/>
          </p:nvPicPr>
          <p:blipFill>
            <a:blip r:embed="rId3"/>
            <a:stretch>
              <a:fillRect/>
            </a:stretch>
          </p:blipFill>
          <p:spPr>
            <a:xfrm>
              <a:off x="4438713" y="4285598"/>
              <a:ext cx="3010681" cy="2343592"/>
            </a:xfrm>
            <a:prstGeom prst="rect">
              <a:avLst/>
            </a:prstGeom>
          </p:spPr>
        </p:pic>
        <p:pic>
          <p:nvPicPr>
            <p:cNvPr id="9" name="Imagen 8" descr="tacometro del indicador Implementar  un programa de renovación de equipo menor, herramientas, accesorios y elementos de protección personal para  la UAECOB" title="Indicador Implementar  un programa de renovación de equipo menor, herramientas, accesorios y elementos de protección personal para  la UAECOB">
              <a:extLst>
                <a:ext uri="{FF2B5EF4-FFF2-40B4-BE49-F238E27FC236}">
                  <a16:creationId xmlns:a16="http://schemas.microsoft.com/office/drawing/2014/main" id="{AA12050C-ED75-CC85-5026-93F2A8B5D646}"/>
                </a:ext>
              </a:extLst>
            </p:cNvPr>
            <p:cNvPicPr>
              <a:picLocks noChangeAspect="1"/>
            </p:cNvPicPr>
            <p:nvPr/>
          </p:nvPicPr>
          <p:blipFill>
            <a:blip r:embed="rId4"/>
            <a:stretch>
              <a:fillRect/>
            </a:stretch>
          </p:blipFill>
          <p:spPr>
            <a:xfrm>
              <a:off x="4272112" y="6813158"/>
              <a:ext cx="3430723" cy="2662799"/>
            </a:xfrm>
            <a:prstGeom prst="rect">
              <a:avLst/>
            </a:prstGeom>
          </p:spPr>
        </p:pic>
      </p:grpSp>
      <p:sp>
        <p:nvSpPr>
          <p:cNvPr id="15" name="CuadroTexto 14">
            <a:extLst>
              <a:ext uri="{FF2B5EF4-FFF2-40B4-BE49-F238E27FC236}">
                <a16:creationId xmlns:a16="http://schemas.microsoft.com/office/drawing/2014/main" id="{434A24AE-5807-DC9F-E12E-434EAC6FA447}"/>
              </a:ext>
            </a:extLst>
          </p:cNvPr>
          <p:cNvSpPr txBox="1">
            <a:spLocks/>
          </p:cNvSpPr>
          <p:nvPr/>
        </p:nvSpPr>
        <p:spPr>
          <a:xfrm>
            <a:off x="506933" y="9688917"/>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tx1"/>
                </a:solidFill>
                <a:effectLst/>
                <a:uLnTx/>
                <a:uFillTx/>
                <a:latin typeface="+mn-lt"/>
                <a:ea typeface="+mn-ea"/>
                <a:cs typeface="+mn-cs"/>
              </a:rPr>
              <a:t>Fuente: Oficina Asesora de Planeación – U.A.E Cuerpo Oficial de Bomberos de Bogotá </a:t>
            </a:r>
            <a:endParaRPr kumimoji="0" lang="es-CO" sz="12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776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890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8" name="Rectángulo 17">
            <a:extLst>
              <a:ext uri="{FF2B5EF4-FFF2-40B4-BE49-F238E27FC236}">
                <a16:creationId xmlns:a16="http://schemas.microsoft.com/office/drawing/2014/main" id="{94002710-A791-3BCA-BB3E-38816068A223}"/>
              </a:ext>
            </a:extLst>
          </p:cNvPr>
          <p:cNvSpPr/>
          <p:nvPr/>
        </p:nvSpPr>
        <p:spPr>
          <a:xfrm>
            <a:off x="466293" y="1020130"/>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2" name="Grupo 1" descr="Tacometros">
            <a:extLst>
              <a:ext uri="{FF2B5EF4-FFF2-40B4-BE49-F238E27FC236}">
                <a16:creationId xmlns:a16="http://schemas.microsoft.com/office/drawing/2014/main" id="{AFC8704E-64DF-115C-BE0D-064DDDDEE104}"/>
              </a:ext>
            </a:extLst>
          </p:cNvPr>
          <p:cNvGrpSpPr/>
          <p:nvPr/>
        </p:nvGrpSpPr>
        <p:grpSpPr>
          <a:xfrm>
            <a:off x="5418784" y="2275783"/>
            <a:ext cx="3209386" cy="7339625"/>
            <a:chOff x="5418784" y="2275783"/>
            <a:chExt cx="3209386" cy="7339625"/>
          </a:xfrm>
        </p:grpSpPr>
        <p:pic>
          <p:nvPicPr>
            <p:cNvPr id="14" name="Imagen 13" descr="INDICADOR CON AVANCE DEL 47.50%" title="Implementar  un programa de renovación de vehículos para la Unidad Administrativa Cuerpo Oficial de Bomberos de Bogotá.">
              <a:extLst>
                <a:ext uri="{FF2B5EF4-FFF2-40B4-BE49-F238E27FC236}">
                  <a16:creationId xmlns:a16="http://schemas.microsoft.com/office/drawing/2014/main" id="{495358E7-A171-C42A-80DD-B2E0E1CD9516}"/>
                </a:ext>
              </a:extLst>
            </p:cNvPr>
            <p:cNvPicPr>
              <a:picLocks noChangeAspect="1"/>
            </p:cNvPicPr>
            <p:nvPr/>
          </p:nvPicPr>
          <p:blipFill>
            <a:blip r:embed="rId2"/>
            <a:stretch>
              <a:fillRect/>
            </a:stretch>
          </p:blipFill>
          <p:spPr>
            <a:xfrm>
              <a:off x="5579478" y="2275783"/>
              <a:ext cx="2767560" cy="2109764"/>
            </a:xfrm>
            <a:prstGeom prst="rect">
              <a:avLst/>
            </a:prstGeom>
          </p:spPr>
        </p:pic>
        <p:pic>
          <p:nvPicPr>
            <p:cNvPr id="15" name="Imagen 14" descr="Indicador con avance del 57.71%" title="Indicador Implementar 1 plan de ajuste y sostenibilidad del MIPG en la UAECOB">
              <a:extLst>
                <a:ext uri="{FF2B5EF4-FFF2-40B4-BE49-F238E27FC236}">
                  <a16:creationId xmlns:a16="http://schemas.microsoft.com/office/drawing/2014/main" id="{F821C1B1-97E5-45A8-BB45-33BF6376602C}"/>
                </a:ext>
              </a:extLst>
            </p:cNvPr>
            <p:cNvPicPr>
              <a:picLocks noChangeAspect="1"/>
            </p:cNvPicPr>
            <p:nvPr/>
          </p:nvPicPr>
          <p:blipFill>
            <a:blip r:embed="rId3"/>
            <a:stretch>
              <a:fillRect/>
            </a:stretch>
          </p:blipFill>
          <p:spPr>
            <a:xfrm>
              <a:off x="5561190" y="4541236"/>
              <a:ext cx="2924573" cy="2279446"/>
            </a:xfrm>
            <a:prstGeom prst="rect">
              <a:avLst/>
            </a:prstGeom>
          </p:spPr>
        </p:pic>
        <p:pic>
          <p:nvPicPr>
            <p:cNvPr id="16" name="Imagen 15" descr="Indicador con avance del 56.39%" title="Indicador Implementar 100 % del plan de gestión de riesgo para los procesos de conocimiento y reducción en incendios, incidentes con materiales peligrosos y escenarios de riesgos.">
              <a:extLst>
                <a:ext uri="{FF2B5EF4-FFF2-40B4-BE49-F238E27FC236}">
                  <a16:creationId xmlns:a16="http://schemas.microsoft.com/office/drawing/2014/main" id="{229F2DF1-CD4A-E7CC-1871-46D067F64407}"/>
                </a:ext>
              </a:extLst>
            </p:cNvPr>
            <p:cNvPicPr>
              <a:picLocks noChangeAspect="1"/>
            </p:cNvPicPr>
            <p:nvPr/>
          </p:nvPicPr>
          <p:blipFill>
            <a:blip r:embed="rId4"/>
            <a:stretch>
              <a:fillRect/>
            </a:stretch>
          </p:blipFill>
          <p:spPr>
            <a:xfrm>
              <a:off x="5418784" y="7087661"/>
              <a:ext cx="3209386" cy="2527747"/>
            </a:xfrm>
            <a:prstGeom prst="rect">
              <a:avLst/>
            </a:prstGeom>
          </p:spPr>
        </p:pic>
      </p:grpSp>
      <p:graphicFrame>
        <p:nvGraphicFramePr>
          <p:cNvPr id="13" name="Tabla 12" descr="Tacometros" title="Continuacion tabla de indicadores de impacto PEI ">
            <a:extLst>
              <a:ext uri="{FF2B5EF4-FFF2-40B4-BE49-F238E27FC236}">
                <a16:creationId xmlns:a16="http://schemas.microsoft.com/office/drawing/2014/main" id="{06784C6B-7B68-CE7D-A381-24387E4D5423}"/>
              </a:ext>
            </a:extLst>
          </p:cNvPr>
          <p:cNvGraphicFramePr>
            <a:graphicFrameLocks noGrp="1"/>
          </p:cNvGraphicFramePr>
          <p:nvPr>
            <p:extLst>
              <p:ext uri="{D42A27DB-BD31-4B8C-83A1-F6EECF244321}">
                <p14:modId xmlns:p14="http://schemas.microsoft.com/office/powerpoint/2010/main" val="3474197023"/>
              </p:ext>
            </p:extLst>
          </p:nvPr>
        </p:nvGraphicFramePr>
        <p:xfrm>
          <a:off x="331877" y="1276010"/>
          <a:ext cx="14882634" cy="8436356"/>
        </p:xfrm>
        <a:graphic>
          <a:graphicData uri="http://schemas.openxmlformats.org/drawingml/2006/table">
            <a:tbl>
              <a:tblPr firstRow="1" bandRow="1">
                <a:tableStyleId>{5940675A-B579-460E-94D1-54222C63F5DA}</a:tableStyleId>
              </a:tblPr>
              <a:tblGrid>
                <a:gridCol w="2364125">
                  <a:extLst>
                    <a:ext uri="{9D8B030D-6E8A-4147-A177-3AD203B41FA5}">
                      <a16:colId xmlns:a16="http://schemas.microsoft.com/office/drawing/2014/main" val="20000"/>
                    </a:ext>
                  </a:extLst>
                </a:gridCol>
                <a:gridCol w="1998438">
                  <a:extLst>
                    <a:ext uri="{9D8B030D-6E8A-4147-A177-3AD203B41FA5}">
                      <a16:colId xmlns:a16="http://schemas.microsoft.com/office/drawing/2014/main" val="1673358718"/>
                    </a:ext>
                  </a:extLst>
                </a:gridCol>
                <a:gridCol w="4627214">
                  <a:extLst>
                    <a:ext uri="{9D8B030D-6E8A-4147-A177-3AD203B41FA5}">
                      <a16:colId xmlns:a16="http://schemas.microsoft.com/office/drawing/2014/main" val="20001"/>
                    </a:ext>
                  </a:extLst>
                </a:gridCol>
                <a:gridCol w="5892857">
                  <a:extLst>
                    <a:ext uri="{9D8B030D-6E8A-4147-A177-3AD203B41FA5}">
                      <a16:colId xmlns:a16="http://schemas.microsoft.com/office/drawing/2014/main" val="20002"/>
                    </a:ext>
                  </a:extLst>
                </a:gridCol>
              </a:tblGrid>
              <a:tr h="910652">
                <a:tc>
                  <a:txBody>
                    <a:bodyPr/>
                    <a:lstStyle/>
                    <a:p>
                      <a:pPr algn="ctr"/>
                      <a:r>
                        <a:rPr lang="es-MX" sz="2500" b="1" dirty="0">
                          <a:solidFill>
                            <a:schemeClr val="bg1"/>
                          </a:solidFill>
                          <a:latin typeface="Arial Narrow" panose="020B0606020202030204" pitchFamily="34" charset="0"/>
                        </a:rPr>
                        <a:t>Proyecto Estratégico</a:t>
                      </a:r>
                      <a:endParaRPr lang="es-CO" sz="25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MX" sz="2500" b="1" dirty="0">
                          <a:solidFill>
                            <a:schemeClr val="bg1"/>
                          </a:solidFill>
                          <a:latin typeface="Arial Narrow" panose="020B0606020202030204" pitchFamily="34" charset="0"/>
                        </a:rPr>
                        <a:t>Responsable (s)</a:t>
                      </a:r>
                      <a:endParaRPr lang="es-CO" sz="25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CO" sz="2500" b="1" dirty="0">
                          <a:solidFill>
                            <a:schemeClr val="bg1"/>
                          </a:solidFill>
                          <a:latin typeface="Arial Narrow" panose="020B0606020202030204" pitchFamily="34" charset="0"/>
                        </a:rPr>
                        <a:t>Avance </a:t>
                      </a:r>
                    </a:p>
                  </a:txBody>
                  <a:tcPr marL="140921" marR="140921" marT="70462" marB="70462" anchor="ctr">
                    <a:solidFill>
                      <a:srgbClr val="C00000"/>
                    </a:solidFill>
                  </a:tcPr>
                </a:tc>
                <a:tc>
                  <a:txBody>
                    <a:bodyPr/>
                    <a:lstStyle/>
                    <a:p>
                      <a:pPr algn="ctr"/>
                      <a:r>
                        <a:rPr lang="es-CO" sz="2500" b="1" dirty="0">
                          <a:solidFill>
                            <a:schemeClr val="bg1"/>
                          </a:solidFill>
                          <a:latin typeface="Arial Narrow" panose="020B0606020202030204" pitchFamily="34" charset="0"/>
                        </a:rPr>
                        <a:t>Observación </a:t>
                      </a:r>
                    </a:p>
                  </a:txBody>
                  <a:tcPr marL="140921" marR="140921" marT="70462" marB="70462" anchor="ctr">
                    <a:solidFill>
                      <a:srgbClr val="C00000"/>
                    </a:solidFill>
                  </a:tcPr>
                </a:tc>
                <a:extLst>
                  <a:ext uri="{0D108BD9-81ED-4DB2-BD59-A6C34878D82A}">
                    <a16:rowId xmlns:a16="http://schemas.microsoft.com/office/drawing/2014/main" val="10000"/>
                  </a:ext>
                </a:extLst>
              </a:tr>
              <a:tr h="2268145">
                <a:tc>
                  <a:txBody>
                    <a:bodyPr/>
                    <a:lstStyle/>
                    <a:p>
                      <a:pPr algn="just"/>
                      <a:r>
                        <a:rPr lang="es-MX" sz="1800" dirty="0">
                          <a:latin typeface="Arial Narrow" panose="020B0606020202030204" pitchFamily="34" charset="0"/>
                        </a:rPr>
                        <a:t>Implementar  un programa de renovación de vehículos para la Unidad Administrativa Cuerpo Oficial de Bomberos de Bogotá.</a:t>
                      </a:r>
                      <a:endParaRPr lang="es-CO" sz="1800" dirty="0">
                        <a:latin typeface="Arial Narrow" panose="020B0606020202030204" pitchFamily="34" charset="0"/>
                      </a:endParaRPr>
                    </a:p>
                  </a:txBody>
                  <a:tcPr marL="140921" marR="140921" marT="70462" marB="70462" anchor="ctr"/>
                </a:tc>
                <a:tc>
                  <a:txBody>
                    <a:bodyPr/>
                    <a:lstStyle/>
                    <a:p>
                      <a:pPr algn="just"/>
                      <a:r>
                        <a:rPr lang="es-MX" sz="1800" dirty="0">
                          <a:latin typeface="Arial Narrow" panose="020B0606020202030204" pitchFamily="34" charset="0"/>
                        </a:rPr>
                        <a:t>Subdirección Operativa- Subdirección Logista </a:t>
                      </a:r>
                      <a:endParaRPr lang="es-CO" sz="1800" dirty="0">
                        <a:latin typeface="Arial Narrow" panose="020B0606020202030204" pitchFamily="34" charset="0"/>
                      </a:endParaRPr>
                    </a:p>
                  </a:txBody>
                  <a:tcPr marL="140921" marR="140921" marT="70462" marB="70462" anchor="ctr"/>
                </a:tc>
                <a:tc>
                  <a:txBody>
                    <a:bodyPr/>
                    <a:lstStyle/>
                    <a:p>
                      <a:endParaRPr lang="es-CO" sz="1800" dirty="0">
                        <a:latin typeface="Arial Narrow" panose="020B0606020202030204" pitchFamily="34" charset="0"/>
                      </a:endParaRPr>
                    </a:p>
                  </a:txBody>
                  <a:tcPr marL="140921" marR="140921" marT="70462" marB="70462"/>
                </a:tc>
                <a:tc>
                  <a:txBody>
                    <a:bodyPr/>
                    <a:lstStyle/>
                    <a:p>
                      <a:pPr algn="just" fontAlgn="ctr"/>
                      <a:r>
                        <a:rPr lang="es-MX" sz="1800" kern="1200" dirty="0">
                          <a:solidFill>
                            <a:schemeClr val="tx1"/>
                          </a:solidFill>
                          <a:latin typeface="Arial Narrow" panose="020B0606020202030204" pitchFamily="34" charset="0"/>
                          <a:ea typeface="+mn-ea"/>
                          <a:cs typeface="+mn-cs"/>
                        </a:rPr>
                        <a:t>El avance del indicador se encuentra asociado a la gestión realizada con la estructuración de documentos precontractuales para el proceso de adquisición de vehículos.</a:t>
                      </a:r>
                    </a:p>
                  </a:txBody>
                  <a:tcPr marL="13283" marR="13283" marT="13283" marB="63760" anchor="ctr"/>
                </a:tc>
                <a:extLst>
                  <a:ext uri="{0D108BD9-81ED-4DB2-BD59-A6C34878D82A}">
                    <a16:rowId xmlns:a16="http://schemas.microsoft.com/office/drawing/2014/main" val="10001"/>
                  </a:ext>
                </a:extLst>
              </a:tr>
              <a:tr h="2417718">
                <a:tc>
                  <a:txBody>
                    <a:bodyPr/>
                    <a:lstStyle/>
                    <a:p>
                      <a:pPr algn="just"/>
                      <a:r>
                        <a:rPr lang="es-MX" sz="1800" dirty="0">
                          <a:latin typeface="Arial Narrow" panose="020B0606020202030204" pitchFamily="34" charset="0"/>
                        </a:rPr>
                        <a:t>Implementar 1 plan de ajuste y sostenibilidad del MIPG en la UAECOB.</a:t>
                      </a:r>
                      <a:endParaRPr lang="es-CO" sz="1800" dirty="0">
                        <a:latin typeface="Arial Narrow" panose="020B0606020202030204" pitchFamily="34" charset="0"/>
                      </a:endParaRPr>
                    </a:p>
                  </a:txBody>
                  <a:tcPr marL="140921" marR="140921" marT="70462" marB="70462" anchor="ctr"/>
                </a:tc>
                <a:tc>
                  <a:txBody>
                    <a:bodyPr/>
                    <a:lstStyle/>
                    <a:p>
                      <a:pPr algn="l"/>
                      <a:r>
                        <a:rPr lang="es-MX" sz="1800" dirty="0">
                          <a:latin typeface="Arial Narrow" panose="020B0606020202030204" pitchFamily="34" charset="0"/>
                        </a:rPr>
                        <a:t>Oficina Asesora de Planeación- Subdirección Corporativa- Subdirección de Gestión Humana </a:t>
                      </a:r>
                      <a:endParaRPr lang="es-CO" sz="1800" dirty="0">
                        <a:latin typeface="Arial Narrow" panose="020B0606020202030204" pitchFamily="34" charset="0"/>
                      </a:endParaRPr>
                    </a:p>
                  </a:txBody>
                  <a:tcPr marL="140921" marR="140921" marT="70462" marB="70462" anchor="ctr"/>
                </a:tc>
                <a:tc>
                  <a:txBody>
                    <a:bodyPr/>
                    <a:lstStyle/>
                    <a:p>
                      <a:endParaRPr lang="es-CO" sz="1800" dirty="0">
                        <a:latin typeface="Arial Narrow" panose="020B0606020202030204" pitchFamily="34" charset="0"/>
                      </a:endParaRPr>
                    </a:p>
                  </a:txBody>
                  <a:tcPr marL="140921" marR="140921" marT="70462" marB="70462"/>
                </a:tc>
                <a:tc>
                  <a:txBody>
                    <a:bodyPr/>
                    <a:lstStyle/>
                    <a:p>
                      <a:pPr marL="0" algn="just" defTabSz="1104047" rtl="0" eaLnBrk="1" fontAlgn="ctr" latinLnBrk="0" hangingPunct="1"/>
                      <a:r>
                        <a:rPr lang="es-MX" sz="1800" kern="1200" dirty="0">
                          <a:solidFill>
                            <a:schemeClr val="tx1"/>
                          </a:solidFill>
                          <a:latin typeface="Arial Narrow" panose="020B0606020202030204" pitchFamily="34" charset="0"/>
                          <a:ea typeface="+mn-ea"/>
                          <a:cs typeface="+mn-cs"/>
                        </a:rPr>
                        <a:t>El porcentaje de avance del proyecto, es el promedio del indicador del nivel de percepción de la ciudadanía en términos de confianza, oportunidad, corresponsabilidad y prestación del servicio, indicador calculado a partir de encuestas aplicadas por servicio al ciudadano, , de igual manera se promedia el indicador de población impactada en el marco de los programas de sostenibilidad, la implementación del plan de gestión documental, el plan estratégico del talento humano y la implementación de la matriz FOGEDI., </a:t>
                      </a:r>
                    </a:p>
                  </a:txBody>
                  <a:tcPr marL="13283" marR="13283" marT="13283" marB="63760" anchor="ctr"/>
                </a:tc>
                <a:extLst>
                  <a:ext uri="{0D108BD9-81ED-4DB2-BD59-A6C34878D82A}">
                    <a16:rowId xmlns:a16="http://schemas.microsoft.com/office/drawing/2014/main" val="10002"/>
                  </a:ext>
                </a:extLst>
              </a:tr>
              <a:tr h="2839841">
                <a:tc>
                  <a:txBody>
                    <a:bodyPr/>
                    <a:lstStyle/>
                    <a:p>
                      <a:pPr algn="just"/>
                      <a:r>
                        <a:rPr lang="es-MX" sz="1800" dirty="0">
                          <a:latin typeface="Arial Narrow" panose="020B0606020202030204" pitchFamily="34" charset="0"/>
                        </a:rPr>
                        <a:t>Implementar 100 % del plan de gestión de riesgo para los procesos de conocimiento y reducción en incendios, incidentes con materiales peligrosos y escenarios de riesgos.</a:t>
                      </a:r>
                      <a:endParaRPr lang="es-CO" sz="1800" dirty="0">
                        <a:latin typeface="Arial Narrow" panose="020B0606020202030204" pitchFamily="34" charset="0"/>
                      </a:endParaRPr>
                    </a:p>
                  </a:txBody>
                  <a:tcPr marL="140921" marR="140921" marT="70462" marB="70462" anchor="ctr"/>
                </a:tc>
                <a:tc>
                  <a:txBody>
                    <a:bodyPr/>
                    <a:lstStyle/>
                    <a:p>
                      <a:pPr algn="l"/>
                      <a:r>
                        <a:rPr lang="es-MX" sz="1800" dirty="0">
                          <a:latin typeface="Arial Narrow" panose="020B0606020202030204" pitchFamily="34" charset="0"/>
                        </a:rPr>
                        <a:t>Subdirección de Gestión del Riesgo </a:t>
                      </a:r>
                      <a:endParaRPr lang="es-CO" sz="1800" dirty="0">
                        <a:latin typeface="Arial Narrow" panose="020B0606020202030204" pitchFamily="34" charset="0"/>
                      </a:endParaRPr>
                    </a:p>
                  </a:txBody>
                  <a:tcPr marL="140921" marR="140921" marT="70462" marB="70462" anchor="ctr"/>
                </a:tc>
                <a:tc>
                  <a:txBody>
                    <a:bodyPr/>
                    <a:lstStyle/>
                    <a:p>
                      <a:endParaRPr lang="es-CO" sz="1800" dirty="0">
                        <a:latin typeface="Arial Narrow" panose="020B0606020202030204" pitchFamily="34" charset="0"/>
                      </a:endParaRPr>
                    </a:p>
                  </a:txBody>
                  <a:tcPr marL="140921" marR="140921" marT="70462" marB="70462"/>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MX" sz="1800" dirty="0">
                          <a:latin typeface="Arial Narrow" panose="020B0606020202030204" pitchFamily="34" charset="0"/>
                        </a:rPr>
                        <a:t>Se evidencian avances significativos en programas de formación y capacitación que inciden en la reducción de incendios, así como en las campañas implementadas por la Subdirección de Gestión del Riesgo</a:t>
                      </a:r>
                      <a:endParaRPr lang="es-CO" sz="1800" dirty="0">
                        <a:latin typeface="Arial Narrow" panose="020B0606020202030204" pitchFamily="34" charset="0"/>
                      </a:endParaRPr>
                    </a:p>
                    <a:p>
                      <a:pPr algn="just"/>
                      <a:endParaRPr lang="es-CO" sz="1800" dirty="0">
                        <a:latin typeface="Arial Narrow" panose="020B0606020202030204" pitchFamily="34" charset="0"/>
                      </a:endParaRPr>
                    </a:p>
                  </a:txBody>
                  <a:tcPr marL="140921" marR="140921" marT="70462" marB="70462" anchor="ctr"/>
                </a:tc>
                <a:extLst>
                  <a:ext uri="{0D108BD9-81ED-4DB2-BD59-A6C34878D82A}">
                    <a16:rowId xmlns:a16="http://schemas.microsoft.com/office/drawing/2014/main" val="10003"/>
                  </a:ext>
                </a:extLst>
              </a:tr>
            </a:tbl>
          </a:graphicData>
        </a:graphic>
      </p:graphicFrame>
      <p:sp>
        <p:nvSpPr>
          <p:cNvPr id="19" name="CuadroTexto 18">
            <a:extLst>
              <a:ext uri="{FF2B5EF4-FFF2-40B4-BE49-F238E27FC236}">
                <a16:creationId xmlns:a16="http://schemas.microsoft.com/office/drawing/2014/main" id="{8F575F15-FB37-B106-5FAD-647B8068CEEF}"/>
              </a:ext>
            </a:extLst>
          </p:cNvPr>
          <p:cNvSpPr txBox="1"/>
          <p:nvPr/>
        </p:nvSpPr>
        <p:spPr>
          <a:xfrm>
            <a:off x="443658" y="975945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431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Rectángulo 12">
            <a:extLst>
              <a:ext uri="{FF2B5EF4-FFF2-40B4-BE49-F238E27FC236}">
                <a16:creationId xmlns:a16="http://schemas.microsoft.com/office/drawing/2014/main" id="{CC151ADB-47CF-79D8-DFE8-508DA30A89D1}"/>
              </a:ext>
            </a:extLst>
          </p:cNvPr>
          <p:cNvSpPr/>
          <p:nvPr/>
        </p:nvSpPr>
        <p:spPr>
          <a:xfrm>
            <a:off x="391342" y="990150"/>
            <a:ext cx="3019801" cy="276999"/>
          </a:xfrm>
          <a:prstGeom prst="rect">
            <a:avLst/>
          </a:prstGeom>
        </p:spPr>
        <p:txBody>
          <a:bodyPr wrap="none">
            <a:spAutoFit/>
          </a:bodyPr>
          <a:lstStyle/>
          <a:p>
            <a:r>
              <a:rPr lang="es-CO" sz="1200" i="1" dirty="0">
                <a:latin typeface="Arial Narrow" panose="020B0606020202030204" pitchFamily="34" charset="0"/>
              </a:rPr>
              <a:t>Continuación Tabla 2, Indicadores de Impacto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9" name="Tabla 8" descr="Continuacion tabal 2 indicadores de Impacto PEI &#10;&#10;Continuacion tabal 2 indicadores de Impacto PEI &#10;&#10;Continuacion tabal 2 indicadores de Impacto PEI" title="Continuacion tabal 2 indicadores de Impacto PEI ">
            <a:extLst>
              <a:ext uri="{FF2B5EF4-FFF2-40B4-BE49-F238E27FC236}">
                <a16:creationId xmlns:a16="http://schemas.microsoft.com/office/drawing/2014/main" id="{5A00943D-4E3D-F84A-E85B-0435C4E2C561}"/>
              </a:ext>
            </a:extLst>
          </p:cNvPr>
          <p:cNvGraphicFramePr>
            <a:graphicFrameLocks noGrp="1"/>
          </p:cNvGraphicFramePr>
          <p:nvPr>
            <p:extLst>
              <p:ext uri="{D42A27DB-BD31-4B8C-83A1-F6EECF244321}">
                <p14:modId xmlns:p14="http://schemas.microsoft.com/office/powerpoint/2010/main" val="966663383"/>
              </p:ext>
            </p:extLst>
          </p:nvPr>
        </p:nvGraphicFramePr>
        <p:xfrm>
          <a:off x="333592" y="1267149"/>
          <a:ext cx="15212796" cy="8386714"/>
        </p:xfrm>
        <a:graphic>
          <a:graphicData uri="http://schemas.openxmlformats.org/drawingml/2006/table">
            <a:tbl>
              <a:tblPr firstRow="1" bandRow="1">
                <a:tableStyleId>{5940675A-B579-460E-94D1-54222C63F5DA}</a:tableStyleId>
              </a:tblPr>
              <a:tblGrid>
                <a:gridCol w="2195369">
                  <a:extLst>
                    <a:ext uri="{9D8B030D-6E8A-4147-A177-3AD203B41FA5}">
                      <a16:colId xmlns:a16="http://schemas.microsoft.com/office/drawing/2014/main" val="20000"/>
                    </a:ext>
                  </a:extLst>
                </a:gridCol>
                <a:gridCol w="2263974">
                  <a:extLst>
                    <a:ext uri="{9D8B030D-6E8A-4147-A177-3AD203B41FA5}">
                      <a16:colId xmlns:a16="http://schemas.microsoft.com/office/drawing/2014/main" val="1673358718"/>
                    </a:ext>
                  </a:extLst>
                </a:gridCol>
                <a:gridCol w="4764135">
                  <a:extLst>
                    <a:ext uri="{9D8B030D-6E8A-4147-A177-3AD203B41FA5}">
                      <a16:colId xmlns:a16="http://schemas.microsoft.com/office/drawing/2014/main" val="20001"/>
                    </a:ext>
                  </a:extLst>
                </a:gridCol>
                <a:gridCol w="5989318">
                  <a:extLst>
                    <a:ext uri="{9D8B030D-6E8A-4147-A177-3AD203B41FA5}">
                      <a16:colId xmlns:a16="http://schemas.microsoft.com/office/drawing/2014/main" val="20002"/>
                    </a:ext>
                  </a:extLst>
                </a:gridCol>
              </a:tblGrid>
              <a:tr h="930855">
                <a:tc>
                  <a:txBody>
                    <a:bodyPr/>
                    <a:lstStyle/>
                    <a:p>
                      <a:pPr algn="ctr"/>
                      <a:r>
                        <a:rPr lang="es-CO" sz="2600" b="1" dirty="0">
                          <a:solidFill>
                            <a:schemeClr val="bg1"/>
                          </a:solidFill>
                          <a:latin typeface="Arial Narrow" panose="020B0606020202030204" pitchFamily="34" charset="0"/>
                        </a:rPr>
                        <a:t>Proyecto Estratégico  </a:t>
                      </a:r>
                    </a:p>
                  </a:txBody>
                  <a:tcPr marL="144048" marR="144048" marT="72025" marB="72025" anchor="ctr">
                    <a:solidFill>
                      <a:srgbClr val="C00000"/>
                    </a:solidFill>
                  </a:tcPr>
                </a:tc>
                <a:tc>
                  <a:txBody>
                    <a:bodyPr/>
                    <a:lstStyle/>
                    <a:p>
                      <a:pPr algn="ctr"/>
                      <a:r>
                        <a:rPr lang="es-MX" sz="2600" b="1" dirty="0">
                          <a:solidFill>
                            <a:schemeClr val="bg1"/>
                          </a:solidFill>
                          <a:latin typeface="Arial Narrow" panose="020B0606020202030204" pitchFamily="34" charset="0"/>
                        </a:rPr>
                        <a:t>Responsable (s)</a:t>
                      </a:r>
                      <a:endParaRPr lang="es-CO" sz="2600" b="1" dirty="0">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Avance </a:t>
                      </a: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Observación </a:t>
                      </a:r>
                    </a:p>
                  </a:txBody>
                  <a:tcPr marL="144048" marR="144048" marT="72025" marB="72025" anchor="ctr">
                    <a:solidFill>
                      <a:srgbClr val="C00000"/>
                    </a:solidFill>
                  </a:tcPr>
                </a:tc>
                <a:extLst>
                  <a:ext uri="{0D108BD9-81ED-4DB2-BD59-A6C34878D82A}">
                    <a16:rowId xmlns:a16="http://schemas.microsoft.com/office/drawing/2014/main" val="10000"/>
                  </a:ext>
                </a:extLst>
              </a:tr>
              <a:tr h="2318463">
                <a:tc>
                  <a:txBody>
                    <a:bodyPr/>
                    <a:lstStyle/>
                    <a:p>
                      <a:pPr algn="just"/>
                      <a:r>
                        <a:rPr lang="es-MX" sz="1700" dirty="0">
                          <a:latin typeface="Arial Narrow" panose="020B0606020202030204" pitchFamily="34" charset="0"/>
                        </a:rPr>
                        <a:t>Implementar 100% de un programa de mantenimiento a las estaciones de bomberos de Bogotá.</a:t>
                      </a:r>
                      <a:endParaRPr lang="es-CO" sz="1700" dirty="0">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Subdirección Corporativa.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ES" sz="1800" kern="1200" dirty="0">
                          <a:solidFill>
                            <a:schemeClr val="tx1"/>
                          </a:solidFill>
                          <a:latin typeface="Arial Narrow" panose="020B0606020202030204" pitchFamily="34" charset="0"/>
                          <a:ea typeface="+mn-ea"/>
                          <a:cs typeface="+mn-cs"/>
                        </a:rPr>
                        <a:t>El </a:t>
                      </a:r>
                      <a:r>
                        <a:rPr lang="es-ES" sz="1800" b="1" kern="1200" dirty="0">
                          <a:solidFill>
                            <a:schemeClr val="tx1"/>
                          </a:solidFill>
                          <a:latin typeface="Arial Narrow" panose="020B0606020202030204" pitchFamily="34" charset="0"/>
                          <a:ea typeface="+mn-ea"/>
                          <a:cs typeface="+mn-cs"/>
                        </a:rPr>
                        <a:t>58,32% </a:t>
                      </a:r>
                      <a:r>
                        <a:rPr lang="es-ES" sz="1800" kern="1200" dirty="0">
                          <a:solidFill>
                            <a:schemeClr val="tx1"/>
                          </a:solidFill>
                          <a:latin typeface="Arial Narrow" panose="020B0606020202030204" pitchFamily="34" charset="0"/>
                          <a:ea typeface="+mn-ea"/>
                          <a:cs typeface="+mn-cs"/>
                        </a:rPr>
                        <a:t>de avance en este indicador es producto de un porcentaje de </a:t>
                      </a:r>
                      <a:r>
                        <a:rPr lang="es-ES" sz="1800" b="1" kern="1200" dirty="0">
                          <a:solidFill>
                            <a:schemeClr val="tx1"/>
                          </a:solidFill>
                          <a:latin typeface="Arial Narrow" panose="020B0606020202030204" pitchFamily="34" charset="0"/>
                          <a:ea typeface="+mn-ea"/>
                          <a:cs typeface="+mn-cs"/>
                        </a:rPr>
                        <a:t>73,26% </a:t>
                      </a:r>
                      <a:r>
                        <a:rPr lang="es-ES" sz="1800" kern="1200" dirty="0">
                          <a:solidFill>
                            <a:schemeClr val="tx1"/>
                          </a:solidFill>
                          <a:latin typeface="Arial Narrow" panose="020B0606020202030204" pitchFamily="34" charset="0"/>
                          <a:ea typeface="+mn-ea"/>
                          <a:cs typeface="+mn-cs"/>
                        </a:rPr>
                        <a:t>en la entrega de bienes y servicios, así como del cumplimiento del plan de mantenimiento de los vehículos con un porcentaje de avance del </a:t>
                      </a:r>
                      <a:r>
                        <a:rPr lang="es-ES" sz="1800" b="1" kern="1200" dirty="0">
                          <a:solidFill>
                            <a:schemeClr val="tx1"/>
                          </a:solidFill>
                          <a:latin typeface="Arial Narrow" panose="020B0606020202030204" pitchFamily="34" charset="0"/>
                          <a:ea typeface="+mn-ea"/>
                          <a:cs typeface="+mn-cs"/>
                        </a:rPr>
                        <a:t>77% </a:t>
                      </a:r>
                      <a:r>
                        <a:rPr lang="es-ES" sz="1800" kern="1200" dirty="0">
                          <a:solidFill>
                            <a:schemeClr val="tx1"/>
                          </a:solidFill>
                          <a:latin typeface="Arial Narrow" panose="020B0606020202030204" pitchFamily="34" charset="0"/>
                          <a:ea typeface="+mn-ea"/>
                          <a:cs typeface="+mn-cs"/>
                        </a:rPr>
                        <a:t>y un porcentaje de cumplimiento del plan de mantenimiento preventivo y predictivo de las estaciones  del </a:t>
                      </a:r>
                      <a:r>
                        <a:rPr lang="es-ES" sz="1800" b="1" kern="1200" dirty="0">
                          <a:solidFill>
                            <a:schemeClr val="tx1"/>
                          </a:solidFill>
                          <a:latin typeface="Arial Narrow" panose="020B0606020202030204" pitchFamily="34" charset="0"/>
                          <a:ea typeface="+mn-ea"/>
                          <a:cs typeface="+mn-cs"/>
                        </a:rPr>
                        <a:t>50% </a:t>
                      </a:r>
                      <a:r>
                        <a:rPr lang="es-ES" sz="1800" kern="1200" dirty="0">
                          <a:solidFill>
                            <a:schemeClr val="tx1"/>
                          </a:solidFill>
                          <a:latin typeface="Arial Narrow" panose="020B0606020202030204" pitchFamily="34" charset="0"/>
                          <a:ea typeface="+mn-ea"/>
                          <a:cs typeface="+mn-cs"/>
                        </a:rPr>
                        <a:t>en el año es decir del </a:t>
                      </a:r>
                      <a:r>
                        <a:rPr lang="es-ES" sz="1800" b="1" kern="1200" dirty="0">
                          <a:solidFill>
                            <a:schemeClr val="tx1"/>
                          </a:solidFill>
                          <a:latin typeface="Arial Narrow" panose="020B0606020202030204" pitchFamily="34" charset="0"/>
                          <a:ea typeface="+mn-ea"/>
                          <a:cs typeface="+mn-cs"/>
                        </a:rPr>
                        <a:t>25% </a:t>
                      </a:r>
                      <a:r>
                        <a:rPr lang="es-ES" sz="1800" kern="1200" dirty="0">
                          <a:solidFill>
                            <a:schemeClr val="tx1"/>
                          </a:solidFill>
                          <a:latin typeface="Arial Narrow" panose="020B0606020202030204" pitchFamily="34" charset="0"/>
                          <a:ea typeface="+mn-ea"/>
                          <a:cs typeface="+mn-cs"/>
                        </a:rPr>
                        <a:t>para cada trimestre de la presente vigencia.</a:t>
                      </a:r>
                    </a:p>
                  </a:txBody>
                  <a:tcPr marL="10526" marR="10526" marT="10526" marB="50525" anchor="ctr"/>
                </a:tc>
                <a:extLst>
                  <a:ext uri="{0D108BD9-81ED-4DB2-BD59-A6C34878D82A}">
                    <a16:rowId xmlns:a16="http://schemas.microsoft.com/office/drawing/2014/main" val="10001"/>
                  </a:ext>
                </a:extLst>
              </a:tr>
              <a:tr h="2471353">
                <a:tc>
                  <a:txBody>
                    <a:bodyPr/>
                    <a:lstStyle/>
                    <a:p>
                      <a:pPr algn="just"/>
                      <a:r>
                        <a:rPr lang="es-MX" sz="1700" dirty="0">
                          <a:latin typeface="Arial Narrow" panose="020B0606020202030204" pitchFamily="34" charset="0"/>
                        </a:rPr>
                        <a:t>Implementar 100% del modelo de seguridad y privacidad de la información en la UAECOB alineado a la Política de Gobierno Digital.</a:t>
                      </a:r>
                      <a:endParaRPr lang="es-CO" sz="1700" dirty="0">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algn="just"/>
                      <a:r>
                        <a:rPr lang="es-MX" sz="1800" dirty="0">
                          <a:latin typeface="Arial Narrow" panose="020B0606020202030204" pitchFamily="34" charset="0"/>
                        </a:rPr>
                        <a:t>Los avances en el presente indicador, se encuentran asociados a la actualización de la política institucional de seguridad y privacidad de la Información, así, como de actividades asociadas a la consolidación del modelo de seguridad y privacidad de la información, en el cual se observa un avance del </a:t>
                      </a:r>
                      <a:r>
                        <a:rPr lang="es-MX" sz="1800" b="1" dirty="0">
                          <a:latin typeface="Arial Narrow" panose="020B0606020202030204" pitchFamily="34" charset="0"/>
                        </a:rPr>
                        <a:t>71% </a:t>
                      </a:r>
                      <a:r>
                        <a:rPr lang="es-MX" sz="1800" dirty="0">
                          <a:latin typeface="Arial Narrow" panose="020B0606020202030204" pitchFamily="34" charset="0"/>
                        </a:rPr>
                        <a:t>en lo corrido del año, llegando casi a alcanzar la meta anual del </a:t>
                      </a:r>
                      <a:r>
                        <a:rPr lang="es-MX" sz="1800" b="1" dirty="0">
                          <a:latin typeface="Arial Narrow" panose="020B0606020202030204" pitchFamily="34" charset="0"/>
                        </a:rPr>
                        <a:t>76%. </a:t>
                      </a:r>
                      <a:endParaRPr lang="es-CO" sz="1800" b="1" dirty="0">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2"/>
                  </a:ext>
                </a:extLst>
              </a:tr>
              <a:tr h="2660368">
                <a:tc>
                  <a:txBody>
                    <a:bodyPr/>
                    <a:lstStyle/>
                    <a:p>
                      <a:pPr algn="just"/>
                      <a:r>
                        <a:rPr lang="es-CO" sz="1700" dirty="0">
                          <a:latin typeface="Arial Narrow" panose="020B0606020202030204" pitchFamily="34" charset="0"/>
                        </a:rPr>
                        <a:t>Implementar 100% del programa de arquitectura TI, conforme a las necesidades de la UAECOB.</a:t>
                      </a:r>
                    </a:p>
                  </a:txBody>
                  <a:tcPr marL="144048" marR="144048" marT="72025" marB="720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p>
                      <a:pPr algn="just"/>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algn="just"/>
                      <a:r>
                        <a:rPr lang="es-MX" sz="1800" dirty="0">
                          <a:solidFill>
                            <a:schemeClr val="tx1"/>
                          </a:solidFill>
                          <a:latin typeface="Arial Narrow" panose="020B0606020202030204" pitchFamily="34" charset="0"/>
                        </a:rPr>
                        <a:t>Se evidencia un avance significativo en asegurar la disponibilidad de la infraestructura tecnológica de la entidad la cual es del </a:t>
                      </a:r>
                      <a:r>
                        <a:rPr lang="es-MX" sz="1800" b="1" dirty="0">
                          <a:solidFill>
                            <a:schemeClr val="tx1"/>
                          </a:solidFill>
                          <a:latin typeface="Arial Narrow" panose="020B0606020202030204" pitchFamily="34" charset="0"/>
                        </a:rPr>
                        <a:t>99,82% </a:t>
                      </a:r>
                      <a:r>
                        <a:rPr lang="es-MX" sz="1800" dirty="0">
                          <a:solidFill>
                            <a:schemeClr val="tx1"/>
                          </a:solidFill>
                          <a:latin typeface="Arial Narrow" panose="020B0606020202030204" pitchFamily="34" charset="0"/>
                        </a:rPr>
                        <a:t>del mes Sin embargo en la implementación del programa de arquitectura, existe un avance bajo del </a:t>
                      </a:r>
                      <a:r>
                        <a:rPr lang="es-MX" sz="1800" b="1" dirty="0">
                          <a:solidFill>
                            <a:schemeClr val="tx1"/>
                          </a:solidFill>
                          <a:latin typeface="Arial Narrow" panose="020B0606020202030204" pitchFamily="34" charset="0"/>
                        </a:rPr>
                        <a:t>44%, </a:t>
                      </a:r>
                      <a:r>
                        <a:rPr lang="es-MX" sz="1800" dirty="0">
                          <a:solidFill>
                            <a:schemeClr val="tx1"/>
                          </a:solidFill>
                          <a:latin typeface="Arial Narrow" panose="020B0606020202030204" pitchFamily="34" charset="0"/>
                        </a:rPr>
                        <a:t>por lo que se recomienda focalizar la gestión este tema para alcanzar  los objetivos institucionales.</a:t>
                      </a:r>
                      <a:endParaRPr lang="es-CO" sz="180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bl>
          </a:graphicData>
        </a:graphic>
      </p:graphicFrame>
      <p:pic>
        <p:nvPicPr>
          <p:cNvPr id="17" name="Imagen 16" descr="Indicador con avance del 58.32%" title="indicador Implementar 100% de un programa de mantenimiento a las estaciones de bomberos de Bogotá">
            <a:extLst>
              <a:ext uri="{FF2B5EF4-FFF2-40B4-BE49-F238E27FC236}">
                <a16:creationId xmlns:a16="http://schemas.microsoft.com/office/drawing/2014/main" id="{700D410F-61C7-BFD9-8260-5FFFC0C9CD37}"/>
              </a:ext>
            </a:extLst>
          </p:cNvPr>
          <p:cNvPicPr>
            <a:picLocks noChangeAspect="1"/>
          </p:cNvPicPr>
          <p:nvPr/>
        </p:nvPicPr>
        <p:blipFill>
          <a:blip r:embed="rId2"/>
          <a:stretch>
            <a:fillRect/>
          </a:stretch>
        </p:blipFill>
        <p:spPr>
          <a:xfrm>
            <a:off x="5673999" y="2287554"/>
            <a:ext cx="2680669" cy="2168632"/>
          </a:xfrm>
          <a:prstGeom prst="rect">
            <a:avLst/>
          </a:prstGeom>
        </p:spPr>
      </p:pic>
      <p:pic>
        <p:nvPicPr>
          <p:cNvPr id="18" name="Imagen 17" descr="Indicador de avance del 52.50" title="Indicador Implementar 100% del modelo de seguridad y privacidad de la información en la UAECOB alineado a la Política de Gobierno Digital.">
            <a:extLst>
              <a:ext uri="{FF2B5EF4-FFF2-40B4-BE49-F238E27FC236}">
                <a16:creationId xmlns:a16="http://schemas.microsoft.com/office/drawing/2014/main" id="{22EA6357-7E1C-F2B0-873B-6988913E42C0}"/>
              </a:ext>
            </a:extLst>
          </p:cNvPr>
          <p:cNvPicPr>
            <a:picLocks noChangeAspect="1"/>
          </p:cNvPicPr>
          <p:nvPr/>
        </p:nvPicPr>
        <p:blipFill>
          <a:blip r:embed="rId3"/>
          <a:stretch>
            <a:fillRect/>
          </a:stretch>
        </p:blipFill>
        <p:spPr>
          <a:xfrm>
            <a:off x="5673999" y="4612739"/>
            <a:ext cx="2829314" cy="2296738"/>
          </a:xfrm>
          <a:prstGeom prst="rect">
            <a:avLst/>
          </a:prstGeom>
        </p:spPr>
      </p:pic>
      <p:pic>
        <p:nvPicPr>
          <p:cNvPr id="19" name="Imagen 18" descr="Reporte del indicador de 80.22%" title="Indicador Implementar 100% del programa de arquitectura TI, conforme a las necesidades de la UAECOB.">
            <a:extLst>
              <a:ext uri="{FF2B5EF4-FFF2-40B4-BE49-F238E27FC236}">
                <a16:creationId xmlns:a16="http://schemas.microsoft.com/office/drawing/2014/main" id="{86370AC6-E403-769C-9D7C-DAC8ED838BCE}"/>
              </a:ext>
            </a:extLst>
          </p:cNvPr>
          <p:cNvPicPr>
            <a:picLocks noChangeAspect="1"/>
          </p:cNvPicPr>
          <p:nvPr/>
        </p:nvPicPr>
        <p:blipFill>
          <a:blip r:embed="rId4"/>
          <a:stretch>
            <a:fillRect/>
          </a:stretch>
        </p:blipFill>
        <p:spPr>
          <a:xfrm>
            <a:off x="5673999" y="7143433"/>
            <a:ext cx="3023694" cy="2316396"/>
          </a:xfrm>
          <a:prstGeom prst="rect">
            <a:avLst/>
          </a:prstGeom>
        </p:spPr>
      </p:pic>
      <p:sp>
        <p:nvSpPr>
          <p:cNvPr id="14" name="CuadroTexto 13">
            <a:extLst>
              <a:ext uri="{FF2B5EF4-FFF2-40B4-BE49-F238E27FC236}">
                <a16:creationId xmlns:a16="http://schemas.microsoft.com/office/drawing/2014/main" id="{D3C217DE-3C62-5F81-7375-7C92594C255F}"/>
              </a:ext>
            </a:extLst>
          </p:cNvPr>
          <p:cNvSpPr txBox="1"/>
          <p:nvPr/>
        </p:nvSpPr>
        <p:spPr>
          <a:xfrm>
            <a:off x="518609" y="9671034"/>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84637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1013105"/>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3866762263"/>
              </p:ext>
            </p:extLst>
          </p:nvPr>
        </p:nvGraphicFramePr>
        <p:xfrm>
          <a:off x="261425" y="1290105"/>
          <a:ext cx="14972090" cy="8071962"/>
        </p:xfrm>
        <a:graphic>
          <a:graphicData uri="http://schemas.openxmlformats.org/drawingml/2006/table">
            <a:tbl>
              <a:tblPr firstRow="1" bandRow="1">
                <a:tableStyleId>{5940675A-B579-460E-94D1-54222C63F5DA}</a:tableStyleId>
              </a:tblPr>
              <a:tblGrid>
                <a:gridCol w="2506974">
                  <a:extLst>
                    <a:ext uri="{9D8B030D-6E8A-4147-A177-3AD203B41FA5}">
                      <a16:colId xmlns:a16="http://schemas.microsoft.com/office/drawing/2014/main" val="20000"/>
                    </a:ext>
                  </a:extLst>
                </a:gridCol>
                <a:gridCol w="2321938">
                  <a:extLst>
                    <a:ext uri="{9D8B030D-6E8A-4147-A177-3AD203B41FA5}">
                      <a16:colId xmlns:a16="http://schemas.microsoft.com/office/drawing/2014/main" val="1673358718"/>
                    </a:ext>
                  </a:extLst>
                </a:gridCol>
                <a:gridCol w="2960472">
                  <a:extLst>
                    <a:ext uri="{9D8B030D-6E8A-4147-A177-3AD203B41FA5}">
                      <a16:colId xmlns:a16="http://schemas.microsoft.com/office/drawing/2014/main" val="20001"/>
                    </a:ext>
                  </a:extLst>
                </a:gridCol>
                <a:gridCol w="7182706">
                  <a:extLst>
                    <a:ext uri="{9D8B030D-6E8A-4147-A177-3AD203B41FA5}">
                      <a16:colId xmlns:a16="http://schemas.microsoft.com/office/drawing/2014/main" val="20002"/>
                    </a:ext>
                  </a:extLst>
                </a:gridCol>
              </a:tblGrid>
              <a:tr h="90585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2600" b="1" dirty="0">
                          <a:solidFill>
                            <a:schemeClr val="bg1"/>
                          </a:solidFill>
                          <a:latin typeface="Arial Narrow" panose="020B0606020202030204" pitchFamily="34" charset="0"/>
                        </a:rPr>
                        <a:t>Proyecto Estratégico</a:t>
                      </a:r>
                      <a:r>
                        <a:rPr lang="es-CO" sz="2600" b="1" dirty="0">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2600" b="1" dirty="0">
                          <a:solidFill>
                            <a:schemeClr val="bg1"/>
                          </a:solidFill>
                          <a:latin typeface="Arial Narrow" panose="020B0606020202030204" pitchFamily="34" charset="0"/>
                        </a:rPr>
                        <a:t>Responsable (s)</a:t>
                      </a:r>
                      <a:endParaRPr lang="es-CO" sz="2600" b="1" dirty="0">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600" b="1" dirty="0">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2600" b="1" dirty="0">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229900">
                <a:tc>
                  <a:txBody>
                    <a:bodyPr/>
                    <a:lstStyle/>
                    <a:p>
                      <a:pPr algn="just"/>
                      <a:r>
                        <a:rPr lang="es-MX" sz="1700" dirty="0">
                          <a:latin typeface="Arial Narrow" panose="020B0606020202030204" pitchFamily="34" charset="0"/>
                        </a:rPr>
                        <a:t>Implementar 100% el programa de  Capacitación, formación y entrenamiento al personal uniformado de la Unidad Cuerpo Oficial de Bomberos de Bogotá.</a:t>
                      </a:r>
                      <a:endParaRPr lang="es-CO" sz="1700" dirty="0">
                        <a:latin typeface="Arial Narrow" panose="020B0606020202030204" pitchFamily="34" charset="0"/>
                      </a:endParaRPr>
                    </a:p>
                  </a:txBody>
                  <a:tcPr marL="142544" marR="142544" marT="71273" marB="71273" anchor="ctr"/>
                </a:tc>
                <a:tc>
                  <a:txBody>
                    <a:bodyPr/>
                    <a:lstStyle/>
                    <a:p>
                      <a:pPr algn="l" fontAlgn="ctr"/>
                      <a:r>
                        <a:rPr lang="es-CO" sz="1800" b="0" i="0" u="none" strike="noStrike" dirty="0">
                          <a:solidFill>
                            <a:srgbClr val="000000"/>
                          </a:solidFill>
                          <a:effectLst/>
                          <a:latin typeface="Calibri" panose="020F0502020204030204" pitchFamily="34" charset="0"/>
                        </a:rPr>
                        <a:t>Subdirección de Gestión Humana</a:t>
                      </a:r>
                    </a:p>
                  </a:txBody>
                  <a:tcPr marL="9525" marR="9525" marT="9525" anchor="ctr"/>
                </a:tc>
                <a:tc>
                  <a:txBody>
                    <a:bodyPr/>
                    <a:lstStyle/>
                    <a:p>
                      <a:endParaRPr lang="es-CO" sz="1800" dirty="0">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800" kern="1200" dirty="0">
                          <a:solidFill>
                            <a:schemeClr val="tx1"/>
                          </a:solidFill>
                          <a:latin typeface="Arial Narrow" panose="020B0606020202030204" pitchFamily="34" charset="0"/>
                          <a:ea typeface="+mn-ea"/>
                          <a:cs typeface="+mn-cs"/>
                        </a:rPr>
                        <a:t>Se evidencian un </a:t>
                      </a:r>
                      <a:r>
                        <a:rPr lang="es-ES" sz="1800" b="1" kern="1200" dirty="0">
                          <a:solidFill>
                            <a:schemeClr val="tx1"/>
                          </a:solidFill>
                          <a:latin typeface="Arial Narrow" panose="020B0606020202030204" pitchFamily="34" charset="0"/>
                          <a:ea typeface="+mn-ea"/>
                          <a:cs typeface="+mn-cs"/>
                        </a:rPr>
                        <a:t>54,00% </a:t>
                      </a:r>
                      <a:r>
                        <a:rPr lang="es-ES" sz="1800" kern="1200" dirty="0">
                          <a:solidFill>
                            <a:schemeClr val="tx1"/>
                          </a:solidFill>
                          <a:latin typeface="Arial Narrow" panose="020B0606020202030204" pitchFamily="34" charset="0"/>
                          <a:ea typeface="+mn-ea"/>
                          <a:cs typeface="+mn-cs"/>
                        </a:rPr>
                        <a:t>en el impacto del programa de capacitación y entrenamiento del personal de Unidad Administrativa especial, Cuerpo Oficial de Bomberos de Bogotá, este indicador esta compuesto de tres variables.</a:t>
                      </a:r>
                    </a:p>
                    <a:p>
                      <a:pPr marL="342900" indent="-342900" algn="just" defTabSz="914400" rtl="0" eaLnBrk="1" fontAlgn="ctr" latinLnBrk="0" hangingPunct="1">
                        <a:buAutoNum type="arabicPeriod"/>
                      </a:pPr>
                      <a:r>
                        <a:rPr lang="es-ES" sz="1800" kern="1200" dirty="0">
                          <a:solidFill>
                            <a:schemeClr val="tx1"/>
                          </a:solidFill>
                          <a:latin typeface="Arial Narrow" panose="020B0606020202030204" pitchFamily="34" charset="0"/>
                          <a:ea typeface="+mn-ea"/>
                          <a:cs typeface="+mn-cs"/>
                        </a:rPr>
                        <a:t>La Satisfacción de los servidores y colaboradores.</a:t>
                      </a:r>
                    </a:p>
                    <a:p>
                      <a:pPr marL="342900" indent="-342900" algn="just" defTabSz="914400" rtl="0" eaLnBrk="1" fontAlgn="ctr" latinLnBrk="0" hangingPunct="1">
                        <a:buAutoNum type="arabicPeriod"/>
                      </a:pPr>
                      <a:r>
                        <a:rPr lang="es-ES" sz="1800" kern="1200" dirty="0">
                          <a:solidFill>
                            <a:schemeClr val="tx1"/>
                          </a:solidFill>
                          <a:latin typeface="Arial Narrow" panose="020B0606020202030204" pitchFamily="34" charset="0"/>
                          <a:ea typeface="+mn-ea"/>
                          <a:cs typeface="+mn-cs"/>
                        </a:rPr>
                        <a:t>La formación de servidores y colaboradores</a:t>
                      </a:r>
                    </a:p>
                    <a:p>
                      <a:pPr marL="342900" indent="-342900" algn="just" defTabSz="914400" rtl="0" eaLnBrk="1" fontAlgn="ctr" latinLnBrk="0" hangingPunct="1">
                        <a:buAutoNum type="arabicPeriod"/>
                      </a:pPr>
                      <a:r>
                        <a:rPr lang="es-ES" sz="1800" kern="1200" dirty="0">
                          <a:solidFill>
                            <a:schemeClr val="tx1"/>
                          </a:solidFill>
                          <a:latin typeface="Arial Narrow" panose="020B0606020202030204" pitchFamily="34" charset="0"/>
                          <a:ea typeface="+mn-ea"/>
                          <a:cs typeface="+mn-cs"/>
                        </a:rPr>
                        <a:t>Las evaluación de desempeño de servidores junto con la valoración de la productividad de los colaboradores </a:t>
                      </a:r>
                    </a:p>
                  </a:txBody>
                  <a:tcPr marL="10526" marR="10526" marT="10526" marB="50525" anchor="ctr"/>
                </a:tc>
                <a:extLst>
                  <a:ext uri="{0D108BD9-81ED-4DB2-BD59-A6C34878D82A}">
                    <a16:rowId xmlns:a16="http://schemas.microsoft.com/office/drawing/2014/main" val="10001"/>
                  </a:ext>
                </a:extLst>
              </a:tr>
              <a:tr h="2489761">
                <a:tc>
                  <a:txBody>
                    <a:bodyPr/>
                    <a:lstStyle/>
                    <a:p>
                      <a:pPr marL="0" indent="0" algn="just" defTabSz="1341307" rtl="0" eaLnBrk="1" latinLnBrk="0" hangingPunct="1">
                        <a:buFont typeface="Arial" panose="020B0604020202020204" pitchFamily="34" charset="0"/>
                        <a:buNone/>
                      </a:pPr>
                      <a:r>
                        <a:rPr lang="es-MX" sz="1700" kern="1200" dirty="0">
                          <a:solidFill>
                            <a:schemeClr val="tx1"/>
                          </a:solidFill>
                          <a:latin typeface="Arial Narrow" panose="020B0606020202030204" pitchFamily="34" charset="0"/>
                          <a:ea typeface="+mn-ea"/>
                          <a:cs typeface="+mn-cs"/>
                        </a:rPr>
                        <a:t>Reforzar, adecuar y ampliar  6 estaciones de Bomberos</a:t>
                      </a:r>
                    </a:p>
                    <a:p>
                      <a:pPr marL="0" algn="just" defTabSz="1341307" rtl="0" eaLnBrk="1" latinLnBrk="0" hangingPunct="1"/>
                      <a:endParaRPr lang="es-CO" sz="17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algn="just"/>
                      <a:r>
                        <a:rPr lang="es-CO" sz="1800" dirty="0">
                          <a:latin typeface="Arial Narrow" panose="020B0606020202030204" pitchFamily="34" charset="0"/>
                        </a:rPr>
                        <a:t>Subdirección de Gestión Corporativa</a:t>
                      </a:r>
                    </a:p>
                  </a:txBody>
                  <a:tcPr marL="101049" marR="101049" marT="50525" marB="50525" anchor="ctr"/>
                </a:tc>
                <a:tc>
                  <a:txBody>
                    <a:bodyPr/>
                    <a:lstStyle/>
                    <a:p>
                      <a:endParaRPr lang="es-CO" sz="1800" dirty="0">
                        <a:latin typeface="Arial Narrow" panose="020B0606020202030204" pitchFamily="34" charset="0"/>
                      </a:endParaRPr>
                    </a:p>
                  </a:txBody>
                  <a:tcPr marL="101049" marR="101049" marT="50525" marB="50525"/>
                </a:tc>
                <a:tc>
                  <a:txBody>
                    <a:bodyPr/>
                    <a:lstStyle/>
                    <a:p>
                      <a:pPr algn="just"/>
                      <a:r>
                        <a:rPr lang="es-MX" sz="1800" b="0" dirty="0">
                          <a:solidFill>
                            <a:schemeClr val="tx1"/>
                          </a:solidFill>
                          <a:latin typeface="Arial Narrow" panose="020B0606020202030204" pitchFamily="34" charset="0"/>
                        </a:rPr>
                        <a:t>Este indicador se encuentra asociado a tres temas; primero,  la e</a:t>
                      </a:r>
                      <a:r>
                        <a:rPr lang="es-MX" sz="1800" b="0" i="0" kern="1200" dirty="0">
                          <a:solidFill>
                            <a:schemeClr val="tx1"/>
                          </a:solidFill>
                          <a:effectLst/>
                          <a:latin typeface="Arial Narrow" panose="020B0606020202030204" pitchFamily="34" charset="0"/>
                          <a:ea typeface="+mn-ea"/>
                          <a:cs typeface="+mn-cs"/>
                        </a:rPr>
                        <a:t>laboración de los estudios y diseños técnicos para la construcción de las Estación de Bomberos Puente Aranda B-4, Caobos Salazar B-13, Ferias B-7, cuyo avance, es la estructuración del estudio previo preliminar para la contratación de los estudios y diseños de las estaciones Caobos Salazar y Ferias. Segundo,  la adecuación de las estaciones de Candelaria y la Estación Central, aspecto en el cual se avanzo en la elaboración del estudio previo preliminar para la contratación de las adecuaciones, y tercero, la construcción de la estación Marichuela la cual presenta un avance del 13%</a:t>
                      </a:r>
                      <a:endParaRPr lang="es-CO" sz="1800" b="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r h="2319038">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800" u="none" strike="noStrike" kern="1200" dirty="0">
                          <a:effectLst/>
                          <a:latin typeface="Arial Narrow" panose="020B0606020202030204" pitchFamily="34" charset="0"/>
                        </a:rPr>
                        <a:t>Poner 3 espacios nuevos en funcionamiento para la gestión integral de riesgos, incendios, incidentes con materiales peligrosos y rescates en todas sus modalidades</a:t>
                      </a:r>
                      <a:endParaRPr lang="es-ES" sz="1800" u="none" strike="noStrike" kern="1200" dirty="0">
                        <a:solidFill>
                          <a:schemeClr val="dk1"/>
                        </a:solidFill>
                        <a:effectLst/>
                        <a:latin typeface="Arial Narrow" panose="020B0606020202030204" pitchFamily="34" charset="0"/>
                        <a:ea typeface="+mn-ea"/>
                        <a:cs typeface="+mn-cs"/>
                      </a:endParaRPr>
                    </a:p>
                    <a:p>
                      <a:pPr marL="0" algn="just" defTabSz="1341307" rtl="0" eaLnBrk="1" latinLnBrk="0" hangingPunct="1"/>
                      <a:endParaRPr lang="es-CO" sz="18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CO" sz="1800" dirty="0">
                          <a:latin typeface="Arial Narrow" panose="020B0606020202030204" pitchFamily="34" charset="0"/>
                        </a:rPr>
                        <a:t>Subdirección de Gestión Corporativa</a:t>
                      </a:r>
                    </a:p>
                    <a:p>
                      <a:pPr algn="just"/>
                      <a:endParaRPr lang="es-CO" sz="1800" dirty="0">
                        <a:latin typeface="Arial Narrow" panose="020B0606020202030204" pitchFamily="34" charset="0"/>
                      </a:endParaRPr>
                    </a:p>
                  </a:txBody>
                  <a:tcPr marL="101049" marR="101049" marT="50525" marB="50525" anchor="ctr"/>
                </a:tc>
                <a:tc>
                  <a:txBody>
                    <a:bodyPr/>
                    <a:lstStyle/>
                    <a:p>
                      <a:endParaRPr lang="es-CO" sz="1800" dirty="0">
                        <a:latin typeface="Arial Narrow" panose="020B0606020202030204" pitchFamily="34" charset="0"/>
                      </a:endParaRPr>
                    </a:p>
                  </a:txBody>
                  <a:tcPr marL="101049" marR="101049" marT="50525" marB="50525"/>
                </a:tc>
                <a:tc>
                  <a:txBody>
                    <a:bodyPr/>
                    <a:lstStyle/>
                    <a:p>
                      <a:pPr algn="l" fontAlgn="ctr"/>
                      <a:r>
                        <a:rPr lang="es-MX" sz="1800" b="0" i="0" u="none" strike="noStrike" dirty="0">
                          <a:solidFill>
                            <a:srgbClr val="000000"/>
                          </a:solidFill>
                          <a:effectLst/>
                          <a:latin typeface="Arial Narrow" panose="020B0606020202030204" pitchFamily="34" charset="0"/>
                        </a:rPr>
                        <a:t>Si bien existe un reporte de avance del 15%, debido a que se oficializó el proceso de articulación y la solicitud ante la empresa de  Acueducto de Bogotá para la  entrega en comodato del predio la Alemana, no se evidencia el desarrollo de la acción de nuevos espacios habilitados para el desarrollo de la misionalidad de la UAECOB, por ende el indicador se mantiene en 0% de avance acorde a lo reportado en el SEGPLAN</a:t>
                      </a:r>
                    </a:p>
                  </a:txBody>
                  <a:tcPr marL="9525" marR="9525" marT="9525" anchor="ctr"/>
                </a:tc>
                <a:extLst>
                  <a:ext uri="{0D108BD9-81ED-4DB2-BD59-A6C34878D82A}">
                    <a16:rowId xmlns:a16="http://schemas.microsoft.com/office/drawing/2014/main" val="1549886842"/>
                  </a:ext>
                </a:extLst>
              </a:tr>
            </a:tbl>
          </a:graphicData>
        </a:graphic>
      </p:graphicFrame>
      <p:pic>
        <p:nvPicPr>
          <p:cNvPr id="14" name="Imagen 13" descr="Avance del Indicador del 54.00%" title="Indicador Implementar 100% el programa de  Capacitación, formación y entrenamiento al personal uniformado de la Unidad Cuerpo Oficial de Bomberos de Bogotá">
            <a:extLst>
              <a:ext uri="{FF2B5EF4-FFF2-40B4-BE49-F238E27FC236}">
                <a16:creationId xmlns:a16="http://schemas.microsoft.com/office/drawing/2014/main" id="{F2E210A0-F1C2-63D6-7E38-12D34F62CA94}"/>
              </a:ext>
            </a:extLst>
          </p:cNvPr>
          <p:cNvPicPr>
            <a:picLocks noChangeAspect="1"/>
          </p:cNvPicPr>
          <p:nvPr/>
        </p:nvPicPr>
        <p:blipFill>
          <a:blip r:embed="rId2"/>
          <a:stretch>
            <a:fillRect/>
          </a:stretch>
        </p:blipFill>
        <p:spPr>
          <a:xfrm>
            <a:off x="5229737" y="2481618"/>
            <a:ext cx="2499784" cy="1934357"/>
          </a:xfrm>
          <a:prstGeom prst="rect">
            <a:avLst/>
          </a:prstGeom>
        </p:spPr>
      </p:pic>
      <p:pic>
        <p:nvPicPr>
          <p:cNvPr id="16" name="Imagen 15" descr="reporte del indicador de 26.71%" title="Indicador Reforzar, adecuar y ampliar  6 estaciones de Bomberos">
            <a:extLst>
              <a:ext uri="{FF2B5EF4-FFF2-40B4-BE49-F238E27FC236}">
                <a16:creationId xmlns:a16="http://schemas.microsoft.com/office/drawing/2014/main" id="{DAD868A7-76DE-4AA5-56E7-E91EFC4DA901}"/>
              </a:ext>
            </a:extLst>
          </p:cNvPr>
          <p:cNvPicPr>
            <a:picLocks noChangeAspect="1"/>
          </p:cNvPicPr>
          <p:nvPr/>
        </p:nvPicPr>
        <p:blipFill>
          <a:blip r:embed="rId3"/>
          <a:stretch>
            <a:fillRect/>
          </a:stretch>
        </p:blipFill>
        <p:spPr>
          <a:xfrm>
            <a:off x="5288631" y="4776344"/>
            <a:ext cx="2499784" cy="1969527"/>
          </a:xfrm>
          <a:prstGeom prst="rect">
            <a:avLst/>
          </a:prstGeom>
        </p:spPr>
      </p:pic>
      <p:pic>
        <p:nvPicPr>
          <p:cNvPr id="3" name="Imagen 2" descr="Indicador con reporte en 0% " title="Indicador Poner 3 espacios nuevos en funcionamiento para la gestión integral de riesgos, incendios, incidentes con materiales peligrosos y rescates en todas sus modalidades">
            <a:extLst>
              <a:ext uri="{FF2B5EF4-FFF2-40B4-BE49-F238E27FC236}">
                <a16:creationId xmlns:a16="http://schemas.microsoft.com/office/drawing/2014/main" id="{8B8AD9D5-024F-073B-C017-49EFC0649D62}"/>
              </a:ext>
            </a:extLst>
          </p:cNvPr>
          <p:cNvPicPr>
            <a:picLocks noChangeAspect="1"/>
          </p:cNvPicPr>
          <p:nvPr/>
        </p:nvPicPr>
        <p:blipFill>
          <a:blip r:embed="rId4"/>
          <a:stretch>
            <a:fillRect/>
          </a:stretch>
        </p:blipFill>
        <p:spPr>
          <a:xfrm>
            <a:off x="5288631" y="7254098"/>
            <a:ext cx="2511934" cy="1980564"/>
          </a:xfrm>
          <a:prstGeom prst="rect">
            <a:avLst/>
          </a:prstGeom>
        </p:spPr>
      </p:pic>
      <p:sp>
        <p:nvSpPr>
          <p:cNvPr id="18" name="CuadroTexto 17">
            <a:extLst>
              <a:ext uri="{FF2B5EF4-FFF2-40B4-BE49-F238E27FC236}">
                <a16:creationId xmlns:a16="http://schemas.microsoft.com/office/drawing/2014/main" id="{DCA449A9-BE75-75B3-A429-ABB7B3EB9822}"/>
              </a:ext>
            </a:extLst>
          </p:cNvPr>
          <p:cNvSpPr txBox="1"/>
          <p:nvPr/>
        </p:nvSpPr>
        <p:spPr>
          <a:xfrm>
            <a:off x="365514" y="9407018"/>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1073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12174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D39297D5-15CB-17A9-288C-1C42DC43526B}"/>
              </a:ext>
            </a:extLst>
          </p:cNvPr>
          <p:cNvSpPr/>
          <p:nvPr/>
        </p:nvSpPr>
        <p:spPr>
          <a:xfrm>
            <a:off x="492685" y="1106391"/>
            <a:ext cx="2393732" cy="276999"/>
          </a:xfrm>
          <a:prstGeom prst="rect">
            <a:avLst/>
          </a:prstGeom>
        </p:spPr>
        <p:txBody>
          <a:bodyPr wrap="none">
            <a:spAutoFit/>
          </a:bodyPr>
          <a:lstStyle/>
          <a:p>
            <a:r>
              <a:rPr lang="es-CO" sz="1200" i="1" dirty="0">
                <a:latin typeface="Arial Narrow" panose="020B0606020202030204" pitchFamily="34" charset="0"/>
              </a:rPr>
              <a:t>Tabla 3. Indicadores de Plan de Acción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2" name="Tabla 1" descr="Tabla Indicadores Plan de Acción" title="Tabla Indicadores Plan de Acción"/>
          <p:cNvGraphicFramePr>
            <a:graphicFrameLocks noGrp="1"/>
          </p:cNvGraphicFramePr>
          <p:nvPr>
            <p:extLst>
              <p:ext uri="{D42A27DB-BD31-4B8C-83A1-F6EECF244321}">
                <p14:modId xmlns:p14="http://schemas.microsoft.com/office/powerpoint/2010/main" val="2021351774"/>
              </p:ext>
            </p:extLst>
          </p:nvPr>
        </p:nvGraphicFramePr>
        <p:xfrm>
          <a:off x="492685" y="1651060"/>
          <a:ext cx="14346418" cy="7044665"/>
        </p:xfrm>
        <a:graphic>
          <a:graphicData uri="http://schemas.openxmlformats.org/drawingml/2006/table">
            <a:tbl>
              <a:tblPr firstRow="1">
                <a:tableStyleId>{5940675A-B579-460E-94D1-54222C63F5DA}</a:tableStyleId>
              </a:tblPr>
              <a:tblGrid>
                <a:gridCol w="5254735">
                  <a:extLst>
                    <a:ext uri="{9D8B030D-6E8A-4147-A177-3AD203B41FA5}">
                      <a16:colId xmlns:a16="http://schemas.microsoft.com/office/drawing/2014/main" val="16955150"/>
                    </a:ext>
                  </a:extLst>
                </a:gridCol>
                <a:gridCol w="1160007">
                  <a:extLst>
                    <a:ext uri="{9D8B030D-6E8A-4147-A177-3AD203B41FA5}">
                      <a16:colId xmlns:a16="http://schemas.microsoft.com/office/drawing/2014/main" val="3908768411"/>
                    </a:ext>
                  </a:extLst>
                </a:gridCol>
                <a:gridCol w="1274047">
                  <a:extLst>
                    <a:ext uri="{9D8B030D-6E8A-4147-A177-3AD203B41FA5}">
                      <a16:colId xmlns:a16="http://schemas.microsoft.com/office/drawing/2014/main" val="3952513184"/>
                    </a:ext>
                  </a:extLst>
                </a:gridCol>
                <a:gridCol w="6657629">
                  <a:extLst>
                    <a:ext uri="{9D8B030D-6E8A-4147-A177-3AD203B41FA5}">
                      <a16:colId xmlns:a16="http://schemas.microsoft.com/office/drawing/2014/main" val="2672247404"/>
                    </a:ext>
                  </a:extLst>
                </a:gridCol>
              </a:tblGrid>
              <a:tr h="433584">
                <a:tc>
                  <a:txBody>
                    <a:bodyPr/>
                    <a:lstStyle/>
                    <a:p>
                      <a:pPr algn="l" rtl="0" fontAlgn="t"/>
                      <a:r>
                        <a:rPr lang="es-CO" sz="1600" u="none" strike="noStrike" dirty="0">
                          <a:solidFill>
                            <a:schemeClr val="bg1"/>
                          </a:solidFill>
                          <a:effectLst/>
                          <a:latin typeface="Arial Narrow" panose="020B0606020202030204" pitchFamily="34" charset="0"/>
                        </a:rPr>
                        <a:t>Nombre del Indicador</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algn="l" rtl="0" fontAlgn="t"/>
                      <a:r>
                        <a:rPr lang="es-CO" sz="1600" u="none" strike="noStrike" dirty="0">
                          <a:solidFill>
                            <a:schemeClr val="bg1"/>
                          </a:solidFill>
                          <a:effectLst/>
                          <a:latin typeface="Arial Narrow" panose="020B0606020202030204" pitchFamily="34" charset="0"/>
                        </a:rPr>
                        <a:t>Valor del indicador*</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algn="l" rtl="0" fontAlgn="t"/>
                      <a:r>
                        <a:rPr lang="es-CO" sz="1600" u="none" strike="noStrike" dirty="0">
                          <a:solidFill>
                            <a:schemeClr val="bg1"/>
                          </a:solidFill>
                          <a:effectLst/>
                          <a:latin typeface="Arial Narrow" panose="020B0606020202030204" pitchFamily="34" charset="0"/>
                        </a:rPr>
                        <a:t>Meta Anual</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algn="l" rtl="0" fontAlgn="t"/>
                      <a:r>
                        <a:rPr lang="es-CO" sz="1600" u="none" strike="noStrike" dirty="0">
                          <a:solidFill>
                            <a:schemeClr val="bg1"/>
                          </a:solidFill>
                          <a:effectLst/>
                          <a:latin typeface="Arial Narrow" panose="020B0606020202030204" pitchFamily="34" charset="0"/>
                        </a:rPr>
                        <a:t>Observación </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extLst>
                  <a:ext uri="{0D108BD9-81ED-4DB2-BD59-A6C34878D82A}">
                    <a16:rowId xmlns:a16="http://schemas.microsoft.com/office/drawing/2014/main" val="3941081361"/>
                  </a:ext>
                </a:extLst>
              </a:tr>
              <a:tr h="789675">
                <a:tc>
                  <a:txBody>
                    <a:bodyPr/>
                    <a:lstStyle/>
                    <a:p>
                      <a:pPr algn="l" rtl="0" fontAlgn="t"/>
                      <a:r>
                        <a:rPr lang="es-ES" sz="1600" u="none" strike="noStrike" dirty="0">
                          <a:effectLst/>
                          <a:latin typeface="Arial Narrow" panose="020B0606020202030204" pitchFamily="34" charset="0"/>
                        </a:rPr>
                        <a:t>Porcentaje de disponibilidad de la infraestructura tecnológica.</a:t>
                      </a:r>
                      <a:endParaRPr lang="es-ES"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ctr" rtl="0" fontAlgn="t"/>
                      <a:r>
                        <a:rPr lang="es-CO" sz="1600" u="none" strike="noStrike" dirty="0">
                          <a:effectLst/>
                          <a:latin typeface="Arial Narrow" panose="020B0606020202030204" pitchFamily="34" charset="0"/>
                        </a:rPr>
                        <a:t>99,82%</a:t>
                      </a:r>
                      <a:endParaRPr lang="es-CO" sz="1600" b="0" i="0" u="none" strike="noStrike" dirty="0">
                        <a:solidFill>
                          <a:srgbClr val="000000"/>
                        </a:solidFill>
                        <a:effectLst/>
                        <a:latin typeface="Arial Narrow" panose="020B0606020202030204" pitchFamily="34" charset="0"/>
                      </a:endParaRPr>
                    </a:p>
                  </a:txBody>
                  <a:tcPr marL="7961" marR="7961" marT="7961" marB="0">
                    <a:solidFill>
                      <a:srgbClr val="92D050"/>
                    </a:solidFill>
                  </a:tcPr>
                </a:tc>
                <a:tc>
                  <a:txBody>
                    <a:bodyPr/>
                    <a:lstStyle/>
                    <a:p>
                      <a:pPr algn="ctr" rtl="0" fontAlgn="t"/>
                      <a:r>
                        <a:rPr lang="es-CO" sz="1600" u="none" strike="noStrike" dirty="0">
                          <a:effectLst/>
                          <a:latin typeface="Arial Narrow" panose="020B0606020202030204" pitchFamily="34" charset="0"/>
                        </a:rPr>
                        <a:t>97,00%</a:t>
                      </a:r>
                      <a:endParaRPr lang="es-CO"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l" rtl="0" fontAlgn="t"/>
                      <a:r>
                        <a:rPr lang="es-ES" sz="1600" u="none" strike="noStrike" dirty="0">
                          <a:effectLst/>
                          <a:latin typeface="Arial Narrow" panose="020B0606020202030204" pitchFamily="34" charset="0"/>
                        </a:rPr>
                        <a:t>Se garantizó a  los grupos de valor, grupos de interés y a la ciudadanía en general el acceso e interacción con la pagina Web institucional, así como a personal interno el uso de la infraestructura dispuesta la el funcionamiento institucional </a:t>
                      </a:r>
                      <a:endParaRPr lang="es-ES" sz="1600" b="0" i="0" u="none" strike="noStrike" dirty="0">
                        <a:solidFill>
                          <a:srgbClr val="000000"/>
                        </a:solidFill>
                        <a:effectLst/>
                        <a:latin typeface="Arial Narrow" panose="020B0606020202030204" pitchFamily="34" charset="0"/>
                      </a:endParaRPr>
                    </a:p>
                  </a:txBody>
                  <a:tcPr marL="7961" marR="7961" marT="7961" marB="0"/>
                </a:tc>
                <a:extLst>
                  <a:ext uri="{0D108BD9-81ED-4DB2-BD59-A6C34878D82A}">
                    <a16:rowId xmlns:a16="http://schemas.microsoft.com/office/drawing/2014/main" val="1394365501"/>
                  </a:ext>
                </a:extLst>
              </a:tr>
              <a:tr h="399088">
                <a:tc>
                  <a:txBody>
                    <a:bodyPr/>
                    <a:lstStyle/>
                    <a:p>
                      <a:pPr algn="l" rtl="0" fontAlgn="t"/>
                      <a:r>
                        <a:rPr lang="es-ES" sz="1600" u="none" strike="noStrike" dirty="0">
                          <a:effectLst/>
                          <a:latin typeface="Arial Narrow" panose="020B0606020202030204" pitchFamily="34" charset="0"/>
                        </a:rPr>
                        <a:t>Madurez del Modelo de Seguridad y Privacidad de la Información..</a:t>
                      </a:r>
                      <a:endParaRPr lang="es-ES"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ctr" rtl="0" fontAlgn="t"/>
                      <a:r>
                        <a:rPr lang="es-CO" sz="1600" u="none" strike="noStrike" dirty="0">
                          <a:effectLst/>
                          <a:latin typeface="Arial Narrow" panose="020B0606020202030204" pitchFamily="34" charset="0"/>
                        </a:rPr>
                        <a:t>71,00%</a:t>
                      </a:r>
                      <a:endParaRPr lang="es-CO" sz="1600" b="0" i="0" u="none" strike="noStrike" dirty="0">
                        <a:solidFill>
                          <a:srgbClr val="000000"/>
                        </a:solidFill>
                        <a:effectLst/>
                        <a:latin typeface="Arial Narrow" panose="020B0606020202030204" pitchFamily="34" charset="0"/>
                      </a:endParaRPr>
                    </a:p>
                  </a:txBody>
                  <a:tcPr marL="7961" marR="7961" marT="7961" marB="0">
                    <a:solidFill>
                      <a:srgbClr val="92D050"/>
                    </a:solidFill>
                  </a:tcPr>
                </a:tc>
                <a:tc>
                  <a:txBody>
                    <a:bodyPr/>
                    <a:lstStyle/>
                    <a:p>
                      <a:pPr algn="ctr" rtl="0" fontAlgn="t"/>
                      <a:r>
                        <a:rPr lang="es-CO" sz="1600" u="none" strike="noStrike" dirty="0">
                          <a:effectLst/>
                          <a:latin typeface="Arial Narrow" panose="020B0606020202030204" pitchFamily="34" charset="0"/>
                        </a:rPr>
                        <a:t>76,00%</a:t>
                      </a:r>
                      <a:endParaRPr lang="es-CO" sz="1600" b="0" i="0" u="none" strike="noStrike" dirty="0">
                        <a:solidFill>
                          <a:srgbClr val="000000"/>
                        </a:solidFill>
                        <a:effectLst/>
                        <a:latin typeface="Arial Narrow" panose="020B0606020202030204" pitchFamily="34" charset="0"/>
                      </a:endParaRPr>
                    </a:p>
                  </a:txBody>
                  <a:tcPr marL="7961" marR="7961" marT="7961" marB="0"/>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ES" sz="1600" u="none" strike="noStrike" dirty="0">
                          <a:effectLst/>
                          <a:latin typeface="Arial Narrow" panose="020B0606020202030204" pitchFamily="34" charset="0"/>
                        </a:rPr>
                        <a:t>En el segundo trimestre el nivel de madurez de MSPI en la Unidad Administrativa Especial Cuerpo Oficial Bomberos Bogotá arrojó un resultado de 71% en seguridad de la Información y  de 60,7% en ciberseguridad.</a:t>
                      </a:r>
                      <a:endParaRPr lang="es-ES" sz="1600" b="0" i="0" u="none" strike="noStrike" dirty="0">
                        <a:solidFill>
                          <a:srgbClr val="000000"/>
                        </a:solidFill>
                        <a:effectLst/>
                        <a:latin typeface="Arial Narrow" panose="020B0606020202030204" pitchFamily="34" charset="0"/>
                      </a:endParaRPr>
                    </a:p>
                  </a:txBody>
                  <a:tcPr marL="7961" marR="7961" marT="7961" marB="0"/>
                </a:tc>
                <a:extLst>
                  <a:ext uri="{0D108BD9-81ED-4DB2-BD59-A6C34878D82A}">
                    <a16:rowId xmlns:a16="http://schemas.microsoft.com/office/drawing/2014/main" val="3225373052"/>
                  </a:ext>
                </a:extLst>
              </a:tr>
              <a:tr h="1531996">
                <a:tc>
                  <a:txBody>
                    <a:bodyPr/>
                    <a:lstStyle/>
                    <a:p>
                      <a:pPr algn="l" rtl="0" fontAlgn="t"/>
                      <a:r>
                        <a:rPr lang="es-ES" sz="1600" u="none" strike="noStrike" dirty="0">
                          <a:effectLst/>
                          <a:latin typeface="Arial Narrow" panose="020B0606020202030204" pitchFamily="34" charset="0"/>
                        </a:rPr>
                        <a:t>Nivel de percepción de la ciudadanía en términos de confianza, oportunidad, corresponsabilidad y prestación del servicio.</a:t>
                      </a:r>
                      <a:endParaRPr lang="es-ES"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ctr" rtl="0" fontAlgn="t"/>
                      <a:r>
                        <a:rPr lang="es-CO" sz="1600" u="none" strike="noStrike" dirty="0">
                          <a:effectLst/>
                          <a:latin typeface="Arial Narrow" panose="020B0606020202030204" pitchFamily="34" charset="0"/>
                        </a:rPr>
                        <a:t>95,30%</a:t>
                      </a:r>
                      <a:endParaRPr lang="es-CO" sz="1600" b="0" i="0" u="none" strike="noStrike" dirty="0">
                        <a:solidFill>
                          <a:srgbClr val="000000"/>
                        </a:solidFill>
                        <a:effectLst/>
                        <a:latin typeface="Arial Narrow" panose="020B0606020202030204" pitchFamily="34" charset="0"/>
                      </a:endParaRPr>
                    </a:p>
                  </a:txBody>
                  <a:tcPr marL="7961" marR="7961" marT="7961" marB="0">
                    <a:solidFill>
                      <a:srgbClr val="92D050"/>
                    </a:solidFill>
                  </a:tcPr>
                </a:tc>
                <a:tc>
                  <a:txBody>
                    <a:bodyPr/>
                    <a:lstStyle/>
                    <a:p>
                      <a:pPr algn="ctr" rtl="0" fontAlgn="t"/>
                      <a:r>
                        <a:rPr lang="es-CO" sz="1600" u="none" strike="noStrike" dirty="0">
                          <a:effectLst/>
                          <a:latin typeface="Arial Narrow" panose="020B0606020202030204" pitchFamily="34" charset="0"/>
                        </a:rPr>
                        <a:t>85,00%</a:t>
                      </a:r>
                      <a:endParaRPr lang="es-CO" sz="1600" b="0" i="0" u="none" strike="noStrike" dirty="0">
                        <a:solidFill>
                          <a:srgbClr val="000000"/>
                        </a:solidFill>
                        <a:effectLst/>
                        <a:latin typeface="Arial Narrow" panose="020B0606020202030204" pitchFamily="34" charset="0"/>
                      </a:endParaRPr>
                    </a:p>
                  </a:txBody>
                  <a:tcPr marL="7961" marR="7961" marT="7961" marB="0"/>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ES" sz="1600" u="none" strike="noStrike" dirty="0">
                          <a:effectLst/>
                          <a:latin typeface="Arial Narrow" panose="020B0606020202030204" pitchFamily="34" charset="0"/>
                        </a:rPr>
                        <a:t>Se identifica en la aplicación de la encuesta de satisfacción  Un promedio de satisfacción general del 93.3%,  presentado este dato una disminución en el grado de satisfacción del 3%, específicamente frente al servicio de IMER con una disminución del 4% y del trámite de PQRS una disminución muy marcada del 15%, de acuerdo a los comentarios ciudadanos se presume que esta variable se presenta debido a que no se le realizaron las visitas programadas , o no se le expide el concepto técnico. De igual manera se identifica una nivel de prestación del servicio del 100% y un grado de confianza institucional del  92%.</a:t>
                      </a:r>
                      <a:endParaRPr lang="es-ES" sz="1600" b="0" i="0" u="none" strike="noStrike" dirty="0">
                        <a:solidFill>
                          <a:srgbClr val="000000"/>
                        </a:solidFill>
                        <a:effectLst/>
                        <a:latin typeface="Arial Narrow" panose="020B0606020202030204" pitchFamily="34" charset="0"/>
                      </a:endParaRPr>
                    </a:p>
                    <a:p>
                      <a:pPr algn="l" rtl="0" fontAlgn="t"/>
                      <a:endParaRPr lang="es-ES" sz="1600" b="0" i="0" u="none" strike="noStrike" dirty="0">
                        <a:solidFill>
                          <a:srgbClr val="000000"/>
                        </a:solidFill>
                        <a:effectLst/>
                        <a:latin typeface="Arial Narrow" panose="020B0606020202030204" pitchFamily="34" charset="0"/>
                      </a:endParaRPr>
                    </a:p>
                  </a:txBody>
                  <a:tcPr marL="7961" marR="7961" marT="7961" marB="0"/>
                </a:tc>
                <a:extLst>
                  <a:ext uri="{0D108BD9-81ED-4DB2-BD59-A6C34878D82A}">
                    <a16:rowId xmlns:a16="http://schemas.microsoft.com/office/drawing/2014/main" val="1026544655"/>
                  </a:ext>
                </a:extLst>
              </a:tr>
              <a:tr h="858666">
                <a:tc>
                  <a:txBody>
                    <a:bodyPr/>
                    <a:lstStyle/>
                    <a:p>
                      <a:pPr algn="l" rtl="0" fontAlgn="t"/>
                      <a:r>
                        <a:rPr lang="es-ES" sz="1600" u="none" strike="noStrike" dirty="0">
                          <a:effectLst/>
                          <a:latin typeface="Arial Narrow" panose="020B0606020202030204" pitchFamily="34" charset="0"/>
                        </a:rPr>
                        <a:t>Número de personas beneficiadas de los programas de formación y capacitación.</a:t>
                      </a:r>
                      <a:endParaRPr lang="es-ES"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ctr"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7961" marR="7961" marT="7961" marB="0">
                    <a:solidFill>
                      <a:srgbClr val="92D050"/>
                    </a:solidFill>
                  </a:tcPr>
                </a:tc>
                <a:tc>
                  <a:txBody>
                    <a:bodyPr/>
                    <a:lstStyle/>
                    <a:p>
                      <a:pPr algn="ctr" rtl="0" fontAlgn="t"/>
                      <a:r>
                        <a:rPr lang="es-CO" sz="1600" u="none" strike="noStrike" dirty="0">
                          <a:effectLst/>
                          <a:latin typeface="Arial Narrow" panose="020B0606020202030204" pitchFamily="34" charset="0"/>
                        </a:rPr>
                        <a:t>3000</a:t>
                      </a:r>
                      <a:endParaRPr lang="es-CO"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l" rtl="0" fontAlgn="t"/>
                      <a:r>
                        <a:rPr lang="es-ES" sz="1600" u="none" strike="noStrike" dirty="0">
                          <a:effectLst/>
                          <a:latin typeface="Arial Narrow" panose="020B0606020202030204" pitchFamily="34" charset="0"/>
                        </a:rPr>
                        <a:t>La Subdirección de Gestión del riesgo alcanzo en los dos primeros trimestres la meta planteada para el año, en cuanto al numero de personas beneficiadas en los programas de formación y capacitación, razón por la cual se sugiere replantear la meta. </a:t>
                      </a:r>
                      <a:endParaRPr lang="es-ES" sz="1600" b="0" i="0" u="none" strike="noStrike" dirty="0">
                        <a:solidFill>
                          <a:srgbClr val="000000"/>
                        </a:solidFill>
                        <a:effectLst/>
                        <a:latin typeface="Arial Narrow" panose="020B0606020202030204" pitchFamily="34" charset="0"/>
                      </a:endParaRPr>
                    </a:p>
                  </a:txBody>
                  <a:tcPr marL="7961" marR="7961" marT="7961" marB="0"/>
                </a:tc>
                <a:extLst>
                  <a:ext uri="{0D108BD9-81ED-4DB2-BD59-A6C34878D82A}">
                    <a16:rowId xmlns:a16="http://schemas.microsoft.com/office/drawing/2014/main" val="880581791"/>
                  </a:ext>
                </a:extLst>
              </a:tr>
              <a:tr h="389376">
                <a:tc>
                  <a:txBody>
                    <a:bodyPr/>
                    <a:lstStyle/>
                    <a:p>
                      <a:pPr algn="l" rtl="0" fontAlgn="t"/>
                      <a:r>
                        <a:rPr lang="es-ES" sz="1600" u="none" strike="noStrike" dirty="0">
                          <a:effectLst/>
                          <a:latin typeface="Arial Narrow" panose="020B0606020202030204" pitchFamily="34" charset="0"/>
                        </a:rPr>
                        <a:t>Porcentaje de campañas implementadas por la SGR</a:t>
                      </a:r>
                      <a:endParaRPr lang="es-ES"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ctr"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7961" marR="7961" marT="7961" marB="0">
                    <a:solidFill>
                      <a:srgbClr val="92D050"/>
                    </a:solidFill>
                  </a:tcPr>
                </a:tc>
                <a:tc>
                  <a:txBody>
                    <a:bodyPr/>
                    <a:lstStyle/>
                    <a:p>
                      <a:pPr algn="ctr"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7961" marR="7961" marT="7961" marB="0"/>
                </a:tc>
                <a:tc>
                  <a:txBody>
                    <a:bodyPr/>
                    <a:lstStyle/>
                    <a:p>
                      <a:pPr algn="l" rtl="0" fontAlgn="t"/>
                      <a:r>
                        <a:rPr lang="es-ES" sz="1600" u="none" strike="noStrike" dirty="0">
                          <a:effectLst/>
                          <a:latin typeface="Arial Narrow" panose="020B0606020202030204" pitchFamily="34" charset="0"/>
                        </a:rPr>
                        <a:t>Durante el segundo trimestre se realizaron campañas relacionadas con:</a:t>
                      </a:r>
                      <a:br>
                        <a:rPr lang="es-ES" sz="1600" u="none" strike="noStrike" dirty="0">
                          <a:effectLst/>
                          <a:latin typeface="Arial Narrow" panose="020B0606020202030204" pitchFamily="34" charset="0"/>
                        </a:rPr>
                      </a:br>
                      <a:br>
                        <a:rPr lang="es-ES" sz="1600" u="none" strike="noStrike" dirty="0">
                          <a:effectLst/>
                          <a:latin typeface="Arial Narrow" panose="020B0606020202030204" pitchFamily="34" charset="0"/>
                        </a:rPr>
                      </a:br>
                      <a:r>
                        <a:rPr lang="es-ES" sz="1600" u="none" strike="noStrike" dirty="0">
                          <a:effectLst/>
                          <a:latin typeface="Arial Narrow" panose="020B0606020202030204" pitchFamily="34" charset="0"/>
                        </a:rPr>
                        <a:t>1) Campaña Salvando Patas </a:t>
                      </a:r>
                      <a:br>
                        <a:rPr lang="es-ES" sz="1600" u="none" strike="noStrike" dirty="0">
                          <a:effectLst/>
                          <a:latin typeface="Arial Narrow" panose="020B0606020202030204" pitchFamily="34" charset="0"/>
                        </a:rPr>
                      </a:br>
                      <a:r>
                        <a:rPr lang="es-ES" sz="1600" u="none" strike="noStrike" dirty="0">
                          <a:effectLst/>
                          <a:latin typeface="Arial Narrow" panose="020B0606020202030204" pitchFamily="34" charset="0"/>
                        </a:rPr>
                        <a:t>2) Campaña soy neutral- elecciones</a:t>
                      </a:r>
                      <a:br>
                        <a:rPr lang="es-ES" sz="1600" u="none" strike="noStrike" dirty="0">
                          <a:effectLst/>
                          <a:latin typeface="Arial Narrow" panose="020B0606020202030204" pitchFamily="34" charset="0"/>
                        </a:rPr>
                      </a:br>
                      <a:r>
                        <a:rPr lang="es-ES" sz="1600" u="none" strike="noStrike" dirty="0">
                          <a:effectLst/>
                          <a:latin typeface="Arial Narrow" panose="020B0606020202030204" pitchFamily="34" charset="0"/>
                        </a:rPr>
                        <a:t>3) Campaña de Abejas </a:t>
                      </a:r>
                      <a:br>
                        <a:rPr lang="es-ES" sz="1600" u="none" strike="noStrike" dirty="0">
                          <a:effectLst/>
                          <a:latin typeface="Arial Narrow" panose="020B0606020202030204" pitchFamily="34" charset="0"/>
                        </a:rPr>
                      </a:br>
                      <a:r>
                        <a:rPr lang="es-ES" sz="1600" u="none" strike="noStrike" dirty="0">
                          <a:effectLst/>
                          <a:latin typeface="Arial Narrow" panose="020B0606020202030204" pitchFamily="34" charset="0"/>
                        </a:rPr>
                        <a:t>4) Campaña temporada menos lluvias </a:t>
                      </a:r>
                      <a:br>
                        <a:rPr lang="es-ES" sz="1600" u="none" strike="noStrike" dirty="0">
                          <a:effectLst/>
                          <a:latin typeface="Arial Narrow" panose="020B0606020202030204" pitchFamily="34" charset="0"/>
                        </a:rPr>
                      </a:br>
                      <a:br>
                        <a:rPr lang="es-ES" sz="1600" u="none" strike="noStrike" dirty="0">
                          <a:effectLst/>
                          <a:latin typeface="Arial Narrow" panose="020B0606020202030204" pitchFamily="34" charset="0"/>
                        </a:rPr>
                      </a:br>
                      <a:endParaRPr lang="es-ES" sz="1600" b="0" i="0" u="none" strike="noStrike" dirty="0">
                        <a:solidFill>
                          <a:srgbClr val="000000"/>
                        </a:solidFill>
                        <a:effectLst/>
                        <a:latin typeface="Arial Narrow" panose="020B0606020202030204" pitchFamily="34" charset="0"/>
                      </a:endParaRPr>
                    </a:p>
                  </a:txBody>
                  <a:tcPr marL="7961" marR="7961" marT="7961" marB="0"/>
                </a:tc>
                <a:extLst>
                  <a:ext uri="{0D108BD9-81ED-4DB2-BD59-A6C34878D82A}">
                    <a16:rowId xmlns:a16="http://schemas.microsoft.com/office/drawing/2014/main" val="2081725021"/>
                  </a:ext>
                </a:extLst>
              </a:tr>
            </a:tbl>
          </a:graphicData>
        </a:graphic>
      </p:graphicFrame>
      <p:sp>
        <p:nvSpPr>
          <p:cNvPr id="8" name="CuadroTexto 7">
            <a:extLst>
              <a:ext uri="{FF2B5EF4-FFF2-40B4-BE49-F238E27FC236}">
                <a16:creationId xmlns:a16="http://schemas.microsoft.com/office/drawing/2014/main" id="{74B91AB4-EC70-6008-5755-BADCE9C4C6C7}"/>
              </a:ext>
            </a:extLst>
          </p:cNvPr>
          <p:cNvSpPr txBox="1"/>
          <p:nvPr/>
        </p:nvSpPr>
        <p:spPr>
          <a:xfrm>
            <a:off x="423939" y="8628221"/>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
        <p:nvSpPr>
          <p:cNvPr id="3" name="CuadroTexto 2">
            <a:extLst>
              <a:ext uri="{FF2B5EF4-FFF2-40B4-BE49-F238E27FC236}">
                <a16:creationId xmlns:a16="http://schemas.microsoft.com/office/drawing/2014/main" id="{6FB28309-9D00-BDAD-55E3-9B2B31462824}"/>
              </a:ext>
            </a:extLst>
          </p:cNvPr>
          <p:cNvSpPr txBox="1"/>
          <p:nvPr/>
        </p:nvSpPr>
        <p:spPr>
          <a:xfrm>
            <a:off x="609845" y="8896350"/>
            <a:ext cx="14160512" cy="523220"/>
          </a:xfrm>
          <a:prstGeom prst="rect">
            <a:avLst/>
          </a:prstGeom>
          <a:noFill/>
        </p:spPr>
        <p:txBody>
          <a:bodyPr wrap="square" rtlCol="0">
            <a:spAutoFit/>
          </a:bodyPr>
          <a:lstStyle/>
          <a:p>
            <a:r>
              <a:rPr lang="es-MX" sz="1400" dirty="0">
                <a:latin typeface="Arial Narrow" panose="020B0606020202030204" pitchFamily="34" charset="0"/>
              </a:rPr>
              <a:t>* Los colores en la columna de valor del indicador, corresponde a la categorización de tres niveles de evaluación, respecto a su meta, en tal sentido, en verde se presentan los indicadores con nivel de reporte satisfactorio, en amarillo los que son aceptables, y en color rojo aquellos con avance deficiente,</a:t>
            </a:r>
            <a:endParaRPr lang="es-CO" sz="1400" dirty="0">
              <a:latin typeface="Arial Narrow" panose="020B0606020202030204" pitchFamily="34" charset="0"/>
            </a:endParaRPr>
          </a:p>
        </p:txBody>
      </p:sp>
    </p:spTree>
    <p:extLst>
      <p:ext uri="{BB962C8B-B14F-4D97-AF65-F5344CB8AC3E}">
        <p14:creationId xmlns:p14="http://schemas.microsoft.com/office/powerpoint/2010/main" val="80405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27723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F5DC6BD8-FDEA-4B35-D115-F3662153578C}"/>
              </a:ext>
            </a:extLst>
          </p:cNvPr>
          <p:cNvSpPr txBox="1"/>
          <p:nvPr/>
        </p:nvSpPr>
        <p:spPr>
          <a:xfrm>
            <a:off x="609845" y="1259313"/>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graphicFrame>
        <p:nvGraphicFramePr>
          <p:cNvPr id="2" name="Tabla 1"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57226077"/>
              </p:ext>
            </p:extLst>
          </p:nvPr>
        </p:nvGraphicFramePr>
        <p:xfrm>
          <a:off x="609845" y="1830995"/>
          <a:ext cx="14517860" cy="6758980"/>
        </p:xfrm>
        <a:graphic>
          <a:graphicData uri="http://schemas.openxmlformats.org/drawingml/2006/table">
            <a:tbl>
              <a:tblPr firstRow="1"/>
              <a:tblGrid>
                <a:gridCol w="4689049">
                  <a:extLst>
                    <a:ext uri="{9D8B030D-6E8A-4147-A177-3AD203B41FA5}">
                      <a16:colId xmlns:a16="http://schemas.microsoft.com/office/drawing/2014/main" val="2446413944"/>
                    </a:ext>
                  </a:extLst>
                </a:gridCol>
                <a:gridCol w="1234837">
                  <a:extLst>
                    <a:ext uri="{9D8B030D-6E8A-4147-A177-3AD203B41FA5}">
                      <a16:colId xmlns:a16="http://schemas.microsoft.com/office/drawing/2014/main" val="4069608448"/>
                    </a:ext>
                  </a:extLst>
                </a:gridCol>
                <a:gridCol w="1535206">
                  <a:extLst>
                    <a:ext uri="{9D8B030D-6E8A-4147-A177-3AD203B41FA5}">
                      <a16:colId xmlns:a16="http://schemas.microsoft.com/office/drawing/2014/main" val="2954746220"/>
                    </a:ext>
                  </a:extLst>
                </a:gridCol>
                <a:gridCol w="7058768">
                  <a:extLst>
                    <a:ext uri="{9D8B030D-6E8A-4147-A177-3AD203B41FA5}">
                      <a16:colId xmlns:a16="http://schemas.microsoft.com/office/drawing/2014/main" val="856434993"/>
                    </a:ext>
                  </a:extLst>
                </a:gridCol>
              </a:tblGrid>
              <a:tr h="509272">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Valor del indicador</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Meta Anual</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918984264"/>
                  </a:ext>
                </a:extLst>
              </a:tr>
              <a:tr h="899177">
                <a:tc>
                  <a:txBody>
                    <a:bodyPr/>
                    <a:lstStyle/>
                    <a:p>
                      <a:pPr algn="l" rtl="0" fontAlgn="t"/>
                      <a:r>
                        <a:rPr lang="es-CO" sz="1600" b="0" i="0" u="none" strike="noStrike" dirty="0">
                          <a:solidFill>
                            <a:srgbClr val="000000"/>
                          </a:solidFill>
                          <a:effectLst/>
                          <a:latin typeface="Arial Narrow" panose="020B0606020202030204" pitchFamily="34" charset="0"/>
                        </a:rPr>
                        <a:t>Porcentaje de casuística asociada a incidentes antrópicos conforme a la estrategia Vivienda Segura - Mi Casa sin incendios.</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s-CO" sz="1600" b="0" i="0" u="none" strike="noStrike" dirty="0">
                          <a:solidFill>
                            <a:srgbClr val="000000"/>
                          </a:solidFill>
                          <a:effectLst/>
                          <a:latin typeface="Arial Narrow" panose="020B0606020202030204" pitchFamily="34" charset="0"/>
                        </a:rPr>
                        <a:t>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s-CO" sz="1600" b="0" i="0" u="none" strike="noStrike" dirty="0">
                          <a:solidFill>
                            <a:srgbClr val="000000"/>
                          </a:solidFill>
                          <a:effectLst/>
                          <a:latin typeface="Arial Narrow" panose="020B0606020202030204" pitchFamily="34" charset="0"/>
                        </a:rPr>
                        <a:t>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s-ES" sz="1600" b="0" i="0" u="none" strike="noStrike" dirty="0">
                          <a:solidFill>
                            <a:srgbClr val="000000"/>
                          </a:solidFill>
                          <a:effectLst/>
                          <a:latin typeface="Arial Narrow" panose="020B0606020202030204" pitchFamily="34" charset="0"/>
                        </a:rPr>
                        <a:t>Durante el primer semestre de 2022 no se ha presentado ningún incidente de incendio estructural en la UPZ Patio Bonito, lo cual muestra efectividad en el programa Vivienda Segura - Mi casa sin incendios. (Reducción de casuística)</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966276"/>
                  </a:ext>
                </a:extLst>
              </a:tr>
              <a:tr h="806405">
                <a:tc>
                  <a:txBody>
                    <a:bodyPr/>
                    <a:lstStyle/>
                    <a:p>
                      <a:pPr algn="l" rtl="0" fontAlgn="t"/>
                      <a:r>
                        <a:rPr lang="es-ES" sz="1600" b="0" i="0" u="none" strike="noStrike" dirty="0">
                          <a:solidFill>
                            <a:srgbClr val="000000"/>
                          </a:solidFill>
                          <a:effectLst/>
                          <a:latin typeface="Arial Narrow" panose="020B0606020202030204" pitchFamily="34" charset="0"/>
                        </a:rPr>
                        <a:t>Porcentaje de cumplimiento de plan de mantenimiento de los vehículos.</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77,00%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Durante el segundo trimestre del 2022, se evidencia un avance total acumulado de 77%, lo anterior teniendo en cuenta que La Subdirección Logística se encuentra adelantando varios procesos contractuales los cuales se busca adjudicar en el tercer trimestre del 2022.</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94596"/>
                  </a:ext>
                </a:extLst>
              </a:tr>
              <a:tr h="542361">
                <a:tc>
                  <a:txBody>
                    <a:bodyPr/>
                    <a:lstStyle/>
                    <a:p>
                      <a:pPr algn="l" rtl="0" fontAlgn="t"/>
                      <a:r>
                        <a:rPr lang="es-ES" sz="1600" b="0" i="0" u="none" strike="noStrike" dirty="0">
                          <a:solidFill>
                            <a:srgbClr val="000000"/>
                          </a:solidFill>
                          <a:effectLst/>
                          <a:latin typeface="Arial Narrow" panose="020B0606020202030204" pitchFamily="34" charset="0"/>
                        </a:rPr>
                        <a:t>Porcentaje de efectividad de los servicios TI</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96,83%</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En relación a la información registrada en la herramienta Aranda, se presentaron 74 casos , de los cuales 65 casos fueron solucionados,  8 casos registrados y un 1 caso en proceso de solución</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489200"/>
                  </a:ext>
                </a:extLst>
              </a:tr>
              <a:tr h="542361">
                <a:tc>
                  <a:txBody>
                    <a:bodyPr/>
                    <a:lstStyle/>
                    <a:p>
                      <a:pPr algn="l" rtl="0" fontAlgn="t"/>
                      <a:r>
                        <a:rPr lang="es-ES" sz="1600" b="0" i="0" u="none" strike="noStrike" dirty="0">
                          <a:solidFill>
                            <a:srgbClr val="000000"/>
                          </a:solidFill>
                          <a:effectLst/>
                          <a:latin typeface="Arial Narrow" panose="020B0606020202030204" pitchFamily="34" charset="0"/>
                        </a:rPr>
                        <a:t>Porcentaje de implementación del plan de sostenibilidad</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75,00%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ha generado la estandarización y limpieza de base de datos, causas y geo-codificación de incidentes.</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368509"/>
                  </a:ext>
                </a:extLst>
              </a:tr>
              <a:tr h="760341">
                <a:tc>
                  <a:txBody>
                    <a:bodyPr/>
                    <a:lstStyle/>
                    <a:p>
                      <a:pPr algn="l" rtl="0" fontAlgn="t"/>
                      <a:r>
                        <a:rPr lang="es-ES" sz="1600" b="0" i="0" u="none" strike="noStrike" dirty="0">
                          <a:solidFill>
                            <a:srgbClr val="000000"/>
                          </a:solidFill>
                          <a:effectLst/>
                          <a:latin typeface="Arial Narrow" panose="020B0606020202030204" pitchFamily="34" charset="0"/>
                        </a:rPr>
                        <a:t>Porcentaje de oportunidad en la entrega de bienes y servicios.</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73,26%</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Durante el segundo trimestre del 2022, se evidencia un avance acumulado de 73%. Lo anterior, teniendo en cuenta que ya se cumplió más del 50% de las actividades que contribuyen al cumplimiento del indicador.</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0576"/>
                  </a:ext>
                </a:extLst>
              </a:tr>
              <a:tr h="760341">
                <a:tc>
                  <a:txBody>
                    <a:bodyPr/>
                    <a:lstStyle/>
                    <a:p>
                      <a:pPr algn="l" rtl="0" fontAlgn="t"/>
                      <a:r>
                        <a:rPr lang="es-ES" sz="1600" b="0" i="0" u="none" strike="noStrike" dirty="0">
                          <a:solidFill>
                            <a:srgbClr val="000000"/>
                          </a:solidFill>
                          <a:effectLst/>
                          <a:latin typeface="Arial Narrow" panose="020B0606020202030204" pitchFamily="34" charset="0"/>
                        </a:rPr>
                        <a:t>Cultura en Seguridad de la información.</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44,00%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70,00%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evidencia un avance significativo en sensibilización en seguridad de la Información y ciberseguridad gracias a la jornada de sensibilización, llevada a cabo el día 8 de junio con la  asistencia de 138 funcionarios y/o contratistas.</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084886"/>
                  </a:ext>
                </a:extLst>
              </a:tr>
              <a:tr h="326844">
                <a:tc>
                  <a:txBody>
                    <a:bodyPr/>
                    <a:lstStyle/>
                    <a:p>
                      <a:pPr algn="l" rtl="0" fontAlgn="t"/>
                      <a:r>
                        <a:rPr lang="es-ES" sz="1600" b="0" i="0" u="none" strike="noStrike" dirty="0">
                          <a:solidFill>
                            <a:srgbClr val="000000"/>
                          </a:solidFill>
                          <a:effectLst/>
                          <a:latin typeface="Arial Narrow" panose="020B0606020202030204" pitchFamily="34" charset="0"/>
                        </a:rPr>
                        <a:t>Gestión de Incidentes de Seguridad de la Información.</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50,00%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ES" sz="1600" b="0" i="0" u="none" strike="noStrike" dirty="0">
                          <a:solidFill>
                            <a:srgbClr val="000000"/>
                          </a:solidFill>
                          <a:effectLst/>
                          <a:latin typeface="Arial Narrow" panose="020B0606020202030204" pitchFamily="34" charset="0"/>
                        </a:rPr>
                        <a:t>Se han presentado 4 incidentes, de los cuales se han tratado oportunamente 2, En el segundo trimestre a Junio 30 de 2022, se presentó un incidente de  falla en el fluido eléctrico. Actualmente,  está en proceso de levantamiento de información y evidencia.</a:t>
                      </a:r>
                    </a:p>
                    <a:p>
                      <a:pPr algn="l" rtl="0" fontAlgn="t"/>
                      <a:endParaRPr lang="es-ES" sz="1600" b="0" i="0" u="none" strike="noStrike" dirty="0">
                        <a:solidFill>
                          <a:srgbClr val="000000"/>
                        </a:solidFill>
                        <a:effectLst/>
                        <a:latin typeface="Arial Narrow" panose="020B0606020202030204" pitchFamily="34" charset="0"/>
                      </a:endParaRP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941089"/>
                  </a:ext>
                </a:extLst>
              </a:tr>
              <a:tr h="760341">
                <a:tc>
                  <a:txBody>
                    <a:bodyPr/>
                    <a:lstStyle/>
                    <a:p>
                      <a:pPr algn="l" rtl="0" fontAlgn="t"/>
                      <a:r>
                        <a:rPr lang="es-ES" sz="1600" b="0" i="0" u="none" strike="noStrike" dirty="0">
                          <a:solidFill>
                            <a:srgbClr val="000000"/>
                          </a:solidFill>
                          <a:effectLst/>
                          <a:latin typeface="Arial Narrow" panose="020B0606020202030204" pitchFamily="34" charset="0"/>
                        </a:rPr>
                        <a:t>Gestión de vulnerabilidades de TI.</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45,00%</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endParaRPr lang="es-CO" sz="1600" b="0" i="0" u="none" strike="noStrike" dirty="0">
                        <a:solidFill>
                          <a:srgbClr val="000000"/>
                        </a:solidFill>
                        <a:effectLst/>
                        <a:latin typeface="Arial Narrow" panose="020B0606020202030204" pitchFamily="34" charset="0"/>
                      </a:endParaRPr>
                    </a:p>
                  </a:txBody>
                  <a:tcPr marL="6931" marR="6931" marT="6931"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ES" sz="1600" b="0" i="0" u="none" strike="noStrike" dirty="0">
                          <a:solidFill>
                            <a:srgbClr val="000000"/>
                          </a:solidFill>
                          <a:effectLst/>
                          <a:latin typeface="Arial Narrow" panose="020B0606020202030204" pitchFamily="34" charset="0"/>
                        </a:rPr>
                        <a:t>Para el segundo trimestre (junio)  se llevaron acabo 450 remediaciones de las  962 vulnerabilidades presentada en el total del año, donde se dieron de baja computadores con sistema operativo Windows 7</a:t>
                      </a:r>
                    </a:p>
                  </a:txBody>
                  <a:tcPr marL="6931" marR="6931" marT="69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644172"/>
                  </a:ext>
                </a:extLst>
              </a:tr>
            </a:tbl>
          </a:graphicData>
        </a:graphic>
      </p:graphicFrame>
      <p:sp>
        <p:nvSpPr>
          <p:cNvPr id="8" name="CuadroTexto 7">
            <a:extLst>
              <a:ext uri="{FF2B5EF4-FFF2-40B4-BE49-F238E27FC236}">
                <a16:creationId xmlns:a16="http://schemas.microsoft.com/office/drawing/2014/main" id="{74F6B17C-219E-0E4F-2898-A6E33F670E04}"/>
              </a:ext>
            </a:extLst>
          </p:cNvPr>
          <p:cNvSpPr txBox="1"/>
          <p:nvPr/>
        </p:nvSpPr>
        <p:spPr>
          <a:xfrm>
            <a:off x="764312" y="8979343"/>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6883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27562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19D5D1E4-64A3-8183-307F-77BD758BB85A}"/>
              </a:ext>
            </a:extLst>
          </p:cNvPr>
          <p:cNvSpPr txBox="1"/>
          <p:nvPr/>
        </p:nvSpPr>
        <p:spPr>
          <a:xfrm>
            <a:off x="527970" y="1162496"/>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2" name="Tabla 1"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2491299344"/>
              </p:ext>
            </p:extLst>
          </p:nvPr>
        </p:nvGraphicFramePr>
        <p:xfrm>
          <a:off x="555424" y="1520398"/>
          <a:ext cx="14646476" cy="7826995"/>
        </p:xfrm>
        <a:graphic>
          <a:graphicData uri="http://schemas.openxmlformats.org/drawingml/2006/table">
            <a:tbl>
              <a:tblPr firstRow="1"/>
              <a:tblGrid>
                <a:gridCol w="3147046">
                  <a:extLst>
                    <a:ext uri="{9D8B030D-6E8A-4147-A177-3AD203B41FA5}">
                      <a16:colId xmlns:a16="http://schemas.microsoft.com/office/drawing/2014/main" val="37928611"/>
                    </a:ext>
                  </a:extLst>
                </a:gridCol>
                <a:gridCol w="1499101">
                  <a:extLst>
                    <a:ext uri="{9D8B030D-6E8A-4147-A177-3AD203B41FA5}">
                      <a16:colId xmlns:a16="http://schemas.microsoft.com/office/drawing/2014/main" val="4250134954"/>
                    </a:ext>
                  </a:extLst>
                </a:gridCol>
                <a:gridCol w="929822">
                  <a:extLst>
                    <a:ext uri="{9D8B030D-6E8A-4147-A177-3AD203B41FA5}">
                      <a16:colId xmlns:a16="http://schemas.microsoft.com/office/drawing/2014/main" val="802031343"/>
                    </a:ext>
                  </a:extLst>
                </a:gridCol>
                <a:gridCol w="9070507">
                  <a:extLst>
                    <a:ext uri="{9D8B030D-6E8A-4147-A177-3AD203B41FA5}">
                      <a16:colId xmlns:a16="http://schemas.microsoft.com/office/drawing/2014/main" val="1246599778"/>
                    </a:ext>
                  </a:extLst>
                </a:gridCol>
              </a:tblGrid>
              <a:tr h="456108">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Valor del indicador</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Meta Anual</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23470717"/>
                  </a:ext>
                </a:extLst>
              </a:tr>
              <a:tr h="736793">
                <a:tc>
                  <a:txBody>
                    <a:bodyPr/>
                    <a:lstStyle/>
                    <a:p>
                      <a:pPr algn="l" rtl="0" fontAlgn="t"/>
                      <a:r>
                        <a:rPr lang="es-ES" sz="1600" b="0" i="0" u="none" strike="noStrike" dirty="0">
                          <a:solidFill>
                            <a:srgbClr val="000000"/>
                          </a:solidFill>
                          <a:effectLst/>
                          <a:latin typeface="Arial Narrow" panose="020B0606020202030204" pitchFamily="34" charset="0"/>
                        </a:rPr>
                        <a:t>Número de estudios y diseños para el reforzamiento y/o adecuación de estaciones de bomberos.</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40,00%</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2</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avanzó la estructuración del estudio previo preliminar para la contratación de los estudios  diseños de las estaciones Caobos Salazar y Ferias</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249451"/>
                  </a:ext>
                </a:extLst>
              </a:tr>
              <a:tr h="1225061">
                <a:tc>
                  <a:txBody>
                    <a:bodyPr/>
                    <a:lstStyle/>
                    <a:p>
                      <a:pPr algn="l" rtl="0" fontAlgn="t"/>
                      <a:r>
                        <a:rPr lang="es-ES" sz="1600" b="0" i="0" u="none" strike="noStrike" dirty="0">
                          <a:solidFill>
                            <a:srgbClr val="000000"/>
                          </a:solidFill>
                          <a:effectLst/>
                          <a:latin typeface="Arial Narrow" panose="020B0606020202030204" pitchFamily="34" charset="0"/>
                        </a:rPr>
                        <a:t>Número de planes, proyectos e instrumentos de gestión de riesgo misional formulados en el periodo.</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21</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30</a:t>
                      </a:r>
                    </a:p>
                  </a:txBody>
                  <a:tcPr marL="4385" marR="4385" marT="438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Durante el segundo trimestre se realizaron los documentos de:</a:t>
                      </a:r>
                      <a:br>
                        <a:rPr lang="es-ES" sz="1600" b="0" i="0" u="none" strike="noStrike" dirty="0">
                          <a:solidFill>
                            <a:srgbClr val="000000"/>
                          </a:solidFill>
                          <a:effectLst/>
                          <a:latin typeface="Arial Narrow" panose="020B0606020202030204" pitchFamily="34" charset="0"/>
                        </a:rPr>
                      </a:br>
                      <a:r>
                        <a:rPr lang="es-MX" sz="1600" b="0" i="0" u="none" strike="noStrike" dirty="0">
                          <a:solidFill>
                            <a:srgbClr val="000000"/>
                          </a:solidFill>
                          <a:effectLst/>
                          <a:latin typeface="Arial Narrow" panose="020B0606020202030204" pitchFamily="34" charset="0"/>
                        </a:rPr>
                        <a:t>* Plan específico segunda temporada menos lluvias.</a:t>
                      </a:r>
                    </a:p>
                    <a:p>
                      <a:pPr algn="l" rtl="0" fontAlgn="t"/>
                      <a:r>
                        <a:rPr lang="es-MX" sz="1600" b="0" i="0" u="none" strike="noStrike" dirty="0">
                          <a:solidFill>
                            <a:srgbClr val="000000"/>
                          </a:solidFill>
                          <a:effectLst/>
                          <a:latin typeface="Arial Narrow" panose="020B0606020202030204" pitchFamily="34" charset="0"/>
                        </a:rPr>
                        <a:t>* Plan de contingencias de elecciones mayo 2022.</a:t>
                      </a:r>
                    </a:p>
                    <a:p>
                      <a:pPr algn="l" rtl="0" fontAlgn="t"/>
                      <a:r>
                        <a:rPr lang="es-MX" sz="1600" b="0" i="0" u="none" strike="noStrike" dirty="0">
                          <a:solidFill>
                            <a:srgbClr val="000000"/>
                          </a:solidFill>
                          <a:effectLst/>
                          <a:latin typeface="Arial Narrow" panose="020B0606020202030204" pitchFamily="34" charset="0"/>
                        </a:rPr>
                        <a:t>* Plan de contingencias de elecciones segunda vuelta junio 2022</a:t>
                      </a:r>
                    </a:p>
                    <a:p>
                      <a:pPr algn="l" rtl="0" fontAlgn="t"/>
                      <a:r>
                        <a:rPr lang="es-MX" sz="1600" b="0" i="0" u="none" strike="noStrike" dirty="0">
                          <a:solidFill>
                            <a:srgbClr val="000000"/>
                          </a:solidFill>
                          <a:effectLst/>
                          <a:latin typeface="Arial Narrow" panose="020B0606020202030204" pitchFamily="34" charset="0"/>
                        </a:rPr>
                        <a:t>Lo que significó un total de 21 proyectos e instrumentos formulados en el año </a:t>
                      </a:r>
                      <a:endParaRPr lang="es-ES" sz="1600" b="0" i="0" u="none" strike="noStrike" dirty="0">
                        <a:solidFill>
                          <a:srgbClr val="000000"/>
                        </a:solidFill>
                        <a:effectLst/>
                        <a:latin typeface="Arial Narrow" panose="020B0606020202030204" pitchFamily="34" charset="0"/>
                      </a:endParaRPr>
                    </a:p>
                  </a:txBody>
                  <a:tcPr marL="4385" marR="4385" marT="43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9409"/>
                  </a:ext>
                </a:extLst>
              </a:tr>
              <a:tr h="1713329">
                <a:tc>
                  <a:txBody>
                    <a:bodyPr/>
                    <a:lstStyle/>
                    <a:p>
                      <a:pPr algn="l" rtl="0" fontAlgn="t"/>
                      <a:r>
                        <a:rPr lang="es-ES" sz="1600" b="0" i="0" u="none" strike="noStrike" dirty="0">
                          <a:solidFill>
                            <a:srgbClr val="000000"/>
                          </a:solidFill>
                          <a:effectLst/>
                          <a:latin typeface="Arial Narrow" panose="020B0606020202030204" pitchFamily="34" charset="0"/>
                        </a:rPr>
                        <a:t>Población impactada en el marco de los programas de sostenibilidad.</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50,00%</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4385" marR="4385" marT="438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La medición del indicador en 50% corresponde al cumplimiento de la totalidad de las acciones previstas para impactar a la población objetivo en el marco de los programas de sostenibilidad así:</a:t>
                      </a:r>
                      <a:br>
                        <a:rPr lang="es-ES" sz="1600" b="0" i="0" u="none" strike="noStrike" dirty="0">
                          <a:solidFill>
                            <a:srgbClr val="000000"/>
                          </a:solidFill>
                          <a:effectLst/>
                          <a:latin typeface="Arial Narrow" panose="020B0606020202030204" pitchFamily="34" charset="0"/>
                        </a:rPr>
                      </a:br>
                      <a:r>
                        <a:rPr lang="es-MX" sz="1600" b="0" i="0" u="none" strike="noStrike" dirty="0">
                          <a:solidFill>
                            <a:srgbClr val="000000"/>
                          </a:solidFill>
                          <a:effectLst/>
                          <a:latin typeface="Arial Narrow" panose="020B0606020202030204" pitchFamily="34" charset="0"/>
                        </a:rPr>
                        <a:t>Sostenibilidad social: 22 contratistas vinculados con contrato digno e incluyente.</a:t>
                      </a:r>
                    </a:p>
                    <a:p>
                      <a:pPr algn="l" rtl="0" fontAlgn="t"/>
                      <a:r>
                        <a:rPr lang="es-MX" sz="1600" b="0" i="0" u="none" strike="noStrike" dirty="0">
                          <a:solidFill>
                            <a:srgbClr val="000000"/>
                          </a:solidFill>
                          <a:effectLst/>
                          <a:latin typeface="Arial Narrow" panose="020B0606020202030204" pitchFamily="34" charset="0"/>
                        </a:rPr>
                        <a:t>Sostenibilidad ambiental:  1 líder de infraestructura  con beca de  formación  con el consejo colombiano de infraestructura sostenible.</a:t>
                      </a:r>
                    </a:p>
                    <a:p>
                      <a:pPr algn="l" rtl="0" fontAlgn="t"/>
                      <a:r>
                        <a:rPr lang="es-MX" sz="1600" b="0" i="0" u="none" strike="noStrike" dirty="0">
                          <a:solidFill>
                            <a:srgbClr val="000000"/>
                          </a:solidFill>
                          <a:effectLst/>
                          <a:latin typeface="Arial Narrow" panose="020B0606020202030204" pitchFamily="34" charset="0"/>
                        </a:rPr>
                        <a:t>900 personas recibieron sobres de semillas de Eugenias en comando y estaciones como inicio de capacitación de semilleros para posterior siembra por el proyecto uno más por Bogotá. </a:t>
                      </a:r>
                      <a:endParaRPr lang="es-ES" sz="1600" b="0" i="0" u="none" strike="noStrike" dirty="0">
                        <a:solidFill>
                          <a:srgbClr val="000000"/>
                        </a:solidFill>
                        <a:effectLst/>
                        <a:latin typeface="Arial Narrow" panose="020B0606020202030204" pitchFamily="34" charset="0"/>
                      </a:endParaRPr>
                    </a:p>
                  </a:txBody>
                  <a:tcPr marL="4385" marR="4385" marT="43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021309"/>
                  </a:ext>
                </a:extLst>
              </a:tr>
              <a:tr h="2958911">
                <a:tc>
                  <a:txBody>
                    <a:bodyPr/>
                    <a:lstStyle/>
                    <a:p>
                      <a:pPr algn="l" rtl="0" fontAlgn="t"/>
                      <a:r>
                        <a:rPr lang="es-ES" sz="1600" b="0" i="0" u="none" strike="noStrike" dirty="0">
                          <a:solidFill>
                            <a:srgbClr val="000000"/>
                          </a:solidFill>
                          <a:effectLst/>
                          <a:latin typeface="Arial Narrow" panose="020B0606020202030204" pitchFamily="34" charset="0"/>
                        </a:rPr>
                        <a:t>Porcentaje de alertas por niveles de atención.</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48,00%</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95,00%</a:t>
                      </a:r>
                    </a:p>
                  </a:txBody>
                  <a:tcPr marL="4385" marR="4385" marT="4385"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CO" sz="1600" b="0" i="0" u="none" strike="noStrike" kern="1200" dirty="0">
                          <a:solidFill>
                            <a:srgbClr val="000000"/>
                          </a:solidFill>
                          <a:effectLst/>
                          <a:latin typeface="Arial Narrow" panose="020B0606020202030204" pitchFamily="34" charset="0"/>
                          <a:ea typeface="+mn-ea"/>
                          <a:cs typeface="+mn-cs"/>
                        </a:rPr>
                        <a:t>Durante el segundo trimestre de 2022 se realizaron las alertas de acuerdo a los niveles de intervención, de la siguiente manera:</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*Se realizó el modelamiento de tiempos de respuesta para los incidentes tipo IMER (Incendios, MATPEL, explosiones y rescates), obteniendo los mapas de análisis de tiempos de respuesta.</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*Se estructuró el shapefile de las áreas afectadas por incendios forestales, para las vigencias 2009 a 2022.</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*Se presentan las bases estadísticas de recepción y despacho de incidentes por niveles de intervención, se allega una base por mes.</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Es importante indicar que existen cuatro niveles de intervención los cuales se clasifican así:</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Nivel I: Recursos de 1 estación.</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Nivel II: Recursos de 2 estaciones.</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Nivel  III: Recursos de 1 o 2 Compañías de bomberos.</a:t>
                      </a:r>
                      <a:br>
                        <a:rPr lang="es-CO" sz="1600" b="0" i="0" u="none" strike="noStrike" kern="1200" dirty="0">
                          <a:solidFill>
                            <a:srgbClr val="000000"/>
                          </a:solidFill>
                          <a:effectLst/>
                          <a:latin typeface="Arial Narrow" panose="020B0606020202030204" pitchFamily="34" charset="0"/>
                          <a:ea typeface="+mn-ea"/>
                          <a:cs typeface="+mn-cs"/>
                        </a:rPr>
                      </a:br>
                      <a:r>
                        <a:rPr lang="es-CO" sz="1600" b="0" i="0" u="none" strike="noStrike" kern="1200" dirty="0">
                          <a:solidFill>
                            <a:srgbClr val="000000"/>
                          </a:solidFill>
                          <a:effectLst/>
                          <a:latin typeface="Arial Narrow" panose="020B0606020202030204" pitchFamily="34" charset="0"/>
                          <a:ea typeface="+mn-ea"/>
                          <a:cs typeface="+mn-cs"/>
                        </a:rPr>
                        <a:t>Nivel IV: Máximo nivel, involucra los recursos de toda la Entidad</a:t>
                      </a:r>
                      <a:endParaRPr lang="es-ES" sz="1600" b="0" i="0" u="none" strike="noStrike" kern="1200" dirty="0">
                        <a:solidFill>
                          <a:srgbClr val="000000"/>
                        </a:solidFill>
                        <a:effectLst/>
                        <a:latin typeface="Arial Narrow" panose="020B0606020202030204" pitchFamily="34" charset="0"/>
                        <a:ea typeface="+mn-ea"/>
                        <a:cs typeface="+mn-cs"/>
                      </a:endParaRPr>
                    </a:p>
                  </a:txBody>
                  <a:tcPr marL="4385" marR="4385" marT="43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177662"/>
                  </a:ext>
                </a:extLst>
              </a:tr>
              <a:tr h="736793">
                <a:tc>
                  <a:txBody>
                    <a:bodyPr/>
                    <a:lstStyle/>
                    <a:p>
                      <a:pPr algn="l" rtl="0" fontAlgn="t"/>
                      <a:r>
                        <a:rPr lang="es-ES" sz="1600" b="0" i="0" u="none" strike="noStrike" dirty="0">
                          <a:solidFill>
                            <a:srgbClr val="000000"/>
                          </a:solidFill>
                          <a:effectLst/>
                          <a:latin typeface="Arial Narrow" panose="020B0606020202030204" pitchFamily="34" charset="0"/>
                        </a:rPr>
                        <a:t>Porcentaje de cumplimiento de plan de mantenimiento preventivo y predictivo de las estaciones</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50,00%</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El avance es el programado en el trimestre</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146594"/>
                  </a:ext>
                </a:extLst>
              </a:tr>
            </a:tbl>
          </a:graphicData>
        </a:graphic>
      </p:graphicFrame>
      <p:sp>
        <p:nvSpPr>
          <p:cNvPr id="7" name="CuadroTexto 6">
            <a:extLst>
              <a:ext uri="{FF2B5EF4-FFF2-40B4-BE49-F238E27FC236}">
                <a16:creationId xmlns:a16="http://schemas.microsoft.com/office/drawing/2014/main" id="{D56676D7-0F71-E881-508D-FAB748DAED49}"/>
              </a:ext>
            </a:extLst>
          </p:cNvPr>
          <p:cNvSpPr txBox="1"/>
          <p:nvPr/>
        </p:nvSpPr>
        <p:spPr>
          <a:xfrm>
            <a:off x="555424" y="960947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70627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0F01E6F-C070-8A90-738D-AE7F5B9F0ACA}"/>
              </a:ext>
            </a:extLst>
          </p:cNvPr>
          <p:cNvSpPr/>
          <p:nvPr/>
        </p:nvSpPr>
        <p:spPr>
          <a:xfrm>
            <a:off x="6134673" y="-195907"/>
            <a:ext cx="5689569" cy="830997"/>
          </a:xfrm>
          <a:prstGeom prst="rect">
            <a:avLst/>
          </a:prstGeom>
        </p:spPr>
        <p:txBody>
          <a:bodyPr wrap="squar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dirty="0">
                <a:solidFill>
                  <a:prstClr val="white">
                    <a:lumMod val="50000"/>
                  </a:prstClr>
                </a:solidFill>
                <a:latin typeface="Calibri"/>
              </a:rPr>
              <a:t>Tabla # 3 Indicadores  </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noGrp="1"/>
          </p:cNvSpPr>
          <p:nvPr>
            <p:ph type="title" idx="4294967295"/>
          </p:nvPr>
        </p:nvSpPr>
        <p:spPr>
          <a:xfrm>
            <a:off x="11053031" y="198446"/>
            <a:ext cx="4507821"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3" name="CuadroTexto 12">
            <a:extLst>
              <a:ext uri="{FF2B5EF4-FFF2-40B4-BE49-F238E27FC236}">
                <a16:creationId xmlns:a16="http://schemas.microsoft.com/office/drawing/2014/main" id="{D9ACD1E1-5C08-1D12-CCE6-BBC437782B25}"/>
              </a:ext>
            </a:extLst>
          </p:cNvPr>
          <p:cNvSpPr txBox="1"/>
          <p:nvPr/>
        </p:nvSpPr>
        <p:spPr>
          <a:xfrm>
            <a:off x="1499938" y="657015"/>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graphicFrame>
        <p:nvGraphicFramePr>
          <p:cNvPr id="2" name="Tabla 1" descr="Continuación Tabla Indicadores Plan de Acción&#10;"/>
          <p:cNvGraphicFramePr>
            <a:graphicFrameLocks noGrp="1"/>
          </p:cNvGraphicFramePr>
          <p:nvPr>
            <p:extLst>
              <p:ext uri="{D42A27DB-BD31-4B8C-83A1-F6EECF244321}">
                <p14:modId xmlns:p14="http://schemas.microsoft.com/office/powerpoint/2010/main" val="3234581449"/>
              </p:ext>
            </p:extLst>
          </p:nvPr>
        </p:nvGraphicFramePr>
        <p:xfrm>
          <a:off x="877707" y="1572017"/>
          <a:ext cx="13624356" cy="4057244"/>
        </p:xfrm>
        <a:graphic>
          <a:graphicData uri="http://schemas.openxmlformats.org/drawingml/2006/table">
            <a:tbl>
              <a:tblPr firstRow="1"/>
              <a:tblGrid>
                <a:gridCol w="2491747">
                  <a:extLst>
                    <a:ext uri="{9D8B030D-6E8A-4147-A177-3AD203B41FA5}">
                      <a16:colId xmlns:a16="http://schemas.microsoft.com/office/drawing/2014/main" val="2978815739"/>
                    </a:ext>
                  </a:extLst>
                </a:gridCol>
                <a:gridCol w="1129906">
                  <a:extLst>
                    <a:ext uri="{9D8B030D-6E8A-4147-A177-3AD203B41FA5}">
                      <a16:colId xmlns:a16="http://schemas.microsoft.com/office/drawing/2014/main" val="3044189276"/>
                    </a:ext>
                  </a:extLst>
                </a:gridCol>
                <a:gridCol w="1447618">
                  <a:extLst>
                    <a:ext uri="{9D8B030D-6E8A-4147-A177-3AD203B41FA5}">
                      <a16:colId xmlns:a16="http://schemas.microsoft.com/office/drawing/2014/main" val="511557838"/>
                    </a:ext>
                  </a:extLst>
                </a:gridCol>
                <a:gridCol w="8555085">
                  <a:extLst>
                    <a:ext uri="{9D8B030D-6E8A-4147-A177-3AD203B41FA5}">
                      <a16:colId xmlns:a16="http://schemas.microsoft.com/office/drawing/2014/main" val="2800493255"/>
                    </a:ext>
                  </a:extLst>
                </a:gridCol>
              </a:tblGrid>
              <a:tr h="678267">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Valor del indicador</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Meta Anual</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82873554"/>
                  </a:ext>
                </a:extLst>
              </a:tr>
              <a:tr h="678267">
                <a:tc>
                  <a:txBody>
                    <a:bodyPr/>
                    <a:lstStyle/>
                    <a:p>
                      <a:pPr algn="l" rtl="0" fontAlgn="t"/>
                      <a:r>
                        <a:rPr lang="es-ES" sz="1600" b="0" i="0" u="none" strike="noStrike" dirty="0">
                          <a:solidFill>
                            <a:srgbClr val="000000"/>
                          </a:solidFill>
                          <a:effectLst/>
                          <a:latin typeface="Arial Narrow" panose="020B0606020202030204" pitchFamily="34" charset="0"/>
                        </a:rPr>
                        <a:t>Porcentaje de implementación matriz FOGEDI</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48,00%</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ha llevado a cabo diligenciamiento de la matriz acorde a los tiempos establecidos, sin embargo, se evidencia una falta de interiorización y apropiación cultural de la herramienta de planeación.</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34396"/>
                  </a:ext>
                </a:extLst>
              </a:tr>
              <a:tr h="678267">
                <a:tc>
                  <a:txBody>
                    <a:bodyPr/>
                    <a:lstStyle/>
                    <a:p>
                      <a:pPr algn="l" rtl="0" fontAlgn="t"/>
                      <a:r>
                        <a:rPr lang="es-ES" sz="1600" b="0" i="0" u="none" strike="noStrike" dirty="0">
                          <a:solidFill>
                            <a:srgbClr val="000000"/>
                          </a:solidFill>
                          <a:effectLst/>
                          <a:latin typeface="Arial Narrow" panose="020B0606020202030204" pitchFamily="34" charset="0"/>
                        </a:rPr>
                        <a:t>Porcentaje de cumplimiento de los niveles de servicio</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chemeClr val="tx1"/>
                          </a:solidFill>
                          <a:effectLst/>
                          <a:latin typeface="Arial Narrow" panose="020B0606020202030204" pitchFamily="34" charset="0"/>
                        </a:rPr>
                        <a:t>47,50%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Durante el segundo trimestre del 2022, se evidencia un avance total acumulado de 33% teniendo en cuenta los diferentes procesos que se encuentra adelantando la Subdirección Logística, del resultado de ellos durante este trimestre, se empezaron las diferentes revisiones e inspecciones de PA y equipo menor.</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417292"/>
                  </a:ext>
                </a:extLst>
              </a:tr>
              <a:tr h="678267">
                <a:tc>
                  <a:txBody>
                    <a:bodyPr/>
                    <a:lstStyle/>
                    <a:p>
                      <a:pPr algn="l" rtl="0" fontAlgn="t"/>
                      <a:r>
                        <a:rPr lang="es-CO" sz="1600" b="0" i="0" u="none" strike="noStrike" dirty="0">
                          <a:solidFill>
                            <a:srgbClr val="000000"/>
                          </a:solidFill>
                          <a:effectLst/>
                          <a:latin typeface="Arial Narrow" panose="020B0606020202030204" pitchFamily="34" charset="0"/>
                        </a:rPr>
                        <a:t>Porcentaje de requerimientos e inspecciones realizadas.</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66,00%</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4812" marR="4812" marT="4812"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han atendido durante el primer trimestre de 2022 un total de 5012 inspecciones técnicas a establecimientos comerciales en la ciudad de Bogotá. Durante el segundo trimestre del año se generaron 6985 conceptos técnicos. El valor es diferente al porcentaje de la acción toda vez, que su meta es anual y funciona por demanda.</a:t>
                      </a:r>
                    </a:p>
                  </a:txBody>
                  <a:tcPr marL="4812" marR="4812" marT="481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646575"/>
                  </a:ext>
                </a:extLst>
              </a:tr>
              <a:tr h="672537">
                <a:tc>
                  <a:txBody>
                    <a:bodyPr/>
                    <a:lstStyle/>
                    <a:p>
                      <a:pPr algn="l" rtl="0" fontAlgn="t"/>
                      <a:r>
                        <a:rPr lang="es-ES" sz="1600" b="0" i="0" u="none" strike="noStrike" dirty="0">
                          <a:solidFill>
                            <a:srgbClr val="000000"/>
                          </a:solidFill>
                          <a:effectLst/>
                          <a:latin typeface="Arial Narrow" panose="020B0606020202030204" pitchFamily="34" charset="0"/>
                        </a:rPr>
                        <a:t>Porcentaje de cumplimiento de la implementación del plan integrado de apoyo administrativo y financiero.</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rgbClr val="000000"/>
                          </a:solidFill>
                          <a:effectLst/>
                          <a:latin typeface="Arial Narrow" panose="020B0606020202030204" pitchFamily="34" charset="0"/>
                        </a:rPr>
                        <a:t>50,00%</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rgbClr val="000000"/>
                          </a:solidFill>
                          <a:effectLst/>
                          <a:latin typeface="Arial Narrow" panose="020B0606020202030204" pitchFamily="34" charset="0"/>
                        </a:rPr>
                        <a:t>Se realizaron informes de seguimiento a la ejecución presupuestal y de respuesta administrativo que da cuenta de:</a:t>
                      </a:r>
                      <a:br>
                        <a:rPr lang="es-ES" sz="1600" b="0" i="0" u="none" strike="noStrike" dirty="0">
                          <a:solidFill>
                            <a:srgbClr val="000000"/>
                          </a:solidFill>
                          <a:effectLst/>
                          <a:latin typeface="Arial Narrow" panose="020B0606020202030204" pitchFamily="34" charset="0"/>
                        </a:rPr>
                      </a:br>
                      <a:r>
                        <a:rPr lang="es-MX" sz="1600" b="0" i="0" u="none" strike="noStrike" dirty="0">
                          <a:solidFill>
                            <a:srgbClr val="000000"/>
                          </a:solidFill>
                          <a:effectLst/>
                          <a:latin typeface="Arial Narrow" panose="020B0606020202030204" pitchFamily="34" charset="0"/>
                        </a:rPr>
                        <a:t>1. Informe cierre vigencia anterior.</a:t>
                      </a:r>
                    </a:p>
                    <a:p>
                      <a:pPr algn="l" rtl="0" fontAlgn="t"/>
                      <a:r>
                        <a:rPr lang="es-MX" sz="1600" b="0" i="0" u="none" strike="noStrike" dirty="0">
                          <a:solidFill>
                            <a:srgbClr val="000000"/>
                          </a:solidFill>
                          <a:effectLst/>
                          <a:latin typeface="Arial Narrow" panose="020B0606020202030204" pitchFamily="34" charset="0"/>
                        </a:rPr>
                        <a:t>2. Informe radicación y devoluciones por dependencia.  </a:t>
                      </a:r>
                    </a:p>
                    <a:p>
                      <a:pPr algn="l" rtl="0" fontAlgn="t"/>
                      <a:r>
                        <a:rPr lang="es-MX" sz="1600" b="0" i="0" u="none" strike="noStrike" dirty="0">
                          <a:solidFill>
                            <a:srgbClr val="000000"/>
                          </a:solidFill>
                          <a:effectLst/>
                          <a:latin typeface="Arial Narrow" panose="020B0606020202030204" pitchFamily="34" charset="0"/>
                        </a:rPr>
                        <a:t>3. Informe de avance gestión de pagos.</a:t>
                      </a:r>
                    </a:p>
                    <a:p>
                      <a:pPr algn="l" rtl="0" fontAlgn="t"/>
                      <a:r>
                        <a:rPr lang="es-MX" sz="1600" b="0" i="0" u="none" strike="noStrike" dirty="0">
                          <a:solidFill>
                            <a:srgbClr val="000000"/>
                          </a:solidFill>
                          <a:effectLst/>
                          <a:latin typeface="Arial Narrow" panose="020B0606020202030204" pitchFamily="34" charset="0"/>
                        </a:rPr>
                        <a:t>4. Atención de requerimientos administrativos</a:t>
                      </a:r>
                      <a:endParaRPr lang="es-ES" sz="1600" b="0" i="0" u="none" strike="noStrike" dirty="0">
                        <a:solidFill>
                          <a:srgbClr val="000000"/>
                        </a:solidFill>
                        <a:effectLst/>
                        <a:latin typeface="Arial Narrow" panose="020B0606020202030204" pitchFamily="34" charset="0"/>
                      </a:endParaRPr>
                    </a:p>
                  </a:txBody>
                  <a:tcPr marL="4812" marR="4812" marT="4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46259583"/>
                  </a:ext>
                </a:extLst>
              </a:tr>
            </a:tbl>
          </a:graphicData>
        </a:graphic>
      </p:graphicFrame>
      <p:sp>
        <p:nvSpPr>
          <p:cNvPr id="9" name="CuadroTexto 8">
            <a:extLst>
              <a:ext uri="{FF2B5EF4-FFF2-40B4-BE49-F238E27FC236}">
                <a16:creationId xmlns:a16="http://schemas.microsoft.com/office/drawing/2014/main" id="{B51B56E4-260E-62BA-FE7B-32FCFB97E2F8}"/>
              </a:ext>
            </a:extLst>
          </p:cNvPr>
          <p:cNvSpPr txBox="1"/>
          <p:nvPr/>
        </p:nvSpPr>
        <p:spPr>
          <a:xfrm>
            <a:off x="348917" y="9782989"/>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41607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0F01E6F-C070-8A90-738D-AE7F5B9F0ACA}"/>
              </a:ext>
            </a:extLst>
          </p:cNvPr>
          <p:cNvSpPr/>
          <p:nvPr/>
        </p:nvSpPr>
        <p:spPr>
          <a:xfrm>
            <a:off x="7796463" y="-9754"/>
            <a:ext cx="5689569" cy="830997"/>
          </a:xfrm>
          <a:prstGeom prst="rect">
            <a:avLst/>
          </a:prstGeom>
        </p:spPr>
        <p:txBody>
          <a:bodyPr wrap="squar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dirty="0">
                <a:solidFill>
                  <a:prstClr val="white">
                    <a:lumMod val="50000"/>
                  </a:prstClr>
                </a:solidFill>
                <a:latin typeface="Calibri"/>
              </a:rPr>
              <a:t>Tabla # 3 Indicadores  </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noGrp="1"/>
          </p:cNvSpPr>
          <p:nvPr>
            <p:ph type="title" idx="4294967295"/>
          </p:nvPr>
        </p:nvSpPr>
        <p:spPr>
          <a:xfrm>
            <a:off x="9443803" y="735279"/>
            <a:ext cx="4507821"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a:t>
            </a:r>
            <a:r>
              <a:rPr kumimoji="0" lang="es-ES" sz="4374"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3" name="CuadroTexto 12">
            <a:extLst>
              <a:ext uri="{FF2B5EF4-FFF2-40B4-BE49-F238E27FC236}">
                <a16:creationId xmlns:a16="http://schemas.microsoft.com/office/drawing/2014/main" id="{D9ACD1E1-5C08-1D12-CCE6-BBC437782B25}"/>
              </a:ext>
            </a:extLst>
          </p:cNvPr>
          <p:cNvSpPr txBox="1"/>
          <p:nvPr/>
        </p:nvSpPr>
        <p:spPr>
          <a:xfrm>
            <a:off x="1156854" y="1520589"/>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graphicFrame>
        <p:nvGraphicFramePr>
          <p:cNvPr id="4" name="Tabla 3"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1550380137"/>
              </p:ext>
            </p:extLst>
          </p:nvPr>
        </p:nvGraphicFramePr>
        <p:xfrm>
          <a:off x="855948" y="1988630"/>
          <a:ext cx="13881031" cy="4982120"/>
        </p:xfrm>
        <a:graphic>
          <a:graphicData uri="http://schemas.openxmlformats.org/drawingml/2006/table">
            <a:tbl>
              <a:tblPr firstRow="1"/>
              <a:tblGrid>
                <a:gridCol w="4213357">
                  <a:extLst>
                    <a:ext uri="{9D8B030D-6E8A-4147-A177-3AD203B41FA5}">
                      <a16:colId xmlns:a16="http://schemas.microsoft.com/office/drawing/2014/main" val="2536869404"/>
                    </a:ext>
                  </a:extLst>
                </a:gridCol>
                <a:gridCol w="1235242">
                  <a:extLst>
                    <a:ext uri="{9D8B030D-6E8A-4147-A177-3AD203B41FA5}">
                      <a16:colId xmlns:a16="http://schemas.microsoft.com/office/drawing/2014/main" val="1708487161"/>
                    </a:ext>
                  </a:extLst>
                </a:gridCol>
                <a:gridCol w="1042737">
                  <a:extLst>
                    <a:ext uri="{9D8B030D-6E8A-4147-A177-3AD203B41FA5}">
                      <a16:colId xmlns:a16="http://schemas.microsoft.com/office/drawing/2014/main" val="3022162680"/>
                    </a:ext>
                  </a:extLst>
                </a:gridCol>
                <a:gridCol w="7389695">
                  <a:extLst>
                    <a:ext uri="{9D8B030D-6E8A-4147-A177-3AD203B41FA5}">
                      <a16:colId xmlns:a16="http://schemas.microsoft.com/office/drawing/2014/main" val="1259614394"/>
                    </a:ext>
                  </a:extLst>
                </a:gridCol>
              </a:tblGrid>
              <a:tr h="451150">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600" b="1" i="0" u="none" strike="noStrike" dirty="0">
                          <a:solidFill>
                            <a:srgbClr val="FFFFFF"/>
                          </a:solidFill>
                          <a:effectLst/>
                          <a:latin typeface="Arial Narrow" panose="020B0606020202030204" pitchFamily="34" charset="0"/>
                        </a:rPr>
                        <a:t>Valor del indicador</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600" b="1" i="0" u="none" strike="noStrike" dirty="0">
                          <a:solidFill>
                            <a:srgbClr val="FFFFFF"/>
                          </a:solidFill>
                          <a:effectLst/>
                          <a:latin typeface="Arial Narrow" panose="020B0606020202030204" pitchFamily="34" charset="0"/>
                        </a:rPr>
                        <a:t>Meta Anual</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895923087"/>
                  </a:ext>
                </a:extLst>
              </a:tr>
              <a:tr h="801456">
                <a:tc>
                  <a:txBody>
                    <a:bodyPr/>
                    <a:lstStyle/>
                    <a:p>
                      <a:pPr algn="l" rtl="0" fontAlgn="t"/>
                      <a:r>
                        <a:rPr lang="es-ES" sz="1600" b="0" i="0" u="none" strike="noStrike" dirty="0">
                          <a:solidFill>
                            <a:schemeClr val="tx1"/>
                          </a:solidFill>
                          <a:effectLst/>
                          <a:latin typeface="Arial Narrow" panose="020B0606020202030204" pitchFamily="34" charset="0"/>
                        </a:rPr>
                        <a:t>Número de estaciones reforzadas, adecuadas y ampliadas.</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chemeClr val="bg1"/>
                          </a:solidFill>
                          <a:effectLst/>
                          <a:latin typeface="Arial Narrow" panose="020B0606020202030204" pitchFamily="34" charset="0"/>
                        </a:rPr>
                        <a:t>27,12%</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r>
                        <a:rPr lang="es-CO" sz="1600" b="0" i="0" u="none" strike="noStrike" dirty="0">
                          <a:solidFill>
                            <a:schemeClr val="tx1"/>
                          </a:solidFill>
                          <a:effectLst/>
                          <a:latin typeface="Arial Narrow" panose="020B0606020202030204" pitchFamily="34" charset="0"/>
                        </a:rPr>
                        <a:t>2,95</a:t>
                      </a:r>
                    </a:p>
                  </a:txBody>
                  <a:tcPr marL="8846" marR="8846" marT="884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ES" sz="1600" b="0" i="0" u="none" strike="noStrike" dirty="0">
                          <a:solidFill>
                            <a:schemeClr val="tx1"/>
                          </a:solidFill>
                          <a:effectLst/>
                          <a:latin typeface="Arial Narrow" panose="020B0606020202030204" pitchFamily="34" charset="0"/>
                        </a:rPr>
                        <a:t>Se avanzó en la estructuración del estudio previo preliminar para la contratación de los estudios y diseños de las estaciones Caobos Salazar y Ferias.</a:t>
                      </a:r>
                      <a:br>
                        <a:rPr lang="es-ES" sz="1600" b="0" i="0" u="none" strike="noStrike" dirty="0">
                          <a:solidFill>
                            <a:schemeClr val="tx1"/>
                          </a:solidFill>
                          <a:effectLst/>
                          <a:latin typeface="Arial Narrow" panose="020B0606020202030204" pitchFamily="34" charset="0"/>
                        </a:rPr>
                      </a:br>
                      <a:r>
                        <a:rPr lang="es-ES" sz="1600" b="0" i="0" u="none" strike="noStrike" dirty="0">
                          <a:solidFill>
                            <a:schemeClr val="tx1"/>
                          </a:solidFill>
                          <a:effectLst/>
                          <a:latin typeface="Arial Narrow" panose="020B0606020202030204" pitchFamily="34" charset="0"/>
                        </a:rPr>
                        <a:t>- Se avanzó la estructuración del estudio previo preliminar para la contratación de las adecuaciones de las estaciones Candelaria y Central.</a:t>
                      </a:r>
                    </a:p>
                    <a:p>
                      <a:pPr algn="l" rtl="0" fontAlgn="t"/>
                      <a:endParaRPr lang="es-ES" sz="1600" b="0" i="0" u="none" strike="noStrike" dirty="0">
                        <a:solidFill>
                          <a:schemeClr val="tx1"/>
                        </a:solidFill>
                        <a:effectLst/>
                        <a:latin typeface="Arial Narrow" panose="020B0606020202030204" pitchFamily="34" charset="0"/>
                      </a:endParaRPr>
                    </a:p>
                  </a:txBody>
                  <a:tcPr marL="8846" marR="8846" marT="88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7994216"/>
                  </a:ext>
                </a:extLst>
              </a:tr>
              <a:tr h="801456">
                <a:tc>
                  <a:txBody>
                    <a:bodyPr/>
                    <a:lstStyle/>
                    <a:p>
                      <a:pPr algn="l" rtl="0" fontAlgn="t"/>
                      <a:r>
                        <a:rPr lang="es-ES" sz="1600" b="0" i="0" u="none" strike="noStrike" dirty="0">
                          <a:solidFill>
                            <a:schemeClr val="tx1"/>
                          </a:solidFill>
                          <a:effectLst/>
                          <a:latin typeface="Arial Narrow" panose="020B0606020202030204" pitchFamily="34" charset="0"/>
                        </a:rPr>
                        <a:t>Porcentaje de avance en la construcción Estación Marichuela.</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chemeClr val="bg1"/>
                          </a:solidFill>
                          <a:effectLst/>
                          <a:latin typeface="Arial Narrow" panose="020B0606020202030204" pitchFamily="34" charset="0"/>
                        </a:rPr>
                        <a:t>13,00%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r>
                        <a:rPr lang="es-CO" sz="1600" b="0" i="0" u="none" strike="noStrike" dirty="0">
                          <a:solidFill>
                            <a:schemeClr val="tx1"/>
                          </a:solidFill>
                          <a:effectLst/>
                          <a:latin typeface="Arial Narrow" panose="020B0606020202030204" pitchFamily="34" charset="0"/>
                        </a:rPr>
                        <a:t>70,00%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ES" sz="1600" b="0" i="0" u="none" strike="noStrike" dirty="0">
                          <a:solidFill>
                            <a:schemeClr val="tx1"/>
                          </a:solidFill>
                          <a:effectLst/>
                          <a:latin typeface="Arial Narrow" panose="020B0606020202030204" pitchFamily="34" charset="0"/>
                        </a:rPr>
                        <a:t>Al cierre del mes de marzo la construcción de las estación Marichuela registra un avance de 4,5%, lo cual representa superior en 1,68% a lo programado para el trimestre (2,82%). Se encuentra finalizando el proceso de demolición de la estructura existente.</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688080"/>
                  </a:ext>
                </a:extLst>
              </a:tr>
              <a:tr h="442304">
                <a:tc>
                  <a:txBody>
                    <a:bodyPr/>
                    <a:lstStyle/>
                    <a:p>
                      <a:pPr algn="l" rtl="0" fontAlgn="t"/>
                      <a:r>
                        <a:rPr lang="es-CO" sz="1600" b="0" i="0" u="none" strike="noStrike" dirty="0">
                          <a:solidFill>
                            <a:srgbClr val="000000"/>
                          </a:solidFill>
                          <a:effectLst/>
                          <a:latin typeface="Arial Narrow" panose="020B0606020202030204" pitchFamily="34" charset="0"/>
                        </a:rPr>
                        <a:t>Propuesta de Documento de Política Publica) </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chemeClr val="bg1"/>
                          </a:solidFill>
                          <a:effectLst/>
                          <a:latin typeface="Arial Narrow" panose="020B0606020202030204" pitchFamily="34" charset="0"/>
                        </a:rPr>
                        <a:t>0,00%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8846" marR="8846" marT="884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CO" sz="1600" b="0" i="0" u="none" strike="noStrike" dirty="0">
                          <a:solidFill>
                            <a:srgbClr val="000000"/>
                          </a:solidFill>
                          <a:effectLst/>
                          <a:latin typeface="Arial Narrow" panose="020B0606020202030204" pitchFamily="34" charset="0"/>
                        </a:rPr>
                        <a:t>Actualmente no se ha presentado avance, pues esta actividad se realizará a partir del segundo semestre de 2022..</a:t>
                      </a:r>
                    </a:p>
                    <a:p>
                      <a:pPr algn="l" rtl="0" fontAlgn="t"/>
                      <a:endParaRPr lang="es-CO" sz="1600" b="0" i="0" u="none" strike="noStrike" dirty="0">
                        <a:solidFill>
                          <a:srgbClr val="000000"/>
                        </a:solidFill>
                        <a:effectLst/>
                        <a:latin typeface="Arial Narrow" panose="020B0606020202030204" pitchFamily="34" charset="0"/>
                      </a:endParaRPr>
                    </a:p>
                    <a:p>
                      <a:pPr algn="l" rtl="0" fontAlgn="t"/>
                      <a:r>
                        <a:rPr lang="es-CO" sz="1600" b="0" i="0" u="none" strike="noStrike" dirty="0">
                          <a:solidFill>
                            <a:srgbClr val="000000"/>
                          </a:solidFill>
                          <a:effectLst/>
                          <a:latin typeface="Arial Narrow" panose="020B0606020202030204" pitchFamily="34" charset="0"/>
                        </a:rPr>
                        <a:t>Desde la Oficina asesora de planeación, se sugiere establecer una modificación al indicador, si bien esta definido un producto (Propuesta de Documento de Política Publica) debe analizarse la competencia institucional, toda vez que el hacedor directo de la política publica del sector es la secretaria de seguridad y convivencia, por ende se recomienda ajustar este producto a partir de la segunda fase plan de preparativos.</a:t>
                      </a:r>
                    </a:p>
                  </a:txBody>
                  <a:tcPr marL="8846" marR="8846" marT="884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0284195"/>
                  </a:ext>
                </a:extLst>
              </a:tr>
              <a:tr h="451150">
                <a:tc>
                  <a:txBody>
                    <a:bodyPr/>
                    <a:lstStyle/>
                    <a:p>
                      <a:pPr algn="l" rtl="0" fontAlgn="t"/>
                      <a:r>
                        <a:rPr lang="es-ES" sz="1600" b="0" i="0" u="none" strike="noStrike" dirty="0">
                          <a:solidFill>
                            <a:srgbClr val="000000"/>
                          </a:solidFill>
                          <a:effectLst/>
                          <a:latin typeface="Arial Narrow" panose="020B0606020202030204" pitchFamily="34" charset="0"/>
                        </a:rPr>
                        <a:t>Segunda fase del plan de continuidad</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CO" sz="1600" b="0" i="0" u="none" strike="noStrike" dirty="0">
                          <a:solidFill>
                            <a:schemeClr val="bg1"/>
                          </a:solidFill>
                          <a:effectLst/>
                          <a:latin typeface="Arial Narrow" panose="020B0606020202030204" pitchFamily="34" charset="0"/>
                        </a:rPr>
                        <a:t>0,00%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r>
                        <a:rPr lang="es-CO" sz="1600" b="0" i="0" u="none" strike="noStrike" dirty="0">
                          <a:solidFill>
                            <a:srgbClr val="000000"/>
                          </a:solidFill>
                          <a:effectLst/>
                          <a:latin typeface="Arial Narrow" panose="020B0606020202030204" pitchFamily="34" charset="0"/>
                        </a:rPr>
                        <a:t>100,00%</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s-CO" sz="1600" b="0" i="0" u="none" strike="noStrike" dirty="0">
                          <a:solidFill>
                            <a:srgbClr val="000000"/>
                          </a:solidFill>
                          <a:effectLst/>
                          <a:latin typeface="Arial Narrow" panose="020B0606020202030204" pitchFamily="34" charset="0"/>
                        </a:rPr>
                        <a:t>Actualmente no se ha presentado avance, esta actividad se realizará a partir del segundo semestre de 2022.</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9413088"/>
                  </a:ext>
                </a:extLst>
              </a:tr>
            </a:tbl>
          </a:graphicData>
        </a:graphic>
      </p:graphicFrame>
      <p:sp>
        <p:nvSpPr>
          <p:cNvPr id="9" name="CuadroTexto 8">
            <a:extLst>
              <a:ext uri="{FF2B5EF4-FFF2-40B4-BE49-F238E27FC236}">
                <a16:creationId xmlns:a16="http://schemas.microsoft.com/office/drawing/2014/main" id="{B51B56E4-260E-62BA-FE7B-32FCFB97E2F8}"/>
              </a:ext>
            </a:extLst>
          </p:cNvPr>
          <p:cNvSpPr txBox="1"/>
          <p:nvPr/>
        </p:nvSpPr>
        <p:spPr>
          <a:xfrm>
            <a:off x="348917" y="9782989"/>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01224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10067458" y="-65067"/>
            <a:ext cx="347402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Actividades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4" name="CuadroTexto 13">
            <a:extLst>
              <a:ext uri="{FF2B5EF4-FFF2-40B4-BE49-F238E27FC236}">
                <a16:creationId xmlns:a16="http://schemas.microsoft.com/office/drawing/2014/main" id="{2D9A13B0-245A-73E4-E7EB-FD077A700F69}"/>
              </a:ext>
            </a:extLst>
          </p:cNvPr>
          <p:cNvSpPr txBox="1"/>
          <p:nvPr/>
        </p:nvSpPr>
        <p:spPr>
          <a:xfrm>
            <a:off x="467196" y="1307948"/>
            <a:ext cx="14884322" cy="1642757"/>
          </a:xfrm>
          <a:prstGeom prst="rect">
            <a:avLst/>
          </a:prstGeom>
          <a:noFill/>
        </p:spPr>
        <p:txBody>
          <a:bodyPr wrap="square">
            <a:spAutoFit/>
          </a:bodyPr>
          <a:lstStyle/>
          <a:p>
            <a:pPr lvl="0" algn="just">
              <a:lnSpc>
                <a:spcPct val="107000"/>
              </a:lnSpc>
              <a:spcAft>
                <a:spcPts val="800"/>
              </a:spcAft>
            </a:pPr>
            <a:r>
              <a:rPr lang="es-CO" sz="2400" dirty="0">
                <a:latin typeface="Arial Narrow" panose="020B0606020202030204" pitchFamily="34" charset="0"/>
                <a:ea typeface="Calibri" panose="020F0502020204030204" pitchFamily="34" charset="0"/>
                <a:cs typeface="Times New Roman" panose="02020603050405020304" pitchFamily="18" charset="0"/>
              </a:rPr>
              <a:t>Se identificaron </a:t>
            </a:r>
            <a:r>
              <a:rPr lang="es-CO" sz="2400" b="1" dirty="0">
                <a:latin typeface="Arial Narrow" panose="020B0606020202030204" pitchFamily="34" charset="0"/>
                <a:ea typeface="Calibri" panose="020F0502020204030204" pitchFamily="34" charset="0"/>
                <a:cs typeface="Times New Roman" panose="02020603050405020304" pitchFamily="18" charset="0"/>
              </a:rPr>
              <a:t>84 actividades </a:t>
            </a:r>
            <a:r>
              <a:rPr lang="es-CO" sz="2400" dirty="0">
                <a:latin typeface="Arial Narrow" panose="020B0606020202030204" pitchFamily="34" charset="0"/>
                <a:ea typeface="Calibri" panose="020F0502020204030204" pitchFamily="34" charset="0"/>
                <a:cs typeface="Times New Roman" panose="02020603050405020304" pitchFamily="18" charset="0"/>
              </a:rPr>
              <a:t>en la FOGEDI con relación directa al cumplimiento de las acciones definidas en el plan de acción 2022, es decir un promedio de </a:t>
            </a:r>
            <a:r>
              <a:rPr lang="es-CO" sz="2400" b="1" dirty="0">
                <a:latin typeface="Arial Narrow" panose="020B0606020202030204" pitchFamily="34" charset="0"/>
                <a:ea typeface="Calibri" panose="020F0502020204030204" pitchFamily="34" charset="0"/>
                <a:cs typeface="Times New Roman" panose="02020603050405020304" pitchFamily="18" charset="0"/>
              </a:rPr>
              <a:t> 3,4 </a:t>
            </a:r>
            <a:r>
              <a:rPr lang="es-CO" sz="2400" dirty="0">
                <a:latin typeface="Arial Narrow" panose="020B0606020202030204" pitchFamily="34" charset="0"/>
                <a:ea typeface="Calibri" panose="020F0502020204030204" pitchFamily="34" charset="0"/>
                <a:cs typeface="Times New Roman" panose="02020603050405020304" pitchFamily="18" charset="0"/>
              </a:rPr>
              <a:t>actividades de gestión por acción del plan, en el reporte realizado por la diferentes áreas se evidencian avances significativos en</a:t>
            </a:r>
            <a:r>
              <a:rPr lang="es-CO" sz="2400" b="1" dirty="0">
                <a:latin typeface="Arial Narrow" panose="020B0606020202030204" pitchFamily="34" charset="0"/>
                <a:ea typeface="Calibri" panose="020F0502020204030204" pitchFamily="34" charset="0"/>
                <a:cs typeface="Times New Roman" panose="02020603050405020304" pitchFamily="18" charset="0"/>
              </a:rPr>
              <a:t> 17 </a:t>
            </a:r>
            <a:r>
              <a:rPr lang="es-CO" sz="2400" dirty="0">
                <a:latin typeface="Arial Narrow" panose="020B0606020202030204" pitchFamily="34" charset="0"/>
                <a:ea typeface="Calibri" panose="020F0502020204030204" pitchFamily="34" charset="0"/>
                <a:cs typeface="Times New Roman" panose="02020603050405020304" pitchFamily="18" charset="0"/>
              </a:rPr>
              <a:t>acciones que superan el promedio de avance del </a:t>
            </a:r>
            <a:r>
              <a:rPr lang="es-CO" sz="2400" b="1" dirty="0">
                <a:latin typeface="Arial Narrow" panose="020B0606020202030204" pitchFamily="34" charset="0"/>
                <a:ea typeface="Calibri" panose="020F0502020204030204" pitchFamily="34" charset="0"/>
                <a:cs typeface="Times New Roman" panose="02020603050405020304" pitchFamily="18" charset="0"/>
              </a:rPr>
              <a:t>50%, </a:t>
            </a:r>
            <a:r>
              <a:rPr lang="es-CO" sz="2400" dirty="0">
                <a:latin typeface="Arial Narrow" panose="020B0606020202030204" pitchFamily="34" charset="0"/>
                <a:ea typeface="Calibri" panose="020F0502020204030204" pitchFamily="34" charset="0"/>
                <a:cs typeface="Times New Roman" panose="02020603050405020304" pitchFamily="18" charset="0"/>
              </a:rPr>
              <a:t>a continuación se presentan las acciones con mayor y menor avance:</a:t>
            </a:r>
            <a:endParaRPr lang="es-MX" sz="24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8D7A5C83-8F25-E988-639B-9A58C7117D66}"/>
              </a:ext>
            </a:extLst>
          </p:cNvPr>
          <p:cNvSpPr txBox="1"/>
          <p:nvPr/>
        </p:nvSpPr>
        <p:spPr>
          <a:xfrm>
            <a:off x="467196" y="2952406"/>
            <a:ext cx="9203960" cy="6911636"/>
          </a:xfrm>
          <a:prstGeom prst="rect">
            <a:avLst/>
          </a:prstGeom>
          <a:noFill/>
        </p:spPr>
        <p:txBody>
          <a:bodyPr wrap="square">
            <a:spAutoFit/>
          </a:bodyPr>
          <a:lstStyle/>
          <a:p>
            <a:pPr marL="342900" lvl="0" indent="-342900" algn="just">
              <a:lnSpc>
                <a:spcPct val="107000"/>
              </a:lnSpc>
              <a:spcAft>
                <a:spcPts val="800"/>
              </a:spcAft>
              <a:buClr>
                <a:srgbClr val="FF0000"/>
              </a:buClr>
              <a:buFont typeface="Wingdings" panose="05000000000000000000" pitchFamily="2" charset="2"/>
              <a:buChar char="Ø"/>
            </a:pPr>
            <a:r>
              <a:rPr lang="es-CO" sz="2300" dirty="0">
                <a:latin typeface="Arial Narrow" panose="020B0606020202030204" pitchFamily="34" charset="0"/>
                <a:ea typeface="Calibri" panose="020F0502020204030204" pitchFamily="34" charset="0"/>
                <a:cs typeface="Times New Roman" panose="02020603050405020304" pitchFamily="18" charset="0"/>
              </a:rPr>
              <a:t>Las acción de </a:t>
            </a:r>
            <a:r>
              <a:rPr lang="es-MX" sz="2300" dirty="0">
                <a:latin typeface="Arial Narrow" panose="020B0606020202030204" pitchFamily="34" charset="0"/>
                <a:ea typeface="Calibri" panose="020F0502020204030204" pitchFamily="34" charset="0"/>
                <a:cs typeface="Times New Roman" panose="02020603050405020304" pitchFamily="18" charset="0"/>
              </a:rPr>
              <a:t>desarrollar el plan de revisiones técnicas y conceptos técnicos de seguridad humana y protección contra incendios en la ciudad de Bogotá cuenta con un nivel de ejecución del </a:t>
            </a:r>
            <a:r>
              <a:rPr lang="es-MX" sz="2300" b="1" dirty="0">
                <a:latin typeface="Arial Narrow" panose="020B0606020202030204" pitchFamily="34" charset="0"/>
                <a:ea typeface="Calibri" panose="020F0502020204030204" pitchFamily="34" charset="0"/>
                <a:cs typeface="Times New Roman" panose="02020603050405020304" pitchFamily="18" charset="0"/>
              </a:rPr>
              <a:t>100%,</a:t>
            </a:r>
            <a:r>
              <a:rPr lang="es-MX" sz="2300" dirty="0">
                <a:latin typeface="Arial Narrow" panose="020B0606020202030204" pitchFamily="34" charset="0"/>
                <a:ea typeface="Calibri" panose="020F0502020204030204" pitchFamily="34" charset="0"/>
                <a:cs typeface="Times New Roman" panose="02020603050405020304" pitchFamily="18" charset="0"/>
              </a:rPr>
              <a:t> toda vez que, para esta acción funciona a partir de la demanda.</a:t>
            </a:r>
          </a:p>
          <a:p>
            <a:pPr marL="342900" lvl="0" indent="-342900" algn="just">
              <a:lnSpc>
                <a:spcPct val="107000"/>
              </a:lnSpc>
              <a:spcAft>
                <a:spcPts val="800"/>
              </a:spcAft>
              <a:buClr>
                <a:srgbClr val="FF0000"/>
              </a:buClr>
              <a:buFont typeface="Wingdings" panose="05000000000000000000" pitchFamily="2" charset="2"/>
              <a:buChar char="Ø"/>
            </a:pPr>
            <a:r>
              <a:rPr lang="es-MX" sz="2300" dirty="0">
                <a:latin typeface="Arial Narrow" panose="020B0606020202030204" pitchFamily="34" charset="0"/>
                <a:ea typeface="Calibri" panose="020F0502020204030204" pitchFamily="34" charset="0"/>
                <a:cs typeface="Times New Roman" panose="02020603050405020304" pitchFamily="18" charset="0"/>
              </a:rPr>
              <a:t>Definir y hacer seguimiento a los riesgos de seguridad digital y realizar la implementación de controles, diseñar y,  desarrollar programas y campañas orientadas a reducir los riesgo misionales en la ciudad de Bogotá de cara a la comunidad y caracterizar los grupos de valor  son acciones cuyo nivel de avance se encuentra por encima del </a:t>
            </a:r>
            <a:r>
              <a:rPr lang="es-MX" sz="2300" b="1" dirty="0">
                <a:latin typeface="Arial Narrow" panose="020B0606020202030204" pitchFamily="34" charset="0"/>
                <a:ea typeface="Calibri" panose="020F0502020204030204" pitchFamily="34" charset="0"/>
                <a:cs typeface="Times New Roman" panose="02020603050405020304" pitchFamily="18" charset="0"/>
              </a:rPr>
              <a:t>80%</a:t>
            </a:r>
            <a:r>
              <a:rPr lang="es-MX" sz="2300" dirty="0">
                <a:latin typeface="Arial Narrow" panose="020B0606020202030204" pitchFamily="34" charset="0"/>
                <a:ea typeface="Calibri" panose="020F0502020204030204" pitchFamily="34" charset="0"/>
                <a:cs typeface="Times New Roman" panose="02020603050405020304" pitchFamily="18" charset="0"/>
              </a:rPr>
              <a:t> de avance.</a:t>
            </a:r>
          </a:p>
          <a:p>
            <a:pPr lvl="0" algn="just">
              <a:lnSpc>
                <a:spcPct val="107000"/>
              </a:lnSpc>
              <a:spcAft>
                <a:spcPts val="800"/>
              </a:spcAft>
              <a:buClr>
                <a:srgbClr val="FF0000"/>
              </a:buClr>
            </a:pPr>
            <a:r>
              <a:rPr lang="es-MX" sz="2300" dirty="0">
                <a:latin typeface="Arial Narrow" panose="020B0606020202030204" pitchFamily="34" charset="0"/>
                <a:ea typeface="Calibri" panose="020F0502020204030204" pitchFamily="34" charset="0"/>
                <a:cs typeface="Times New Roman" panose="02020603050405020304" pitchFamily="18" charset="0"/>
              </a:rPr>
              <a:t>Las que reporta menor avance corresponde a:</a:t>
            </a:r>
          </a:p>
          <a:p>
            <a:pPr marL="342900" lvl="0" indent="-342900" algn="just">
              <a:lnSpc>
                <a:spcPct val="107000"/>
              </a:lnSpc>
              <a:spcAft>
                <a:spcPts val="800"/>
              </a:spcAft>
              <a:buClr>
                <a:srgbClr val="FF0000"/>
              </a:buClr>
              <a:buFont typeface="Wingdings" panose="05000000000000000000" pitchFamily="2" charset="2"/>
              <a:buChar char="Ø"/>
            </a:pPr>
            <a:r>
              <a:rPr lang="es-MX" sz="2300" dirty="0">
                <a:latin typeface="Arial Narrow" panose="020B0606020202030204" pitchFamily="34" charset="0"/>
                <a:ea typeface="Calibri" panose="020F0502020204030204" pitchFamily="34" charset="0"/>
                <a:cs typeface="Times New Roman" panose="02020603050405020304" pitchFamily="18" charset="0"/>
              </a:rPr>
              <a:t>Desarrollar el plan de continuidad de la operación sustentado en los planes de contingencia  con un </a:t>
            </a:r>
            <a:r>
              <a:rPr lang="es-MX" sz="2300" b="1" dirty="0">
                <a:latin typeface="Arial Narrow" panose="020B0606020202030204" pitchFamily="34" charset="0"/>
                <a:ea typeface="Calibri" panose="020F0502020204030204" pitchFamily="34" charset="0"/>
                <a:cs typeface="Times New Roman" panose="02020603050405020304" pitchFamily="18" charset="0"/>
              </a:rPr>
              <a:t>7,50%</a:t>
            </a:r>
            <a:r>
              <a:rPr lang="es-MX" sz="2300" dirty="0">
                <a:latin typeface="Arial Narrow" panose="020B0606020202030204" pitchFamily="34" charset="0"/>
                <a:ea typeface="Calibri" panose="020F0502020204030204" pitchFamily="34" charset="0"/>
                <a:cs typeface="Times New Roman" panose="02020603050405020304" pitchFamily="18" charset="0"/>
              </a:rPr>
              <a:t>, y  ejecutar actividades de un programa de renovación de equipo menor, herramientas, accesorios y elementos de protección personal en la UAECOB con </a:t>
            </a:r>
            <a:r>
              <a:rPr lang="es-MX" sz="2300" b="1" dirty="0">
                <a:latin typeface="Arial Narrow" panose="020B0606020202030204" pitchFamily="34" charset="0"/>
                <a:ea typeface="Calibri" panose="020F0502020204030204" pitchFamily="34" charset="0"/>
                <a:cs typeface="Times New Roman" panose="02020603050405020304" pitchFamily="18" charset="0"/>
              </a:rPr>
              <a:t>10,71% </a:t>
            </a:r>
            <a:r>
              <a:rPr lang="es-MX" sz="2300" dirty="0">
                <a:latin typeface="Arial Narrow" panose="020B0606020202030204" pitchFamily="34" charset="0"/>
                <a:ea typeface="Calibri" panose="020F0502020204030204" pitchFamily="34" charset="0"/>
                <a:cs typeface="Times New Roman" panose="02020603050405020304" pitchFamily="18" charset="0"/>
              </a:rPr>
              <a:t>son las acciones con un menor nivel de avance, esto debido en gran medida a que su ejecución, se encuentra programada para el segundo semestre del año.</a:t>
            </a:r>
          </a:p>
          <a:p>
            <a:pPr lvl="0" algn="just">
              <a:lnSpc>
                <a:spcPct val="107000"/>
              </a:lnSpc>
              <a:spcAft>
                <a:spcPts val="800"/>
              </a:spcAft>
              <a:buClr>
                <a:srgbClr val="FF0000"/>
              </a:buClr>
            </a:pPr>
            <a:r>
              <a:rPr lang="es-MX" sz="2300" dirty="0">
                <a:latin typeface="Arial Narrow" panose="020B0606020202030204" pitchFamily="34" charset="0"/>
                <a:ea typeface="Calibri" panose="020F0502020204030204" pitchFamily="34" charset="0"/>
                <a:cs typeface="Times New Roman" panose="02020603050405020304" pitchFamily="18" charset="0"/>
              </a:rPr>
              <a:t>A continuación se presentan los avances por acciones</a:t>
            </a:r>
            <a:r>
              <a:rPr lang="es-MX" sz="2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a:t>
            </a:r>
            <a:endParaRPr lang="es-CO" sz="2300" dirty="0">
              <a:solidFill>
                <a:srgbClr val="FF0000"/>
              </a:solidFill>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Imagen 8" descr="Imagen Institucional Bomberos Bogotá, bombero manejando una manguera ">
            <a:extLst>
              <a:ext uri="{FF2B5EF4-FFF2-40B4-BE49-F238E27FC236}">
                <a16:creationId xmlns:a16="http://schemas.microsoft.com/office/drawing/2014/main" id="{ED7E1471-C163-84D6-D8C6-6CD29FE35D61}"/>
              </a:ext>
            </a:extLst>
          </p:cNvPr>
          <p:cNvPicPr>
            <a:picLocks noChangeAspect="1"/>
          </p:cNvPicPr>
          <p:nvPr/>
        </p:nvPicPr>
        <p:blipFill>
          <a:blip r:embed="rId2"/>
          <a:stretch>
            <a:fillRect/>
          </a:stretch>
        </p:blipFill>
        <p:spPr>
          <a:xfrm>
            <a:off x="9884267" y="3768009"/>
            <a:ext cx="4873828" cy="5445539"/>
          </a:xfrm>
          <a:prstGeom prst="rect">
            <a:avLst/>
          </a:prstGeom>
        </p:spPr>
      </p:pic>
    </p:spTree>
    <p:extLst>
      <p:ext uri="{BB962C8B-B14F-4D97-AF65-F5344CB8AC3E}">
        <p14:creationId xmlns:p14="http://schemas.microsoft.com/office/powerpoint/2010/main" val="110531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4F0D-5409-4DD6-96D9-868B79444425}"/>
              </a:ext>
              <a:ext uri="{C183D7F6-B498-43B3-948B-1728B52AA6E4}">
                <adec:decorative xmlns:adec="http://schemas.microsoft.com/office/drawing/2017/decorative" val="0"/>
              </a:ext>
            </a:extLst>
          </p:cNvPr>
          <p:cNvSpPr>
            <a:spLocks noGrp="1"/>
          </p:cNvSpPr>
          <p:nvPr>
            <p:ph type="title" idx="4294967295"/>
          </p:nvPr>
        </p:nvSpPr>
        <p:spPr>
          <a:xfrm>
            <a:off x="1799808" y="58396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Introducción</a:t>
            </a:r>
            <a:r>
              <a:rPr lang="es-ES" sz="4374"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4374"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6" name="Imagen 5" descr="Logo bomberos &#10;&#10;Logo bomberos &#10;&#10;Logo bomberos">
            <a:extLst>
              <a:ext uri="{FF2B5EF4-FFF2-40B4-BE49-F238E27FC236}">
                <a16:creationId xmlns:a16="http://schemas.microsoft.com/office/drawing/2014/main" id="{F2571408-61B6-2138-BED9-DA67706CBAE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sp>
        <p:nvSpPr>
          <p:cNvPr id="3" name="CuadroTexto 2">
            <a:extLst>
              <a:ext uri="{FF2B5EF4-FFF2-40B4-BE49-F238E27FC236}">
                <a16:creationId xmlns:a16="http://schemas.microsoft.com/office/drawing/2014/main" id="{05449DBA-1283-4860-AEB2-F68C945970B8}"/>
              </a:ext>
              <a:ext uri="{C183D7F6-B498-43B3-948B-1728B52AA6E4}">
                <adec:decorative xmlns:adec="http://schemas.microsoft.com/office/drawing/2017/decorative" val="0"/>
              </a:ext>
            </a:extLst>
          </p:cNvPr>
          <p:cNvSpPr txBox="1"/>
          <p:nvPr/>
        </p:nvSpPr>
        <p:spPr>
          <a:xfrm>
            <a:off x="7095227" y="2673828"/>
            <a:ext cx="7489064" cy="6150530"/>
          </a:xfrm>
          <a:prstGeom prst="rect">
            <a:avLst/>
          </a:prstGeom>
          <a:noFill/>
        </p:spPr>
        <p:txBody>
          <a:bodyPr wrap="square" rtlCol="0">
            <a:spAutoFit/>
          </a:bodyPr>
          <a:lstStyle/>
          <a:p>
            <a:pPr algn="just"/>
            <a:r>
              <a:rPr lang="es-MX" sz="2187" dirty="0">
                <a:latin typeface="Arial Narrow" panose="020B0606020202030204" pitchFamily="34" charset="0"/>
              </a:rPr>
              <a:t>El presente informe se define como un instrumento de gestión administrativa, que pretende establecer los avances en la ejecución del Plan estratégico Institucional 2020-2024ª través de los proyectos estratégicos, así como de la ejecución de las acciones definidas en el Plan de Acción 2022, y las actividades programadas en los diferentes planes institucionales, señalados en el Decreto 612 de 2018 “Por el cual se fijan directrices para la integración de los planes institucionales y estratégicos al Plan de Acción por parte de las entidades del Estado.”</a:t>
            </a:r>
          </a:p>
          <a:p>
            <a:pPr algn="just"/>
            <a:endParaRPr lang="es-MX" sz="2187" dirty="0">
              <a:latin typeface="Arial Narrow" panose="020B0606020202030204" pitchFamily="34" charset="0"/>
            </a:endParaRPr>
          </a:p>
          <a:p>
            <a:pPr algn="just"/>
            <a:r>
              <a:rPr lang="es-MX" sz="2187" dirty="0">
                <a:latin typeface="Arial Narrow" panose="020B0606020202030204" pitchFamily="34" charset="0"/>
              </a:rPr>
              <a:t>A su vez, se presentan en este documento los avances en la ejecución de las actividades realizadas en el marco de la implementación del Modelo Integrado de Planeación y Gestión, para finalmente exponer los avances en la ejecución presupuestal asociada a las metas plan y los proyectos de inversión </a:t>
            </a:r>
          </a:p>
          <a:p>
            <a:pPr algn="just"/>
            <a:endParaRPr lang="es-MX" sz="2187" dirty="0">
              <a:latin typeface="Arial Narrow" panose="020B0606020202030204" pitchFamily="34" charset="0"/>
            </a:endParaRPr>
          </a:p>
          <a:p>
            <a:pPr algn="just"/>
            <a:r>
              <a:rPr lang="es-MX" sz="2187" dirty="0">
                <a:latin typeface="Arial Narrow" panose="020B0606020202030204" pitchFamily="34" charset="0"/>
              </a:rPr>
              <a:t>Cabe mencionar que este es el segundo informe trimestral a la gestión institucional, el cual hace parte de los cuatros informes de seguimiento los cuales se realizan con la periodicidad mencionada.  </a:t>
            </a:r>
            <a:endParaRPr lang="es-CO" sz="2187" dirty="0">
              <a:latin typeface="Arial Narrow" panose="020B0606020202030204" pitchFamily="34" charset="0"/>
            </a:endParaRPr>
          </a:p>
        </p:txBody>
      </p:sp>
      <p:pic>
        <p:nvPicPr>
          <p:cNvPr id="5" name="Imagen 4" descr="Logo bomberos &#10;&#10;Logo bomberos &#10;&#10;Logo bomberos">
            <a:extLs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pic>
        <p:nvPicPr>
          <p:cNvPr id="7" name="Modelo 3D 3">
            <a:extLst>
              <a:ext uri="{FF2B5EF4-FFF2-40B4-BE49-F238E27FC236}">
                <a16:creationId xmlns:a16="http://schemas.microsoft.com/office/drawing/2014/main" id="{C7D1D963-D63E-2C76-0800-0A01808B708B}"/>
              </a:ext>
              <a:ext uri="{C183D7F6-B498-43B3-948B-1728B52AA6E4}">
                <adec:decorative xmlns:adec="http://schemas.microsoft.com/office/drawing/2017/decorative" val="1"/>
              </a:ext>
            </a:extLst>
          </p:cNvPr>
          <p:cNvPicPr/>
          <p:nvPr/>
        </p:nvPicPr>
        <p:blipFill>
          <a:blip r:embed="rId3"/>
          <a:stretch>
            <a:fillRect/>
          </a:stretch>
        </p:blipFill>
        <p:spPr>
          <a:xfrm>
            <a:off x="1115531" y="976585"/>
            <a:ext cx="5516383" cy="5638630"/>
          </a:xfrm>
          <a:prstGeom prst="rect">
            <a:avLst/>
          </a:prstGeom>
        </p:spPr>
      </p:pic>
    </p:spTree>
    <p:extLst>
      <p:ext uri="{BB962C8B-B14F-4D97-AF65-F5344CB8AC3E}">
        <p14:creationId xmlns:p14="http://schemas.microsoft.com/office/powerpoint/2010/main" val="34018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I ">
            <a:extLst>
              <a:ext uri="{FF2B5EF4-FFF2-40B4-BE49-F238E27FC236}">
                <a16:creationId xmlns:a16="http://schemas.microsoft.com/office/drawing/2014/main" id="{5816736F-D2C4-746D-3797-6935798962D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Título 1">
            <a:extLst>
              <a:ext uri="{FF2B5EF4-FFF2-40B4-BE49-F238E27FC236}">
                <a16:creationId xmlns:a16="http://schemas.microsoft.com/office/drawing/2014/main" id="{D78AF34F-CB16-A5CF-2F05-A79D943C760F}"/>
              </a:ext>
            </a:extLst>
          </p:cNvPr>
          <p:cNvSpPr txBox="1">
            <a:spLocks noGrp="1"/>
          </p:cNvSpPr>
          <p:nvPr>
            <p:ph type="title" idx="4294967295"/>
          </p:nvPr>
        </p:nvSpPr>
        <p:spPr>
          <a:xfrm>
            <a:off x="1457669" y="518374"/>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 </a:t>
            </a:r>
            <a:endParaRPr kumimoji="0" lang="es-CO"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5" name="Grupo 4" descr="Grafica de avance en las acciones del Plan de Acción ">
            <a:extLst>
              <a:ext uri="{FF2B5EF4-FFF2-40B4-BE49-F238E27FC236}">
                <a16:creationId xmlns:a16="http://schemas.microsoft.com/office/drawing/2014/main" id="{6898904B-FD57-2DF2-47E3-B2E8AA4B90AD}"/>
              </a:ext>
            </a:extLst>
          </p:cNvPr>
          <p:cNvGrpSpPr/>
          <p:nvPr/>
        </p:nvGrpSpPr>
        <p:grpSpPr>
          <a:xfrm>
            <a:off x="119233" y="1377685"/>
            <a:ext cx="15027125" cy="8346496"/>
            <a:chOff x="119233" y="1377685"/>
            <a:chExt cx="15027125" cy="8346496"/>
          </a:xfrm>
        </p:grpSpPr>
        <p:sp>
          <p:nvSpPr>
            <p:cNvPr id="12" name="Rectángulo 11">
              <a:extLst>
                <a:ext uri="{FF2B5EF4-FFF2-40B4-BE49-F238E27FC236}">
                  <a16:creationId xmlns:a16="http://schemas.microsoft.com/office/drawing/2014/main" id="{3A4BE461-23B2-DE88-5BA8-2E03A0662279}"/>
                </a:ext>
              </a:extLst>
            </p:cNvPr>
            <p:cNvSpPr/>
            <p:nvPr/>
          </p:nvSpPr>
          <p:spPr>
            <a:xfrm>
              <a:off x="563263" y="1377685"/>
              <a:ext cx="4268584" cy="276999"/>
            </a:xfrm>
            <a:prstGeom prst="rect">
              <a:avLst/>
            </a:prstGeom>
          </p:spPr>
          <p:txBody>
            <a:bodyPr wrap="square">
              <a:spAutoFit/>
            </a:bodyPr>
            <a:lstStyle/>
            <a:p>
              <a:r>
                <a:rPr lang="es-CO" sz="1200" i="1" dirty="0">
                  <a:latin typeface="Arial Narrow" panose="020B0606020202030204" pitchFamily="34" charset="0"/>
                </a:rPr>
                <a:t>Gráfica 3 . Avance en las acciones del Plan de Acción   </a:t>
              </a:r>
            </a:p>
          </p:txBody>
        </p:sp>
        <p:sp>
          <p:nvSpPr>
            <p:cNvPr id="8" name="CuadroTexto 7">
              <a:extLst>
                <a:ext uri="{FF2B5EF4-FFF2-40B4-BE49-F238E27FC236}">
                  <a16:creationId xmlns:a16="http://schemas.microsoft.com/office/drawing/2014/main" id="{A52F642D-E367-D78B-F222-C6B514C78179}"/>
                </a:ext>
              </a:extLst>
            </p:cNvPr>
            <p:cNvSpPr txBox="1"/>
            <p:nvPr/>
          </p:nvSpPr>
          <p:spPr>
            <a:xfrm>
              <a:off x="10241914" y="3213552"/>
              <a:ext cx="4904444" cy="6370975"/>
            </a:xfrm>
            <a:prstGeom prst="rect">
              <a:avLst/>
            </a:prstGeom>
            <a:noFill/>
          </p:spPr>
          <p:txBody>
            <a:bodyPr wrap="square" rtlCol="0">
              <a:spAutoFit/>
            </a:bodyPr>
            <a:lstStyle/>
            <a:p>
              <a:pPr algn="just"/>
              <a:r>
                <a:rPr lang="es-ES" sz="2400" dirty="0">
                  <a:latin typeface="Arial Narrow" panose="020B0606020202030204" pitchFamily="34" charset="0"/>
                </a:rPr>
                <a:t>Para el segundo trimestre del año, la ejecución del Plan de Acción represento un </a:t>
              </a:r>
              <a:r>
                <a:rPr lang="es-ES" sz="2400" b="1" dirty="0">
                  <a:latin typeface="Arial Narrow" panose="020B0606020202030204" pitchFamily="34" charset="0"/>
                </a:rPr>
                <a:t>17% </a:t>
              </a:r>
              <a:r>
                <a:rPr lang="es-ES" sz="2400" dirty="0">
                  <a:latin typeface="Arial Narrow" panose="020B0606020202030204" pitchFamily="34" charset="0"/>
                </a:rPr>
                <a:t>del </a:t>
              </a:r>
              <a:r>
                <a:rPr lang="es-ES" sz="2400" b="1" dirty="0">
                  <a:latin typeface="Arial Narrow" panose="020B0606020202030204" pitchFamily="34" charset="0"/>
                </a:rPr>
                <a:t>35,73% </a:t>
              </a:r>
              <a:r>
                <a:rPr lang="es-ES" sz="2400" dirty="0">
                  <a:latin typeface="Arial Narrow" panose="020B0606020202030204" pitchFamily="34" charset="0"/>
                </a:rPr>
                <a:t>de avance total acumulado, es decir que respecto al avance del </a:t>
              </a:r>
              <a:r>
                <a:rPr lang="es-ES" sz="2400" b="1" dirty="0">
                  <a:latin typeface="Arial Narrow" panose="020B0606020202030204" pitchFamily="34" charset="0"/>
                </a:rPr>
                <a:t>18,73% </a:t>
              </a:r>
              <a:r>
                <a:rPr lang="es-ES" sz="2400" dirty="0">
                  <a:latin typeface="Arial Narrow" panose="020B0606020202030204" pitchFamily="34" charset="0"/>
                </a:rPr>
                <a:t>de primer trimestre, el nivel de ejecución disminuyó en un </a:t>
              </a:r>
              <a:r>
                <a:rPr lang="es-ES" sz="2400" b="1" dirty="0">
                  <a:latin typeface="Arial Narrow" panose="020B0606020202030204" pitchFamily="34" charset="0"/>
                </a:rPr>
                <a:t>1,73%.</a:t>
              </a:r>
            </a:p>
            <a:p>
              <a:pPr algn="just"/>
              <a:endParaRPr lang="es-ES" sz="2400" dirty="0">
                <a:latin typeface="Arial Narrow" panose="020B0606020202030204" pitchFamily="34" charset="0"/>
              </a:endParaRPr>
            </a:p>
            <a:p>
              <a:pPr algn="just"/>
              <a:r>
                <a:rPr lang="es-ES" sz="2400" dirty="0">
                  <a:latin typeface="Arial Narrow" panose="020B0606020202030204" pitchFamily="34" charset="0"/>
                </a:rPr>
                <a:t>Del total de las acciones definidas en el Plan de Acción, 6 acciones presentan niveles de avance en su ejecución por debajo del </a:t>
              </a:r>
              <a:r>
                <a:rPr lang="es-ES" sz="2400" b="1" dirty="0">
                  <a:latin typeface="Arial Narrow" panose="020B0606020202030204" pitchFamily="34" charset="0"/>
                </a:rPr>
                <a:t>20%.</a:t>
              </a: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a:p>
              <a:pPr algn="just"/>
              <a:endParaRPr lang="es-ES" sz="2400" dirty="0">
                <a:latin typeface="Arial Narrow" panose="020B0606020202030204" pitchFamily="34" charset="0"/>
              </a:endParaRPr>
            </a:p>
            <a:p>
              <a:pPr algn="just"/>
              <a:endParaRPr lang="es-CO" sz="2400" dirty="0">
                <a:latin typeface="Arial Narrow" panose="020B0606020202030204" pitchFamily="34" charset="0"/>
              </a:endParaRPr>
            </a:p>
          </p:txBody>
        </p:sp>
        <p:pic>
          <p:nvPicPr>
            <p:cNvPr id="4" name="Imagen 3" descr="Avances de las acciones plan de acción" title="Avances de las acciones plan de acción "/>
            <p:cNvPicPr>
              <a:picLocks noChangeAspect="1"/>
            </p:cNvPicPr>
            <p:nvPr/>
          </p:nvPicPr>
          <p:blipFill rotWithShape="1">
            <a:blip r:embed="rId2"/>
            <a:srcRect t="4981"/>
            <a:stretch/>
          </p:blipFill>
          <p:spPr>
            <a:xfrm>
              <a:off x="119233" y="1625599"/>
              <a:ext cx="9922067" cy="7271261"/>
            </a:xfrm>
            <a:prstGeom prst="rect">
              <a:avLst/>
            </a:prstGeom>
          </p:spPr>
        </p:pic>
        <p:sp>
          <p:nvSpPr>
            <p:cNvPr id="14" name="CuadroTexto 13">
              <a:extLst>
                <a:ext uri="{FF2B5EF4-FFF2-40B4-BE49-F238E27FC236}">
                  <a16:creationId xmlns:a16="http://schemas.microsoft.com/office/drawing/2014/main" id="{021B1159-CE54-9FD4-C69B-FCECDB79896E}"/>
                </a:ext>
              </a:extLst>
            </p:cNvPr>
            <p:cNvSpPr txBox="1"/>
            <p:nvPr/>
          </p:nvSpPr>
          <p:spPr>
            <a:xfrm>
              <a:off x="8161716" y="2795362"/>
              <a:ext cx="1508238" cy="656057"/>
            </a:xfrm>
            <a:prstGeom prst="rect">
              <a:avLst/>
            </a:prstGeom>
            <a:noFill/>
          </p:spPr>
          <p:txBody>
            <a:bodyPr wrap="square">
              <a:spAutoFit/>
            </a:bodyPr>
            <a:lstStyle/>
            <a:p>
              <a:r>
                <a:rPr lang="es-MX" sz="1800" dirty="0">
                  <a:latin typeface="Arial Narrow" panose="020B0606020202030204" pitchFamily="34" charset="0"/>
                </a:rPr>
                <a:t>Nivel mayor de diferencia </a:t>
              </a:r>
              <a:endParaRPr lang="es-CO" dirty="0"/>
            </a:p>
          </p:txBody>
        </p:sp>
        <p:cxnSp>
          <p:nvCxnSpPr>
            <p:cNvPr id="13" name="Conector recto de flecha 12">
              <a:extLst>
                <a:ext uri="{FF2B5EF4-FFF2-40B4-BE49-F238E27FC236}">
                  <a16:creationId xmlns:a16="http://schemas.microsoft.com/office/drawing/2014/main" id="{8A3D60AF-49D3-C0CE-54D3-BA157B7E7E21}"/>
                </a:ext>
                <a:ext uri="{C183D7F6-B498-43B3-948B-1728B52AA6E4}">
                  <adec:decorative xmlns:adec="http://schemas.microsoft.com/office/drawing/2017/decorative" val="1"/>
                </a:ext>
              </a:extLst>
            </p:cNvPr>
            <p:cNvCxnSpPr>
              <a:cxnSpLocks/>
            </p:cNvCxnSpPr>
            <p:nvPr/>
          </p:nvCxnSpPr>
          <p:spPr>
            <a:xfrm>
              <a:off x="8347181" y="3451419"/>
              <a:ext cx="0" cy="3168044"/>
            </a:xfrm>
            <a:prstGeom prst="straightConnector1">
              <a:avLst/>
            </a:prstGeom>
            <a:ln w="5715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563263" y="944487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grpSp>
    </p:spTree>
    <p:extLst>
      <p:ext uri="{BB962C8B-B14F-4D97-AF65-F5344CB8AC3E}">
        <p14:creationId xmlns:p14="http://schemas.microsoft.com/office/powerpoint/2010/main" val="373794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a:t>
            </a:r>
            <a:endParaRPr lang="es-CO"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0793" y="1686560"/>
            <a:ext cx="14920168" cy="7934871"/>
            <a:chOff x="380792" y="1347536"/>
            <a:chExt cx="15155067" cy="8273895"/>
          </a:xfrm>
        </p:grpSpPr>
        <p:pic>
          <p:nvPicPr>
            <p:cNvPr id="3" name="Imagen 2" descr="Continuacion Avances de las acciones plan de acción" title="Continuacion Avances de las acciones plan de acción"/>
            <p:cNvPicPr>
              <a:picLocks noChangeAspect="1"/>
            </p:cNvPicPr>
            <p:nvPr/>
          </p:nvPicPr>
          <p:blipFill rotWithShape="1">
            <a:blip r:embed="rId2"/>
            <a:srcRect t="12016"/>
            <a:stretch/>
          </p:blipFill>
          <p:spPr>
            <a:xfrm>
              <a:off x="380792" y="1971039"/>
              <a:ext cx="10141646" cy="6903393"/>
            </a:xfrm>
            <a:prstGeom prst="rect">
              <a:avLst/>
            </a:prstGeom>
          </p:spPr>
        </p:pic>
        <p:sp>
          <p:nvSpPr>
            <p:cNvPr id="9" name="Rectángulo 8"/>
            <p:cNvSpPr/>
            <p:nvPr/>
          </p:nvSpPr>
          <p:spPr>
            <a:xfrm>
              <a:off x="677563" y="934212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sp>
          <p:nvSpPr>
            <p:cNvPr id="7" name="CuadroTexto 6">
              <a:extLst>
                <a:ext uri="{FF2B5EF4-FFF2-40B4-BE49-F238E27FC236}">
                  <a16:creationId xmlns:a16="http://schemas.microsoft.com/office/drawing/2014/main" id="{509939AB-F521-1BFB-885A-60FA4260A14B}"/>
                </a:ext>
              </a:extLst>
            </p:cNvPr>
            <p:cNvSpPr txBox="1"/>
            <p:nvPr/>
          </p:nvSpPr>
          <p:spPr>
            <a:xfrm>
              <a:off x="10903230" y="3981858"/>
              <a:ext cx="4632629" cy="2021837"/>
            </a:xfrm>
            <a:prstGeom prst="rect">
              <a:avLst/>
            </a:prstGeom>
            <a:noFill/>
          </p:spPr>
          <p:txBody>
            <a:bodyPr wrap="square" rtlCol="0">
              <a:spAutoFit/>
            </a:bodyPr>
            <a:lstStyle/>
            <a:p>
              <a:pPr algn="just"/>
              <a:r>
                <a:rPr lang="es-MX" sz="2400" b="1" dirty="0">
                  <a:latin typeface="Arial Narrow" panose="020B0606020202030204" pitchFamily="34" charset="0"/>
                </a:rPr>
                <a:t>14</a:t>
              </a:r>
              <a:r>
                <a:rPr lang="es-MX" sz="2400" dirty="0">
                  <a:latin typeface="Arial Narrow" panose="020B0606020202030204" pitchFamily="34" charset="0"/>
                </a:rPr>
                <a:t> de las acciones del Plan de Acción tienen avances de ejecución entre un rango de </a:t>
              </a:r>
              <a:r>
                <a:rPr lang="es-MX" sz="2400" b="1" dirty="0">
                  <a:latin typeface="Arial Narrow" panose="020B0606020202030204" pitchFamily="34" charset="0"/>
                </a:rPr>
                <a:t>40% </a:t>
              </a:r>
              <a:r>
                <a:rPr lang="es-MX" sz="2400" dirty="0">
                  <a:latin typeface="Arial Narrow" panose="020B0606020202030204" pitchFamily="34" charset="0"/>
                </a:rPr>
                <a:t>y un </a:t>
              </a:r>
              <a:r>
                <a:rPr lang="es-MX" sz="2400" b="1" dirty="0">
                  <a:latin typeface="Arial Narrow" panose="020B0606020202030204" pitchFamily="34" charset="0"/>
                </a:rPr>
                <a:t>60%.</a:t>
              </a:r>
            </a:p>
            <a:p>
              <a:pPr algn="just"/>
              <a:endParaRPr lang="es-MX" sz="2400" dirty="0"/>
            </a:p>
            <a:p>
              <a:pPr algn="just"/>
              <a:endParaRPr lang="es-CO" sz="2400" dirty="0"/>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347536"/>
              <a:ext cx="4268584" cy="276999"/>
            </a:xfrm>
            <a:prstGeom prst="rect">
              <a:avLst/>
            </a:prstGeom>
          </p:spPr>
          <p:txBody>
            <a:bodyPr wrap="square">
              <a:spAutoFit/>
            </a:bodyPr>
            <a:lstStyle/>
            <a:p>
              <a:r>
                <a:rPr lang="es-CO" sz="1200" i="1" dirty="0">
                  <a:latin typeface="Arial Narrow" panose="020B0606020202030204" pitchFamily="34" charset="0"/>
                </a:rPr>
                <a:t>Continuación Gráfica 3 . Avance en las acciones del Plan de Acción   </a:t>
              </a:r>
            </a:p>
          </p:txBody>
        </p:sp>
      </p:grpSp>
    </p:spTree>
    <p:extLst>
      <p:ext uri="{BB962C8B-B14F-4D97-AF65-F5344CB8AC3E}">
        <p14:creationId xmlns:p14="http://schemas.microsoft.com/office/powerpoint/2010/main" val="189232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Rectángulo 11" descr="Resaltado titulo Plan de Accion- FOGED" title="Resaltado titulo Plan de Accion- FOGED">
            <a:extLst>
              <a:ext uri="{FF2B5EF4-FFF2-40B4-BE49-F238E27FC236}">
                <a16:creationId xmlns:a16="http://schemas.microsoft.com/office/drawing/2014/main" id="{E59BD5E1-BBD3-0E04-D389-868678031BD3}"/>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Título 1">
            <a:extLst>
              <a:ext uri="{FF2B5EF4-FFF2-40B4-BE49-F238E27FC236}">
                <a16:creationId xmlns:a16="http://schemas.microsoft.com/office/drawing/2014/main" id="{A6F45119-836A-38B5-9730-BCED73C0D9F7}"/>
              </a:ext>
            </a:extLst>
          </p:cNvPr>
          <p:cNvSpPr txBox="1">
            <a:spLocks noGrp="1"/>
          </p:cNvSpPr>
          <p:nvPr>
            <p:ph type="title" idx="4294967295"/>
          </p:nvPr>
        </p:nvSpPr>
        <p:spPr>
          <a:xfrm>
            <a:off x="1559838" y="42645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a:t>
            </a:r>
            <a:endParaRPr kumimoji="0" lang="es-CO"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2" name="Grupo 1" descr="Continuación, grafica avances plan de acción ">
            <a:extLst>
              <a:ext uri="{FF2B5EF4-FFF2-40B4-BE49-F238E27FC236}">
                <a16:creationId xmlns:a16="http://schemas.microsoft.com/office/drawing/2014/main" id="{C7240072-D03A-9356-1D24-6B9C21687491}"/>
              </a:ext>
            </a:extLst>
          </p:cNvPr>
          <p:cNvGrpSpPr/>
          <p:nvPr/>
        </p:nvGrpSpPr>
        <p:grpSpPr>
          <a:xfrm>
            <a:off x="178260" y="1334467"/>
            <a:ext cx="15092829" cy="8256984"/>
            <a:chOff x="178260" y="1334467"/>
            <a:chExt cx="15092829" cy="8256984"/>
          </a:xfrm>
        </p:grpSpPr>
        <p:pic>
          <p:nvPicPr>
            <p:cNvPr id="4" name="Imagen 3" descr="Continuacion Avances de las acciones plan de acción" title="Continuacion Avances de las acciones plan de acción"/>
            <p:cNvPicPr>
              <a:picLocks noChangeAspect="1"/>
            </p:cNvPicPr>
            <p:nvPr/>
          </p:nvPicPr>
          <p:blipFill>
            <a:blip r:embed="rId2"/>
            <a:stretch>
              <a:fillRect/>
            </a:stretch>
          </p:blipFill>
          <p:spPr>
            <a:xfrm>
              <a:off x="178260" y="1334467"/>
              <a:ext cx="6841767" cy="8171025"/>
            </a:xfrm>
            <a:prstGeom prst="rect">
              <a:avLst/>
            </a:prstGeom>
          </p:spPr>
        </p:pic>
        <p:sp>
          <p:nvSpPr>
            <p:cNvPr id="10" name="Rectángulo 9">
              <a:extLst>
                <a:ext uri="{FF2B5EF4-FFF2-40B4-BE49-F238E27FC236}">
                  <a16:creationId xmlns:a16="http://schemas.microsoft.com/office/drawing/2014/main" id="{9BEB899E-FB3C-739F-9565-E7728C03547A}"/>
                </a:ext>
              </a:extLst>
            </p:cNvPr>
            <p:cNvSpPr/>
            <p:nvPr/>
          </p:nvSpPr>
          <p:spPr>
            <a:xfrm>
              <a:off x="604488" y="1500476"/>
              <a:ext cx="4268584" cy="276999"/>
            </a:xfrm>
            <a:prstGeom prst="rect">
              <a:avLst/>
            </a:prstGeom>
          </p:spPr>
          <p:txBody>
            <a:bodyPr wrap="square">
              <a:spAutoFit/>
            </a:bodyPr>
            <a:lstStyle/>
            <a:p>
              <a:r>
                <a:rPr lang="es-CO" sz="1200" i="1" dirty="0">
                  <a:latin typeface="Arial Narrow" panose="020B0606020202030204" pitchFamily="34" charset="0"/>
                </a:rPr>
                <a:t>Continuación Gráfica 3 . Avance en las acciones del Plan de Acción   </a:t>
              </a:r>
            </a:p>
          </p:txBody>
        </p:sp>
        <p:pic>
          <p:nvPicPr>
            <p:cNvPr id="14" name="Imagen 13" descr="Continuacion Avances de las acciones plan de acción" title="Continuacion Avances de las acciones plan de acción"/>
            <p:cNvPicPr>
              <a:picLocks noChangeAspect="1"/>
            </p:cNvPicPr>
            <p:nvPr/>
          </p:nvPicPr>
          <p:blipFill>
            <a:blip r:embed="rId3"/>
            <a:stretch>
              <a:fillRect/>
            </a:stretch>
          </p:blipFill>
          <p:spPr>
            <a:xfrm>
              <a:off x="7871070" y="1334467"/>
              <a:ext cx="6548976" cy="7056396"/>
            </a:xfrm>
            <a:prstGeom prst="rect">
              <a:avLst/>
            </a:prstGeom>
          </p:spPr>
        </p:pic>
        <p:sp>
          <p:nvSpPr>
            <p:cNvPr id="15" name="CuadroTexto 14">
              <a:extLst>
                <a:ext uri="{FF2B5EF4-FFF2-40B4-BE49-F238E27FC236}">
                  <a16:creationId xmlns:a16="http://schemas.microsoft.com/office/drawing/2014/main" id="{6AF96FFD-947F-7199-C730-5BC99D359EFB}"/>
                </a:ext>
              </a:extLst>
            </p:cNvPr>
            <p:cNvSpPr txBox="1"/>
            <p:nvPr/>
          </p:nvSpPr>
          <p:spPr>
            <a:xfrm>
              <a:off x="6572251" y="8114123"/>
              <a:ext cx="8698838" cy="1477328"/>
            </a:xfrm>
            <a:prstGeom prst="rect">
              <a:avLst/>
            </a:prstGeom>
            <a:noFill/>
          </p:spPr>
          <p:txBody>
            <a:bodyPr wrap="square" rtlCol="0">
              <a:spAutoFit/>
            </a:bodyPr>
            <a:lstStyle/>
            <a:p>
              <a:pPr algn="just"/>
              <a:r>
                <a:rPr lang="es-MX" dirty="0">
                  <a:latin typeface="Arial Narrow" panose="020B0606020202030204" pitchFamily="34" charset="0"/>
                </a:rPr>
                <a:t>Existen 514 actividades en el Plan Operativo (FOGEDI) de la U.A.E Cuerpo Oficial de Bomberos de Bogotá, de estas actividades de gestión 84 se encuentra relacionadas directamente al Plan de Acción, mientras que 430 operativizan la implementación de los planes Institucionales,  y la implementación del Modelo Integrado de Planeación y Gestión- MIPG , el avance promedio de estas 430 actividades es de 55,64%.</a:t>
              </a:r>
            </a:p>
          </p:txBody>
        </p:sp>
        <p:sp>
          <p:nvSpPr>
            <p:cNvPr id="9" name="Rectángulo 8"/>
            <p:cNvSpPr/>
            <p:nvPr/>
          </p:nvSpPr>
          <p:spPr>
            <a:xfrm>
              <a:off x="677563" y="931214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grpSp>
    </p:spTree>
    <p:extLst>
      <p:ext uri="{BB962C8B-B14F-4D97-AF65-F5344CB8AC3E}">
        <p14:creationId xmlns:p14="http://schemas.microsoft.com/office/powerpoint/2010/main" val="60948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fica separatoria resultados de planes institucionales" title="Grafica separatoria resultados de planes institucionales ">
            <a:extLst>
              <a:ext uri="{FF2B5EF4-FFF2-40B4-BE49-F238E27FC236}">
                <a16:creationId xmlns:a16="http://schemas.microsoft.com/office/drawing/2014/main" id="{288F78F7-5689-4BDD-A0BC-21001181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0"/>
            <a:ext cx="15546388" cy="8504244"/>
          </a:xfrm>
          <a:prstGeom prst="rect">
            <a:avLst/>
          </a:prstGeom>
        </p:spPr>
      </p:pic>
      <p:sp>
        <p:nvSpPr>
          <p:cNvPr id="5" name="Rectángulo 4" descr="Portada Planes Institucionales " title="Portada Planes Institucionales ">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de bomberos " title="Logo de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946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val="0"/>
              </a:ext>
            </a:extLst>
          </p:cNvPr>
          <p:cNvSpPr>
            <a:spLocks noGrp="1"/>
          </p:cNvSpPr>
          <p:nvPr>
            <p:ph type="title" idx="4294967295"/>
          </p:nvPr>
        </p:nvSpPr>
        <p:spPr>
          <a:xfrm>
            <a:off x="9437867" y="-65067"/>
            <a:ext cx="467935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Gráfica Avances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0773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Planes Institucionales - FOGEDI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2" name="Grupo 1" descr="Grafica de avance en los planes institucionales &#10;">
            <a:extLst>
              <a:ext uri="{FF2B5EF4-FFF2-40B4-BE49-F238E27FC236}">
                <a16:creationId xmlns:a16="http://schemas.microsoft.com/office/drawing/2014/main" id="{1E39CDFC-7EA1-0F43-EEA1-6BAC048AB81C}"/>
              </a:ext>
            </a:extLst>
          </p:cNvPr>
          <p:cNvGrpSpPr/>
          <p:nvPr/>
        </p:nvGrpSpPr>
        <p:grpSpPr>
          <a:xfrm>
            <a:off x="239471" y="1439240"/>
            <a:ext cx="15991722" cy="8571537"/>
            <a:chOff x="239471" y="1439240"/>
            <a:chExt cx="15991722" cy="8571537"/>
          </a:xfrm>
        </p:grpSpPr>
        <p:sp>
          <p:nvSpPr>
            <p:cNvPr id="19" name="Rectángulo 18">
              <a:extLst>
                <a:ext uri="{FF2B5EF4-FFF2-40B4-BE49-F238E27FC236}">
                  <a16:creationId xmlns:a16="http://schemas.microsoft.com/office/drawing/2014/main" id="{50238014-76C1-7325-56D3-F68CF5B6FA9B}"/>
                </a:ext>
              </a:extLst>
            </p:cNvPr>
            <p:cNvSpPr/>
            <p:nvPr/>
          </p:nvSpPr>
          <p:spPr>
            <a:xfrm>
              <a:off x="489088" y="1439240"/>
              <a:ext cx="2823209" cy="276999"/>
            </a:xfrm>
            <a:prstGeom prst="rect">
              <a:avLst/>
            </a:prstGeom>
          </p:spPr>
          <p:txBody>
            <a:bodyPr wrap="none">
              <a:spAutoFit/>
            </a:bodyPr>
            <a:lstStyle/>
            <a:p>
              <a:r>
                <a:rPr lang="es-CO" sz="1200" i="1" dirty="0">
                  <a:latin typeface="Arial Narrow" panose="020B0606020202030204" pitchFamily="34" charset="0"/>
                </a:rPr>
                <a:t>Gráfica 4. % de avance Planes Institucionales  </a:t>
              </a:r>
            </a:p>
          </p:txBody>
        </p:sp>
        <p:pic>
          <p:nvPicPr>
            <p:cNvPr id="7" name="Imagen 6" descr="% de avance por planes institucionales " title="% de avance por planes institucionales ">
              <a:extLst>
                <a:ext uri="{FF2B5EF4-FFF2-40B4-BE49-F238E27FC236}">
                  <a16:creationId xmlns:a16="http://schemas.microsoft.com/office/drawing/2014/main" id="{81F2F3FD-8B3E-151C-7B7E-636BA4593E54}"/>
                </a:ext>
              </a:extLst>
            </p:cNvPr>
            <p:cNvPicPr>
              <a:picLocks noChangeAspect="1"/>
            </p:cNvPicPr>
            <p:nvPr/>
          </p:nvPicPr>
          <p:blipFill>
            <a:blip r:embed="rId2"/>
            <a:stretch>
              <a:fillRect/>
            </a:stretch>
          </p:blipFill>
          <p:spPr>
            <a:xfrm>
              <a:off x="239471" y="2085088"/>
              <a:ext cx="14885604" cy="7554780"/>
            </a:xfrm>
            <a:prstGeom prst="rect">
              <a:avLst/>
            </a:prstGeom>
          </p:spPr>
        </p:pic>
        <p:sp>
          <p:nvSpPr>
            <p:cNvPr id="14" name="CuadroTexto 13">
              <a:extLst>
                <a:ext uri="{FF2B5EF4-FFF2-40B4-BE49-F238E27FC236}">
                  <a16:creationId xmlns:a16="http://schemas.microsoft.com/office/drawing/2014/main" id="{3451793E-1DB4-7B80-71DD-5FC523A84609}"/>
                </a:ext>
              </a:extLst>
            </p:cNvPr>
            <p:cNvSpPr txBox="1"/>
            <p:nvPr/>
          </p:nvSpPr>
          <p:spPr>
            <a:xfrm>
              <a:off x="8118749" y="4695287"/>
              <a:ext cx="4428017" cy="369332"/>
            </a:xfrm>
            <a:prstGeom prst="rect">
              <a:avLst/>
            </a:prstGeom>
            <a:noFill/>
          </p:spPr>
          <p:txBody>
            <a:bodyPr wrap="square" rtlCol="0">
              <a:spAutoFit/>
            </a:bodyPr>
            <a:lstStyle/>
            <a:p>
              <a:pPr defTabSz="555452"/>
              <a:r>
                <a:rPr lang="es-MX" b="1" dirty="0">
                  <a:solidFill>
                    <a:prstClr val="black"/>
                  </a:solidFill>
                  <a:latin typeface="Arial Narrow" panose="020B0606020202030204" pitchFamily="34" charset="0"/>
                </a:rPr>
                <a:t>Referencia de avance 50%  Segundo trimestre </a:t>
              </a:r>
              <a:endParaRPr lang="es-CO" b="1" dirty="0">
                <a:solidFill>
                  <a:prstClr val="black"/>
                </a:solidFill>
                <a:latin typeface="Arial Narrow" panose="020B0606020202030204" pitchFamily="34" charset="0"/>
              </a:endParaRPr>
            </a:p>
          </p:txBody>
        </p:sp>
        <p:sp>
          <p:nvSpPr>
            <p:cNvPr id="8" name="CuadroTexto 7">
              <a:extLst>
                <a:ext uri="{FF2B5EF4-FFF2-40B4-BE49-F238E27FC236}">
                  <a16:creationId xmlns:a16="http://schemas.microsoft.com/office/drawing/2014/main" id="{2902A1DE-C35B-770D-D134-AC8C9149647F}"/>
                </a:ext>
              </a:extLst>
            </p:cNvPr>
            <p:cNvSpPr txBox="1"/>
            <p:nvPr/>
          </p:nvSpPr>
          <p:spPr>
            <a:xfrm>
              <a:off x="7223411" y="1554670"/>
              <a:ext cx="7599576" cy="1289071"/>
            </a:xfrm>
            <a:prstGeom prst="rect">
              <a:avLst/>
            </a:prstGeom>
            <a:noFill/>
          </p:spPr>
          <p:txBody>
            <a:bodyPr wrap="square" rtlCol="0">
              <a:spAutoFit/>
            </a:bodyPr>
            <a:lstStyle/>
            <a:p>
              <a:pPr algn="just" defTabSz="555452"/>
              <a:r>
                <a:rPr lang="es-MX" sz="1944" dirty="0">
                  <a:solidFill>
                    <a:prstClr val="black"/>
                  </a:solidFill>
                  <a:latin typeface="Arial Narrow" panose="020B0606020202030204" pitchFamily="34" charset="0"/>
                </a:rPr>
                <a:t>En el gráfico siguiente se plantea una línea punteada de referencia en la ejecución de los planes del 25% para cada trimestre, no obstante, se debe entender que las dinámicas de ejecución en los planes es diferente debido a su programación anual.</a:t>
              </a:r>
              <a:endParaRPr lang="es-CO" sz="1944" dirty="0">
                <a:solidFill>
                  <a:prstClr val="black"/>
                </a:solidFill>
                <a:latin typeface="Arial Narrow" panose="020B0606020202030204" pitchFamily="34" charset="0"/>
              </a:endParaRPr>
            </a:p>
          </p:txBody>
        </p:sp>
        <p:cxnSp>
          <p:nvCxnSpPr>
            <p:cNvPr id="9" name="Conector recto 8" descr="Línea de referencia avance 25% primer trimestre">
              <a:extLst>
                <a:ext uri="{FF2B5EF4-FFF2-40B4-BE49-F238E27FC236}">
                  <a16:creationId xmlns:a16="http://schemas.microsoft.com/office/drawing/2014/main" id="{BE9982CC-5996-5629-EF12-2093A6BC95CF}"/>
                </a:ext>
              </a:extLst>
            </p:cNvPr>
            <p:cNvCxnSpPr>
              <a:cxnSpLocks/>
            </p:cNvCxnSpPr>
            <p:nvPr/>
          </p:nvCxnSpPr>
          <p:spPr>
            <a:xfrm>
              <a:off x="1189345" y="5792126"/>
              <a:ext cx="13010070"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4" descr="Línea de referencia avance 50% segundo  trimestre">
              <a:extLst>
                <a:ext uri="{FF2B5EF4-FFF2-40B4-BE49-F238E27FC236}">
                  <a16:creationId xmlns:a16="http://schemas.microsoft.com/office/drawing/2014/main" id="{E31F3C2C-9BAF-724F-587F-F1C4F2524241}"/>
                </a:ext>
              </a:extLst>
            </p:cNvPr>
            <p:cNvCxnSpPr>
              <a:cxnSpLocks/>
            </p:cNvCxnSpPr>
            <p:nvPr/>
          </p:nvCxnSpPr>
          <p:spPr>
            <a:xfrm>
              <a:off x="1189346" y="5142777"/>
              <a:ext cx="12838630"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BB960CDF-D221-4FE7-F8EA-1B47D5A93DB6}"/>
                </a:ext>
              </a:extLst>
            </p:cNvPr>
            <p:cNvSpPr txBox="1"/>
            <p:nvPr/>
          </p:nvSpPr>
          <p:spPr>
            <a:xfrm>
              <a:off x="4932455" y="2997177"/>
              <a:ext cx="4706220" cy="923330"/>
            </a:xfrm>
            <a:prstGeom prst="rect">
              <a:avLst/>
            </a:prstGeom>
            <a:noFill/>
          </p:spPr>
          <p:txBody>
            <a:bodyPr wrap="square" rtlCol="0">
              <a:spAutoFit/>
            </a:bodyPr>
            <a:lstStyle/>
            <a:p>
              <a:pPr algn="just" defTabSz="555452"/>
              <a:r>
                <a:rPr lang="es-MX" dirty="0">
                  <a:solidFill>
                    <a:prstClr val="black"/>
                  </a:solidFill>
                  <a:latin typeface="Arial Narrow" panose="020B0606020202030204" pitchFamily="34" charset="0"/>
                </a:rPr>
                <a:t>6 planes tienen un nivel de ejecución mayor al 50% de referencia trimestral, así como MIPG y los avances en actividades asociadas a mapas de riesgos </a:t>
              </a:r>
              <a:endParaRPr lang="es-CO" dirty="0">
                <a:solidFill>
                  <a:prstClr val="black"/>
                </a:solidFill>
                <a:latin typeface="Arial Narrow" panose="020B0606020202030204" pitchFamily="34" charset="0"/>
              </a:endParaRPr>
            </a:p>
          </p:txBody>
        </p:sp>
        <p:sp>
          <p:nvSpPr>
            <p:cNvPr id="17" name="CuadroTexto 16">
              <a:extLst>
                <a:ext uri="{FF2B5EF4-FFF2-40B4-BE49-F238E27FC236}">
                  <a16:creationId xmlns:a16="http://schemas.microsoft.com/office/drawing/2014/main" id="{37F02BF4-6B60-0138-E935-A6B524C93933}"/>
                </a:ext>
              </a:extLst>
            </p:cNvPr>
            <p:cNvSpPr txBox="1"/>
            <p:nvPr/>
          </p:nvSpPr>
          <p:spPr>
            <a:xfrm>
              <a:off x="14183363" y="4442423"/>
              <a:ext cx="1456981" cy="923330"/>
            </a:xfrm>
            <a:prstGeom prst="rect">
              <a:avLst/>
            </a:prstGeom>
            <a:noFill/>
          </p:spPr>
          <p:txBody>
            <a:bodyPr wrap="square" rtlCol="0">
              <a:spAutoFit/>
            </a:bodyPr>
            <a:lstStyle/>
            <a:p>
              <a:pPr algn="ctr" defTabSz="555452"/>
              <a:r>
                <a:rPr lang="es-MX" b="1" dirty="0">
                  <a:solidFill>
                    <a:prstClr val="black"/>
                  </a:solidFill>
                  <a:latin typeface="Arial Narrow" panose="020B0606020202030204" pitchFamily="34" charset="0"/>
                </a:rPr>
                <a:t>Nivel mayor de diferencia 58,61%</a:t>
              </a:r>
              <a:endParaRPr lang="es-CO" b="1" dirty="0">
                <a:solidFill>
                  <a:prstClr val="black"/>
                </a:solidFill>
                <a:latin typeface="Arial Narrow" panose="020B0606020202030204" pitchFamily="34" charset="0"/>
              </a:endParaRPr>
            </a:p>
          </p:txBody>
        </p:sp>
        <p:cxnSp>
          <p:nvCxnSpPr>
            <p:cNvPr id="18" name="Conector recto de flecha 17" descr="Nivel de diferencia entre el avance de un plan y la referencia del 1 trimestre ">
              <a:extLst>
                <a:ext uri="{FF2B5EF4-FFF2-40B4-BE49-F238E27FC236}">
                  <a16:creationId xmlns:a16="http://schemas.microsoft.com/office/drawing/2014/main" id="{331BA2A1-3944-5967-2978-FA7C9CA7BE93}"/>
                </a:ext>
              </a:extLst>
            </p:cNvPr>
            <p:cNvCxnSpPr>
              <a:cxnSpLocks/>
            </p:cNvCxnSpPr>
            <p:nvPr/>
          </p:nvCxnSpPr>
          <p:spPr>
            <a:xfrm>
              <a:off x="14199415" y="3296977"/>
              <a:ext cx="0" cy="2875473"/>
            </a:xfrm>
            <a:prstGeom prst="straightConnector1">
              <a:avLst/>
            </a:prstGeom>
            <a:ln w="3810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2311D90A-CF6A-DEBC-D136-BA43F4B27D20}"/>
                </a:ext>
              </a:extLst>
            </p:cNvPr>
            <p:cNvSpPr txBox="1"/>
            <p:nvPr/>
          </p:nvSpPr>
          <p:spPr>
            <a:xfrm>
              <a:off x="9242505" y="9641445"/>
              <a:ext cx="6988688" cy="369332"/>
            </a:xfrm>
            <a:prstGeom prst="rect">
              <a:avLst/>
            </a:prstGeom>
            <a:noFill/>
          </p:spPr>
          <p:txBody>
            <a:bodyPr wrap="square" rtlCol="0">
              <a:spAutoFit/>
            </a:bodyPr>
            <a:lstStyle/>
            <a:p>
              <a:r>
                <a:rPr lang="es-MX" b="1" dirty="0">
                  <a:highlight>
                    <a:srgbClr val="C0C0C0"/>
                  </a:highlight>
                </a:rPr>
                <a:t>A continuación se presentan los principales avances por Plan</a:t>
              </a:r>
              <a:endParaRPr lang="es-CO" b="1" dirty="0">
                <a:highlight>
                  <a:srgbClr val="C0C0C0"/>
                </a:highlight>
              </a:endParaRPr>
            </a:p>
          </p:txBody>
        </p:sp>
        <p:sp>
          <p:nvSpPr>
            <p:cNvPr id="21" name="CuadroTexto 20">
              <a:extLst>
                <a:ext uri="{FF2B5EF4-FFF2-40B4-BE49-F238E27FC236}">
                  <a16:creationId xmlns:a16="http://schemas.microsoft.com/office/drawing/2014/main" id="{32BB1242-2534-4A91-5324-1D0E1576A5F5}"/>
                </a:ext>
              </a:extLst>
            </p:cNvPr>
            <p:cNvSpPr txBox="1"/>
            <p:nvPr/>
          </p:nvSpPr>
          <p:spPr>
            <a:xfrm>
              <a:off x="441887" y="9586061"/>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grpSp>
    </p:spTree>
    <p:extLst>
      <p:ext uri="{BB962C8B-B14F-4D97-AF65-F5344CB8AC3E}">
        <p14:creationId xmlns:p14="http://schemas.microsoft.com/office/powerpoint/2010/main" val="295050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0093552" y="407814"/>
            <a:ext cx="50321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b="1" dirty="0">
                <a:solidFill>
                  <a:prstClr val="white">
                    <a:lumMod val="50000"/>
                  </a:prstClr>
                </a:solidFill>
                <a:ea typeface="+mn-ea"/>
                <a:cs typeface="+mn-cs"/>
              </a:rPr>
              <a:t>Avance de Planes </a:t>
            </a:r>
            <a:r>
              <a:rPr kumimoji="0" lang="es-MX" sz="4800" b="1"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5525158" y="2321060"/>
            <a:ext cx="12609499" cy="973951"/>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2800" b="1" dirty="0">
                <a:solidFill>
                  <a:srgbClr val="C00000"/>
                </a:solidFill>
                <a:latin typeface="Impact" panose="020B0806030902050204" pitchFamily="34" charset="0"/>
                <a:ea typeface="+mn-ea"/>
                <a:cs typeface="+mn-cs"/>
              </a:rPr>
              <a:t>Plan Estratégico de Tecnologías</a:t>
            </a:r>
          </a:p>
          <a:p>
            <a:pPr algn="ctr" defTabSz="555452">
              <a:lnSpc>
                <a:spcPct val="100000"/>
              </a:lnSpc>
              <a:spcBef>
                <a:spcPts val="0"/>
              </a:spcBef>
              <a:defRPr/>
            </a:pPr>
            <a:r>
              <a:rPr lang="es-CO" sz="2800" b="1" dirty="0">
                <a:solidFill>
                  <a:srgbClr val="C00000"/>
                </a:solidFill>
                <a:latin typeface="Impact" panose="020B0806030902050204" pitchFamily="34" charset="0"/>
                <a:ea typeface="+mn-ea"/>
                <a:cs typeface="+mn-cs"/>
              </a:rPr>
              <a:t> de la Información y las Comunicaciones</a:t>
            </a:r>
            <a:r>
              <a:rPr lang="es-ES" sz="28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28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F3AF3B29-0041-259A-42AE-39FBA25FAA3A}"/>
              </a:ext>
            </a:extLst>
          </p:cNvPr>
          <p:cNvSpPr/>
          <p:nvPr/>
        </p:nvSpPr>
        <p:spPr>
          <a:xfrm>
            <a:off x="443146" y="1599561"/>
            <a:ext cx="14682553" cy="6450484"/>
          </a:xfrm>
          <a:prstGeom prst="rect">
            <a:avLst/>
          </a:prstGeom>
        </p:spPr>
        <p:txBody>
          <a:bodyPr wrap="square">
            <a:spAutoFit/>
          </a:bodyPr>
          <a:lstStyle/>
          <a:p>
            <a:pPr defTabSz="555452">
              <a:lnSpc>
                <a:spcPct val="107000"/>
              </a:lnSpc>
              <a:spcAft>
                <a:spcPts val="972"/>
              </a:spcAft>
              <a:buClr>
                <a:srgbClr val="FF0000"/>
              </a:buClr>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Una vez vistos los porcentajes de avance de los planes institucionales, se presentan enseguida los avances de manera cualitativa, que argumentan el porcentaje de ejecución de los planes:</a:t>
            </a:r>
          </a:p>
          <a:p>
            <a:pPr defTabSz="555452">
              <a:lnSpc>
                <a:spcPct val="107000"/>
              </a:lnSpc>
              <a:spcAft>
                <a:spcPts val="972"/>
              </a:spcAft>
              <a:buClr>
                <a:srgbClr val="FF0000"/>
              </a:buClr>
            </a:pPr>
            <a:b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buClr>
                <a:srgbClr val="FF0000"/>
              </a:buClr>
            </a:pPr>
            <a:b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observa avances en la ejecución del PETI, debido al desarrollo de las siguientes actividades: </a:t>
            </a:r>
          </a:p>
          <a:p>
            <a:pPr marL="342900" indent="-342900" algn="just" defTabSz="555452">
              <a:lnSpc>
                <a:spcPct val="107000"/>
              </a:lnSpc>
              <a:spcAft>
                <a:spcPts val="972"/>
              </a:spcAft>
              <a:buClr>
                <a:srgbClr val="FF0000"/>
              </a:buClr>
              <a:buFont typeface="Wingdings" panose="05000000000000000000" pitchFamily="2" charset="2"/>
              <a:buChar char="Ø"/>
            </a:pP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realizó sensibilización del nuevo decreto 767 de 2022, de la política de gobierno digital, donde contempla el uso de tecnologías emergentes, igualmente se emite resolución 555 de 2022 que formaliza la versión 2 de las políticas de seguridad y privacidad de la información. </a:t>
            </a:r>
          </a:p>
          <a:p>
            <a:pPr marL="342900" indent="-342900" algn="just" defTabSz="555452">
              <a:lnSpc>
                <a:spcPct val="107000"/>
              </a:lnSpc>
              <a:spcAft>
                <a:spcPts val="972"/>
              </a:spcAft>
              <a:buClr>
                <a:srgbClr val="FF0000"/>
              </a:buClr>
              <a:buFont typeface="Wingdings" panose="05000000000000000000" pitchFamily="2" charset="2"/>
              <a:buChar char="Ø"/>
            </a:pP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estructuró evento de seguridad de la información y ciberseguridad. </a:t>
            </a:r>
          </a:p>
          <a:p>
            <a:pPr marL="342900" indent="-342900" algn="just" defTabSz="555452">
              <a:lnSpc>
                <a:spcPct val="107000"/>
              </a:lnSpc>
              <a:spcAft>
                <a:spcPts val="972"/>
              </a:spcAft>
              <a:buClr>
                <a:srgbClr val="FF0000"/>
              </a:buClr>
              <a:buFont typeface="Wingdings" panose="05000000000000000000" pitchFamily="2" charset="2"/>
              <a:buChar char="Ø"/>
            </a:pP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realizaron sensibilizaciones referentes a datos abiertos, además, de diferentes reuniones y gestión entre la SHD, la oficina de Gestión del Riesgo y el proveedor del sistema FUOCO dis3tech, donde se trabajó en la homologación, validación y configuración del portal de servicios al ciudadano, donde este podrá realizar los trámites o gestiones requeridas a la UAECOB, a través de un Web Servide que ya se desarrolló.</a:t>
            </a:r>
          </a:p>
          <a:p>
            <a:pPr marL="342900" indent="-342900" algn="just" defTabSz="555452">
              <a:lnSpc>
                <a:spcPct val="107000"/>
              </a:lnSpc>
              <a:spcAft>
                <a:spcPts val="972"/>
              </a:spcAft>
              <a:buClr>
                <a:srgbClr val="FF0000"/>
              </a:buClr>
              <a:buFont typeface="Wingdings" panose="05000000000000000000" pitchFamily="2" charset="2"/>
              <a:buChar char="Ø"/>
            </a:pP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visualizan avances en las actividades planteadas en el PETI para la vigencia 2022, las cuales en su mayoría poseen niveles de ejecución de más del </a:t>
            </a:r>
            <a:r>
              <a:rPr lang="es-CO" sz="21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50%, </a:t>
            </a: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exceptuando actividades tales como </a:t>
            </a: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contar con un Sistema de Gestión de Seguridad de la Información (SGSI), el cual sea implementado mediante un acto administrativo, y cumpla con las necesidades de seguridad de la información de la entidad. El cual reportan un </a:t>
            </a:r>
            <a:r>
              <a:rPr lang="es-MX" sz="21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30% </a:t>
            </a: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avance y actividades asociadas a el desarrollo de la arquitectura TI.</a:t>
            </a:r>
            <a:endPar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10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0292308" y="-65067"/>
            <a:ext cx="202491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PINAR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5254081" y="765930"/>
            <a:ext cx="12609499" cy="60461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Institucional de </a:t>
            </a:r>
            <a:r>
              <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Archivos de la Entidad</a:t>
            </a:r>
            <a:r>
              <a:rPr lang="es-ES"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6" name="CuadroTexto 5">
            <a:extLst>
              <a:ext uri="{FF2B5EF4-FFF2-40B4-BE49-F238E27FC236}">
                <a16:creationId xmlns:a16="http://schemas.microsoft.com/office/drawing/2014/main" id="{A5A3745E-DD92-EB0B-56B0-ACBFB9BB43CC}"/>
              </a:ext>
            </a:extLst>
          </p:cNvPr>
          <p:cNvSpPr txBox="1"/>
          <p:nvPr/>
        </p:nvSpPr>
        <p:spPr>
          <a:xfrm>
            <a:off x="742907" y="2121874"/>
            <a:ext cx="14427139" cy="5968878"/>
          </a:xfrm>
          <a:prstGeom prst="rect">
            <a:avLst/>
          </a:prstGeom>
          <a:noFill/>
        </p:spPr>
        <p:txBody>
          <a:bodyPr wrap="square">
            <a:spAutoFit/>
          </a:bodyPr>
          <a:lstStyle/>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Los avances en la ejecución del PINAR se asocian a :</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Capacitaciones Institucional en el tema “política de gestión documental, programa de gestión documental y organización de archivos de gestión", reuniones con Tics y control online con el fin de, determinar funcionalidades del </a:t>
            </a:r>
            <a:r>
              <a:rPr lang="es-CO" sz="24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Sistema de Gestión de Documentos Electrónicos</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SGDE adoptado por la entidad que pueden aplicar para el SGDEA. </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Con el fin de </a:t>
            </a:r>
            <a:r>
              <a:rPr lang="es-CO" sz="2400" dirty="0">
                <a:solidFill>
                  <a:srgbClr val="000000"/>
                </a:solidFill>
                <a:latin typeface="Arial Narrow" panose="020B0606020202030204" pitchFamily="34" charset="0"/>
                <a:ea typeface="Calibri" panose="020F0502020204030204" pitchFamily="34" charset="0"/>
                <a:cs typeface="Times New Roman" panose="02020603050405020304" pitchFamily="18" charset="0"/>
              </a:rPr>
              <a:t>realizar los trámites para la convalidación de las TRD frente al Consejo Distrital de Archivos de Bogotá e   implementación de las Tablas de Valoración Documental – TVD, en el archivo central de la UAECOB, se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llevó a cabo la mesa de asistencia técnica con el Archivo de Bogotá el 4 de abril de 2022 y la continuación el 6 de mayo de 2022, finalmente se encuentra en elaboración el avance en el informe trimestral de avance del SIC en la entidad.  </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Del total de las 12 acciones definidas en el plan, se identifica avance en cada una de ellas, quedando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pendientes 4</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actividades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gestión programadas para el segundo semestre del 2022, estas son.</a:t>
            </a:r>
          </a:p>
          <a:p>
            <a:pPr marL="342900" indent="-342900" algn="just" defTabSz="555452">
              <a:lnSpc>
                <a:spcPct val="107000"/>
              </a:lnSpc>
              <a:spcAft>
                <a:spcPts val="972"/>
              </a:spcAft>
              <a:buClr>
                <a:srgbClr val="FF0000"/>
              </a:buClr>
              <a:buFont typeface="Wingdings" panose="05000000000000000000" pitchFamily="2" charset="2"/>
              <a:buChar cha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Elaborar  el banco terminológico y tabla de control de acceso.</a:t>
            </a:r>
          </a:p>
          <a:p>
            <a:pPr marL="342900" indent="-342900" algn="just" defTabSz="555452">
              <a:lnSpc>
                <a:spcPct val="107000"/>
              </a:lnSpc>
              <a:spcAft>
                <a:spcPts val="972"/>
              </a:spcAft>
              <a:buClr>
                <a:srgbClr val="FF0000"/>
              </a:buClr>
              <a:buFont typeface="Wingdings" panose="05000000000000000000" pitchFamily="2" charset="2"/>
              <a:buChar cha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Elaborar  en el último trimestre documento  del programa de normalización de formas y formularios electrónicos..</a:t>
            </a:r>
          </a:p>
          <a:p>
            <a:pPr marL="342900" indent="-342900" algn="just" defTabSz="555452">
              <a:lnSpc>
                <a:spcPct val="107000"/>
              </a:lnSpc>
              <a:spcAft>
                <a:spcPts val="972"/>
              </a:spcAft>
              <a:buClr>
                <a:srgbClr val="FF0000"/>
              </a:buClr>
              <a:buFont typeface="Wingdings" panose="05000000000000000000" pitchFamily="2" charset="2"/>
              <a:buChar cha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Elaborar programa de documentos vitales o esenciales, y elaborar programa de gestión de documentos electrónicos.</a:t>
            </a:r>
          </a:p>
        </p:txBody>
      </p:sp>
    </p:spTree>
    <p:extLst>
      <p:ext uri="{BB962C8B-B14F-4D97-AF65-F5344CB8AC3E}">
        <p14:creationId xmlns:p14="http://schemas.microsoft.com/office/powerpoint/2010/main" val="265292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9DCBBDE-FBE2-3580-401A-974FD0C4207D}"/>
              </a:ext>
            </a:extLst>
          </p:cNvPr>
          <p:cNvSpPr>
            <a:spLocks noGrp="1"/>
          </p:cNvSpPr>
          <p:nvPr>
            <p:ph type="title" idx="4294967295"/>
          </p:nvPr>
        </p:nvSpPr>
        <p:spPr>
          <a:xfrm>
            <a:off x="10292308" y="-65067"/>
            <a:ext cx="151394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PESI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1">
            <a:extLst>
              <a:ext uri="{FF2B5EF4-FFF2-40B4-BE49-F238E27FC236}">
                <a16:creationId xmlns:a16="http://schemas.microsoft.com/office/drawing/2014/main" id="{52EA3F04-3C9B-5B82-0C87-ED42E5DAA1EA}"/>
              </a:ext>
            </a:extLst>
          </p:cNvPr>
          <p:cNvSpPr txBox="1">
            <a:spLocks/>
          </p:cNvSpPr>
          <p:nvPr/>
        </p:nvSpPr>
        <p:spPr>
          <a:xfrm>
            <a:off x="5078086" y="778010"/>
            <a:ext cx="12609499" cy="60461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de Seguridad y Privacidad de la Información</a:t>
            </a:r>
            <a:r>
              <a:rPr lang="es-ES" sz="3200" b="1" dirty="0">
                <a:solidFill>
                  <a:srgbClr val="C00000"/>
                </a:solidFill>
                <a:latin typeface="Impact" panose="020B0806030902050204" pitchFamily="34" charset="0"/>
                <a:ea typeface="+mn-ea"/>
                <a:cs typeface="+mn-cs"/>
              </a:rPr>
              <a:t>  </a:t>
            </a:r>
            <a:endParaRPr lang="es-CO" sz="3200" b="1" dirty="0">
              <a:solidFill>
                <a:srgbClr val="C00000"/>
              </a:solidFill>
              <a:latin typeface="Impact" panose="020B0806030902050204" pitchFamily="34" charset="0"/>
              <a:ea typeface="+mn-ea"/>
              <a:cs typeface="+mn-cs"/>
            </a:endParaRPr>
          </a:p>
        </p:txBody>
      </p:sp>
      <p:sp>
        <p:nvSpPr>
          <p:cNvPr id="7" name="CuadroTexto 6" descr="PIE DE PAGINA BOMBEROS BOGOTA" title="PIE DE PAGINA BOMBEROS BOGOTA ">
            <a:extLst>
              <a:ext uri="{FF2B5EF4-FFF2-40B4-BE49-F238E27FC236}">
                <a16:creationId xmlns:a16="http://schemas.microsoft.com/office/drawing/2014/main" id="{3035FF0F-27FE-53CE-2B9A-72D0423C6A61}"/>
              </a:ext>
            </a:extLst>
          </p:cNvPr>
          <p:cNvSpPr txBox="1"/>
          <p:nvPr/>
        </p:nvSpPr>
        <p:spPr>
          <a:xfrm>
            <a:off x="210658" y="1719832"/>
            <a:ext cx="15125072" cy="7539052"/>
          </a:xfrm>
          <a:prstGeom prst="rect">
            <a:avLst/>
          </a:prstGeom>
          <a:noFill/>
        </p:spPr>
        <p:txBody>
          <a:bodyPr wrap="square" rtlCol="0">
            <a:spAutoFit/>
          </a:bodyPr>
          <a:lstStyle/>
          <a:p>
            <a:pPr algn="just" defTabSz="555452"/>
            <a:r>
              <a:rPr lang="es-CO" sz="2400" dirty="0">
                <a:solidFill>
                  <a:prstClr val="black"/>
                </a:solidFill>
                <a:latin typeface="Arial Narrow" panose="020B0606020202030204" pitchFamily="34" charset="0"/>
              </a:rPr>
              <a:t>Los avances principales que aportan al cumplimiento de la actividades planteadas en el PESI son: </a:t>
            </a:r>
          </a:p>
          <a:p>
            <a:pPr algn="just" defTabSz="555452"/>
            <a:endParaRPr lang="es-CO" sz="2400" dirty="0">
              <a:solidFill>
                <a:prstClr val="black"/>
              </a:solidFill>
              <a:latin typeface="Arial Narrow" panose="020B0606020202030204" pitchFamily="34" charset="0"/>
            </a:endParaRP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Actualización de la matriz de riesgos digitales, incluyendo un nuevo riesgo y ejecutando algunos controles de los riesgos anteriores para tratamiento.</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Creación del equipo técnico de seguridad digital con un representante de cada uno de los procesos de la UAECOB</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Diseño y ejecución del plan anual de campañas de sensibilización y capacitación en seguridad de la información.</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Escalamiento del tema de </a:t>
            </a:r>
            <a:r>
              <a:rPr lang="es-CO" sz="2400" dirty="0" err="1">
                <a:solidFill>
                  <a:prstClr val="black"/>
                </a:solidFill>
                <a:latin typeface="Arial Narrow" panose="020B0606020202030204" pitchFamily="34" charset="0"/>
                <a:ea typeface="Calibri" panose="020F0502020204030204" pitchFamily="34" charset="0"/>
                <a:cs typeface="Times New Roman" panose="02020603050405020304" pitchFamily="18" charset="0"/>
              </a:rPr>
              <a:t>anonimización</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 través de nuestro proveedor de Microsoft Softline.</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Construcción del estudio BIA (análisis de impacto al negocio) en los procesos más críticos de la UAECOB.</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Actualización de la herramienta de MINTIC para el MSPI, y actualización de indicadores de seguridad y privacidad de la información y ciberseguridad..</a:t>
            </a:r>
            <a:endParaRPr lang="es-CO" sz="2400" dirty="0">
              <a:solidFill>
                <a:prstClr val="black"/>
              </a:solidFill>
              <a:latin typeface="Arial Narrow" panose="020B0606020202030204" pitchFamily="34" charset="0"/>
            </a:endParaRP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rPr>
              <a:t>En tal sentido se evidencia un avance importante del plan en lo relacionado al eje de </a:t>
            </a:r>
            <a:r>
              <a:rPr lang="es-CO" sz="2400" b="1" dirty="0">
                <a:solidFill>
                  <a:prstClr val="black"/>
                </a:solidFill>
                <a:latin typeface="Arial Narrow" panose="020B0606020202030204" pitchFamily="34" charset="0"/>
              </a:rPr>
              <a:t>PLANEACIÓN SGSI y de </a:t>
            </a:r>
            <a:r>
              <a:rPr lang="es-MX" sz="2400" b="1" dirty="0">
                <a:solidFill>
                  <a:prstClr val="black"/>
                </a:solidFill>
                <a:latin typeface="Arial Narrow" panose="020B0606020202030204" pitchFamily="34" charset="0"/>
              </a:rPr>
              <a:t>PLAN DE SENSIBILIZACIÓN SEGURIDAD DE LA INFORMACIÓN.</a:t>
            </a:r>
            <a:r>
              <a:rPr lang="es-MX" sz="2400" dirty="0">
                <a:solidFill>
                  <a:prstClr val="black"/>
                </a:solidFill>
                <a:latin typeface="Arial Narrow" panose="020B0606020202030204" pitchFamily="34" charset="0"/>
              </a:rPr>
              <a:t> Queda pendientes las actividades programadas para el segundo semestre, relacionadas a </a:t>
            </a:r>
            <a:r>
              <a:rPr lang="es-CO" sz="2400" dirty="0">
                <a:solidFill>
                  <a:prstClr val="black"/>
                </a:solidFill>
                <a:latin typeface="Arial Narrow" panose="020B0606020202030204" pitchFamily="34" charset="0"/>
                <a:cs typeface="Times New Roman" panose="02020603050405020304" pitchFamily="18" charset="0"/>
              </a:rPr>
              <a:t>e</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stablecer métodos de autenticación fuerte (es el proceso en el cual se verifica la identidad de un cliente, entidad o usuario, en función de uno o varios factores de autenticación) y consiste en verificar que el usuario es quien dice ser.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Ejemplos: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estos métodos son la autenticación de doble factor con token o pin a celular.</a:t>
            </a:r>
          </a:p>
          <a:p>
            <a:pPr defTabSz="555452"/>
            <a:endParaRPr lang="es-CO" sz="2187" dirty="0">
              <a:solidFill>
                <a:prstClr val="black"/>
              </a:solidFill>
              <a:latin typeface="Calibri" panose="020F0502020204030204"/>
            </a:endParaRPr>
          </a:p>
          <a:p>
            <a:pPr defTabSz="555452"/>
            <a:endParaRPr lang="es-CO" sz="2187" dirty="0">
              <a:solidFill>
                <a:prstClr val="black"/>
              </a:solidFill>
              <a:latin typeface="Calibri" panose="020F0502020204030204"/>
            </a:endParaRPr>
          </a:p>
        </p:txBody>
      </p:sp>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17948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C845CB9-6766-5B35-6C6F-F0131FFAC29D}"/>
              </a:ext>
            </a:extLst>
          </p:cNvPr>
          <p:cNvSpPr txBox="1">
            <a:spLocks noGrp="1"/>
          </p:cNvSpPr>
          <p:nvPr>
            <p:ph type="title" idx="4294967295"/>
          </p:nvPr>
        </p:nvSpPr>
        <p:spPr>
          <a:xfrm>
            <a:off x="445418" y="484580"/>
            <a:ext cx="14529633"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Gestión Ambiental – PIGA</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821931D7-0A8B-BE11-84E5-13629BF6B08C}"/>
              </a:ext>
            </a:extLst>
          </p:cNvPr>
          <p:cNvSpPr/>
          <p:nvPr/>
        </p:nvSpPr>
        <p:spPr>
          <a:xfrm>
            <a:off x="460088" y="1487902"/>
            <a:ext cx="14529633" cy="2494850"/>
          </a:xfrm>
          <a:prstGeom prst="rect">
            <a:avLst/>
          </a:prstGeom>
        </p:spPr>
        <p:txBody>
          <a:bodyPr wrap="square">
            <a:spAutoFit/>
          </a:bodyPr>
          <a:lstStyle/>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Los avances  principales en la implementación del PIGA están asociados a; la elaboración del manual de compras verdes  el cual se encuentra en versión para revisión final. </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entrega en los meses de abril de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567 kg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susceptibles de recuperación a la asociación Pedro León Trabuchi, además.</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inició el diseño de piezas de comunicación masivas, con las que durante el mes de junio se adelantará campaña de divulgación de la socialización de la política ambiental. Por otro lado, se realizó depuración de las actas de evidencia de las visitas realizadas en el primer trimestre del año</a:t>
            </a:r>
          </a:p>
        </p:txBody>
      </p:sp>
      <p:sp>
        <p:nvSpPr>
          <p:cNvPr id="9" name="Rectángulo 8">
            <a:extLst>
              <a:ext uri="{FF2B5EF4-FFF2-40B4-BE49-F238E27FC236}">
                <a16:creationId xmlns:a16="http://schemas.microsoft.com/office/drawing/2014/main" id="{A4608079-B623-A4AB-2A7B-885994019AFA}"/>
              </a:ext>
            </a:extLst>
          </p:cNvPr>
          <p:cNvSpPr/>
          <p:nvPr/>
        </p:nvSpPr>
        <p:spPr>
          <a:xfrm>
            <a:off x="4265501" y="3982752"/>
            <a:ext cx="8221316" cy="1438599"/>
          </a:xfrm>
          <a:prstGeom prst="rect">
            <a:avLst/>
          </a:prstGeom>
        </p:spPr>
        <p:txBody>
          <a:bodyPr wrap="square">
            <a:spAutoFit/>
          </a:body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Adquisiciones</a:t>
            </a:r>
            <a:endPar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1" name="Rectángulo 10">
            <a:extLst>
              <a:ext uri="{FF2B5EF4-FFF2-40B4-BE49-F238E27FC236}">
                <a16:creationId xmlns:a16="http://schemas.microsoft.com/office/drawing/2014/main" id="{79F044AD-5F44-0B69-5904-B22AC337C9F8}"/>
              </a:ext>
            </a:extLst>
          </p:cNvPr>
          <p:cNvSpPr/>
          <p:nvPr/>
        </p:nvSpPr>
        <p:spPr>
          <a:xfrm>
            <a:off x="460088" y="4942792"/>
            <a:ext cx="14514962" cy="4306243"/>
          </a:xfrm>
          <a:prstGeom prst="rect">
            <a:avLst/>
          </a:prstGeom>
        </p:spPr>
        <p:txBody>
          <a:bodyPr wrap="square">
            <a:spAutoFit/>
          </a:bodyPr>
          <a:lstStyle/>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subdirección Logística ha entregado el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90,5 %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suministros solicitados a través de la mesa logística, de acuerdo con la capacidad de los contratos suscritos en este periodo. Para los meses abril y mayo se realizaron contratos para los procesos de alimentación y cuidado de los perros de BRAE, también se firmaron los contratos para el proceso de hidratación y de bioseguridad de los colaboradores de la entidad. </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la misma manera se adelantaron</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5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procesos correspondientes a la actividad de mantenimiento correctivo y preventivo, se dio inicio a los nuevos contratos de mantenimiento del parque automotor, y actualmente se coordina la programación con los talleres para realzar las inspecciones preventivas. </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Otras actividades ejecutadas, se asocian a la elaboración del primer prototipo de alertas de mantenimiento preventivo y predictivo, el desarrollo de la gestión de llantas. la primer entrega de boletines a las diferentes estaciones y grupos especializados 59 visitas de las 120 que se tienen programadas duran</a:t>
            </a:r>
            <a:r>
              <a:rPr lang="es-CO" sz="2200" dirty="0">
                <a:solidFill>
                  <a:prstClr val="black"/>
                </a:solidFill>
                <a:highlight>
                  <a:srgbClr val="E7EAED"/>
                </a:highlight>
                <a:latin typeface="Arial Narrow" panose="020B0606020202030204" pitchFamily="34" charset="0"/>
                <a:ea typeface="Calibri" panose="020F0502020204030204" pitchFamily="34" charset="0"/>
                <a:cs typeface="Times New Roman" panose="02020603050405020304" pitchFamily="18" charset="0"/>
              </a:rPr>
              <a:t>te este año para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llevar a cabo los mantenimientos preventivos que han contribuido a disminuir el mantenimiento correctivo.</a:t>
            </a:r>
          </a:p>
        </p:txBody>
      </p:sp>
    </p:spTree>
    <p:extLst>
      <p:ext uri="{BB962C8B-B14F-4D97-AF65-F5344CB8AC3E}">
        <p14:creationId xmlns:p14="http://schemas.microsoft.com/office/powerpoint/2010/main" val="2232324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6">
            <a:extLst>
              <a:ext uri="{FF2B5EF4-FFF2-40B4-BE49-F238E27FC236}">
                <a16:creationId xmlns:a16="http://schemas.microsoft.com/office/drawing/2014/main" id="{AAFC21D2-2494-62FE-A91D-E2CAE5DD29BD}"/>
              </a:ext>
              <a:ext uri="{C183D7F6-B498-43B3-948B-1728B52AA6E4}">
                <adec:decorative xmlns:adec="http://schemas.microsoft.com/office/drawing/2017/decorative" val="0"/>
              </a:ext>
            </a:extLst>
          </p:cNvPr>
          <p:cNvSpPr txBox="1">
            <a:spLocks noGrp="1"/>
          </p:cNvSpPr>
          <p:nvPr>
            <p:ph type="title" idx="4294967295"/>
          </p:nvPr>
        </p:nvSpPr>
        <p:spPr>
          <a:xfrm>
            <a:off x="1759719" y="-134101"/>
            <a:ext cx="11534354" cy="789285"/>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3888"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a:t>
            </a:r>
            <a:r>
              <a:rPr kumimoji="0" lang="es-CO"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Anticorrupción</a:t>
            </a:r>
            <a:r>
              <a:rPr kumimoji="0" lang="es-CO" sz="3888"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 y de Atención al Ciudadano</a:t>
            </a:r>
            <a:r>
              <a:rPr kumimoji="0" lang="es-CO" sz="218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s-CO" sz="2187"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n-lt"/>
              <a:ea typeface="+mn-ea"/>
              <a:cs typeface="+mn-cs"/>
            </a:endParaRPr>
          </a:p>
        </p:txBody>
      </p:sp>
      <p:sp>
        <p:nvSpPr>
          <p:cNvPr id="10" name="Rectángulo 9">
            <a:extLst>
              <a:ext uri="{FF2B5EF4-FFF2-40B4-BE49-F238E27FC236}">
                <a16:creationId xmlns:a16="http://schemas.microsoft.com/office/drawing/2014/main" id="{7AE26B73-25A8-CF2C-FF7D-1636D1E32E32}"/>
              </a:ext>
              <a:ext uri="{C183D7F6-B498-43B3-948B-1728B52AA6E4}">
                <adec:decorative xmlns:adec="http://schemas.microsoft.com/office/drawing/2017/decorative" val="0"/>
              </a:ext>
            </a:extLst>
          </p:cNvPr>
          <p:cNvSpPr/>
          <p:nvPr/>
        </p:nvSpPr>
        <p:spPr>
          <a:xfrm>
            <a:off x="460087" y="636314"/>
            <a:ext cx="14514963" cy="4562724"/>
          </a:xfrm>
          <a:prstGeom prst="rect">
            <a:avLst/>
          </a:prstGeom>
        </p:spPr>
        <p:txBody>
          <a:bodyPr wrap="square">
            <a:spAutoFit/>
          </a:bodyPr>
          <a:lstStyle/>
          <a:p>
            <a:pPr algn="just" defTabSz="555452">
              <a:lnSpc>
                <a:spcPct val="107000"/>
              </a:lnSpc>
              <a:spcAft>
                <a:spcPts val="972"/>
              </a:spcAft>
              <a:buClr>
                <a:srgbClr val="FF0000"/>
              </a:buClr>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En desarrollo de plan anticorrupción y de atención al ciudadano se han desarrollado las siguientes actividades:</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Curso bomberitos en abril y en junio con un cubrimiento de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1950</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niños. </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estructuró la convocatoria para la provisión de las vacantes de los profesionales, y se realizó la planeación del proceso de conformación de listados de hojas de vida para el empleo bombero que se desarrollará en los meses de julio y agosto. Por otro lado, se adelanta revisión documental y se determinó incluir el protocolo de traducción a otras lenguas en el procedimiento de atención a la ciudadanía, los cuales, se elaboran y publican en la página web de Bomberos Bogotá.</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Se elaboraron y publicaron en la página web de bomberos los informes de PQRSD correspondientes a los meses de abril y mayo de 2022.</a:t>
            </a:r>
          </a:p>
          <a:p>
            <a:pPr marL="285750" indent="-285750" algn="just"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realizaron mesas de trabajo con el IDIGER, y la SDA para establecer un Sistema de Monitoreo Forestal en concordancia con la Resolución 720 de 2022. Por ultimo, se ha realizado la socialización de los informes de gestión de servicio a la ciudadanía, correspondientes al cuarto trimestre de 2021 y primer trimestre de 2022.</a:t>
            </a:r>
          </a:p>
        </p:txBody>
      </p:sp>
      <p:sp>
        <p:nvSpPr>
          <p:cNvPr id="7" name="Título 1">
            <a:extLst>
              <a:ext uri="{FF2B5EF4-FFF2-40B4-BE49-F238E27FC236}">
                <a16:creationId xmlns:a16="http://schemas.microsoft.com/office/drawing/2014/main" id="{EFAC517A-D7A4-60EB-6072-FED0FA710A20}"/>
              </a:ext>
              <a:ext uri="{C183D7F6-B498-43B3-948B-1728B52AA6E4}">
                <adec:decorative xmlns:adec="http://schemas.microsoft.com/office/drawing/2017/decorative" val="0"/>
              </a:ext>
            </a:extLst>
          </p:cNvPr>
          <p:cNvSpPr txBox="1">
            <a:spLocks/>
          </p:cNvSpPr>
          <p:nvPr/>
        </p:nvSpPr>
        <p:spPr>
          <a:xfrm>
            <a:off x="508377" y="5199038"/>
            <a:ext cx="14529633"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auditorias</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5DC12FA3-2F13-1118-A16A-41BD0393D4C6}"/>
              </a:ext>
              <a:ext uri="{C183D7F6-B498-43B3-948B-1728B52AA6E4}">
                <adec:decorative xmlns:adec="http://schemas.microsoft.com/office/drawing/2017/decorative" val="0"/>
              </a:ext>
            </a:extLst>
          </p:cNvPr>
          <p:cNvSpPr/>
          <p:nvPr/>
        </p:nvSpPr>
        <p:spPr>
          <a:xfrm>
            <a:off x="460087" y="6159093"/>
            <a:ext cx="14774701" cy="2503955"/>
          </a:xfrm>
          <a:prstGeom prst="rect">
            <a:avLst/>
          </a:prstGeom>
        </p:spPr>
        <p:txBody>
          <a:bodyPr wrap="square">
            <a:spAutoFit/>
          </a:bodyPr>
          <a:lstStyle/>
          <a:p>
            <a:pPr marL="342900" indent="-342900"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envió el informe de seguimiento a la dirección y a las dependencias de la entidad,  publicándose posteriormente  en la página web de la Entidad.</a:t>
            </a:r>
          </a:p>
          <a:p>
            <a:pPr marL="342900" indent="-342900"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realizó el 2do Comité Institucional de Control Interno- CICCI en donde se presentaron los temas relevantes observados en los seguimientos, auditorías e  informe del PM, el cual, se envió a las dependencias y publicado en página web.</a:t>
            </a:r>
          </a:p>
          <a:p>
            <a:pPr marL="342900" indent="-342900"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han venido formulando las acciones de mejora para eliminar las desviaciones observadas por los entes de control externo,  la OCI ha realizado los seguimientos correspondientes registrado en la matriz de PM y publicados en la página</a:t>
            </a:r>
            <a:r>
              <a:rPr lang="es-CO"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web.</a:t>
            </a:r>
          </a:p>
        </p:txBody>
      </p:sp>
    </p:spTree>
    <p:extLst>
      <p:ext uri="{BB962C8B-B14F-4D97-AF65-F5344CB8AC3E}">
        <p14:creationId xmlns:p14="http://schemas.microsoft.com/office/powerpoint/2010/main" val="186777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42014AC3-8805-9E09-1AFC-2CAAC2DF3399}"/>
              </a:ext>
            </a:extLst>
          </p:cNvPr>
          <p:cNvSpPr/>
          <p:nvPr/>
        </p:nvSpPr>
        <p:spPr>
          <a:xfrm>
            <a:off x="10556655" y="399624"/>
            <a:ext cx="2321276" cy="830997"/>
          </a:xfrm>
          <a:prstGeom prst="rect">
            <a:avLst/>
          </a:prstGeom>
        </p:spPr>
        <p:txBody>
          <a:bodyPr wrap="non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dirty="0">
                <a:solidFill>
                  <a:prstClr val="white">
                    <a:lumMod val="50000"/>
                  </a:prstClr>
                </a:solidFill>
                <a:latin typeface="Calibri"/>
              </a:rPr>
              <a:t>Temas  </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noGrp="1"/>
          </p:cNvSpPr>
          <p:nvPr>
            <p:ph type="title" idx="4294967295"/>
          </p:nvPr>
        </p:nvSpPr>
        <p:spPr>
          <a:xfrm>
            <a:off x="4725102" y="1023589"/>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Contenido del informe</a:t>
            </a:r>
            <a:endParaRPr kumimoji="0" lang="es-CO"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aphicFrame>
        <p:nvGraphicFramePr>
          <p:cNvPr id="10" name="Diagrama 9" descr="Mapa conceptual del contenido y estructura de la información del documento ">
            <a:extLst>
              <a:ext uri="{FF2B5EF4-FFF2-40B4-BE49-F238E27FC236}">
                <a16:creationId xmlns:a16="http://schemas.microsoft.com/office/drawing/2014/main" id="{80494E40-2C64-196D-9513-099985F0FDE9}"/>
              </a:ext>
            </a:extLst>
          </p:cNvPr>
          <p:cNvGraphicFramePr/>
          <p:nvPr>
            <p:extLst>
              <p:ext uri="{D42A27DB-BD31-4B8C-83A1-F6EECF244321}">
                <p14:modId xmlns:p14="http://schemas.microsoft.com/office/powerpoint/2010/main" val="1833795384"/>
              </p:ext>
            </p:extLst>
          </p:nvPr>
        </p:nvGraphicFramePr>
        <p:xfrm>
          <a:off x="-1143114" y="1937027"/>
          <a:ext cx="9668533" cy="668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Conector recto 10" descr="Separador estructura del documento e índice de tablas y graficas ">
            <a:extLst>
              <a:ext uri="{FF2B5EF4-FFF2-40B4-BE49-F238E27FC236}">
                <a16:creationId xmlns:a16="http://schemas.microsoft.com/office/drawing/2014/main" id="{4787D1C6-6B31-EA61-B7C8-0EC1B779AC9B}"/>
              </a:ext>
              <a:ext uri="{C183D7F6-B498-43B3-948B-1728B52AA6E4}">
                <adec:decorative xmlns:adec="http://schemas.microsoft.com/office/drawing/2017/decorative" val="0"/>
              </a:ext>
            </a:extLst>
          </p:cNvPr>
          <p:cNvCxnSpPr>
            <a:cxnSpLocks/>
          </p:cNvCxnSpPr>
          <p:nvPr/>
        </p:nvCxnSpPr>
        <p:spPr>
          <a:xfrm flipH="1">
            <a:off x="7773194" y="1893226"/>
            <a:ext cx="7147" cy="6681447"/>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571FA47-B797-53A6-69FA-B0F9867AC64A}"/>
              </a:ext>
              <a:ext uri="{C183D7F6-B498-43B3-948B-1728B52AA6E4}">
                <adec:decorative xmlns:adec="http://schemas.microsoft.com/office/drawing/2017/decorative" val="0"/>
              </a:ext>
            </a:extLst>
          </p:cNvPr>
          <p:cNvSpPr txBox="1"/>
          <p:nvPr/>
        </p:nvSpPr>
        <p:spPr>
          <a:xfrm>
            <a:off x="9818789" y="2030647"/>
            <a:ext cx="2502759" cy="466281"/>
          </a:xfrm>
          <a:prstGeom prst="rect">
            <a:avLst/>
          </a:prstGeom>
          <a:noFill/>
        </p:spPr>
        <p:txBody>
          <a:bodyPr wrap="square" rtlCol="0">
            <a:spAutoFit/>
          </a:bodyPr>
          <a:lstStyle/>
          <a:p>
            <a:pPr defTabSz="555452"/>
            <a:r>
              <a:rPr lang="es-CO" sz="2400" b="1" dirty="0">
                <a:solidFill>
                  <a:prstClr val="black"/>
                </a:solidFill>
                <a:latin typeface="Arial Narrow" panose="020B0606020202030204" pitchFamily="34" charset="0"/>
              </a:rPr>
              <a:t>Índice de Tablas</a:t>
            </a:r>
          </a:p>
        </p:txBody>
      </p:sp>
      <p:sp>
        <p:nvSpPr>
          <p:cNvPr id="13" name="CuadroTexto 12">
            <a:hlinkClick r:id="rId8"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8408544" y="2532718"/>
            <a:ext cx="60876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1. alineación proyectos estratégicos PEI </a:t>
            </a:r>
          </a:p>
        </p:txBody>
      </p:sp>
      <p:sp>
        <p:nvSpPr>
          <p:cNvPr id="14" name="CuadroTexto 13">
            <a:extLst>
              <a:ext uri="{FF2B5EF4-FFF2-40B4-BE49-F238E27FC236}">
                <a16:creationId xmlns:a16="http://schemas.microsoft.com/office/drawing/2014/main" id="{B618B4F0-BDD6-1362-9291-ED4F78817CDA}"/>
              </a:ext>
              <a:ext uri="{C183D7F6-B498-43B3-948B-1728B52AA6E4}">
                <adec:decorative xmlns:adec="http://schemas.microsoft.com/office/drawing/2017/decorative" val="0"/>
              </a:ext>
            </a:extLst>
          </p:cNvPr>
          <p:cNvSpPr txBox="1"/>
          <p:nvPr/>
        </p:nvSpPr>
        <p:spPr>
          <a:xfrm>
            <a:off x="8408544" y="2939762"/>
            <a:ext cx="46807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2. Indicadores de Impacto PEI </a:t>
            </a:r>
          </a:p>
        </p:txBody>
      </p:sp>
      <p:sp>
        <p:nvSpPr>
          <p:cNvPr id="16" name="Rectángulo 15">
            <a:extLst>
              <a:ext uri="{FF2B5EF4-FFF2-40B4-BE49-F238E27FC236}">
                <a16:creationId xmlns:a16="http://schemas.microsoft.com/office/drawing/2014/main" id="{638F9BB7-99A1-92C4-5C8C-62AB9A567A22}"/>
              </a:ext>
            </a:extLst>
          </p:cNvPr>
          <p:cNvSpPr/>
          <p:nvPr/>
        </p:nvSpPr>
        <p:spPr>
          <a:xfrm>
            <a:off x="8416933" y="3376648"/>
            <a:ext cx="3857851" cy="400110"/>
          </a:xfrm>
          <a:prstGeom prst="rect">
            <a:avLst/>
          </a:prstGeom>
        </p:spPr>
        <p:txBody>
          <a:bodyPr wrap="none">
            <a:spAutoFit/>
          </a:bodyPr>
          <a:lstStyle/>
          <a:p>
            <a:pPr defTabSz="555452"/>
            <a:r>
              <a:rPr lang="es-CO" sz="2000" i="1" dirty="0">
                <a:solidFill>
                  <a:prstClr val="black"/>
                </a:solidFill>
                <a:latin typeface="Arial Narrow" panose="020B0606020202030204" pitchFamily="34" charset="0"/>
              </a:rPr>
              <a:t>Tabla 3. Indicadores de Plan de Acción </a:t>
            </a:r>
          </a:p>
        </p:txBody>
      </p:sp>
      <p:sp>
        <p:nvSpPr>
          <p:cNvPr id="17" name="Rectángulo 16">
            <a:extLst>
              <a:ext uri="{FF2B5EF4-FFF2-40B4-BE49-F238E27FC236}">
                <a16:creationId xmlns:a16="http://schemas.microsoft.com/office/drawing/2014/main" id="{22C27656-E6C0-9353-38EA-5D2A7183DE63}"/>
              </a:ext>
            </a:extLst>
          </p:cNvPr>
          <p:cNvSpPr/>
          <p:nvPr/>
        </p:nvSpPr>
        <p:spPr>
          <a:xfrm>
            <a:off x="8408543" y="3804061"/>
            <a:ext cx="4122539" cy="400110"/>
          </a:xfrm>
          <a:prstGeom prst="rect">
            <a:avLst/>
          </a:prstGeom>
        </p:spPr>
        <p:txBody>
          <a:bodyPr wrap="none">
            <a:spAutoFit/>
          </a:bodyPr>
          <a:lstStyle/>
          <a:p>
            <a:pPr defTabSz="555452"/>
            <a:r>
              <a:rPr lang="es-CO" sz="2000" i="1" dirty="0">
                <a:solidFill>
                  <a:prstClr val="black"/>
                </a:solidFill>
                <a:latin typeface="Arial Narrow" panose="020B0606020202030204" pitchFamily="34" charset="0"/>
              </a:rPr>
              <a:t>Tabla 4. Observaciones de Avance MIPG  </a:t>
            </a:r>
          </a:p>
        </p:txBody>
      </p:sp>
      <p:sp>
        <p:nvSpPr>
          <p:cNvPr id="18" name="Rectángulo 17">
            <a:extLst>
              <a:ext uri="{FF2B5EF4-FFF2-40B4-BE49-F238E27FC236}">
                <a16:creationId xmlns:a16="http://schemas.microsoft.com/office/drawing/2014/main" id="{7328C0E1-9C4E-27B0-126B-D948950D0D1C}"/>
              </a:ext>
            </a:extLst>
          </p:cNvPr>
          <p:cNvSpPr/>
          <p:nvPr/>
        </p:nvSpPr>
        <p:spPr>
          <a:xfrm>
            <a:off x="9863758" y="4377231"/>
            <a:ext cx="2435282" cy="461665"/>
          </a:xfrm>
          <a:prstGeom prst="rect">
            <a:avLst/>
          </a:prstGeom>
        </p:spPr>
        <p:txBody>
          <a:bodyPr wrap="none">
            <a:spAutoFit/>
          </a:bodyPr>
          <a:lstStyle/>
          <a:p>
            <a:pPr defTabSz="555452"/>
            <a:r>
              <a:rPr lang="es-CO" sz="2400" b="1" dirty="0">
                <a:solidFill>
                  <a:prstClr val="black"/>
                </a:solidFill>
                <a:latin typeface="Arial Narrow" panose="020B0606020202030204" pitchFamily="34" charset="0"/>
              </a:rPr>
              <a:t>Índice de Gráficas </a:t>
            </a:r>
          </a:p>
        </p:txBody>
      </p:sp>
      <p:sp>
        <p:nvSpPr>
          <p:cNvPr id="25" name="Rectángulo 24">
            <a:extLst>
              <a:ext uri="{FF2B5EF4-FFF2-40B4-BE49-F238E27FC236}">
                <a16:creationId xmlns:a16="http://schemas.microsoft.com/office/drawing/2014/main" id="{4B4D1B03-47F1-7AB3-C9B9-D8868898BCF2}"/>
              </a:ext>
            </a:extLst>
          </p:cNvPr>
          <p:cNvSpPr/>
          <p:nvPr/>
        </p:nvSpPr>
        <p:spPr>
          <a:xfrm>
            <a:off x="8519937" y="4894645"/>
            <a:ext cx="6494449" cy="338554"/>
          </a:xfrm>
          <a:prstGeom prst="rect">
            <a:avLst/>
          </a:prstGeom>
        </p:spPr>
        <p:txBody>
          <a:bodyPr wrap="square">
            <a:spAutoFit/>
          </a:bodyPr>
          <a:lstStyle/>
          <a:p>
            <a:r>
              <a:rPr lang="es-CO" sz="1600" i="1" dirty="0">
                <a:latin typeface="Arial Narrow" panose="020B0606020202030204" pitchFamily="34" charset="0"/>
              </a:rPr>
              <a:t>Gráfica 1 . Avances por  Pilares del Plan Estratégico Institucional   </a:t>
            </a:r>
          </a:p>
        </p:txBody>
      </p:sp>
      <p:sp>
        <p:nvSpPr>
          <p:cNvPr id="26" name="CuadroTexto 25">
            <a:extLst>
              <a:ext uri="{FF2B5EF4-FFF2-40B4-BE49-F238E27FC236}">
                <a16:creationId xmlns:a16="http://schemas.microsoft.com/office/drawing/2014/main" id="{F19CB07B-4D8A-665D-4780-609B05215D1D}"/>
              </a:ext>
            </a:extLst>
          </p:cNvPr>
          <p:cNvSpPr txBox="1"/>
          <p:nvPr/>
        </p:nvSpPr>
        <p:spPr>
          <a:xfrm>
            <a:off x="8515143" y="5327233"/>
            <a:ext cx="6528530" cy="338554"/>
          </a:xfrm>
          <a:prstGeom prst="rect">
            <a:avLst/>
          </a:prstGeom>
          <a:noFill/>
        </p:spPr>
        <p:txBody>
          <a:bodyPr wrap="square">
            <a:spAutoFit/>
          </a:bodyPr>
          <a:lstStyle/>
          <a:p>
            <a:r>
              <a:rPr lang="es-CO" sz="1600" i="1" dirty="0">
                <a:latin typeface="Arial Narrow" panose="020B0606020202030204" pitchFamily="34" charset="0"/>
              </a:rPr>
              <a:t>Gráfica 2 . Avances por Objetivos Estratégicos del Plan Estratégico Institucional   </a:t>
            </a:r>
          </a:p>
        </p:txBody>
      </p:sp>
      <p:sp>
        <p:nvSpPr>
          <p:cNvPr id="27" name="Rectángulo 26">
            <a:extLst>
              <a:ext uri="{FF2B5EF4-FFF2-40B4-BE49-F238E27FC236}">
                <a16:creationId xmlns:a16="http://schemas.microsoft.com/office/drawing/2014/main" id="{8BD3CEB7-93C1-E4E9-A181-1EFE64A48E8F}"/>
              </a:ext>
            </a:extLst>
          </p:cNvPr>
          <p:cNvSpPr/>
          <p:nvPr/>
        </p:nvSpPr>
        <p:spPr>
          <a:xfrm>
            <a:off x="8530131" y="5719930"/>
            <a:ext cx="4268584" cy="338554"/>
          </a:xfrm>
          <a:prstGeom prst="rect">
            <a:avLst/>
          </a:prstGeom>
        </p:spPr>
        <p:txBody>
          <a:bodyPr wrap="square">
            <a:spAutoFit/>
          </a:bodyPr>
          <a:lstStyle/>
          <a:p>
            <a:r>
              <a:rPr lang="es-CO" sz="1600" i="1" dirty="0">
                <a:latin typeface="Arial Narrow" panose="020B0606020202030204" pitchFamily="34" charset="0"/>
              </a:rPr>
              <a:t>Gráfica 3 . Avance en las acciones del Plan de Acción   </a:t>
            </a:r>
          </a:p>
        </p:txBody>
      </p:sp>
      <p:sp>
        <p:nvSpPr>
          <p:cNvPr id="28" name="Rectángulo 27">
            <a:extLst>
              <a:ext uri="{FF2B5EF4-FFF2-40B4-BE49-F238E27FC236}">
                <a16:creationId xmlns:a16="http://schemas.microsoft.com/office/drawing/2014/main" id="{1CB669A0-77D0-C8AF-6140-01B2ADE65311}"/>
              </a:ext>
            </a:extLst>
          </p:cNvPr>
          <p:cNvSpPr/>
          <p:nvPr/>
        </p:nvSpPr>
        <p:spPr>
          <a:xfrm>
            <a:off x="8515147" y="6112631"/>
            <a:ext cx="3690434" cy="338554"/>
          </a:xfrm>
          <a:prstGeom prst="rect">
            <a:avLst/>
          </a:prstGeom>
        </p:spPr>
        <p:txBody>
          <a:bodyPr wrap="none">
            <a:spAutoFit/>
          </a:bodyPr>
          <a:lstStyle/>
          <a:p>
            <a:r>
              <a:rPr lang="es-CO" sz="1600" i="1" dirty="0">
                <a:latin typeface="Arial Narrow" panose="020B0606020202030204" pitchFamily="34" charset="0"/>
              </a:rPr>
              <a:t>Gráfica 4. % de avance Planes Institucionales  </a:t>
            </a:r>
          </a:p>
        </p:txBody>
      </p:sp>
      <p:sp>
        <p:nvSpPr>
          <p:cNvPr id="29" name="Rectángulo 28">
            <a:extLst>
              <a:ext uri="{FF2B5EF4-FFF2-40B4-BE49-F238E27FC236}">
                <a16:creationId xmlns:a16="http://schemas.microsoft.com/office/drawing/2014/main" id="{8A1A88D7-1818-B26A-A2C2-C5356346098A}"/>
              </a:ext>
            </a:extLst>
          </p:cNvPr>
          <p:cNvSpPr/>
          <p:nvPr/>
        </p:nvSpPr>
        <p:spPr>
          <a:xfrm>
            <a:off x="8512146" y="6450390"/>
            <a:ext cx="6479409" cy="338554"/>
          </a:xfrm>
          <a:prstGeom prst="rect">
            <a:avLst/>
          </a:prstGeom>
        </p:spPr>
        <p:txBody>
          <a:bodyPr wrap="square">
            <a:spAutoFit/>
          </a:bodyPr>
          <a:lstStyle/>
          <a:p>
            <a:r>
              <a:rPr lang="es-CO" sz="1600" i="1" dirty="0">
                <a:latin typeface="Arial Narrow" panose="020B0606020202030204" pitchFamily="34" charset="0"/>
              </a:rPr>
              <a:t>Gráfica 5. % de avance en la Implementación de MIPG  </a:t>
            </a:r>
          </a:p>
        </p:txBody>
      </p:sp>
      <p:sp>
        <p:nvSpPr>
          <p:cNvPr id="30" name="CuadroTexto 29">
            <a:extLst>
              <a:ext uri="{FF2B5EF4-FFF2-40B4-BE49-F238E27FC236}">
                <a16:creationId xmlns:a16="http://schemas.microsoft.com/office/drawing/2014/main" id="{CDC213EC-B90A-A998-7715-D49EBE42C553}"/>
              </a:ext>
            </a:extLst>
          </p:cNvPr>
          <p:cNvSpPr txBox="1"/>
          <p:nvPr/>
        </p:nvSpPr>
        <p:spPr>
          <a:xfrm>
            <a:off x="8519937" y="6825493"/>
            <a:ext cx="6485881" cy="584775"/>
          </a:xfrm>
          <a:prstGeom prst="rect">
            <a:avLst/>
          </a:prstGeom>
          <a:noFill/>
        </p:spPr>
        <p:txBody>
          <a:bodyPr wrap="square">
            <a:spAutoFit/>
          </a:bodyPr>
          <a:lstStyle/>
          <a:p>
            <a:r>
              <a:rPr lang="es-CO" sz="1600" i="1" dirty="0">
                <a:latin typeface="Arial Narrow" panose="020B0606020202030204" pitchFamily="34" charset="0"/>
              </a:rPr>
              <a:t>Gráfica 6 % de avance ejecución</a:t>
            </a:r>
            <a:r>
              <a:rPr lang="es-CO" sz="1600" dirty="0">
                <a:latin typeface="Arial Narrow" panose="020B0606020202030204" pitchFamily="34" charset="0"/>
              </a:rPr>
              <a:t> de fortalecimiento de la infraestructura de tecnología informática y de comunicaciones </a:t>
            </a:r>
            <a:endParaRPr lang="es-CO" sz="1600" i="1" dirty="0">
              <a:latin typeface="Arial Narrow" panose="020B0606020202030204" pitchFamily="34" charset="0"/>
            </a:endParaRPr>
          </a:p>
        </p:txBody>
      </p:sp>
      <p:sp>
        <p:nvSpPr>
          <p:cNvPr id="31" name="CuadroTexto 30">
            <a:extLst>
              <a:ext uri="{FF2B5EF4-FFF2-40B4-BE49-F238E27FC236}">
                <a16:creationId xmlns:a16="http://schemas.microsoft.com/office/drawing/2014/main" id="{475D811D-AC94-465C-7D09-085F13EA61B2}"/>
              </a:ext>
            </a:extLst>
          </p:cNvPr>
          <p:cNvSpPr txBox="1"/>
          <p:nvPr/>
        </p:nvSpPr>
        <p:spPr>
          <a:xfrm>
            <a:off x="8519937" y="7371763"/>
            <a:ext cx="6787797" cy="584775"/>
          </a:xfrm>
          <a:prstGeom prst="rect">
            <a:avLst/>
          </a:prstGeom>
          <a:noFill/>
        </p:spPr>
        <p:txBody>
          <a:bodyPr wrap="square">
            <a:spAutoFit/>
          </a:bodyPr>
          <a:lstStyle/>
          <a:p>
            <a:r>
              <a:rPr lang="es-CO" sz="1600" i="1" dirty="0">
                <a:latin typeface="Arial Narrow" panose="020B0606020202030204" pitchFamily="34" charset="0"/>
              </a:rPr>
              <a:t>Gráfica 7 % de avance ejecución </a:t>
            </a:r>
            <a:r>
              <a:rPr lang="es-CO" sz="1600" dirty="0">
                <a:latin typeface="Arial Narrow" panose="020B0606020202030204" pitchFamily="34" charset="0"/>
              </a:rPr>
              <a:t>Fortalecimiento de la planeación y gestión de la UAE Cuerpo Oficial de Bomberos de  Bogotá </a:t>
            </a:r>
            <a:endParaRPr lang="es-CO" sz="1600" i="1" dirty="0">
              <a:latin typeface="Arial Narrow" panose="020B0606020202030204" pitchFamily="34" charset="0"/>
            </a:endParaRPr>
          </a:p>
        </p:txBody>
      </p:sp>
      <p:sp>
        <p:nvSpPr>
          <p:cNvPr id="32" name="Rectángulo 31">
            <a:extLst>
              <a:ext uri="{FF2B5EF4-FFF2-40B4-BE49-F238E27FC236}">
                <a16:creationId xmlns:a16="http://schemas.microsoft.com/office/drawing/2014/main" id="{456D4C65-35AF-B7B6-A113-1D76695B6B24}"/>
              </a:ext>
            </a:extLst>
          </p:cNvPr>
          <p:cNvSpPr/>
          <p:nvPr/>
        </p:nvSpPr>
        <p:spPr>
          <a:xfrm>
            <a:off x="8512822" y="7976937"/>
            <a:ext cx="6485881" cy="584775"/>
          </a:xfrm>
          <a:prstGeom prst="rect">
            <a:avLst/>
          </a:prstGeom>
        </p:spPr>
        <p:txBody>
          <a:bodyPr wrap="square">
            <a:spAutoFit/>
          </a:bodyPr>
          <a:lstStyle/>
          <a:p>
            <a:r>
              <a:rPr lang="es-CO" sz="1600" i="1" dirty="0">
                <a:latin typeface="Arial Narrow" panose="020B0606020202030204" pitchFamily="34" charset="0"/>
              </a:rPr>
              <a:t>Gráfica 8 % de avance ejecución </a:t>
            </a:r>
            <a:r>
              <a:rPr lang="es-CO" sz="1600" dirty="0">
                <a:latin typeface="Arial Narrow" panose="020B0606020202030204" pitchFamily="34" charset="0"/>
              </a:rPr>
              <a:t>Fortalecimiento del Cuerpo Oficial de Bomberos de Bogotá</a:t>
            </a:r>
            <a:endParaRPr lang="es-CO" sz="1600" i="1" dirty="0">
              <a:latin typeface="Arial Narrow" panose="020B0606020202030204" pitchFamily="34" charset="0"/>
            </a:endParaRPr>
          </a:p>
        </p:txBody>
      </p:sp>
    </p:spTree>
    <p:extLst>
      <p:ext uri="{BB962C8B-B14F-4D97-AF65-F5344CB8AC3E}">
        <p14:creationId xmlns:p14="http://schemas.microsoft.com/office/powerpoint/2010/main" val="39994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B3F1BD2-93E6-8629-E833-9AE97A7A9183}"/>
              </a:ext>
            </a:extLst>
          </p:cNvPr>
          <p:cNvSpPr txBox="1">
            <a:spLocks noGrp="1"/>
          </p:cNvSpPr>
          <p:nvPr>
            <p:ph type="title" idx="4294967295"/>
          </p:nvPr>
        </p:nvSpPr>
        <p:spPr>
          <a:xfrm>
            <a:off x="4103015" y="661605"/>
            <a:ext cx="14656102" cy="72773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comunicación en emergencias</a:t>
            </a:r>
            <a:endParaRPr kumimoji="0" lang="es-CO"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9E04A056-7899-3FEC-35D6-F905094F8D64}"/>
              </a:ext>
            </a:extLst>
          </p:cNvPr>
          <p:cNvSpPr txBox="1"/>
          <p:nvPr/>
        </p:nvSpPr>
        <p:spPr>
          <a:xfrm>
            <a:off x="460136" y="2104603"/>
            <a:ext cx="14656102" cy="6556988"/>
          </a:xfrm>
          <a:prstGeom prst="rect">
            <a:avLst/>
          </a:prstGeom>
          <a:noFill/>
        </p:spPr>
        <p:txBody>
          <a:bodyPr wrap="square" rtlCol="0">
            <a:spAutoFit/>
          </a:bodyPr>
          <a:lstStyle/>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Este es el plan tiene un porcentaje de ejecución bajo, debido a que, de </a:t>
            </a:r>
            <a:r>
              <a:rPr lang="es-MX" sz="2400" b="1" dirty="0">
                <a:solidFill>
                  <a:prstClr val="black"/>
                </a:solidFill>
                <a:latin typeface="Arial Narrow" panose="020B0606020202030204" pitchFamily="34" charset="0"/>
              </a:rPr>
              <a:t>cuatro (4)</a:t>
            </a:r>
            <a:r>
              <a:rPr lang="es-MX" sz="2400" dirty="0">
                <a:solidFill>
                  <a:prstClr val="black"/>
                </a:solidFill>
                <a:latin typeface="Arial Narrow" panose="020B0606020202030204" pitchFamily="34" charset="0"/>
              </a:rPr>
              <a:t> de las actividades principales solo </a:t>
            </a:r>
            <a:r>
              <a:rPr lang="es-MX" sz="2400" b="1" dirty="0">
                <a:solidFill>
                  <a:prstClr val="black"/>
                </a:solidFill>
                <a:latin typeface="Arial Narrow" panose="020B0606020202030204" pitchFamily="34" charset="0"/>
              </a:rPr>
              <a:t>dos (2)</a:t>
            </a:r>
            <a:r>
              <a:rPr lang="es-MX" sz="2400" dirty="0">
                <a:solidFill>
                  <a:prstClr val="black"/>
                </a:solidFill>
                <a:latin typeface="Arial Narrow" panose="020B0606020202030204" pitchFamily="34" charset="0"/>
              </a:rPr>
              <a:t> han sido ejecutadas hasta el momento, estas son:</a:t>
            </a:r>
          </a:p>
          <a:p>
            <a:pPr marL="457200" indent="-457200" algn="just" defTabSz="555452">
              <a:lnSpc>
                <a:spcPct val="107000"/>
              </a:lnSpc>
              <a:spcAft>
                <a:spcPts val="972"/>
              </a:spcAft>
              <a:buClr>
                <a:srgbClr val="FF0000"/>
              </a:buClr>
              <a:buAutoNum type="arabicPeriod"/>
            </a:pPr>
            <a:r>
              <a:rPr lang="es-MX" sz="2400" dirty="0">
                <a:solidFill>
                  <a:prstClr val="black"/>
                </a:solidFill>
                <a:latin typeface="Arial Narrow" panose="020B0606020202030204" pitchFamily="34" charset="0"/>
              </a:rPr>
              <a:t>Realizar el reporte</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mensual de fallas en los equipos de comunicación, desde el análisis y seguimiento para definir acciones de mejora.</a:t>
            </a:r>
          </a:p>
          <a:p>
            <a:pPr marL="457200" indent="-457200" algn="just" defTabSz="555452">
              <a:lnSpc>
                <a:spcPct val="107000"/>
              </a:lnSpc>
              <a:spcAft>
                <a:spcPts val="972"/>
              </a:spcAft>
              <a:buClr>
                <a:srgbClr val="FF0000"/>
              </a:buClr>
              <a:buAutoNum type="arabicPeriod"/>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Establecer la recepción y despacho de incidentes por niveles de intervención, a través de los sistemas dispuestos, reflejado en la estadística mensual de servicios.</a:t>
            </a:r>
          </a:p>
          <a:p>
            <a:pPr algn="just" defTabSz="555452">
              <a:lnSpc>
                <a:spcPct val="107000"/>
              </a:lnSpc>
              <a:spcAft>
                <a:spcPts val="972"/>
              </a:spcAft>
              <a:buClr>
                <a:srgbClr val="FF0000"/>
              </a:buCl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Los avances en estas dos actividades de gestión son del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17% y 25%. r</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espectivamente las otras dos actividades son:</a:t>
            </a:r>
          </a:p>
          <a:p>
            <a:pPr marL="457200" indent="-457200" algn="just" defTabSz="555452">
              <a:lnSpc>
                <a:spcPct val="107000"/>
              </a:lnSpc>
              <a:spcAft>
                <a:spcPts val="972"/>
              </a:spcAft>
              <a:buClr>
                <a:srgbClr val="FF0000"/>
              </a:buClr>
              <a:buFont typeface="+mj-lt"/>
              <a:buAutoNum type="arabicPeriod" startAt="3"/>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a:t>
            </a:r>
            <a:r>
              <a:rPr lang="es-CO" sz="2400" dirty="0">
                <a:solidFill>
                  <a:srgbClr val="000000"/>
                </a:solidFill>
                <a:latin typeface="Arial Narrow" panose="020B0606020202030204" pitchFamily="34" charset="0"/>
                <a:ea typeface="Calibri" panose="020F0502020204030204" pitchFamily="34" charset="0"/>
                <a:cs typeface="Calibri" panose="020F0502020204030204" pitchFamily="34" charset="0"/>
              </a:rPr>
              <a:t>r</a:t>
            </a:r>
            <a:r>
              <a:rPr lang="es-CO" sz="240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evisión de los equipos de comunicación para activaciones y movilizaciones en las estaciones, grupos especializados, Centro de Coordinación y Comunicaciones con  un seguimiento cuatrimestral por turno.</a:t>
            </a:r>
          </a:p>
          <a:p>
            <a:pPr marL="457200" indent="-457200" algn="just" defTabSz="555452">
              <a:lnSpc>
                <a:spcPct val="107000"/>
              </a:lnSpc>
              <a:spcAft>
                <a:spcPts val="972"/>
              </a:spcAft>
              <a:buClr>
                <a:srgbClr val="FF0000"/>
              </a:buClr>
              <a:buFont typeface="+mj-lt"/>
              <a:buAutoNum type="arabicPeriod" startAt="3"/>
            </a:pPr>
            <a:r>
              <a:rPr lang="es-CO" sz="240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 Elaboración del </a:t>
            </a:r>
            <a:r>
              <a:rPr lang="es-MX" sz="240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Informe cuatrimestral relacionando las acciones de mejora del sistema de comunicaciones.</a:t>
            </a:r>
          </a:p>
          <a:p>
            <a:pPr algn="just" defTabSz="555452">
              <a:lnSpc>
                <a:spcPct val="107000"/>
              </a:lnSpc>
              <a:spcAft>
                <a:spcPts val="972"/>
              </a:spcAft>
              <a:buClr>
                <a:srgbClr val="FF0000"/>
              </a:buClr>
            </a:pPr>
            <a:r>
              <a:rPr lang="es-MX" sz="240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 Cabe mencionar que estas dos ultimas no poseen avance debido a que no se encontraban programadas para este primer semestre.</a:t>
            </a:r>
            <a:endPar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algn="just" defTabSz="555452">
              <a:lnSpc>
                <a:spcPct val="107000"/>
              </a:lnSpc>
              <a:spcAft>
                <a:spcPts val="972"/>
              </a:spcAft>
            </a:pPr>
            <a:endParaRPr lang="es-CO" sz="218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555452"/>
            <a:endParaRPr lang="es-CO" sz="2187" dirty="0">
              <a:solidFill>
                <a:prstClr val="black"/>
              </a:solidFill>
              <a:latin typeface="Calibri" panose="020F0502020204030204"/>
            </a:endParaRPr>
          </a:p>
        </p:txBody>
      </p:sp>
    </p:spTree>
    <p:extLst>
      <p:ext uri="{BB962C8B-B14F-4D97-AF65-F5344CB8AC3E}">
        <p14:creationId xmlns:p14="http://schemas.microsoft.com/office/powerpoint/2010/main" val="1047813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56608" y="-65067"/>
            <a:ext cx="2075825"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P.F.S.O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Título 1">
            <a:extLst>
              <a:ext uri="{FF2B5EF4-FFF2-40B4-BE49-F238E27FC236}">
                <a16:creationId xmlns:a16="http://schemas.microsoft.com/office/drawing/2014/main" id="{CA9AC439-0FFA-ACB5-751A-4E09BF27C8D5}"/>
              </a:ext>
            </a:extLst>
          </p:cNvPr>
          <p:cNvSpPr txBox="1">
            <a:spLocks/>
          </p:cNvSpPr>
          <p:nvPr/>
        </p:nvSpPr>
        <p:spPr>
          <a:xfrm>
            <a:off x="4957450" y="428141"/>
            <a:ext cx="14529633"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de Fortalecimiento</a:t>
            </a: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Subdirección Operativa  </a:t>
            </a:r>
            <a:endParaRPr lang="es-ES"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678F39F4-5A2C-5AD7-6D4F-2FAF60F7EF53}"/>
              </a:ext>
            </a:extLst>
          </p:cNvPr>
          <p:cNvSpPr txBox="1"/>
          <p:nvPr/>
        </p:nvSpPr>
        <p:spPr>
          <a:xfrm>
            <a:off x="524657" y="1766516"/>
            <a:ext cx="14529632" cy="6663940"/>
          </a:xfrm>
          <a:prstGeom prst="rect">
            <a:avLst/>
          </a:prstGeom>
          <a:noFill/>
        </p:spPr>
        <p:txBody>
          <a:bodyPr wrap="square">
            <a:spAutoFit/>
          </a:bodyPr>
          <a:lstStyle/>
          <a:p>
            <a:pPr defTabSz="555452">
              <a:lnSpc>
                <a:spcPct val="107000"/>
              </a:lnSpc>
              <a:spcAft>
                <a:spcPts val="972"/>
              </a:spcAft>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Subdirección Operativa, se ha enfocado en del desarrollo de las siguientes actividades:</a:t>
            </a:r>
          </a:p>
          <a:p>
            <a:pPr marL="342900" indent="-342900" defTabSz="555452">
              <a:lnSpc>
                <a:spcPct val="107000"/>
              </a:lnSpc>
              <a:spcAft>
                <a:spcPts val="972"/>
              </a:spcAft>
              <a:buClr>
                <a:srgbClr val="FF0000"/>
              </a:buClr>
              <a:buFont typeface="Wingdings" panose="05000000000000000000" pitchFamily="2" charset="2"/>
              <a:buChar char="Ø"/>
            </a:pP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510 ejercicios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alistamiento y activación en los tres turnos de las 17 estaciones de bomberos.</a:t>
            </a: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ha participado en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setenta y dos (72) consejos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locales de gestión del riesgo y cambio climático (C.L.G.R.C.C.), por parte del personal operativo de las 17 estaciones de la entidad.</a:t>
            </a:r>
          </a:p>
          <a:p>
            <a:pPr marL="342900" indent="-342900" defTabSz="555452">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Se han realizado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153 ejercicios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acondicionamiento físico realizados por el personal operativo en los tres turnos de las 17 estaciones de bomberos.</a:t>
            </a:r>
            <a:endParaRPr lang="es-CO" sz="2200" dirty="0">
              <a:solidFill>
                <a:prstClr val="black"/>
              </a:solidFill>
              <a:highlight>
                <a:srgbClr val="FFFF00"/>
              </a:highlight>
              <a:latin typeface="Arial Narrow" panose="020B0606020202030204" pitchFamily="34" charset="0"/>
              <a:ea typeface="Calibri" panose="020F0502020204030204" pitchFamily="34" charset="0"/>
              <a:cs typeface="Times New Roman" panose="02020603050405020304" pitchFamily="18" charset="0"/>
            </a:endParaRPr>
          </a:p>
          <a:p>
            <a:pPr marL="342900" indent="-342900" defTabSz="555452">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han realizado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153 ejercicios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eficiencia respiratoria en todas las 17 estaciones de bomberos.</a:t>
            </a:r>
          </a:p>
          <a:p>
            <a:pPr marL="342900" indent="-342900" defTabSz="555452">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han realizado las evaluaciones de los servicios más importantes, en todas las 17 estaciones de bomberos</a:t>
            </a:r>
          </a:p>
          <a:p>
            <a:pPr marL="342900" indent="-342900" defTabSz="555452">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lnSpc>
                <a:spcPct val="107000"/>
              </a:lnSpc>
              <a:spcAft>
                <a:spcPts val="972"/>
              </a:spcAft>
              <a:buClr>
                <a:srgbClr val="FF0000"/>
              </a:buClr>
              <a:buFont typeface="Wingdings" panose="05000000000000000000" pitchFamily="2" charset="2"/>
              <a:buChar char="Ø"/>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Se realizó la revisión de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691 hidrantes</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por el personal de las 17 estaciones de bomberos de un total de</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2172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hidrantes equivalentes a la meta del </a:t>
            </a:r>
            <a:r>
              <a:rPr lang="es-CO" sz="22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25%.</a:t>
            </a:r>
          </a:p>
          <a:p>
            <a:pPr marL="342900" indent="-342900" defTabSz="555452">
              <a:buClr>
                <a:srgbClr val="FF0000"/>
              </a:buClr>
              <a:buFont typeface="Wingdings" panose="05000000000000000000" pitchFamily="2" charset="2"/>
              <a:buChar char="Ø"/>
            </a:pPr>
            <a:r>
              <a:rPr lang="es-MX" sz="2200" dirty="0">
                <a:solidFill>
                  <a:prstClr val="black"/>
                </a:solidFill>
                <a:latin typeface="Arial Narrow" panose="020B0606020202030204" pitchFamily="34" charset="0"/>
              </a:rPr>
              <a:t>Se atendieron al </a:t>
            </a:r>
            <a:r>
              <a:rPr lang="es-MX" sz="2200" b="1" dirty="0">
                <a:solidFill>
                  <a:prstClr val="black"/>
                </a:solidFill>
                <a:latin typeface="Arial Narrow" panose="020B0606020202030204" pitchFamily="34" charset="0"/>
              </a:rPr>
              <a:t>100% los incidentes </a:t>
            </a:r>
            <a:r>
              <a:rPr lang="es-MX" sz="2200" dirty="0">
                <a:solidFill>
                  <a:prstClr val="black"/>
                </a:solidFill>
                <a:latin typeface="Arial Narrow" panose="020B0606020202030204" pitchFamily="34" charset="0"/>
              </a:rPr>
              <a:t>de acuerdo con la tipología del árbol de servicios de la entidad, para los meses de abril y mayo del 2022, Esto es equivalente a  la atención de 6.726 servicios </a:t>
            </a: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(esta actividad se evidencia en los boletines estadísticos emitidos mensualmente por la Subdirección Operativa).</a:t>
            </a:r>
          </a:p>
          <a:p>
            <a:pPr defTabSz="555452"/>
            <a:endParaRPr lang="es-CO" sz="2187" dirty="0">
              <a:solidFill>
                <a:prstClr val="black"/>
              </a:solidFill>
              <a:latin typeface="Calibri" panose="020F0502020204030204"/>
            </a:endParaRPr>
          </a:p>
        </p:txBody>
      </p:sp>
    </p:spTree>
    <p:extLst>
      <p:ext uri="{BB962C8B-B14F-4D97-AF65-F5344CB8AC3E}">
        <p14:creationId xmlns:p14="http://schemas.microsoft.com/office/powerpoint/2010/main" val="42065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56608" y="6649"/>
            <a:ext cx="1540806"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Plan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Título 1">
            <a:extLst>
              <a:ext uri="{FF2B5EF4-FFF2-40B4-BE49-F238E27FC236}">
                <a16:creationId xmlns:a16="http://schemas.microsoft.com/office/drawing/2014/main" id="{CA9AC439-0FFA-ACB5-751A-4E09BF27C8D5}"/>
              </a:ext>
            </a:extLst>
          </p:cNvPr>
          <p:cNvSpPr txBox="1">
            <a:spLocks/>
          </p:cNvSpPr>
          <p:nvPr/>
        </p:nvSpPr>
        <p:spPr>
          <a:xfrm>
            <a:off x="4957450" y="535715"/>
            <a:ext cx="14529633" cy="145844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Participación ciudadana</a:t>
            </a:r>
            <a:endParaRPr lang="es-ES"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9" name="CuadroTexto 8">
            <a:extLst>
              <a:ext uri="{FF2B5EF4-FFF2-40B4-BE49-F238E27FC236}">
                <a16:creationId xmlns:a16="http://schemas.microsoft.com/office/drawing/2014/main" id="{A106887B-98BC-41D9-2490-D1C549F6A3AA}"/>
              </a:ext>
            </a:extLst>
          </p:cNvPr>
          <p:cNvSpPr txBox="1"/>
          <p:nvPr/>
        </p:nvSpPr>
        <p:spPr>
          <a:xfrm>
            <a:off x="571337" y="1704746"/>
            <a:ext cx="13897265" cy="7143943"/>
          </a:xfrm>
          <a:prstGeom prst="rect">
            <a:avLst/>
          </a:prstGeom>
          <a:noFill/>
        </p:spPr>
        <p:txBody>
          <a:bodyPr wrap="square">
            <a:spAutoFit/>
          </a:bodyPr>
          <a:lstStyle/>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Para el segundo trimestre se formuló el plan y programa de trabajo para la implementación del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programa Vivienda Segura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con la respectiva identificación de los barrios, los cuales son; Patio Bonito, Providencia Occidental y Dindalito; Dentro del programa ya  genero el contenido de la capacitación virtual y  se encuentra disponible en la página WEB.</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igual forma, se encuentra formulado el plan de acción para la implementación, este cuenta con un  curso virtual, el cual está en proceso de publicación en la página WEB.</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han realizado las campañas de:</a:t>
            </a:r>
          </a:p>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 Campaña Salvando Patas</a:t>
            </a:r>
          </a:p>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2. Campaña Soy Neutral - Elecciones</a:t>
            </a:r>
          </a:p>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3. Campaña de abejas</a:t>
            </a:r>
          </a:p>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4. Campaña Bomberitos en el territorio: Durante el segundo trimestre se realizaron 7 actividades en el territorio.</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realizaron actividades de Bomberitos de corazón en los meses de abril y junio en la localidad de puente Aranda y con el IC.F con una cobertura de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98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niños en condición de discapacidad</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realizó actividad de los 127 años con el concurso de disfraces y la inscripción de las mascotas del personal de la UAECOB, sin embargo, la meta está cumplida al </a:t>
            </a:r>
            <a:r>
              <a:rPr lang="es-CO" sz="24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100% </a:t>
            </a: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desde el primer trimestre del año.</a:t>
            </a:r>
          </a:p>
          <a:p>
            <a:pPr defTabSz="555452">
              <a:lnSpc>
                <a:spcPct val="107000"/>
              </a:lnSpc>
              <a:spcAft>
                <a:spcPts val="972"/>
              </a:spcAft>
            </a:pPr>
            <a:endPar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86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A94A3CE-8C3C-43B6-810A-7929C104AB61}"/>
              </a:ext>
            </a:extLst>
          </p:cNvPr>
          <p:cNvSpPr>
            <a:spLocks noGrp="1"/>
          </p:cNvSpPr>
          <p:nvPr>
            <p:ph type="title" idx="4294967295"/>
          </p:nvPr>
        </p:nvSpPr>
        <p:spPr>
          <a:xfrm>
            <a:off x="1763929" y="344614"/>
            <a:ext cx="11436609"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Capacitación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7C1AD066-02B1-830C-A095-3CA326126087}"/>
              </a:ext>
            </a:extLst>
          </p:cNvPr>
          <p:cNvSpPr/>
          <p:nvPr/>
        </p:nvSpPr>
        <p:spPr>
          <a:xfrm>
            <a:off x="350338" y="1303680"/>
            <a:ext cx="14594855" cy="3681072"/>
          </a:xfrm>
          <a:prstGeom prst="rect">
            <a:avLst/>
          </a:prstGeom>
        </p:spPr>
        <p:txBody>
          <a:bodyPr wrap="square">
            <a:spAutoFit/>
          </a:bodyPr>
          <a:lstStyle/>
          <a:p>
            <a:pPr marL="342900" indent="-342900">
              <a:lnSpc>
                <a:spcPct val="107000"/>
              </a:lnSpc>
              <a:spcAft>
                <a:spcPts val="800"/>
              </a:spcAft>
              <a:buClr>
                <a:srgbClr val="FF0000"/>
              </a:buClr>
              <a:buFont typeface="Wingdings" panose="05000000000000000000" pitchFamily="2" charset="2"/>
              <a:buChar char="q"/>
            </a:pPr>
            <a:r>
              <a:rPr lang="es-CO" sz="2200" dirty="0">
                <a:latin typeface="Arial Narrow" panose="020B0606020202030204" pitchFamily="34" charset="0"/>
                <a:ea typeface="Calibri" panose="020F0502020204030204" pitchFamily="34" charset="0"/>
                <a:cs typeface="Times New Roman" panose="02020603050405020304" pitchFamily="18" charset="0"/>
              </a:rPr>
              <a:t>En los meses de abril a junio, se realizaron</a:t>
            </a:r>
            <a:r>
              <a:rPr lang="es-CO" sz="2200" b="1" dirty="0">
                <a:latin typeface="Arial Narrow" panose="020B0606020202030204" pitchFamily="34" charset="0"/>
                <a:ea typeface="Calibri" panose="020F0502020204030204" pitchFamily="34" charset="0"/>
                <a:cs typeface="Times New Roman" panose="02020603050405020304" pitchFamily="18" charset="0"/>
              </a:rPr>
              <a:t> 7 cursos </a:t>
            </a:r>
            <a:r>
              <a:rPr lang="es-CO" sz="2200" dirty="0">
                <a:latin typeface="Arial Narrow" panose="020B0606020202030204" pitchFamily="34" charset="0"/>
                <a:ea typeface="Calibri" panose="020F0502020204030204" pitchFamily="34" charset="0"/>
                <a:cs typeface="Times New Roman" panose="02020603050405020304" pitchFamily="18" charset="0"/>
              </a:rPr>
              <a:t>de la línea</a:t>
            </a:r>
          </a:p>
          <a:p>
            <a:pPr>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 de gestión:</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Política diferencial.</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Servicio a la ciudadanía.</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 Código disciplinario.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Bilingüismo.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Comité de personal.</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Seguridad de la información- Contratación pública</a:t>
            </a:r>
          </a:p>
        </p:txBody>
      </p:sp>
      <p:sp>
        <p:nvSpPr>
          <p:cNvPr id="9" name="Rectángulo 8">
            <a:extLst>
              <a:ext uri="{FF2B5EF4-FFF2-40B4-BE49-F238E27FC236}">
                <a16:creationId xmlns:a16="http://schemas.microsoft.com/office/drawing/2014/main" id="{1754886B-ECF4-54AF-BB61-0F8307BC75EB}"/>
              </a:ext>
            </a:extLst>
          </p:cNvPr>
          <p:cNvSpPr/>
          <p:nvPr/>
        </p:nvSpPr>
        <p:spPr>
          <a:xfrm>
            <a:off x="4149012" y="5109746"/>
            <a:ext cx="11959376" cy="1862048"/>
          </a:xfrm>
          <a:prstGeom prst="rect">
            <a:avLst/>
          </a:prstGeom>
        </p:spPr>
        <p:txBody>
          <a:bodyPr wrap="square">
            <a:spAutoFit/>
          </a:bodyPr>
          <a:lstStyle/>
          <a:p>
            <a:pPr>
              <a:defRPr/>
            </a:pPr>
            <a:r>
              <a:rPr lang="es-CO" sz="4300" b="1" dirty="0">
                <a:solidFill>
                  <a:srgbClr val="C00000"/>
                </a:solidFill>
                <a:effectLst>
                  <a:outerShdw blurRad="38100" dist="38100" dir="2700000" algn="tl">
                    <a:srgbClr val="000000">
                      <a:alpha val="43137"/>
                    </a:srgbClr>
                  </a:outerShdw>
                </a:effectLst>
                <a:latin typeface="Impact" panose="020B0806030902050204" pitchFamily="34" charset="0"/>
              </a:rPr>
              <a:t>Plan de Incentivos Institucionales</a:t>
            </a:r>
          </a:p>
          <a:p>
            <a:pPr>
              <a:defRPr/>
            </a:pP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a:defRPr/>
            </a:pPr>
            <a:r>
              <a:rPr lang="es-ES" sz="3600" b="1" dirty="0">
                <a:solidFill>
                  <a:srgbClr val="C00000"/>
                </a:solidFill>
                <a:effectLst>
                  <a:outerShdw blurRad="38100" dist="38100" dir="2700000" algn="tl">
                    <a:srgbClr val="000000">
                      <a:alpha val="43137"/>
                    </a:srgbClr>
                  </a:outerShdw>
                </a:effectLst>
                <a:latin typeface="Impact" panose="020B0806030902050204" pitchFamily="34" charset="0"/>
              </a:rPr>
              <a:t> </a:t>
            </a: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0" name="CuadroTexto 9">
            <a:extLst>
              <a:ext uri="{FF2B5EF4-FFF2-40B4-BE49-F238E27FC236}">
                <a16:creationId xmlns:a16="http://schemas.microsoft.com/office/drawing/2014/main" id="{42EC5B6D-E73E-4BAF-575E-A56CBABAA5D0}"/>
              </a:ext>
            </a:extLst>
          </p:cNvPr>
          <p:cNvSpPr txBox="1"/>
          <p:nvPr/>
        </p:nvSpPr>
        <p:spPr>
          <a:xfrm>
            <a:off x="553452" y="6273828"/>
            <a:ext cx="14391741" cy="2751331"/>
          </a:xfrm>
          <a:prstGeom prst="rect">
            <a:avLst/>
          </a:prstGeom>
          <a:noFill/>
        </p:spPr>
        <p:txBody>
          <a:bodyPr wrap="square">
            <a:spAutoFit/>
          </a:bodyPr>
          <a:lstStyle/>
          <a:p>
            <a:pPr>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Los avances en el trimestre del presente plan, estuvieron dados por:</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La celebración del día del niño, el día de la secretaria, actividades día de la madre y el día del padre.</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Día del servidor público.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Se realizó el lanzamiento de la cuponera digital y 3 ferias de emprendimiento.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Celebración de los 127 años de la entidad.</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Los meses de abril a junio se desarrolló el campeonato de voleibol  y el reconocimiento por años de servicio</a:t>
            </a:r>
          </a:p>
        </p:txBody>
      </p:sp>
      <p:sp>
        <p:nvSpPr>
          <p:cNvPr id="11" name="Rectángulo 10">
            <a:extLst>
              <a:ext uri="{FF2B5EF4-FFF2-40B4-BE49-F238E27FC236}">
                <a16:creationId xmlns:a16="http://schemas.microsoft.com/office/drawing/2014/main" id="{11985AEA-15E2-4575-D919-6DC2F7374F61}"/>
              </a:ext>
            </a:extLst>
          </p:cNvPr>
          <p:cNvSpPr/>
          <p:nvPr/>
        </p:nvSpPr>
        <p:spPr>
          <a:xfrm>
            <a:off x="8297637" y="1351153"/>
            <a:ext cx="14594855" cy="2751331"/>
          </a:xfrm>
          <a:prstGeom prst="rect">
            <a:avLst/>
          </a:prstGeom>
        </p:spPr>
        <p:txBody>
          <a:bodyPr wrap="square">
            <a:spAutoFit/>
          </a:bodyPr>
          <a:lstStyle/>
          <a:p>
            <a:pPr marL="342900" indent="-342900">
              <a:lnSpc>
                <a:spcPct val="107000"/>
              </a:lnSpc>
              <a:spcAft>
                <a:spcPts val="800"/>
              </a:spcAft>
              <a:buClr>
                <a:srgbClr val="FF0000"/>
              </a:buClr>
              <a:buFont typeface="Wingdings" panose="05000000000000000000" pitchFamily="2" charset="2"/>
              <a:buChar char="q"/>
            </a:pPr>
            <a:r>
              <a:rPr lang="es-CO" sz="2200" dirty="0">
                <a:latin typeface="Arial Narrow" panose="020B0606020202030204" pitchFamily="34" charset="0"/>
                <a:ea typeface="Calibri" panose="020F0502020204030204" pitchFamily="34" charset="0"/>
                <a:cs typeface="Times New Roman" panose="02020603050405020304" pitchFamily="18" charset="0"/>
              </a:rPr>
              <a:t>Para la línea misional se realizaron </a:t>
            </a:r>
            <a:r>
              <a:rPr lang="es-CO" sz="2200" b="1" dirty="0">
                <a:latin typeface="Arial Narrow" panose="020B0606020202030204" pitchFamily="34" charset="0"/>
                <a:ea typeface="Calibri" panose="020F0502020204030204" pitchFamily="34" charset="0"/>
                <a:cs typeface="Times New Roman" panose="02020603050405020304" pitchFamily="18" charset="0"/>
              </a:rPr>
              <a:t>4 cursos</a:t>
            </a:r>
            <a:r>
              <a:rPr lang="es-CO" sz="2200" dirty="0">
                <a:latin typeface="Arial Narrow" panose="020B0606020202030204" pitchFamily="34" charset="0"/>
                <a:ea typeface="Calibri" panose="020F0502020204030204" pitchFamily="34" charset="0"/>
                <a:cs typeface="Times New Roman" panose="02020603050405020304" pitchFamily="18" charset="0"/>
              </a:rPr>
              <a:t>:</a:t>
            </a:r>
          </a:p>
          <a:p>
            <a:pPr>
              <a:lnSpc>
                <a:spcPct val="107000"/>
              </a:lnSpc>
              <a:spcAft>
                <a:spcPts val="800"/>
              </a:spcAft>
              <a:buClr>
                <a:srgbClr val="FF0000"/>
              </a:buClr>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Riesgo eléctrico.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Salvavidas.</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Conducción y operación para vehículos de bomberos.</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Manejo de espumas.</a:t>
            </a:r>
          </a:p>
        </p:txBody>
      </p:sp>
    </p:spTree>
    <p:extLst>
      <p:ext uri="{BB962C8B-B14F-4D97-AF65-F5344CB8AC3E}">
        <p14:creationId xmlns:p14="http://schemas.microsoft.com/office/powerpoint/2010/main" val="2279065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749BC3F7-645A-61FA-BA69-087DCF1A9B8E}"/>
              </a:ext>
            </a:extLst>
          </p:cNvPr>
          <p:cNvSpPr txBox="1">
            <a:spLocks noGrp="1"/>
          </p:cNvSpPr>
          <p:nvPr>
            <p:ph type="title" idx="4294967295"/>
          </p:nvPr>
        </p:nvSpPr>
        <p:spPr>
          <a:xfrm>
            <a:off x="3870096" y="152093"/>
            <a:ext cx="11959376"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300" b="1"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Estratégico de Talento Humano</a:t>
            </a:r>
            <a:endPar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7C1AD066-02B1-830C-A095-3CA326126087}"/>
              </a:ext>
            </a:extLst>
          </p:cNvPr>
          <p:cNvSpPr/>
          <p:nvPr/>
        </p:nvSpPr>
        <p:spPr>
          <a:xfrm>
            <a:off x="350338" y="1415646"/>
            <a:ext cx="14594855" cy="3113609"/>
          </a:xfrm>
          <a:prstGeom prst="rect">
            <a:avLst/>
          </a:prstGeom>
        </p:spPr>
        <p:txBody>
          <a:bodyPr wrap="square">
            <a:spAutoFit/>
          </a:bodyPr>
          <a:lstStyle/>
          <a:p>
            <a:pPr marL="449580" indent="-449580">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En cumplimiento del Plan estratégico de talento humano se realizó la construcción de:</a:t>
            </a:r>
          </a:p>
          <a:p>
            <a:pPr marL="449580" indent="-44958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 </a:t>
            </a:r>
            <a:r>
              <a:rPr lang="es-CO" sz="2200" b="1" dirty="0">
                <a:latin typeface="Arial Narrow" panose="020B0606020202030204" pitchFamily="34" charset="0"/>
                <a:ea typeface="Calibri" panose="020F0502020204030204" pitchFamily="34" charset="0"/>
                <a:cs typeface="Times New Roman" panose="02020603050405020304" pitchFamily="18" charset="0"/>
              </a:rPr>
              <a:t>6 módulos de técnica </a:t>
            </a:r>
            <a:r>
              <a:rPr lang="es-CO" sz="2200" dirty="0">
                <a:latin typeface="Arial Narrow" panose="020B0606020202030204" pitchFamily="34" charset="0"/>
                <a:ea typeface="Calibri" panose="020F0502020204030204" pitchFamily="34" charset="0"/>
                <a:cs typeface="Times New Roman" panose="02020603050405020304" pitchFamily="18" charset="0"/>
              </a:rPr>
              <a:t>y se continuó con el cronograma de clases del programa técnico.</a:t>
            </a:r>
          </a:p>
          <a:p>
            <a:pPr marL="449580" indent="-44958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 Se realizó la construcción </a:t>
            </a:r>
            <a:r>
              <a:rPr lang="es-CO" sz="2200" b="1" dirty="0">
                <a:latin typeface="Arial Narrow" panose="020B0606020202030204" pitchFamily="34" charset="0"/>
                <a:ea typeface="Calibri" panose="020F0502020204030204" pitchFamily="34" charset="0"/>
                <a:cs typeface="Times New Roman" panose="02020603050405020304" pitchFamily="18" charset="0"/>
              </a:rPr>
              <a:t>de 5 cursos </a:t>
            </a:r>
            <a:r>
              <a:rPr lang="es-CO" sz="2200" dirty="0">
                <a:latin typeface="Arial Narrow" panose="020B0606020202030204" pitchFamily="34" charset="0"/>
                <a:ea typeface="Calibri" panose="020F0502020204030204" pitchFamily="34" charset="0"/>
                <a:cs typeface="Times New Roman" panose="02020603050405020304" pitchFamily="18" charset="0"/>
              </a:rPr>
              <a:t>en el marco de Academia somos todos.</a:t>
            </a:r>
          </a:p>
          <a:p>
            <a:pPr marL="449580" indent="-44958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Se está desarrollando el manual de la escuela.</a:t>
            </a:r>
          </a:p>
          <a:p>
            <a:pPr marL="449580" indent="-44958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 Se avanzó en la  revisión de 356 hojas de vida en SIDEAP, Desarrollo de las certificaciones de manuales de funciones y se desarrolló del módulo de la resolución de incapacidades en SIAP, Actualización de 46 historias laborales.</a:t>
            </a: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32F92D40-6BC2-072C-BB4C-A9B7C21F0B57}"/>
              </a:ext>
            </a:extLst>
          </p:cNvPr>
          <p:cNvSpPr/>
          <p:nvPr/>
        </p:nvSpPr>
        <p:spPr>
          <a:xfrm>
            <a:off x="3082167" y="5391017"/>
            <a:ext cx="11959376" cy="1415772"/>
          </a:xfrm>
          <a:prstGeom prst="rect">
            <a:avLst/>
          </a:prstGeom>
        </p:spPr>
        <p:txBody>
          <a:bodyPr wrap="square">
            <a:spAutoFit/>
          </a:bodyPr>
          <a:lstStyle/>
          <a:p>
            <a:pPr>
              <a:defRPr/>
            </a:pPr>
            <a:r>
              <a:rPr lang="es-CO" sz="4300" b="1" dirty="0">
                <a:solidFill>
                  <a:srgbClr val="C00000"/>
                </a:solidFill>
                <a:latin typeface="Impact" panose="020B0806030902050204" pitchFamily="34" charset="0"/>
                <a:ea typeface="Calibri" panose="020F0502020204030204" pitchFamily="34" charset="0"/>
                <a:cs typeface="Times New Roman" panose="02020603050405020304" pitchFamily="18" charset="0"/>
              </a:rPr>
              <a:t>Plan de Previsión de Recursos Humanos</a:t>
            </a:r>
            <a:r>
              <a:rPr lang="es-CO" sz="4300" dirty="0">
                <a:solidFill>
                  <a:srgbClr val="C00000"/>
                </a:solidFill>
                <a:latin typeface="Impact" panose="020B0806030902050204" pitchFamily="34" charset="0"/>
                <a:ea typeface="Calibri" panose="020F0502020204030204" pitchFamily="34" charset="0"/>
                <a:cs typeface="Times New Roman" panose="02020603050405020304" pitchFamily="18" charset="0"/>
              </a:rPr>
              <a:t> </a:t>
            </a:r>
          </a:p>
          <a:p>
            <a:pPr>
              <a:defRPr/>
            </a:pPr>
            <a:endParaRPr lang="es-CO" sz="43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0" name="CuadroTexto 9">
            <a:extLst>
              <a:ext uri="{FF2B5EF4-FFF2-40B4-BE49-F238E27FC236}">
                <a16:creationId xmlns:a16="http://schemas.microsoft.com/office/drawing/2014/main" id="{42EC5B6D-E73E-4BAF-575E-A56CBABAA5D0}"/>
              </a:ext>
            </a:extLst>
          </p:cNvPr>
          <p:cNvSpPr txBox="1"/>
          <p:nvPr/>
        </p:nvSpPr>
        <p:spPr>
          <a:xfrm>
            <a:off x="553452" y="6518292"/>
            <a:ext cx="14391741" cy="3578480"/>
          </a:xfrm>
          <a:prstGeom prst="rect">
            <a:avLst/>
          </a:prstGeom>
          <a:noFill/>
        </p:spPr>
        <p:txBody>
          <a:bodyPr wrap="square">
            <a:spAutoFit/>
          </a:bodyPr>
          <a:lstStyle/>
          <a:p>
            <a:pPr>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Las actividades que aportaron al avance del plan de previsión fueron: </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La estructuración de la convocatoria para la provisión de las vacantes de los profesionales.</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La planeación del proceso de conformación de listados de hojas de vida para el empleo bombero.</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Ajuste de los actos administrativos de cambio de la estructura organizacional.</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Desarrollo de mesas de trabajo con el DASCD para los documentos de propuesta técnica y manual de funciones, revisión de los formatos previos a lista de elegibles. </a:t>
            </a: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036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452274" y="219067"/>
            <a:ext cx="14357617"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a:t>
            </a:r>
            <a:endPar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ctr" defTabSz="555452" rtl="0" eaLnBrk="1" fontAlgn="auto" latinLnBrk="0" hangingPunct="1">
              <a:lnSpc>
                <a:spcPct val="100000"/>
              </a:lnSpc>
              <a:spcBef>
                <a:spcPts val="0"/>
              </a:spcBef>
              <a:spcAft>
                <a:spcPts val="0"/>
              </a:spcAft>
              <a:buClrTx/>
              <a:buSzTx/>
              <a:buFontTx/>
              <a:buNone/>
              <a:tabLst/>
              <a:defRPr/>
            </a:pPr>
            <a:endPar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p>
        </p:txBody>
      </p:sp>
      <p:sp>
        <p:nvSpPr>
          <p:cNvPr id="8" name="CuadroTexto 7">
            <a:extLst>
              <a:ext uri="{FF2B5EF4-FFF2-40B4-BE49-F238E27FC236}">
                <a16:creationId xmlns:a16="http://schemas.microsoft.com/office/drawing/2014/main" id="{8DEA58D5-C7DF-447F-C2EC-354ED690EEB8}"/>
              </a:ext>
            </a:extLst>
          </p:cNvPr>
          <p:cNvSpPr txBox="1"/>
          <p:nvPr/>
        </p:nvSpPr>
        <p:spPr>
          <a:xfrm>
            <a:off x="736497" y="1917357"/>
            <a:ext cx="14421099" cy="6370975"/>
          </a:xfrm>
          <a:prstGeom prst="rect">
            <a:avLst/>
          </a:prstGeom>
          <a:noFill/>
        </p:spPr>
        <p:txBody>
          <a:bodyPr wrap="square">
            <a:spAutoFit/>
          </a:bodyPr>
          <a:lstStyle/>
          <a:p>
            <a:pPr algn="just"/>
            <a:r>
              <a:rPr lang="es-ES" sz="2400" b="0" i="0" dirty="0">
                <a:effectLst/>
                <a:latin typeface="Arial Narrow" panose="020B0606020202030204" pitchFamily="34" charset="0"/>
              </a:rPr>
              <a:t>En cumplimiento del objetivo numero 1 del plan en mención “ Fomentar una cultura encaminada al autocuidado mediante programas para la adopción de hábitos de vida saludable, se llevaron a cabo las siguientes actividades:</a:t>
            </a:r>
            <a:br>
              <a:rPr lang="es-ES" sz="2400" b="0" i="0" dirty="0">
                <a:effectLst/>
                <a:latin typeface="Arial Narrow" panose="020B0606020202030204" pitchFamily="34" charset="0"/>
              </a:rPr>
            </a:br>
            <a:r>
              <a:rPr lang="es-ES" sz="2400" b="0" i="0" dirty="0">
                <a:effectLst/>
                <a:latin typeface="Arial Narrow" panose="020B0606020202030204" pitchFamily="34" charset="0"/>
              </a:rPr>
              <a:t> </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 Acompañamiento psicológico al personal operativo que lo requirieron.</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 </a:t>
            </a:r>
            <a:r>
              <a:rPr lang="es-ES" sz="2400" dirty="0">
                <a:latin typeface="Arial Narrow" panose="020B0606020202030204" pitchFamily="34" charset="0"/>
              </a:rPr>
              <a:t>S</a:t>
            </a:r>
            <a:r>
              <a:rPr lang="es-ES" sz="2400" b="0" i="0" dirty="0">
                <a:effectLst/>
                <a:latin typeface="Arial Narrow" panose="020B0606020202030204" pitchFamily="34" charset="0"/>
              </a:rPr>
              <a:t>eguimiento al personal del programa de SPA.</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 Actualización y divulgación de la Política de Prevención y Control del Consumo de Sustancias </a:t>
            </a:r>
            <a:r>
              <a:rPr lang="es-ES" sz="2400" dirty="0">
                <a:latin typeface="Arial Narrow" panose="020B0606020202030204" pitchFamily="34" charset="0"/>
              </a:rPr>
              <a:t>P</a:t>
            </a:r>
            <a:r>
              <a:rPr lang="es-ES" sz="2400" b="0" i="0" dirty="0">
                <a:effectLst/>
                <a:latin typeface="Arial Narrow" panose="020B0606020202030204" pitchFamily="34" charset="0"/>
              </a:rPr>
              <a:t>sicoactivas de la UAECOB.</a:t>
            </a:r>
          </a:p>
          <a:p>
            <a:pPr marL="342900" indent="-342900" algn="just">
              <a:buClr>
                <a:srgbClr val="FF0000"/>
              </a:buClr>
              <a:buFont typeface="Wingdings" panose="05000000000000000000" pitchFamily="2" charset="2"/>
              <a:buChar char="Ø"/>
            </a:pPr>
            <a:r>
              <a:rPr lang="es-ES" sz="2400" dirty="0">
                <a:latin typeface="Arial Narrow" panose="020B0606020202030204" pitchFamily="34" charset="0"/>
              </a:rPr>
              <a:t>M</a:t>
            </a:r>
            <a:r>
              <a:rPr lang="es-ES" sz="2400" b="0" i="0" dirty="0">
                <a:effectLst/>
                <a:latin typeface="Arial Narrow" panose="020B0606020202030204" pitchFamily="34" charset="0"/>
              </a:rPr>
              <a:t>onitoreo al personal con riesgo cardiovascular alto, pausas activas, acondicionamiento del gesto postural, actualización del protocolo COVID, seguimiento a casos COVID, seguimiento médico al personal con accidente y enfermedad laboral.</a:t>
            </a:r>
          </a:p>
          <a:p>
            <a:pPr marL="342900" indent="-342900" algn="just">
              <a:buClr>
                <a:srgbClr val="FF0000"/>
              </a:buClr>
              <a:buFont typeface="Wingdings" panose="05000000000000000000" pitchFamily="2" charset="2"/>
              <a:buChar char="Ø"/>
            </a:pPr>
            <a:endParaRPr lang="es-ES" sz="2400" b="0" i="0" dirty="0">
              <a:effectLst/>
              <a:latin typeface="Arial Narrow" panose="020B0606020202030204" pitchFamily="34" charset="0"/>
            </a:endParaRPr>
          </a:p>
          <a:p>
            <a:pPr algn="just"/>
            <a:r>
              <a:rPr lang="es-ES" sz="2400" b="0" i="0" dirty="0">
                <a:effectLst/>
                <a:latin typeface="Arial Narrow" panose="020B0606020202030204" pitchFamily="34" charset="0"/>
              </a:rPr>
              <a:t>Las actividades desarrolladas dando cumplimiento al Objetivo 2 Realizar la identificación continua de peligros, evaluación y valoración de riesgos y determinar los controles fueron:</a:t>
            </a:r>
          </a:p>
          <a:p>
            <a:pPr algn="just"/>
            <a:endParaRPr lang="es-ES" sz="2400" b="0" i="0" dirty="0">
              <a:effectLst/>
              <a:latin typeface="Arial Narrow" panose="020B0606020202030204" pitchFamily="34" charset="0"/>
            </a:endParaRP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 Ejecución del cronograma de inspecciones planeadas 2022 con personal integrante del Copasst en las diferentes sedes.</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Actualización del procedimiento de inspecciones planeadas con los formatos vinculados, con apoyo del COPASST.</a:t>
            </a:r>
          </a:p>
          <a:p>
            <a:pPr marL="342900" indent="-342900" algn="just">
              <a:buClr>
                <a:srgbClr val="FF0000"/>
              </a:buClr>
              <a:buFont typeface="Wingdings" panose="05000000000000000000" pitchFamily="2" charset="2"/>
              <a:buChar char="Ø"/>
            </a:pPr>
            <a:r>
              <a:rPr lang="es-ES" sz="2400" dirty="0">
                <a:latin typeface="Arial Narrow" panose="020B0606020202030204" pitchFamily="34" charset="0"/>
              </a:rPr>
              <a:t>S</a:t>
            </a:r>
            <a:r>
              <a:rPr lang="es-ES" sz="2400" b="0" i="0" dirty="0">
                <a:effectLst/>
                <a:latin typeface="Arial Narrow" panose="020B0606020202030204" pitchFamily="34" charset="0"/>
              </a:rPr>
              <a:t>eguimiento a los controles de los riesgos altos y moderados identificados en la matriz de identificación de peligros y valoración de riesgos</a:t>
            </a:r>
            <a:r>
              <a:rPr lang="es-ES" sz="2400" dirty="0">
                <a:latin typeface="Arial Narrow" panose="020B0606020202030204" pitchFamily="34" charset="0"/>
              </a:rPr>
              <a:t>.</a:t>
            </a:r>
          </a:p>
          <a:p>
            <a:pPr marL="342900" indent="-342900" algn="just">
              <a:buClr>
                <a:srgbClr val="FF0000"/>
              </a:buClr>
              <a:buFont typeface="Wingdings" panose="05000000000000000000" pitchFamily="2" charset="2"/>
              <a:buChar char="Ø"/>
            </a:pPr>
            <a:r>
              <a:rPr lang="es-ES" sz="2400" dirty="0">
                <a:latin typeface="Arial Narrow" panose="020B0606020202030204" pitchFamily="34" charset="0"/>
              </a:rPr>
              <a:t>S</a:t>
            </a:r>
            <a:r>
              <a:rPr lang="es-ES" sz="2400" b="0" i="0" dirty="0">
                <a:effectLst/>
                <a:latin typeface="Arial Narrow" panose="020B0606020202030204" pitchFamily="34" charset="0"/>
              </a:rPr>
              <a:t>eguimiento a la instalación de los gabinetes para los desfibriladores.</a:t>
            </a:r>
          </a:p>
        </p:txBody>
      </p:sp>
    </p:spTree>
    <p:extLst>
      <p:ext uri="{BB962C8B-B14F-4D97-AF65-F5344CB8AC3E}">
        <p14:creationId xmlns:p14="http://schemas.microsoft.com/office/powerpoint/2010/main" val="2993142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525426" y="584827"/>
            <a:ext cx="14357617"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 </a:t>
            </a:r>
            <a:endPar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ctr" defTabSz="555452" rtl="0" eaLnBrk="1" fontAlgn="auto" latinLnBrk="0" hangingPunct="1">
              <a:lnSpc>
                <a:spcPct val="100000"/>
              </a:lnSpc>
              <a:spcBef>
                <a:spcPts val="0"/>
              </a:spcBef>
              <a:spcAft>
                <a:spcPts val="0"/>
              </a:spcAft>
              <a:buClrTx/>
              <a:buSzTx/>
              <a:buFontTx/>
              <a:buNone/>
              <a:tabLst/>
              <a:defRPr/>
            </a:pPr>
            <a:endPar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p>
        </p:txBody>
      </p:sp>
      <p:sp>
        <p:nvSpPr>
          <p:cNvPr id="8" name="CuadroTexto 7">
            <a:extLst>
              <a:ext uri="{FF2B5EF4-FFF2-40B4-BE49-F238E27FC236}">
                <a16:creationId xmlns:a16="http://schemas.microsoft.com/office/drawing/2014/main" id="{8DEA58D5-C7DF-447F-C2EC-354ED690EEB8}"/>
              </a:ext>
            </a:extLst>
          </p:cNvPr>
          <p:cNvSpPr txBox="1"/>
          <p:nvPr/>
        </p:nvSpPr>
        <p:spPr>
          <a:xfrm>
            <a:off x="190501" y="1531005"/>
            <a:ext cx="14881204" cy="8956298"/>
          </a:xfrm>
          <a:prstGeom prst="rect">
            <a:avLst/>
          </a:prstGeom>
          <a:noFill/>
        </p:spPr>
        <p:txBody>
          <a:bodyPr wrap="square">
            <a:spAutoFit/>
          </a:bodyPr>
          <a:lstStyle/>
          <a:p>
            <a:pPr algn="just"/>
            <a:r>
              <a:rPr lang="es-ES" sz="2400" b="0" i="0" dirty="0">
                <a:effectLst/>
                <a:latin typeface="Arial Narrow" panose="020B0606020202030204" pitchFamily="34" charset="0"/>
              </a:rPr>
              <a:t>Para  el cumplimiento del Objetivo numero 3 Implementar medidas de intervención y control para los riesgos identificados, para mitigar los impactos reales y potenciales en situaciones generadoras de incidentes, accidentes y enfermedades laborales, se desarrollaron las siguientes actividades</a:t>
            </a:r>
          </a:p>
          <a:p>
            <a:pPr algn="just"/>
            <a:endParaRPr lang="es-ES" sz="2400" b="0" i="0" dirty="0">
              <a:effectLst/>
              <a:latin typeface="Arial Narrow" panose="020B0606020202030204" pitchFamily="34" charset="0"/>
            </a:endParaRP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Investigación oportuna los accidentes e incidentes de trabajo ocurridos en el periodo, divulgación de las lecciones aprendidas derivados de los accidentes de trabajo mediante diferentes mecanismos (intranet, SharePoint).</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Reuniones mensual de desempeño de investigaciones de incidentes y accidentes en el equipo SST y análisis de indicadores de accidentes de trabajo.</a:t>
            </a:r>
          </a:p>
          <a:p>
            <a:pPr marL="342900" indent="-342900" algn="just">
              <a:buClr>
                <a:srgbClr val="FF0000"/>
              </a:buClr>
              <a:buFont typeface="Wingdings" panose="05000000000000000000" pitchFamily="2" charset="2"/>
              <a:buChar char="Ø"/>
            </a:pPr>
            <a:r>
              <a:rPr lang="es-ES" sz="2400" dirty="0">
                <a:latin typeface="Arial Narrow" panose="020B0606020202030204" pitchFamily="34" charset="0"/>
              </a:rPr>
              <a:t>C</a:t>
            </a:r>
            <a:r>
              <a:rPr lang="es-ES" sz="2400" b="0" i="0" dirty="0">
                <a:effectLst/>
                <a:latin typeface="Arial Narrow" panose="020B0606020202030204" pitchFamily="34" charset="0"/>
              </a:rPr>
              <a:t>onvocatoria de aliados de Seguridad en las 17 estaciones para fomentar el autocuidado, diseño y divulgación del programa Trabajo seguro en alturas en actividades rutinarias y no rutinarias.</a:t>
            </a:r>
          </a:p>
          <a:p>
            <a:pPr algn="just"/>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r>
              <a:rPr lang="es-CO" sz="2400" dirty="0">
                <a:latin typeface="Arial Narrow" panose="020B0606020202030204" pitchFamily="34" charset="0"/>
                <a:ea typeface="Calibri" panose="020F0502020204030204" pitchFamily="34" charset="0"/>
                <a:cs typeface="Times New Roman" panose="02020603050405020304" pitchFamily="18" charset="0"/>
              </a:rPr>
              <a:t>Para el objetivo 4, </a:t>
            </a:r>
            <a:r>
              <a:rPr lang="es-MX" sz="2400" dirty="0">
                <a:latin typeface="Arial Narrow" panose="020B0606020202030204" pitchFamily="34" charset="0"/>
                <a:ea typeface="Calibri" panose="020F0502020204030204" pitchFamily="34" charset="0"/>
                <a:cs typeface="Times New Roman" panose="02020603050405020304" pitchFamily="18" charset="0"/>
              </a:rPr>
              <a:t>Promover la mejora continua del sistema de Gestión de Seguridad y Salud en el trabajo y el compromiso de los servidores con la misma, se desarrollaron las siguientes actividades: </a:t>
            </a:r>
          </a:p>
          <a:p>
            <a:pPr algn="just"/>
            <a:endParaRPr lang="es-MX"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Capacitación al personal operativo en atención pacientes con ideación suicida “Curso de primeros auxilios psicológicos”.</a:t>
            </a: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Capacitaciones en lavado de manos.</a:t>
            </a: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Capacitaciones al personal de la brigada.</a:t>
            </a: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Capacitación en lactancia materna.</a:t>
            </a: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Curso 50 h/ 20h en el SGSST para personal con responsabilidad en SST e integrantes del COPASST.</a:t>
            </a:r>
          </a:p>
          <a:p>
            <a:pPr marL="342900" indent="-342900" algn="just">
              <a:buClr>
                <a:srgbClr val="FF0000"/>
              </a:buClr>
              <a:buFont typeface="Wingdings" panose="05000000000000000000" pitchFamily="2" charset="2"/>
              <a:buChar char="Ø"/>
            </a:pPr>
            <a:r>
              <a:rPr lang="es-CO" sz="2400" dirty="0">
                <a:latin typeface="Arial Narrow" panose="020B0606020202030204" pitchFamily="34" charset="0"/>
                <a:ea typeface="Calibri" panose="020F0502020204030204" pitchFamily="34" charset="0"/>
                <a:cs typeface="Times New Roman" panose="02020603050405020304" pitchFamily="18" charset="0"/>
              </a:rPr>
              <a:t>Capacitaciones al personal de Teletrabajo“</a:t>
            </a:r>
            <a:br>
              <a:rPr lang="es-CO" sz="2400" dirty="0">
                <a:latin typeface="Arial Narrow" panose="020B0606020202030204" pitchFamily="34" charset="0"/>
                <a:ea typeface="Calibri" panose="020F0502020204030204" pitchFamily="34" charset="0"/>
                <a:cs typeface="Times New Roman" panose="02020603050405020304" pitchFamily="18" charset="0"/>
              </a:rPr>
            </a:b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r>
              <a:rPr lang="es-CO" sz="2000" b="1" dirty="0">
                <a:latin typeface="Arial Narrow" panose="020B0606020202030204" pitchFamily="34" charset="0"/>
                <a:ea typeface="Calibri" panose="020F0502020204030204" pitchFamily="34" charset="0"/>
                <a:cs typeface="Times New Roman" panose="02020603050405020304" pitchFamily="18" charset="0"/>
              </a:rPr>
              <a:t>Visto el avance de los planes institucionales, se presentan enseguida, los avances en la Implementación de las políticas del Modelo Integrado de Planeación y Gestión- MIPG</a:t>
            </a:r>
          </a:p>
          <a:p>
            <a:pPr algn="just"/>
            <a:r>
              <a:rPr lang="es-ES" sz="2400" b="0" i="0" dirty="0">
                <a:effectLst/>
                <a:latin typeface="Arial Narrow" panose="020B0606020202030204" pitchFamily="34" charset="0"/>
              </a:rPr>
              <a:t> </a:t>
            </a:r>
          </a:p>
        </p:txBody>
      </p:sp>
    </p:spTree>
    <p:extLst>
      <p:ext uri="{BB962C8B-B14F-4D97-AF65-F5344CB8AC3E}">
        <p14:creationId xmlns:p14="http://schemas.microsoft.com/office/powerpoint/2010/main" val="306050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23A279C0-8232-2F6D-4E03-0A7C8BBD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55"/>
            <a:ext cx="15546388" cy="9843877"/>
          </a:xfrm>
          <a:prstGeom prst="rect">
            <a:avLst/>
          </a:prstGeom>
        </p:spPr>
      </p:pic>
      <p:sp>
        <p:nvSpPr>
          <p:cNvPr id="5" name="Rectángulo 4"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MIPG</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 </a:t>
            </a:r>
            <a:r>
              <a:rPr kumimoji="0" lang="es-CO"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MODELO INTEGRADO DE PLANEACIÓN Y GESTIÓN</a:t>
            </a:r>
            <a:endParaRPr kumimoji="0" lang="es-ES"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78008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 de avance en la implementacion del MIPG" title="% de avance en la implementacion del MIPG">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04044" y="30930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85447B03-35B5-86AA-9B5C-527AEB732D0B}"/>
              </a:ext>
            </a:extLst>
          </p:cNvPr>
          <p:cNvSpPr/>
          <p:nvPr/>
        </p:nvSpPr>
        <p:spPr>
          <a:xfrm>
            <a:off x="449151" y="1513480"/>
            <a:ext cx="3757164" cy="288669"/>
          </a:xfrm>
          <a:prstGeom prst="rect">
            <a:avLst/>
          </a:prstGeom>
        </p:spPr>
        <p:txBody>
          <a:bodyPr wrap="square">
            <a:spAutoFit/>
          </a:bodyPr>
          <a:lstStyle/>
          <a:p>
            <a:pPr defTabSz="555452"/>
            <a:r>
              <a:rPr lang="es-CO" sz="1276" b="1" i="1" dirty="0">
                <a:solidFill>
                  <a:prstClr val="black"/>
                </a:solidFill>
                <a:latin typeface="Arial Narrow" panose="020B0606020202030204" pitchFamily="34" charset="0"/>
              </a:rPr>
              <a:t>Gráfica 3. % de avance en la Implementación de MIPG  </a:t>
            </a:r>
          </a:p>
        </p:txBody>
      </p:sp>
      <p:pic>
        <p:nvPicPr>
          <p:cNvPr id="3" name="Imagen 2" descr="% de avance en la implementacion del MIPG" title="% de avance en la implementacion del MIPG">
            <a:extLst>
              <a:ext uri="{FF2B5EF4-FFF2-40B4-BE49-F238E27FC236}">
                <a16:creationId xmlns:a16="http://schemas.microsoft.com/office/drawing/2014/main" id="{83F0F717-5358-4545-0CA0-61C9FB672F19}"/>
              </a:ext>
            </a:extLst>
          </p:cNvPr>
          <p:cNvPicPr>
            <a:picLocks noChangeAspect="1"/>
          </p:cNvPicPr>
          <p:nvPr/>
        </p:nvPicPr>
        <p:blipFill>
          <a:blip r:embed="rId2"/>
          <a:stretch>
            <a:fillRect/>
          </a:stretch>
        </p:blipFill>
        <p:spPr>
          <a:xfrm>
            <a:off x="352951" y="2033995"/>
            <a:ext cx="8635405" cy="7560180"/>
          </a:xfrm>
          <a:prstGeom prst="rect">
            <a:avLst/>
          </a:prstGeom>
        </p:spPr>
      </p:pic>
      <p:sp>
        <p:nvSpPr>
          <p:cNvPr id="14" name="CuadroTexto 13">
            <a:extLst>
              <a:ext uri="{FF2B5EF4-FFF2-40B4-BE49-F238E27FC236}">
                <a16:creationId xmlns:a16="http://schemas.microsoft.com/office/drawing/2014/main" id="{F83FF00E-0FD8-CBE1-2E85-45A0A6EDF54B}"/>
              </a:ext>
            </a:extLst>
          </p:cNvPr>
          <p:cNvSpPr txBox="1"/>
          <p:nvPr/>
        </p:nvSpPr>
        <p:spPr>
          <a:xfrm>
            <a:off x="9182960" y="2117908"/>
            <a:ext cx="5982098" cy="7109639"/>
          </a:xfrm>
          <a:prstGeom prst="rect">
            <a:avLst/>
          </a:prstGeom>
          <a:noFill/>
        </p:spPr>
        <p:txBody>
          <a:bodyPr wrap="square" rtlCol="0">
            <a:spAutoFit/>
          </a:bodyPr>
          <a:lstStyle/>
          <a:p>
            <a:pPr algn="just"/>
            <a:r>
              <a:rPr lang="es-CO" sz="2400" dirty="0">
                <a:latin typeface="Arial Narrow" panose="020B0606020202030204" pitchFamily="34" charset="0"/>
              </a:rPr>
              <a:t>La U.A.E Cuerpo Oficial de Bomberos de Bogotá, en búsqueda de mejorar la gestión institucional y la evaluación de índice de desempeño Institucional, alinea su Plan Operativo con la actividades que deben desarrollarse para la implementación y apropiación de las dimensiones y políticas de gestión del MIPG. De tal manera los resultados de la implementación de las políticas son los siguientes:</a:t>
            </a:r>
          </a:p>
          <a:p>
            <a:pPr algn="just"/>
            <a:r>
              <a:rPr lang="es-CO" sz="2400" dirty="0">
                <a:latin typeface="Arial Narrow" panose="020B0606020202030204" pitchFamily="34" charset="0"/>
              </a:rPr>
              <a:t>El avance promedio total de implementación MIPG es del </a:t>
            </a:r>
            <a:r>
              <a:rPr lang="es-CO" sz="2400" b="1" dirty="0">
                <a:latin typeface="Arial Narrow" panose="020B0606020202030204" pitchFamily="34" charset="0"/>
              </a:rPr>
              <a:t>58,41% </a:t>
            </a:r>
            <a:r>
              <a:rPr lang="es-CO" sz="2400" dirty="0">
                <a:latin typeface="Arial Narrow" panose="020B0606020202030204" pitchFamily="34" charset="0"/>
              </a:rPr>
              <a:t>siendo la política de racionalización de tramites la política con un mayor nivel de implementación, y la política de gestión estratégica del talento humano la política con menor nivel de desarrollo.</a:t>
            </a:r>
          </a:p>
          <a:p>
            <a:pPr algn="just"/>
            <a:endParaRPr lang="es-CO" sz="2400" dirty="0">
              <a:latin typeface="Arial Narrow" panose="020B0606020202030204" pitchFamily="34" charset="0"/>
            </a:endParaRPr>
          </a:p>
          <a:p>
            <a:pPr algn="just"/>
            <a:r>
              <a:rPr lang="es-CO" sz="2400" dirty="0">
                <a:latin typeface="Arial Narrow" panose="020B0606020202030204" pitchFamily="34" charset="0"/>
              </a:rPr>
              <a:t>Enseguida se presentaran las principales observaciones en relación a los avances sobre cada una de las políticas del gestión del MIPG </a:t>
            </a:r>
          </a:p>
        </p:txBody>
      </p:sp>
      <p:sp>
        <p:nvSpPr>
          <p:cNvPr id="17" name="CuadroTexto 16">
            <a:extLst>
              <a:ext uri="{FF2B5EF4-FFF2-40B4-BE49-F238E27FC236}">
                <a16:creationId xmlns:a16="http://schemas.microsoft.com/office/drawing/2014/main" id="{298AE5E7-451B-D0DC-271F-A2B0CC52E6D6}"/>
              </a:ext>
            </a:extLst>
          </p:cNvPr>
          <p:cNvSpPr txBox="1"/>
          <p:nvPr/>
        </p:nvSpPr>
        <p:spPr>
          <a:xfrm>
            <a:off x="157652" y="9777337"/>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60993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Cuadro resalto del titulo " title="Cuadro resalto del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descr="Cuadro resalto del titulo " title="Cuadro resalto del titulo ">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31137" y="549157"/>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67CFCD27-5568-AFBB-BEC7-05471CADF4C3}"/>
              </a:ext>
            </a:extLst>
          </p:cNvPr>
          <p:cNvSpPr/>
          <p:nvPr/>
        </p:nvSpPr>
        <p:spPr>
          <a:xfrm>
            <a:off x="524888" y="1459212"/>
            <a:ext cx="2551276" cy="276999"/>
          </a:xfrm>
          <a:prstGeom prst="rect">
            <a:avLst/>
          </a:prstGeom>
        </p:spPr>
        <p:txBody>
          <a:bodyPr wrap="none">
            <a:spAutoFit/>
          </a:bodyPr>
          <a:lstStyle/>
          <a:p>
            <a:r>
              <a:rPr lang="es-CO" sz="1200" i="1" dirty="0">
                <a:latin typeface="Arial Narrow" panose="020B0606020202030204" pitchFamily="34" charset="0"/>
              </a:rPr>
              <a:t>Tabla 4. Observaciones de Avance MIPG  </a:t>
            </a:r>
          </a:p>
        </p:txBody>
      </p:sp>
      <p:graphicFrame>
        <p:nvGraphicFramePr>
          <p:cNvPr id="7" name="Tabla 6" descr="Observaciones de avance MIPG " title="Observaciones de avance MIPG ">
            <a:extLst>
              <a:ext uri="{FF2B5EF4-FFF2-40B4-BE49-F238E27FC236}">
                <a16:creationId xmlns:a16="http://schemas.microsoft.com/office/drawing/2014/main" id="{248E3C24-6F49-2377-7957-A011592E594F}"/>
              </a:ext>
            </a:extLst>
          </p:cNvPr>
          <p:cNvGraphicFramePr>
            <a:graphicFrameLocks noGrp="1"/>
          </p:cNvGraphicFramePr>
          <p:nvPr>
            <p:extLst>
              <p:ext uri="{D42A27DB-BD31-4B8C-83A1-F6EECF244321}">
                <p14:modId xmlns:p14="http://schemas.microsoft.com/office/powerpoint/2010/main" val="3613844347"/>
              </p:ext>
            </p:extLst>
          </p:nvPr>
        </p:nvGraphicFramePr>
        <p:xfrm>
          <a:off x="901031" y="1914296"/>
          <a:ext cx="13691262" cy="7619347"/>
        </p:xfrm>
        <a:graphic>
          <a:graphicData uri="http://schemas.openxmlformats.org/drawingml/2006/table">
            <a:tbl>
              <a:tblPr firstRow="1" bandRow="1">
                <a:tableStyleId>{073A0DAA-6AF3-43AB-8588-CEC1D06C72B9}</a:tableStyleId>
              </a:tblPr>
              <a:tblGrid>
                <a:gridCol w="3071371">
                  <a:extLst>
                    <a:ext uri="{9D8B030D-6E8A-4147-A177-3AD203B41FA5}">
                      <a16:colId xmlns:a16="http://schemas.microsoft.com/office/drawing/2014/main" val="20000"/>
                    </a:ext>
                  </a:extLst>
                </a:gridCol>
                <a:gridCol w="10619891">
                  <a:extLst>
                    <a:ext uri="{9D8B030D-6E8A-4147-A177-3AD203B41FA5}">
                      <a16:colId xmlns:a16="http://schemas.microsoft.com/office/drawing/2014/main" val="20001"/>
                    </a:ext>
                  </a:extLst>
                </a:gridCol>
              </a:tblGrid>
              <a:tr h="343378">
                <a:tc>
                  <a:txBody>
                    <a:bodyPr/>
                    <a:lstStyle/>
                    <a:p>
                      <a:pPr algn="just"/>
                      <a:r>
                        <a:rPr lang="es-CO" sz="1500" dirty="0">
                          <a:latin typeface="Arial Narrow" panose="020B0606020202030204" pitchFamily="34" charset="0"/>
                        </a:rPr>
                        <a:t>Política MIPG</a:t>
                      </a:r>
                    </a:p>
                  </a:txBody>
                  <a:tcPr marL="114459" marR="114459" marT="57230" marB="57230"/>
                </a:tc>
                <a:tc>
                  <a:txBody>
                    <a:bodyPr/>
                    <a:lstStyle/>
                    <a:p>
                      <a:pPr algn="just"/>
                      <a:r>
                        <a:rPr lang="es-CO" sz="1500" dirty="0">
                          <a:latin typeface="Arial Narrow" panose="020B0606020202030204" pitchFamily="34" charset="0"/>
                        </a:rPr>
                        <a:t>Observaciones </a:t>
                      </a:r>
                    </a:p>
                  </a:txBody>
                  <a:tcPr marL="114459" marR="114459" marT="57230" marB="57230"/>
                </a:tc>
                <a:extLst>
                  <a:ext uri="{0D108BD9-81ED-4DB2-BD59-A6C34878D82A}">
                    <a16:rowId xmlns:a16="http://schemas.microsoft.com/office/drawing/2014/main" val="10000"/>
                  </a:ext>
                </a:extLst>
              </a:tr>
              <a:tr h="715371">
                <a:tc>
                  <a:txBody>
                    <a:bodyPr/>
                    <a:lstStyle/>
                    <a:p>
                      <a:pPr algn="just"/>
                      <a:r>
                        <a:rPr lang="es-CO" sz="1300" dirty="0">
                          <a:latin typeface="Arial Narrow" panose="020B0606020202030204" pitchFamily="34" charset="0"/>
                        </a:rPr>
                        <a:t>Gobierno Digital </a:t>
                      </a:r>
                    </a:p>
                  </a:txBody>
                  <a:tcPr marL="114459" marR="114459" marT="57230" marB="57230"/>
                </a:tc>
                <a:tc>
                  <a:txBody>
                    <a:bodyPr/>
                    <a:lstStyle/>
                    <a:p>
                      <a:pPr algn="just"/>
                      <a:r>
                        <a:rPr lang="es-ES" sz="1300" dirty="0">
                          <a:latin typeface="Arial Narrow" panose="020B0606020202030204" pitchFamily="34" charset="0"/>
                        </a:rPr>
                        <a:t>La política de Gobierno digital tuvo un aumento del 10, 19% en el segundo trimestre respecto al 77,85% de avance total, debido en gran medida a la presentación del plan de Identificación, clasificación y publicación de datos abiertos al Comité Gestión y Desempeño del 02 de junio de 2022, el cual fue aprobado</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1"/>
                  </a:ext>
                </a:extLst>
              </a:tr>
              <a:tr h="870368">
                <a:tc>
                  <a:txBody>
                    <a:bodyPr/>
                    <a:lstStyle/>
                    <a:p>
                      <a:pPr marL="0" algn="just" defTabSz="914400" rtl="0" eaLnBrk="1" latinLnBrk="0" hangingPunct="1"/>
                      <a:r>
                        <a:rPr lang="es-CO" sz="1300" kern="1200" dirty="0">
                          <a:solidFill>
                            <a:schemeClr val="dk1"/>
                          </a:solidFill>
                          <a:effectLst/>
                          <a:latin typeface="Arial Narrow" panose="020B0606020202030204" pitchFamily="34" charset="0"/>
                          <a:ea typeface="+mn-ea"/>
                          <a:cs typeface="+mn-cs"/>
                        </a:rPr>
                        <a:t>Planeación Institucional </a:t>
                      </a:r>
                    </a:p>
                  </a:txBody>
                  <a:tcPr marL="114459" marR="114459" marT="57230" marB="57230"/>
                </a:tc>
                <a:tc>
                  <a:txBody>
                    <a:bodyPr/>
                    <a:lstStyle/>
                    <a:p>
                      <a:pPr marL="0" algn="just" defTabSz="914400" rtl="0" eaLnBrk="1" fontAlgn="b" latinLnBrk="0" hangingPunct="1"/>
                      <a:r>
                        <a:rPr lang="es-ES" sz="1300" kern="1200" dirty="0">
                          <a:solidFill>
                            <a:schemeClr val="dk1"/>
                          </a:solidFill>
                          <a:effectLst/>
                          <a:latin typeface="Arial Narrow" panose="020B0606020202030204" pitchFamily="34" charset="0"/>
                          <a:ea typeface="+mn-ea"/>
                          <a:cs typeface="+mn-cs"/>
                        </a:rPr>
                        <a:t> El avance de la política de planeación institucional fue del 14,72% del 68,32% del total de avance de la política , esto en parte a la consolidación del  tablero de control, como instrumento de seguimiento a la ejecución de la planeación y gestión institucional, en el cual es visible el avance en la implementación de MIPG , los avances en la ejecución de los planes institucionales del decreto 612 de 2018, avances en el plan de acción, pilares estratégicos del PEI, indicadores de los proyectos estratégicos y ejecución presupuestal</a:t>
                      </a:r>
                    </a:p>
                  </a:txBody>
                  <a:tcPr marL="11923" marR="11923" marT="11923" marB="57230"/>
                </a:tc>
                <a:extLst>
                  <a:ext uri="{0D108BD9-81ED-4DB2-BD59-A6C34878D82A}">
                    <a16:rowId xmlns:a16="http://schemas.microsoft.com/office/drawing/2014/main" val="10002"/>
                  </a:ext>
                </a:extLst>
              </a:tr>
              <a:tr h="715371">
                <a:tc>
                  <a:txBody>
                    <a:bodyPr/>
                    <a:lstStyle/>
                    <a:p>
                      <a:pPr algn="just"/>
                      <a:r>
                        <a:rPr lang="es-CO" sz="1300" dirty="0">
                          <a:latin typeface="Arial Narrow" panose="020B0606020202030204" pitchFamily="34" charset="0"/>
                        </a:rPr>
                        <a:t>Defensa</a:t>
                      </a:r>
                      <a:r>
                        <a:rPr lang="es-CO" sz="1300" baseline="0" dirty="0">
                          <a:latin typeface="Arial Narrow" panose="020B0606020202030204" pitchFamily="34" charset="0"/>
                        </a:rPr>
                        <a:t> Jurídica</a:t>
                      </a:r>
                      <a:endParaRPr lang="es-CO" sz="1300" dirty="0">
                        <a:latin typeface="Arial Narrow" panose="020B0606020202030204" pitchFamily="34" charset="0"/>
                      </a:endParaRPr>
                    </a:p>
                  </a:txBody>
                  <a:tcPr marL="114459" marR="114459" marT="57230" marB="57230"/>
                </a:tc>
                <a:tc>
                  <a:txBody>
                    <a:bodyPr/>
                    <a:lstStyle/>
                    <a:p>
                      <a:pPr algn="just"/>
                      <a:r>
                        <a:rPr lang="es-ES" sz="1300" dirty="0">
                          <a:latin typeface="Arial Narrow" panose="020B0606020202030204" pitchFamily="34" charset="0"/>
                        </a:rPr>
                        <a:t>El avance de la política fue del 14,22% en el segundo trimestre del año, esto a razón de la recomendación de fortalecer el accionar del Comité de Conciliación frente al seguimiento permanente a la gestión de los apoderados externos; es importante que la entidad estudie y evalúe los procesos que cursen o hayan cursado en contra de la entidad, con el fin de  proponer correctivos</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3"/>
                  </a:ext>
                </a:extLst>
              </a:tr>
              <a:tr h="807604">
                <a:tc>
                  <a:txBody>
                    <a:bodyPr/>
                    <a:lstStyle/>
                    <a:p>
                      <a:pPr algn="just"/>
                      <a:r>
                        <a:rPr lang="es-CO" sz="1300" dirty="0">
                          <a:latin typeface="Arial Narrow" panose="020B0606020202030204" pitchFamily="34" charset="0"/>
                        </a:rPr>
                        <a:t>Seguridad Digital </a:t>
                      </a:r>
                    </a:p>
                  </a:txBody>
                  <a:tcPr marL="114459" marR="114459" marT="57230" marB="57230"/>
                </a:tc>
                <a:tc>
                  <a:txBody>
                    <a:bodyPr/>
                    <a:lstStyle/>
                    <a:p>
                      <a:pPr algn="just"/>
                      <a:r>
                        <a:rPr lang="es-ES" sz="1300" dirty="0">
                          <a:latin typeface="Arial Narrow" panose="020B0606020202030204" pitchFamily="34" charset="0"/>
                        </a:rPr>
                        <a:t>La política de seguridad digital tuvo un avance significativo  del 34,35% en la ejecución de en acciones para su implementación, es importante mencionar que, se derogo la Resolución 366 de 2014 por medio de la Resolución 555 de 2022 por la que se adopta la política de seguridad y privacidad de la información de la unidad administrativa cuerpo oficial bomberos Bogotá. la cual ya se encuentra publicada en la página web y está en procesos de su socialización.</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4"/>
                  </a:ext>
                </a:extLst>
              </a:tr>
              <a:tr h="715371">
                <a:tc>
                  <a:txBody>
                    <a:bodyPr/>
                    <a:lstStyle/>
                    <a:p>
                      <a:pPr algn="just"/>
                      <a:r>
                        <a:rPr lang="es-CO" sz="1300" dirty="0">
                          <a:latin typeface="Arial Narrow" panose="020B0606020202030204" pitchFamily="34" charset="0"/>
                        </a:rPr>
                        <a:t>Participación ciudadana en la Gestión Publica </a:t>
                      </a:r>
                    </a:p>
                  </a:txBody>
                  <a:tcPr marL="114459" marR="114459" marT="57230" marB="57230"/>
                </a:tc>
                <a:tc>
                  <a:txBody>
                    <a:bodyPr/>
                    <a:lstStyle/>
                    <a:p>
                      <a:pPr algn="just"/>
                      <a:r>
                        <a:rPr lang="es-ES" sz="1300" dirty="0">
                          <a:latin typeface="Arial Narrow" panose="020B0606020202030204" pitchFamily="34" charset="0"/>
                        </a:rPr>
                        <a:t>Esta política fue una de las que mas avance presento en el segundo trimestre del año, con 39,82%, respecto al 77,82% del total acumulado de su implementación, puesto que se han ejecutado las actividades de acuerdo con la programación, quedando por iniciar la cualificación de la participación ciudadana, sensibilizando a los grupos de valor y de interés en el ejercicio de participación y rendición de cuentas, la cual se ejecutará en el segundo semestre de la vigencia</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5"/>
                  </a:ext>
                </a:extLst>
              </a:tr>
              <a:tr h="915674">
                <a:tc>
                  <a:txBody>
                    <a:bodyPr/>
                    <a:lstStyle/>
                    <a:p>
                      <a:pPr algn="just"/>
                      <a:r>
                        <a:rPr lang="es-CO" sz="1300" dirty="0">
                          <a:latin typeface="Arial Narrow" panose="020B0606020202030204" pitchFamily="34" charset="0"/>
                        </a:rPr>
                        <a:t>Servicio</a:t>
                      </a:r>
                      <a:r>
                        <a:rPr lang="es-CO" sz="1300" baseline="0" dirty="0">
                          <a:latin typeface="Arial Narrow" panose="020B0606020202030204" pitchFamily="34" charset="0"/>
                        </a:rPr>
                        <a:t> al Ciudadano </a:t>
                      </a:r>
                      <a:endParaRPr lang="es-CO" sz="1300" dirty="0">
                        <a:latin typeface="Arial Narrow" panose="020B0606020202030204" pitchFamily="34" charset="0"/>
                      </a:endParaRPr>
                    </a:p>
                  </a:txBody>
                  <a:tcPr marL="114459" marR="114459" marT="57230" marB="57230"/>
                </a:tc>
                <a:tc>
                  <a:txBody>
                    <a:bodyPr/>
                    <a:lstStyle/>
                    <a:p>
                      <a:pPr algn="just"/>
                      <a:r>
                        <a:rPr lang="es-ES" sz="1300" dirty="0">
                          <a:latin typeface="Arial Narrow" panose="020B0606020202030204" pitchFamily="34" charset="0"/>
                        </a:rPr>
                        <a:t>La política de servicio al ciudadano continúa su avance según lo previsto, se han implementado actividades al 100% propuestas para el trimestre aportando estas un 16,81% de avance al 56,75% de avance total, esto debido a que se ha logrado avanzar en las capacitaciones de discapacidades múltiples y en las solicitudes para la generación y, posterior exhibición de las señales para el acceso a las instalaciones por parte de ciudadanos en situación de discapacidad. Adicionalmente, se avanza progresivamente en la actualización documental del proceso asociado a la política lo que permite mayor acercamiento al quehacer cotidiano de la unidad de atención al ciudadano. </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6"/>
                  </a:ext>
                </a:extLst>
              </a:tr>
              <a:tr h="715371">
                <a:tc>
                  <a:txBody>
                    <a:bodyPr/>
                    <a:lstStyle/>
                    <a:p>
                      <a:pPr algn="just"/>
                      <a:r>
                        <a:rPr lang="es-CO" sz="1300" dirty="0">
                          <a:latin typeface="Arial Narrow" panose="020B0606020202030204" pitchFamily="34" charset="0"/>
                        </a:rPr>
                        <a:t>Gestión Documental </a:t>
                      </a:r>
                    </a:p>
                  </a:txBody>
                  <a:tcPr marL="114459" marR="114459" marT="57230" marB="57230"/>
                </a:tc>
                <a:tc>
                  <a:txBody>
                    <a:bodyPr/>
                    <a:lstStyle/>
                    <a:p>
                      <a:pPr algn="just"/>
                      <a:r>
                        <a:rPr lang="es-ES" sz="1300" dirty="0">
                          <a:latin typeface="Arial Narrow" panose="020B0606020202030204" pitchFamily="34" charset="0"/>
                        </a:rPr>
                        <a:t>Existe un avance del 34,14% en el segundo trimestre respecto al 70,43% de avance total, esto debido a que se están desarrollando actividades que fortalecen los 5 componentes de la política de Gestión documental (estratégico, administración de archivos, procesos de la gestión documental, tecnológico y cultural), conforme a la evaluación de FURAG, es importante resaltar que gracias al trabajo organizado, supera lo programado para el 2Q.</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7"/>
                  </a:ext>
                </a:extLst>
              </a:tr>
              <a:tr h="715371">
                <a:tc>
                  <a:txBody>
                    <a:bodyPr/>
                    <a:lstStyle/>
                    <a:p>
                      <a:pPr algn="just"/>
                      <a:r>
                        <a:rPr lang="es-CO" sz="1300" dirty="0">
                          <a:latin typeface="Arial Narrow" panose="020B0606020202030204" pitchFamily="34" charset="0"/>
                        </a:rPr>
                        <a:t>Transparencia, acceso a la información y Lucha contra la Corrupción </a:t>
                      </a:r>
                    </a:p>
                  </a:txBody>
                  <a:tcPr marL="114459" marR="114459" marT="57230" marB="57230"/>
                </a:tc>
                <a:tc>
                  <a:txBody>
                    <a:bodyPr/>
                    <a:lstStyle/>
                    <a:p>
                      <a:pPr algn="just"/>
                      <a:r>
                        <a:rPr lang="es-ES" sz="1300" dirty="0">
                          <a:latin typeface="Arial Narrow" panose="020B0606020202030204" pitchFamily="34" charset="0"/>
                        </a:rPr>
                        <a:t>En el marco de implementación de esta política se han desarrollado las actividades conducentes al fortalecimiento de la política y del ITA, es necesario culminar la campaña de socialización de la política y de la guía de riesgos a los funcionarios y grupos de valor y partes interesadas de la entidad , lo que a permitido un avance del 33,43% en la implementación de esta política en el segundo trimestre del año </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8"/>
                  </a:ext>
                </a:extLst>
              </a:tr>
              <a:tr h="1105468">
                <a:tc>
                  <a:txBody>
                    <a:bodyPr/>
                    <a:lstStyle/>
                    <a:p>
                      <a:pPr algn="just"/>
                      <a:r>
                        <a:rPr lang="es-CO" sz="1300" dirty="0">
                          <a:latin typeface="Arial Narrow" panose="020B0606020202030204" pitchFamily="34" charset="0"/>
                        </a:rPr>
                        <a:t>Fortalecimiento institucional y simplificación de Procesos</a:t>
                      </a:r>
                      <a:r>
                        <a:rPr lang="es-CO" sz="1300" baseline="0" dirty="0">
                          <a:latin typeface="Arial Narrow" panose="020B0606020202030204" pitchFamily="34" charset="0"/>
                        </a:rPr>
                        <a:t> </a:t>
                      </a:r>
                      <a:endParaRPr lang="es-CO" sz="1300" dirty="0">
                        <a:latin typeface="Arial Narrow" panose="020B0606020202030204" pitchFamily="34" charset="0"/>
                      </a:endParaRPr>
                    </a:p>
                  </a:txBody>
                  <a:tcPr marL="114459" marR="114459" marT="57230" marB="57230"/>
                </a:tc>
                <a:tc>
                  <a:txBody>
                    <a:bodyPr/>
                    <a:lstStyle/>
                    <a:p>
                      <a:pPr algn="just"/>
                      <a:r>
                        <a:rPr lang="es-ES" sz="1300" dirty="0">
                          <a:latin typeface="Arial Narrow" panose="020B0606020202030204" pitchFamily="34" charset="0"/>
                        </a:rPr>
                        <a:t>Las áreas que desarrollan esta política, han venido desarrollando las actividades alineadas al fortalecimiento de la estructura organizacional, las relacionadas con el mantenimiento de la estructura física y administrativa, actualmente se tiene un avance total de 45,69%,  y de 14,79% en el trimestre, sin embargo es fundamental para alcanzar un alto nivel de implementación, que se culminen las actividades referentes al Talento Humano, en lo que al rediseño institucional se refiere</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9"/>
                  </a:ext>
                </a:extLst>
              </a:tr>
            </a:tbl>
          </a:graphicData>
        </a:graphic>
      </p:graphicFrame>
      <p:sp>
        <p:nvSpPr>
          <p:cNvPr id="9" name="CuadroTexto 8">
            <a:extLst>
              <a:ext uri="{FF2B5EF4-FFF2-40B4-BE49-F238E27FC236}">
                <a16:creationId xmlns:a16="http://schemas.microsoft.com/office/drawing/2014/main" id="{E38130F5-7379-6D16-98E2-F399685EAC1F}"/>
              </a:ext>
            </a:extLst>
          </p:cNvPr>
          <p:cNvSpPr txBox="1"/>
          <p:nvPr/>
        </p:nvSpPr>
        <p:spPr>
          <a:xfrm>
            <a:off x="438356" y="9674116"/>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44597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4" name="Título 23">
            <a:extLst>
              <a:ext uri="{FF2B5EF4-FFF2-40B4-BE49-F238E27FC236}">
                <a16:creationId xmlns:a16="http://schemas.microsoft.com/office/drawing/2014/main" id="{42014AC3-8805-9E09-1AFC-2CAAC2DF3399}"/>
              </a:ext>
            </a:extLst>
          </p:cNvPr>
          <p:cNvSpPr>
            <a:spLocks noGrp="1"/>
          </p:cNvSpPr>
          <p:nvPr>
            <p:ph type="title" idx="4294967295"/>
          </p:nvPr>
        </p:nvSpPr>
        <p:spPr>
          <a:xfrm>
            <a:off x="10458447" y="0"/>
            <a:ext cx="40837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Instrumentos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p:cNvSpPr>
          <p:nvPr/>
        </p:nvSpPr>
        <p:spPr>
          <a:xfrm>
            <a:off x="59692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rPr>
              <a:t>Metodológicos</a:t>
            </a: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40" name="CuadroTexto 39">
            <a:extLst>
              <a:ext uri="{FF2B5EF4-FFF2-40B4-BE49-F238E27FC236}">
                <a16:creationId xmlns:a16="http://schemas.microsoft.com/office/drawing/2014/main" id="{25ACD1DD-0189-2B64-04F3-E297D8AD9DE6}"/>
              </a:ext>
            </a:extLst>
          </p:cNvPr>
          <p:cNvSpPr txBox="1"/>
          <p:nvPr/>
        </p:nvSpPr>
        <p:spPr>
          <a:xfrm>
            <a:off x="286544" y="1475174"/>
            <a:ext cx="14973300" cy="6863417"/>
          </a:xfrm>
          <a:prstGeom prst="rect">
            <a:avLst/>
          </a:prstGeom>
          <a:noFill/>
        </p:spPr>
        <p:txBody>
          <a:bodyPr wrap="square" rtlCol="0">
            <a:spAutoFit/>
          </a:bodyPr>
          <a:lstStyle/>
          <a:p>
            <a:pPr algn="just" defTabSz="555452"/>
            <a:r>
              <a:rPr lang="es-ES" sz="2200" dirty="0">
                <a:solidFill>
                  <a:prstClr val="black"/>
                </a:solidFill>
                <a:latin typeface="Arial Narrow" panose="020B0606020202030204" pitchFamily="34" charset="0"/>
              </a:rPr>
              <a:t>La Oficina Asesora de Planeación ha diseñado una serie de herramientas que permitan generar insumos para el seguimiento, monitoreo y la evaluación de la gestión institucional, a continuación, se presenta las herramientas que aportan la información del presente informe:</a:t>
            </a:r>
          </a:p>
          <a:p>
            <a:pPr algn="just" defTabSz="555452"/>
            <a:endParaRPr lang="es-ES" sz="2200" b="1" dirty="0">
              <a:solidFill>
                <a:prstClr val="black"/>
              </a:solidFill>
              <a:latin typeface="Arial Narrow" panose="020B0606020202030204" pitchFamily="34" charset="0"/>
            </a:endParaRPr>
          </a:p>
          <a:p>
            <a:pPr marL="347158" indent="-347158" algn="just" defTabSz="555452">
              <a:buClr>
                <a:srgbClr val="FF0000"/>
              </a:buClr>
              <a:buFont typeface="Wingdings" panose="05000000000000000000" pitchFamily="2" charset="2"/>
              <a:buChar char="q"/>
            </a:pPr>
            <a:r>
              <a:rPr lang="es-ES" sz="2200" b="1" dirty="0">
                <a:solidFill>
                  <a:prstClr val="black"/>
                </a:solidFill>
                <a:latin typeface="Arial Narrow" panose="020B0606020202030204" pitchFamily="34" charset="0"/>
              </a:rPr>
              <a:t>FORTALECIMIENTO DE LA GESTIÓN Y DESEMPEÑO INSTITUCIONAL  “FOGEDI”.</a:t>
            </a:r>
          </a:p>
          <a:p>
            <a:pPr algn="just" defTabSz="555452"/>
            <a:r>
              <a:rPr lang="es-ES" sz="2200" dirty="0">
                <a:solidFill>
                  <a:prstClr val="black"/>
                </a:solidFill>
                <a:latin typeface="Arial Narrow" panose="020B0606020202030204" pitchFamily="34" charset="0"/>
              </a:rPr>
              <a:t>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 *. </a:t>
            </a:r>
          </a:p>
          <a:p>
            <a:pPr marL="347158" indent="-347158" algn="just" defTabSz="555452">
              <a:buFont typeface="Wingdings" panose="05000000000000000000" pitchFamily="2" charset="2"/>
              <a:buChar char="q"/>
            </a:pPr>
            <a:endParaRPr lang="es-ES" sz="2200" dirty="0">
              <a:solidFill>
                <a:prstClr val="black"/>
              </a:solidFill>
              <a:latin typeface="Arial Narrow" panose="020B0606020202030204" pitchFamily="34" charset="0"/>
            </a:endParaRPr>
          </a:p>
          <a:p>
            <a:pPr marL="347158" indent="-347158" algn="just" defTabSz="555452">
              <a:buClr>
                <a:srgbClr val="FF0000"/>
              </a:buClr>
              <a:buFont typeface="Wingdings" panose="05000000000000000000" pitchFamily="2" charset="2"/>
              <a:buChar char="q"/>
            </a:pPr>
            <a:r>
              <a:rPr lang="es-ES" sz="2200" b="1" dirty="0">
                <a:solidFill>
                  <a:prstClr val="black"/>
                </a:solidFill>
                <a:latin typeface="Arial Narrow" panose="020B0606020202030204" pitchFamily="34" charset="0"/>
              </a:rPr>
              <a:t>INDICADORES.</a:t>
            </a:r>
          </a:p>
          <a:p>
            <a:pPr algn="just" defTabSz="555452"/>
            <a:r>
              <a:rPr lang="es-ES" sz="2200" dirty="0">
                <a:solidFill>
                  <a:prstClr val="black"/>
                </a:solidFill>
                <a:latin typeface="Arial Narrow" panose="020B0606020202030204" pitchFamily="34" charset="0"/>
              </a:rPr>
              <a:t>La construcción de fichas de indicadores o metadatos se ha enfocado en; primer,  la definición de indicadores de impacto asociados a los proyectos estratégicos que se desprenden de cada uno de los objetivos institucionales, segundo, la definición de indicadores de gestión asociados al cumplimiento de las acciones del Plan de Acción.</a:t>
            </a:r>
          </a:p>
          <a:p>
            <a:pPr marL="347158" indent="-347158" algn="just" defTabSz="555452">
              <a:buFont typeface="Wingdings" panose="05000000000000000000" pitchFamily="2" charset="2"/>
              <a:buChar char="q"/>
            </a:pPr>
            <a:endParaRPr lang="es-ES" sz="2200" dirty="0">
              <a:solidFill>
                <a:prstClr val="black"/>
              </a:solidFill>
              <a:latin typeface="Arial Narrow" panose="020B0606020202030204" pitchFamily="34" charset="0"/>
            </a:endParaRPr>
          </a:p>
          <a:p>
            <a:pPr marL="347158" indent="-347158" algn="just" defTabSz="555452">
              <a:buClr>
                <a:srgbClr val="E21A00"/>
              </a:buClr>
              <a:buFont typeface="Wingdings" panose="05000000000000000000" pitchFamily="2" charset="2"/>
              <a:buChar char="q"/>
            </a:pPr>
            <a:r>
              <a:rPr lang="es-ES" sz="2200" b="1" dirty="0">
                <a:solidFill>
                  <a:prstClr val="black"/>
                </a:solidFill>
                <a:latin typeface="Arial Narrow" panose="020B0606020202030204" pitchFamily="34" charset="0"/>
              </a:rPr>
              <a:t>BSC- TABLERO DE CONTROL.</a:t>
            </a:r>
          </a:p>
          <a:p>
            <a:pPr algn="just" defTabSz="555452"/>
            <a:r>
              <a:rPr lang="es-ES" sz="2200" dirty="0">
                <a:solidFill>
                  <a:prstClr val="black"/>
                </a:solidFill>
                <a:latin typeface="Arial Narrow" panose="020B0606020202030204" pitchFamily="34" charset="0"/>
              </a:rPr>
              <a:t>La Oficina Asesora de Planeación ha utilizado el aplicativo POWER BI para consolidar un tablero de visualización, análisis y agrupación de datos, que permitan evidenciar visualmente los avances en la gestión institucional </a:t>
            </a:r>
            <a:br>
              <a:rPr lang="es-ES" sz="2200" dirty="0">
                <a:solidFill>
                  <a:prstClr val="black"/>
                </a:solidFill>
                <a:latin typeface="Arial Narrow" panose="020B0606020202030204" pitchFamily="34" charset="0"/>
              </a:rPr>
            </a:br>
            <a:endParaRPr lang="es-ES" sz="2200" dirty="0">
              <a:solidFill>
                <a:prstClr val="black"/>
              </a:solidFill>
              <a:latin typeface="Arial Narrow" panose="020B0606020202030204" pitchFamily="34" charset="0"/>
            </a:endParaRPr>
          </a:p>
          <a:p>
            <a:pPr marL="347158" indent="-347158" defTabSz="555452">
              <a:buFont typeface="Wingdings" panose="05000000000000000000" pitchFamily="2" charset="2"/>
              <a:buChar char="q"/>
            </a:pPr>
            <a:r>
              <a:rPr lang="es-ES" sz="2200" b="1" dirty="0">
                <a:solidFill>
                  <a:prstClr val="black"/>
                </a:solidFill>
                <a:latin typeface="Arial Narrow" panose="020B0606020202030204" pitchFamily="34" charset="0"/>
              </a:rPr>
              <a:t>EJECUCIÓN PRESUPUESTAL </a:t>
            </a:r>
            <a:endParaRPr lang="es-CO" sz="2200" b="1" dirty="0">
              <a:solidFill>
                <a:prstClr val="black"/>
              </a:solidFill>
              <a:latin typeface="Arial Narrow" panose="020B0606020202030204" pitchFamily="34" charset="0"/>
            </a:endParaRPr>
          </a:p>
          <a:p>
            <a:pPr defTabSz="555452"/>
            <a:r>
              <a:rPr lang="es-CO" sz="2200" dirty="0">
                <a:solidFill>
                  <a:prstClr val="black"/>
                </a:solidFill>
                <a:latin typeface="Arial Narrow" panose="020B0606020202030204" pitchFamily="34" charset="0"/>
              </a:rPr>
              <a:t>La Información reportada en los avances en la ejecución presupuestal, es la presentada en los reportes del </a:t>
            </a:r>
            <a:r>
              <a:rPr lang="es-MX" sz="2200" dirty="0">
                <a:solidFill>
                  <a:prstClr val="black"/>
                </a:solidFill>
                <a:latin typeface="Arial Narrow" panose="020B0606020202030204" pitchFamily="34" charset="0"/>
              </a:rPr>
              <a:t>Sistema de seguimiento a los programas proyectos y metas al Plan de Desarrollo de Bogotá D.C.- </a:t>
            </a:r>
            <a:r>
              <a:rPr lang="es-CO" sz="2200" dirty="0">
                <a:solidFill>
                  <a:prstClr val="black"/>
                </a:solidFill>
                <a:latin typeface="Arial Narrow" panose="020B0606020202030204" pitchFamily="34" charset="0"/>
              </a:rPr>
              <a:t>SEGPLAN y se procesa a través de una matriz interna.</a:t>
            </a:r>
            <a:endParaRPr lang="es-ES" sz="2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891518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337790" y="543232"/>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61232339-C9D7-B56A-2B32-BDDE86B82DD2}"/>
              </a:ext>
            </a:extLst>
          </p:cNvPr>
          <p:cNvSpPr/>
          <p:nvPr/>
        </p:nvSpPr>
        <p:spPr>
          <a:xfrm>
            <a:off x="777350" y="1328542"/>
            <a:ext cx="3705910" cy="253916"/>
          </a:xfrm>
          <a:prstGeom prst="rect">
            <a:avLst/>
          </a:prstGeom>
        </p:spPr>
        <p:txBody>
          <a:bodyPr wrap="square">
            <a:spAutoFit/>
          </a:bodyPr>
          <a:lstStyle/>
          <a:p>
            <a:r>
              <a:rPr lang="es-CO" sz="1050" b="1" i="1" dirty="0">
                <a:latin typeface="Arial Narrow" panose="020B0606020202030204" pitchFamily="34" charset="0"/>
              </a:rPr>
              <a:t>Continuación Tabla 4. observaciones de Avance MIPG  </a:t>
            </a:r>
          </a:p>
        </p:txBody>
      </p:sp>
      <p:graphicFrame>
        <p:nvGraphicFramePr>
          <p:cNvPr id="12" name="Tabla 11" descr="Observaciones de avance MIPG " title="Observaciones de avance MIPG ">
            <a:extLst>
              <a:ext uri="{FF2B5EF4-FFF2-40B4-BE49-F238E27FC236}">
                <a16:creationId xmlns:a16="http://schemas.microsoft.com/office/drawing/2014/main" id="{1934542B-22FA-2650-37B5-656D1A03047F}"/>
              </a:ext>
            </a:extLst>
          </p:cNvPr>
          <p:cNvGraphicFramePr>
            <a:graphicFrameLocks noGrp="1"/>
          </p:cNvGraphicFramePr>
          <p:nvPr>
            <p:extLst>
              <p:ext uri="{D42A27DB-BD31-4B8C-83A1-F6EECF244321}">
                <p14:modId xmlns:p14="http://schemas.microsoft.com/office/powerpoint/2010/main" val="1233018407"/>
              </p:ext>
            </p:extLst>
          </p:nvPr>
        </p:nvGraphicFramePr>
        <p:xfrm>
          <a:off x="299309" y="1539781"/>
          <a:ext cx="14947770" cy="8345199"/>
        </p:xfrm>
        <a:graphic>
          <a:graphicData uri="http://schemas.openxmlformats.org/drawingml/2006/table">
            <a:tbl>
              <a:tblPr firstRow="1" bandRow="1">
                <a:tableStyleId>{073A0DAA-6AF3-43AB-8588-CEC1D06C72B9}</a:tableStyleId>
              </a:tblPr>
              <a:tblGrid>
                <a:gridCol w="2130128">
                  <a:extLst>
                    <a:ext uri="{9D8B030D-6E8A-4147-A177-3AD203B41FA5}">
                      <a16:colId xmlns:a16="http://schemas.microsoft.com/office/drawing/2014/main" val="20000"/>
                    </a:ext>
                  </a:extLst>
                </a:gridCol>
                <a:gridCol w="12817642">
                  <a:extLst>
                    <a:ext uri="{9D8B030D-6E8A-4147-A177-3AD203B41FA5}">
                      <a16:colId xmlns:a16="http://schemas.microsoft.com/office/drawing/2014/main" val="20001"/>
                    </a:ext>
                  </a:extLst>
                </a:gridCol>
              </a:tblGrid>
              <a:tr h="412683">
                <a:tc>
                  <a:txBody>
                    <a:bodyPr/>
                    <a:lstStyle/>
                    <a:p>
                      <a:r>
                        <a:rPr lang="es-CO" sz="1400" dirty="0">
                          <a:latin typeface="Arial Narrow" panose="020B0606020202030204" pitchFamily="34" charset="0"/>
                        </a:rPr>
                        <a:t>Política MIPG</a:t>
                      </a:r>
                    </a:p>
                  </a:txBody>
                  <a:tcPr marL="124496" marR="124496" marT="62248" marB="62248"/>
                </a:tc>
                <a:tc>
                  <a:txBody>
                    <a:bodyPr/>
                    <a:lstStyle/>
                    <a:p>
                      <a:r>
                        <a:rPr lang="es-CO" sz="1400" dirty="0">
                          <a:latin typeface="Arial Narrow" panose="020B0606020202030204" pitchFamily="34" charset="0"/>
                        </a:rPr>
                        <a:t>Observaciones </a:t>
                      </a:r>
                    </a:p>
                  </a:txBody>
                  <a:tcPr marL="124496" marR="124496" marT="62248" marB="62248"/>
                </a:tc>
                <a:extLst>
                  <a:ext uri="{0D108BD9-81ED-4DB2-BD59-A6C34878D82A}">
                    <a16:rowId xmlns:a16="http://schemas.microsoft.com/office/drawing/2014/main" val="10000"/>
                  </a:ext>
                </a:extLst>
              </a:tr>
              <a:tr h="871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latin typeface="Arial Narrow" panose="020B0606020202030204" pitchFamily="34" charset="0"/>
                        </a:rPr>
                        <a:t>Seguimiento y evaluación del desempeño</a:t>
                      </a:r>
                      <a:r>
                        <a:rPr lang="es-CO" sz="1600" baseline="0" dirty="0">
                          <a:latin typeface="Arial Narrow" panose="020B0606020202030204" pitchFamily="34" charset="0"/>
                        </a:rPr>
                        <a:t> Institucional </a:t>
                      </a:r>
                      <a:endParaRPr lang="es-CO" sz="1600" dirty="0">
                        <a:latin typeface="Arial Narrow" panose="020B0606020202030204" pitchFamily="34" charset="0"/>
                      </a:endParaRPr>
                    </a:p>
                  </a:txBody>
                  <a:tcPr marL="124496" marR="124496" marT="62248" marB="62248"/>
                </a:tc>
                <a:tc>
                  <a:txBody>
                    <a:bodyPr/>
                    <a:lstStyle/>
                    <a:p>
                      <a:pPr algn="just"/>
                      <a:r>
                        <a:rPr lang="es-ES" sz="1600" dirty="0">
                          <a:latin typeface="Arial Narrow" panose="020B0606020202030204" pitchFamily="34" charset="0"/>
                        </a:rPr>
                        <a:t>Esta política presenta un avance total de 69,67%, aportando el segundo trimestre un 23,53%, El desarrollo de esta política se encuentra alineada a la política de planeación institucional, las cuales avanzaron gracias a las consolidación del tablero de control como instrumento de seguimiento y evaluación del desempeño institucional, e insumo fundamental para la construcción de informes y reportes de seguimiento a la gestión de la entidad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1"/>
                  </a:ext>
                </a:extLst>
              </a:tr>
              <a:tr h="557886">
                <a:tc>
                  <a:txBody>
                    <a:bodyPr/>
                    <a:lstStyle/>
                    <a:p>
                      <a:r>
                        <a:rPr lang="es-CO" sz="1600" dirty="0">
                          <a:latin typeface="Arial Narrow" panose="020B0606020202030204" pitchFamily="34" charset="0"/>
                        </a:rPr>
                        <a:t>Mejora Normativa</a:t>
                      </a:r>
                    </a:p>
                  </a:txBody>
                  <a:tcPr marL="124496" marR="124496" marT="62248" marB="62248"/>
                </a:tc>
                <a:tc>
                  <a:txBody>
                    <a:bodyPr/>
                    <a:lstStyle/>
                    <a:p>
                      <a:pPr algn="just"/>
                      <a:r>
                        <a:rPr lang="es-ES" sz="1600" kern="1200" dirty="0">
                          <a:solidFill>
                            <a:schemeClr val="dk1"/>
                          </a:solidFill>
                          <a:latin typeface="Arial Narrow" panose="020B0606020202030204" pitchFamily="34" charset="0"/>
                          <a:ea typeface="+mn-ea"/>
                          <a:cs typeface="+mn-cs"/>
                        </a:rPr>
                        <a:t>la política avanza según lo planificado en un 25%, no presenta observaciones adicionales</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2"/>
                  </a:ext>
                </a:extLst>
              </a:tr>
              <a:tr h="1419459">
                <a:tc>
                  <a:txBody>
                    <a:bodyPr/>
                    <a:lstStyle/>
                    <a:p>
                      <a:pPr marL="0" algn="l" defTabSz="914400" rtl="0" eaLnBrk="1" latinLnBrk="0" hangingPunct="1"/>
                      <a:r>
                        <a:rPr lang="es-CO" sz="1600" kern="1200" dirty="0">
                          <a:solidFill>
                            <a:schemeClr val="dk1"/>
                          </a:solidFill>
                          <a:latin typeface="Arial Narrow" panose="020B0606020202030204" pitchFamily="34" charset="0"/>
                          <a:ea typeface="+mn-ea"/>
                          <a:cs typeface="+mn-cs"/>
                        </a:rPr>
                        <a:t>Gestión del Conocimiento y la Innovación </a:t>
                      </a:r>
                    </a:p>
                  </a:txBody>
                  <a:tcPr marL="124496" marR="124496" marT="62248" marB="62248"/>
                </a:tc>
                <a:tc>
                  <a:txBody>
                    <a:bodyPr/>
                    <a:lstStyle/>
                    <a:p>
                      <a:pPr marL="0" algn="just" defTabSz="914400" rtl="0" eaLnBrk="1" fontAlgn="b" latinLnBrk="0" hangingPunct="1"/>
                      <a:r>
                        <a:rPr lang="es-ES" sz="1600" kern="1200" dirty="0">
                          <a:solidFill>
                            <a:schemeClr val="dk1"/>
                          </a:solidFill>
                          <a:latin typeface="Arial Narrow" panose="020B0606020202030204" pitchFamily="34" charset="0"/>
                          <a:ea typeface="+mn-ea"/>
                          <a:cs typeface="+mn-cs"/>
                        </a:rPr>
                        <a:t>La política tuvo un avance del 26,50% en este segundo trimestre, la política de gestión del conocimiento y la innovación, se enfoco en el desarrollo de la feria del Conocimiento y la Innovación, en la cual se trabaja con cada una de las estaciones del Cuerpo Oficial de Bomberos de Bogotá para consolidar documentos de lecciones aprendidas, buenas practicas, mapeo de conocimientos tácitos y explícitos, y la elaboración de proyectos con los grupos especializados, adicionalmente se realizó el diseño del espacio del pabellón del conocimiento y la galería del bombero</a:t>
                      </a:r>
                    </a:p>
                  </a:txBody>
                  <a:tcPr marL="12969" marR="12969" marT="12969" marB="62248"/>
                </a:tc>
                <a:extLst>
                  <a:ext uri="{0D108BD9-81ED-4DB2-BD59-A6C34878D82A}">
                    <a16:rowId xmlns:a16="http://schemas.microsoft.com/office/drawing/2014/main" val="10003"/>
                  </a:ext>
                </a:extLst>
              </a:tr>
              <a:tr h="871467">
                <a:tc>
                  <a:txBody>
                    <a:bodyPr/>
                    <a:lstStyle/>
                    <a:p>
                      <a:r>
                        <a:rPr lang="es-CO" sz="1600" dirty="0">
                          <a:latin typeface="Arial Narrow" panose="020B0606020202030204" pitchFamily="34" charset="0"/>
                        </a:rPr>
                        <a:t>Integridad</a:t>
                      </a:r>
                    </a:p>
                  </a:txBody>
                  <a:tcPr marL="124496" marR="124496" marT="62248" marB="62248"/>
                </a:tc>
                <a:tc>
                  <a:txBody>
                    <a:bodyPr/>
                    <a:lstStyle/>
                    <a:p>
                      <a:pPr algn="just"/>
                      <a:r>
                        <a:rPr lang="es-ES" sz="1600" dirty="0">
                          <a:latin typeface="Arial Narrow" panose="020B0606020202030204" pitchFamily="34" charset="0"/>
                        </a:rPr>
                        <a:t>La política de integridad tuvo un avance del 28% en relación con el 50% de avance total en su implementación, estos avances se observan en mayor medida debido  a la socialización y seguimiento a la obligación de declaración de bienes y rentas de los servidores públicos de la entidad, a su vez se realizó revisión de los formatos de lista de elegibles para convocatoria de concursos de méritos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4"/>
                  </a:ext>
                </a:extLst>
              </a:tr>
              <a:tr h="622477">
                <a:tc>
                  <a:txBody>
                    <a:bodyPr/>
                    <a:lstStyle/>
                    <a:p>
                      <a:r>
                        <a:rPr lang="es-CO" sz="1600" dirty="0">
                          <a:latin typeface="Arial Narrow" panose="020B0606020202030204" pitchFamily="34" charset="0"/>
                        </a:rPr>
                        <a:t>Racionalización de Tramites</a:t>
                      </a:r>
                    </a:p>
                  </a:txBody>
                  <a:tcPr marL="124496" marR="124496" marT="62248" marB="62248"/>
                </a:tc>
                <a:tc>
                  <a:txBody>
                    <a:bodyPr/>
                    <a:lstStyle/>
                    <a:p>
                      <a:pPr algn="just"/>
                      <a:r>
                        <a:rPr lang="es-ES" sz="1600" dirty="0">
                          <a:latin typeface="Arial Narrow" panose="020B0606020202030204" pitchFamily="34" charset="0"/>
                        </a:rPr>
                        <a:t>La política se encuentra en un</a:t>
                      </a:r>
                      <a:r>
                        <a:rPr lang="es-ES" sz="1600" baseline="0" dirty="0">
                          <a:latin typeface="Arial Narrow" panose="020B0606020202030204" pitchFamily="34" charset="0"/>
                        </a:rPr>
                        <a:t> avance de </a:t>
                      </a:r>
                      <a:r>
                        <a:rPr lang="es-ES" sz="1600" dirty="0">
                          <a:latin typeface="Arial Narrow" panose="020B0606020202030204" pitchFamily="34" charset="0"/>
                        </a:rPr>
                        <a:t>cumplimiento</a:t>
                      </a:r>
                      <a:r>
                        <a:rPr lang="es-ES" sz="1600" baseline="0" dirty="0">
                          <a:latin typeface="Arial Narrow" panose="020B0606020202030204" pitchFamily="34" charset="0"/>
                        </a:rPr>
                        <a:t> del 56% debido al</a:t>
                      </a:r>
                      <a:r>
                        <a:rPr lang="es-ES" sz="1600" dirty="0">
                          <a:latin typeface="Arial Narrow" panose="020B0606020202030204" pitchFamily="34" charset="0"/>
                        </a:rPr>
                        <a:t> desarrollo del proceso de contratación de la plataforma LMS el cual se inició con su implementación y capacitación, permitiendo el correcto acceso a la misma por parte de grupos de valor; adicionalmente se ha avanzado en la implementación del formulario</a:t>
                      </a:r>
                      <a:r>
                        <a:rPr lang="es-ES" sz="1600" baseline="0" dirty="0">
                          <a:latin typeface="Arial Narrow" panose="020B0606020202030204" pitchFamily="34" charset="0"/>
                        </a:rPr>
                        <a:t> web para inscripción al club bomberitos, finalmente cabe mencionar que se encuentra pendiente la eliminación del OPA “constancia de atención de emergencias”</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5"/>
                  </a:ext>
                </a:extLst>
              </a:tr>
              <a:tr h="1120457">
                <a:tc>
                  <a:txBody>
                    <a:bodyPr/>
                    <a:lstStyle/>
                    <a:p>
                      <a:r>
                        <a:rPr lang="es-CO" sz="1600" dirty="0">
                          <a:latin typeface="Arial Narrow" panose="020B0606020202030204" pitchFamily="34" charset="0"/>
                        </a:rPr>
                        <a:t>Gestión</a:t>
                      </a:r>
                      <a:r>
                        <a:rPr lang="es-CO" sz="1600" baseline="0" dirty="0">
                          <a:latin typeface="Arial Narrow" panose="020B0606020202030204" pitchFamily="34" charset="0"/>
                        </a:rPr>
                        <a:t> Estratégica del Talento Humano </a:t>
                      </a:r>
                      <a:endParaRPr lang="es-CO" sz="1600" dirty="0">
                        <a:latin typeface="Arial Narrow" panose="020B0606020202030204" pitchFamily="34" charset="0"/>
                      </a:endParaRPr>
                    </a:p>
                  </a:txBody>
                  <a:tcPr marL="124496" marR="124496" marT="62248" marB="62248"/>
                </a:tc>
                <a:tc>
                  <a:txBody>
                    <a:bodyPr/>
                    <a:lstStyle/>
                    <a:p>
                      <a:pPr algn="just"/>
                      <a:r>
                        <a:rPr lang="es-ES" sz="1600" dirty="0">
                          <a:latin typeface="Arial Narrow" panose="020B0606020202030204" pitchFamily="34" charset="0"/>
                        </a:rPr>
                        <a:t>Esta política es la que posee un menor nivel de implementación en toda la vigencia, sin embargo se obtuvo un valor del 23,91% de implementación en este segundo trimestre, esto debido a que se avanzó en la consolidación del ciclo de vida del servidor, estructurando la convocatoria de provisión transitoria de empleos, a través de la modalidad de provisionalidad, adicionalmente se realizó la consolidación de listado de hojas de vida, y se adelantaron mesas de trabajo con el DASC para revisar avances del estudio técnico de rediseño institucional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6"/>
                  </a:ext>
                </a:extLst>
              </a:tr>
              <a:tr h="871467">
                <a:tc>
                  <a:txBody>
                    <a:bodyPr/>
                    <a:lstStyle/>
                    <a:p>
                      <a:r>
                        <a:rPr lang="es-CO" sz="1600" dirty="0">
                          <a:latin typeface="Arial Narrow" panose="020B0606020202030204" pitchFamily="34" charset="0"/>
                        </a:rPr>
                        <a:t>Información Estadística</a:t>
                      </a:r>
                    </a:p>
                  </a:txBody>
                  <a:tcPr marL="124496" marR="124496" marT="62248" marB="62248"/>
                </a:tc>
                <a:tc>
                  <a:txBody>
                    <a:bodyPr/>
                    <a:lstStyle/>
                    <a:p>
                      <a:pPr algn="just"/>
                      <a:r>
                        <a:rPr lang="es-ES" sz="1600" dirty="0">
                          <a:latin typeface="Arial Narrow" panose="020B0606020202030204" pitchFamily="34" charset="0"/>
                        </a:rPr>
                        <a:t>Esta política presenta un avance total de 50,43% del cual 36,14% corresponde a avances en el tercer trimestre, este porcentaje es producto del avance  en la elaboración de la política estadística, el procedimiento de manejo de datos y los diferentes formatos para la gestión de datos de la entidad vinculando de forma continua la parte administrativa con la parte misional.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7"/>
                  </a:ext>
                </a:extLst>
              </a:tr>
              <a:tr h="1120457">
                <a:tc>
                  <a:txBody>
                    <a:bodyPr/>
                    <a:lstStyle/>
                    <a:p>
                      <a:r>
                        <a:rPr lang="es-CO" sz="1600" dirty="0">
                          <a:latin typeface="Arial Narrow" panose="020B0606020202030204" pitchFamily="34" charset="0"/>
                        </a:rPr>
                        <a:t>Control Interno</a:t>
                      </a:r>
                      <a:r>
                        <a:rPr lang="es-CO" sz="1600" baseline="0" dirty="0">
                          <a:latin typeface="Arial Narrow" panose="020B0606020202030204" pitchFamily="34" charset="0"/>
                        </a:rPr>
                        <a:t> </a:t>
                      </a:r>
                      <a:endParaRPr lang="es-CO" sz="1600" dirty="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ES" sz="1600" kern="1200" dirty="0">
                          <a:solidFill>
                            <a:schemeClr val="dk1"/>
                          </a:solidFill>
                          <a:latin typeface="Arial Narrow" panose="020B0606020202030204" pitchFamily="34" charset="0"/>
                          <a:ea typeface="+mn-ea"/>
                          <a:cs typeface="+mn-cs"/>
                        </a:rPr>
                        <a:t>La política de control interno alcanzo un nivel de implementación del 44,81% en la vigencia, siendo relevante un 26,64% de avance en este ultimo trimestre, las actividades principales que han aportado a esta implementación son las inclusión de{ enfoque hacia riesgos de las auditorias , fortaleciendo el análisis y la articulación de los mapas de riesgos y el plan de mejoramiento, la definición de  roles y responsabilidades de la segunda y tercera línea de defensa, y se da inicio a la campaña del sistema.</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8"/>
                  </a:ext>
                </a:extLst>
              </a:tr>
            </a:tbl>
          </a:graphicData>
        </a:graphic>
      </p:graphicFrame>
      <p:sp>
        <p:nvSpPr>
          <p:cNvPr id="13" name="CuadroTexto 12">
            <a:extLst>
              <a:ext uri="{FF2B5EF4-FFF2-40B4-BE49-F238E27FC236}">
                <a16:creationId xmlns:a16="http://schemas.microsoft.com/office/drawing/2014/main" id="{7017FED7-75D9-C919-3D75-154DE9D9111F}"/>
              </a:ext>
            </a:extLst>
          </p:cNvPr>
          <p:cNvSpPr txBox="1"/>
          <p:nvPr/>
        </p:nvSpPr>
        <p:spPr>
          <a:xfrm>
            <a:off x="299309" y="9813294"/>
            <a:ext cx="8544622"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455697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307778" y="36452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MX"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Ejecución presupuestal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CuadroTexto 2"/>
          <p:cNvSpPr txBox="1"/>
          <p:nvPr/>
        </p:nvSpPr>
        <p:spPr>
          <a:xfrm>
            <a:off x="736409" y="2283791"/>
            <a:ext cx="7378695" cy="5140831"/>
          </a:xfrm>
          <a:prstGeom prst="rect">
            <a:avLst/>
          </a:prstGeom>
          <a:noFill/>
        </p:spPr>
        <p:txBody>
          <a:bodyPr wrap="square" rtlCol="0">
            <a:spAutoFit/>
          </a:bodyPr>
          <a:lstStyle/>
          <a:p>
            <a:pPr algn="just" defTabSz="555452"/>
            <a:r>
              <a:rPr lang="es-CO" sz="2187" dirty="0">
                <a:solidFill>
                  <a:prstClr val="black"/>
                </a:solidFill>
                <a:latin typeface="Arial Narrow" panose="020B0606020202030204" pitchFamily="34" charset="0"/>
              </a:rPr>
              <a:t>La Unidad Administrativa Especial Cuerpo Oficial de Bomberos de Bogotá,  en el marco del Plan Distrital de Desarrollo </a:t>
            </a:r>
            <a:r>
              <a:rPr lang="es-ES" sz="2187" dirty="0">
                <a:solidFill>
                  <a:prstClr val="black"/>
                </a:solidFill>
                <a:latin typeface="Arial Narrow" panose="020B0606020202030204" pitchFamily="34" charset="0"/>
              </a:rPr>
              <a:t>“Un nuevo contrato social y ambiental para la Bogotá del siglo XXI 2020-2024.” </a:t>
            </a:r>
            <a:r>
              <a:rPr lang="es-CO" sz="2187" dirty="0">
                <a:solidFill>
                  <a:prstClr val="black"/>
                </a:solidFill>
                <a:latin typeface="Arial Narrow" panose="020B0606020202030204" pitchFamily="34" charset="0"/>
              </a:rPr>
              <a:t>tuvo una asignación presupuestal de 56.000 millones de pesos para la vigencia 2022, </a:t>
            </a:r>
            <a:r>
              <a:rPr lang="es-CO" sz="2187" dirty="0">
                <a:latin typeface="Arial Narrow" panose="020B0606020202030204" pitchFamily="34" charset="0"/>
              </a:rPr>
              <a:t>Este presupuesto se destino para la ejecución de 3 proyectos de inversión; Fortalecimiento del Cuerpo Oficial de Bomberos de Bogotá, con denominación 7658, Fortalecimiento de la planeación y gestión de la UAECOB Bogotá </a:t>
            </a:r>
            <a:r>
              <a:rPr lang="es-CO" sz="2187" dirty="0">
                <a:solidFill>
                  <a:prstClr val="black"/>
                </a:solidFill>
                <a:latin typeface="Arial Narrow" panose="020B0606020202030204" pitchFamily="34" charset="0"/>
              </a:rPr>
              <a:t>con denominación 7655, y el proyecto de inversión de fortalecimiento de la infraestructura de tecnología informática y de comunicaciones de la UAECOB Bogotá, con código 7637.</a:t>
            </a:r>
          </a:p>
          <a:p>
            <a:pPr algn="just" defTabSz="555452"/>
            <a:endParaRPr lang="es-CO" sz="2187" dirty="0">
              <a:solidFill>
                <a:prstClr val="black"/>
              </a:solidFill>
              <a:latin typeface="Arial Narrow" panose="020B0606020202030204" pitchFamily="34" charset="0"/>
            </a:endParaRPr>
          </a:p>
          <a:p>
            <a:pPr algn="just" defTabSz="555452"/>
            <a:r>
              <a:rPr lang="es-CO" sz="2187" dirty="0">
                <a:solidFill>
                  <a:prstClr val="black"/>
                </a:solidFill>
                <a:latin typeface="Arial Narrow" panose="020B0606020202030204" pitchFamily="34" charset="0"/>
              </a:rPr>
              <a:t>A continuación se presentan los resultados de la ejecución presupuestal por proyecto de inversión y dependencia responsable de los mismos.</a:t>
            </a: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9265964" y="2805991"/>
            <a:ext cx="4746610" cy="4746610"/>
          </a:xfrm>
          <a:prstGeom prst="rect">
            <a:avLst/>
          </a:prstGeom>
        </p:spPr>
      </p:pic>
    </p:spTree>
    <p:extLst>
      <p:ext uri="{BB962C8B-B14F-4D97-AF65-F5344CB8AC3E}">
        <p14:creationId xmlns:p14="http://schemas.microsoft.com/office/powerpoint/2010/main" val="311633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16023" y="54317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r>
              <a:rPr kumimoji="0" lang="es-ES" sz="4374"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5D25FC38-8C26-6BE7-BD1C-D9D6C312A7C6}"/>
              </a:ext>
            </a:extLst>
          </p:cNvPr>
          <p:cNvSpPr txBox="1"/>
          <p:nvPr/>
        </p:nvSpPr>
        <p:spPr>
          <a:xfrm>
            <a:off x="566928" y="1419922"/>
            <a:ext cx="14410943" cy="830997"/>
          </a:xfrm>
          <a:prstGeom prst="rect">
            <a:avLst/>
          </a:prstGeom>
          <a:noFill/>
        </p:spPr>
        <p:txBody>
          <a:bodyPr wrap="square" rtlCol="0">
            <a:spAutoFit/>
          </a:bodyPr>
          <a:lstStyle/>
          <a:p>
            <a:pPr algn="just"/>
            <a:r>
              <a:rPr lang="es-MX" sz="2400" dirty="0">
                <a:latin typeface="Arial Narrow" panose="020B0606020202030204" pitchFamily="34" charset="0"/>
              </a:rPr>
              <a:t>El porcentaje de ejecución del proyecto de fortalecimiento de la infraestructura tecnológica informática y de comunicación con corte a 30 de Junio fue </a:t>
            </a:r>
            <a:r>
              <a:rPr lang="es-MX" sz="2400" b="1" dirty="0">
                <a:latin typeface="Arial Narrow" panose="020B0606020202030204" pitchFamily="34" charset="0"/>
              </a:rPr>
              <a:t>del  42,21%.</a:t>
            </a:r>
            <a:endParaRPr lang="es-CO" sz="2400" b="1" dirty="0">
              <a:latin typeface="Arial Narrow" panose="020B0606020202030204" pitchFamily="34" charset="0"/>
            </a:endParaRPr>
          </a:p>
        </p:txBody>
      </p:sp>
      <p:sp>
        <p:nvSpPr>
          <p:cNvPr id="7" name="Rectángulo 6"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61D01FB4-9F43-4A00-2A4A-90A74D2C505B}"/>
              </a:ext>
            </a:extLst>
          </p:cNvPr>
          <p:cNvSpPr/>
          <p:nvPr/>
        </p:nvSpPr>
        <p:spPr>
          <a:xfrm>
            <a:off x="575736" y="2389654"/>
            <a:ext cx="8478603" cy="316690"/>
          </a:xfrm>
          <a:prstGeom prst="rect">
            <a:avLst/>
          </a:prstGeom>
        </p:spPr>
        <p:txBody>
          <a:bodyPr wrap="square">
            <a:spAutoFit/>
          </a:bodyPr>
          <a:lstStyle/>
          <a:p>
            <a:r>
              <a:rPr lang="es-CO" sz="1458" b="1" i="1" dirty="0">
                <a:latin typeface="Arial Narrow" panose="020B0606020202030204" pitchFamily="34" charset="0"/>
              </a:rPr>
              <a:t>Gráfica 6 % de avance ejecución</a:t>
            </a:r>
            <a:r>
              <a:rPr lang="es-CO" sz="1458" dirty="0">
                <a:latin typeface="Arial Narrow" panose="020B0606020202030204" pitchFamily="34" charset="0"/>
              </a:rPr>
              <a:t> de fortalecimiento de la infraestructura de tecnología informática y de comunicaciones </a:t>
            </a:r>
            <a:endParaRPr lang="es-CO" sz="1458" b="1" i="1" dirty="0">
              <a:latin typeface="Arial Narrow" panose="020B0606020202030204" pitchFamily="34" charset="0"/>
            </a:endParaRPr>
          </a:p>
        </p:txBody>
      </p:sp>
      <p:pic>
        <p:nvPicPr>
          <p:cNvPr id="8" name="Imagen 7"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CC330B88-B2AC-32D7-333E-690A385E6EEC}"/>
              </a:ext>
            </a:extLst>
          </p:cNvPr>
          <p:cNvPicPr>
            <a:picLocks noChangeAspect="1"/>
          </p:cNvPicPr>
          <p:nvPr/>
        </p:nvPicPr>
        <p:blipFill>
          <a:blip r:embed="rId2"/>
          <a:stretch>
            <a:fillRect/>
          </a:stretch>
        </p:blipFill>
        <p:spPr>
          <a:xfrm>
            <a:off x="795192" y="2797785"/>
            <a:ext cx="14072712" cy="6362258"/>
          </a:xfrm>
          <a:prstGeom prst="rect">
            <a:avLst/>
          </a:prstGeom>
        </p:spPr>
      </p:pic>
      <p:sp>
        <p:nvSpPr>
          <p:cNvPr id="14" name="CuadroTexto 13">
            <a:extLst>
              <a:ext uri="{FF2B5EF4-FFF2-40B4-BE49-F238E27FC236}">
                <a16:creationId xmlns:a16="http://schemas.microsoft.com/office/drawing/2014/main" id="{F7FA5350-ACBB-EDED-640B-9251E26A69B5}"/>
              </a:ext>
            </a:extLst>
          </p:cNvPr>
          <p:cNvSpPr txBox="1"/>
          <p:nvPr/>
        </p:nvSpPr>
        <p:spPr>
          <a:xfrm>
            <a:off x="521833" y="9482698"/>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67110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04044" y="30930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86487D0E-29D0-0645-E1DF-4498F246DD34}"/>
              </a:ext>
            </a:extLst>
          </p:cNvPr>
          <p:cNvSpPr txBox="1"/>
          <p:nvPr/>
        </p:nvSpPr>
        <p:spPr>
          <a:xfrm>
            <a:off x="566928" y="1269585"/>
            <a:ext cx="14337792" cy="830997"/>
          </a:xfrm>
          <a:prstGeom prst="rect">
            <a:avLst/>
          </a:prstGeom>
          <a:noFill/>
        </p:spPr>
        <p:txBody>
          <a:bodyPr wrap="square">
            <a:spAutoFit/>
          </a:bodyPr>
          <a:lstStyle/>
          <a:p>
            <a:pPr algn="just"/>
            <a:r>
              <a:rPr lang="es-CO" sz="2400" dirty="0">
                <a:latin typeface="Arial Narrow" panose="020B0606020202030204" pitchFamily="34" charset="0"/>
              </a:rPr>
              <a:t>La ejecución del presupuesto destinado en el proyecto de Fortalecimiento de la planeación y gestión de la UAE Cuerpo Oficial de Bomberos de  Bogotá alcanzo un</a:t>
            </a:r>
            <a:r>
              <a:rPr lang="es-CO" sz="2400" b="1" dirty="0">
                <a:latin typeface="Arial Narrow" panose="020B0606020202030204" pitchFamily="34" charset="0"/>
              </a:rPr>
              <a:t> 80,70</a:t>
            </a:r>
            <a:r>
              <a:rPr lang="es-CO" sz="2400" dirty="0">
                <a:latin typeface="Arial Narrow" panose="020B0606020202030204" pitchFamily="34" charset="0"/>
              </a:rPr>
              <a:t>% en el primer semestre de la presente vigencia</a:t>
            </a:r>
            <a:endParaRPr lang="es-CO" sz="2400" dirty="0"/>
          </a:p>
        </p:txBody>
      </p:sp>
      <p:sp>
        <p:nvSpPr>
          <p:cNvPr id="5" name="Rectángulo 4"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3511F85-F7DA-37C3-788C-557F5307C4F4}"/>
              </a:ext>
            </a:extLst>
          </p:cNvPr>
          <p:cNvSpPr/>
          <p:nvPr/>
        </p:nvSpPr>
        <p:spPr>
          <a:xfrm>
            <a:off x="546528" y="2188358"/>
            <a:ext cx="8861721" cy="316690"/>
          </a:xfrm>
          <a:prstGeom prst="rect">
            <a:avLst/>
          </a:prstGeom>
        </p:spPr>
        <p:txBody>
          <a:bodyPr wrap="square">
            <a:spAutoFit/>
          </a:bodyPr>
          <a:lstStyle/>
          <a:p>
            <a:r>
              <a:rPr lang="es-CO" sz="1458" i="1" dirty="0">
                <a:latin typeface="Arial Narrow" panose="020B0606020202030204" pitchFamily="34" charset="0"/>
              </a:rPr>
              <a:t>Gráfica 7 % de avance ejecución </a:t>
            </a:r>
            <a:r>
              <a:rPr lang="es-CO" sz="1458" dirty="0">
                <a:latin typeface="Arial Narrow" panose="020B0606020202030204" pitchFamily="34" charset="0"/>
              </a:rPr>
              <a:t>Fortalecimiento de la planeación y gestión de la UAE Cuerpo Oficial de Bomberos de  Bogotá </a:t>
            </a:r>
            <a:endParaRPr lang="es-CO" sz="1458" i="1" dirty="0">
              <a:latin typeface="Arial Narrow" panose="020B0606020202030204" pitchFamily="34" charset="0"/>
            </a:endParaRPr>
          </a:p>
        </p:txBody>
      </p:sp>
      <p:pic>
        <p:nvPicPr>
          <p:cNvPr id="4" name="Imagen 3"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648B4A2-FB8B-7847-FB8C-B66172852782}"/>
              </a:ext>
            </a:extLst>
          </p:cNvPr>
          <p:cNvPicPr>
            <a:picLocks noChangeAspect="1"/>
          </p:cNvPicPr>
          <p:nvPr/>
        </p:nvPicPr>
        <p:blipFill>
          <a:blip r:embed="rId2"/>
          <a:stretch>
            <a:fillRect/>
          </a:stretch>
        </p:blipFill>
        <p:spPr>
          <a:xfrm>
            <a:off x="509952" y="2565108"/>
            <a:ext cx="14475612" cy="6909147"/>
          </a:xfrm>
          <a:prstGeom prst="rect">
            <a:avLst/>
          </a:prstGeom>
        </p:spPr>
      </p:pic>
      <p:sp>
        <p:nvSpPr>
          <p:cNvPr id="8" name="CuadroTexto 7">
            <a:extLst>
              <a:ext uri="{FF2B5EF4-FFF2-40B4-BE49-F238E27FC236}">
                <a16:creationId xmlns:a16="http://schemas.microsoft.com/office/drawing/2014/main" id="{3D3EE436-A823-1CDD-745F-EAA0BB13E6BD}"/>
              </a:ext>
            </a:extLst>
          </p:cNvPr>
          <p:cNvSpPr txBox="1"/>
          <p:nvPr/>
        </p:nvSpPr>
        <p:spPr>
          <a:xfrm>
            <a:off x="601392" y="9486934"/>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133928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6947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89333" y="539145"/>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A558FB02-070E-DF67-C259-E9051B524A95}"/>
              </a:ext>
            </a:extLst>
          </p:cNvPr>
          <p:cNvSpPr txBox="1"/>
          <p:nvPr/>
        </p:nvSpPr>
        <p:spPr>
          <a:xfrm>
            <a:off x="557468" y="1324455"/>
            <a:ext cx="14383827" cy="830997"/>
          </a:xfrm>
          <a:prstGeom prst="rect">
            <a:avLst/>
          </a:prstGeom>
          <a:noFill/>
        </p:spPr>
        <p:txBody>
          <a:bodyPr wrap="square">
            <a:spAutoFit/>
          </a:bodyPr>
          <a:lstStyle/>
          <a:p>
            <a:r>
              <a:rPr lang="es-CO" sz="2400" dirty="0">
                <a:latin typeface="Arial Narrow" panose="020B0606020202030204" pitchFamily="34" charset="0"/>
              </a:rPr>
              <a:t>La ejecución presupuestal del proyecto de Fortalecimiento del Cuerpo Oficial de Bomberos de Bogotá, acumulado en el primer semestre del año, fue del </a:t>
            </a:r>
            <a:r>
              <a:rPr lang="es-CO" sz="2400" b="1" dirty="0">
                <a:latin typeface="Arial Narrow" panose="020B0606020202030204" pitchFamily="34" charset="0"/>
              </a:rPr>
              <a:t>39,56%</a:t>
            </a:r>
            <a:endParaRPr lang="es-CO" sz="2400" b="1" dirty="0"/>
          </a:p>
        </p:txBody>
      </p:sp>
      <p:sp>
        <p:nvSpPr>
          <p:cNvPr id="4" name="Rectángulo 3"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D5C0D76C-36A8-5049-F602-475F84FB5940}"/>
              </a:ext>
            </a:extLst>
          </p:cNvPr>
          <p:cNvSpPr/>
          <p:nvPr/>
        </p:nvSpPr>
        <p:spPr>
          <a:xfrm>
            <a:off x="537091" y="2270054"/>
            <a:ext cx="6473247" cy="316690"/>
          </a:xfrm>
          <a:prstGeom prst="rect">
            <a:avLst/>
          </a:prstGeom>
        </p:spPr>
        <p:txBody>
          <a:bodyPr wrap="square">
            <a:spAutoFit/>
          </a:bodyPr>
          <a:lstStyle/>
          <a:p>
            <a:r>
              <a:rPr lang="es-CO" sz="1458" i="1" dirty="0">
                <a:latin typeface="Arial Narrow" panose="020B0606020202030204" pitchFamily="34" charset="0"/>
              </a:rPr>
              <a:t>Gráfica 8 % de avance ejecución </a:t>
            </a:r>
            <a:r>
              <a:rPr lang="es-CO" sz="1458" dirty="0">
                <a:latin typeface="Arial Narrow" panose="020B0606020202030204" pitchFamily="34" charset="0"/>
              </a:rPr>
              <a:t>Fortalecimiento del Cuerpo Oficial de Bomberos de Bogotá</a:t>
            </a:r>
            <a:endParaRPr lang="es-CO" sz="1458" i="1" dirty="0">
              <a:latin typeface="Arial Narrow" panose="020B0606020202030204" pitchFamily="34" charset="0"/>
            </a:endParaRPr>
          </a:p>
        </p:txBody>
      </p:sp>
      <p:pic>
        <p:nvPicPr>
          <p:cNvPr id="5" name="Imagen 4"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0932E686-9DA2-BE81-2EE6-DB3138D8E67F}"/>
              </a:ext>
            </a:extLst>
          </p:cNvPr>
          <p:cNvPicPr>
            <a:picLocks noChangeAspect="1"/>
          </p:cNvPicPr>
          <p:nvPr/>
        </p:nvPicPr>
        <p:blipFill>
          <a:blip r:embed="rId2"/>
          <a:stretch>
            <a:fillRect/>
          </a:stretch>
        </p:blipFill>
        <p:spPr>
          <a:xfrm>
            <a:off x="719971" y="2706557"/>
            <a:ext cx="14169774" cy="6932290"/>
          </a:xfrm>
          <a:prstGeom prst="rect">
            <a:avLst/>
          </a:prstGeom>
        </p:spPr>
      </p:pic>
      <p:sp>
        <p:nvSpPr>
          <p:cNvPr id="8" name="CuadroTexto 7">
            <a:extLst>
              <a:ext uri="{FF2B5EF4-FFF2-40B4-BE49-F238E27FC236}">
                <a16:creationId xmlns:a16="http://schemas.microsoft.com/office/drawing/2014/main" id="{DF7A05E9-8A5B-63A8-2D22-4FB7B1ED9C72}"/>
              </a:ext>
            </a:extLst>
          </p:cNvPr>
          <p:cNvSpPr txBox="1"/>
          <p:nvPr/>
        </p:nvSpPr>
        <p:spPr>
          <a:xfrm>
            <a:off x="557468" y="9599562"/>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270129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descr="Diapositiva final ">
            <a:extLst>
              <a:ext uri="{FF2B5EF4-FFF2-40B4-BE49-F238E27FC236}">
                <a16:creationId xmlns:a16="http://schemas.microsoft.com/office/drawing/2014/main" id="{27E890BB-73DB-324B-8177-376F2E8104F1}"/>
              </a:ext>
            </a:extLst>
          </p:cNvPr>
          <p:cNvSpPr/>
          <p:nvPr/>
        </p:nvSpPr>
        <p:spPr>
          <a:xfrm>
            <a:off x="106354" y="0"/>
            <a:ext cx="15307923" cy="99056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73" dirty="0"/>
          </a:p>
        </p:txBody>
      </p:sp>
      <p:sp>
        <p:nvSpPr>
          <p:cNvPr id="2" name="Título 1">
            <a:extLst>
              <a:ext uri="{FF2B5EF4-FFF2-40B4-BE49-F238E27FC236}">
                <a16:creationId xmlns:a16="http://schemas.microsoft.com/office/drawing/2014/main" id="{600586DD-5C4F-4ADB-A61B-78B24B30042C}"/>
              </a:ext>
            </a:extLst>
          </p:cNvPr>
          <p:cNvSpPr txBox="1">
            <a:spLocks noGrp="1"/>
          </p:cNvSpPr>
          <p:nvPr>
            <p:ph type="title" idx="4294967295"/>
          </p:nvPr>
        </p:nvSpPr>
        <p:spPr>
          <a:xfrm>
            <a:off x="577881" y="8331016"/>
            <a:ext cx="9500954" cy="134616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Oficina Asesora de Planeación</a:t>
            </a:r>
          </a:p>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2022, Julio</a:t>
            </a:r>
          </a:p>
          <a:p>
            <a:pPr defTabSz="555452">
              <a:lnSpc>
                <a:spcPct val="100000"/>
              </a:lnSpc>
              <a:spcBef>
                <a:spcPts val="0"/>
              </a:spcBef>
              <a:defRPr/>
            </a:pPr>
            <a:endParaRPr lang="es-CO" sz="2187" dirty="0">
              <a:latin typeface="+mn-lt"/>
              <a:ea typeface="+mn-ea"/>
              <a:cs typeface="+mn-cs"/>
            </a:endParaRPr>
          </a:p>
        </p:txBody>
      </p:sp>
      <p:pic>
        <p:nvPicPr>
          <p:cNvPr id="8" name="Imagen 7" descr="logo_Mesa de trabajo 1.png bomberos bogota ">
            <a:extLst>
              <a:ext uri="{FF2B5EF4-FFF2-40B4-BE49-F238E27FC236}">
                <a16:creationId xmlns:a16="http://schemas.microsoft.com/office/drawing/2014/main" id="{FA96C24E-7C06-0849-B572-9AC29D0E2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667" y="8504264"/>
            <a:ext cx="4843778" cy="1172921"/>
          </a:xfrm>
          <a:prstGeom prst="rect">
            <a:avLst/>
          </a:prstGeom>
        </p:spPr>
      </p:pic>
    </p:spTree>
    <p:extLst>
      <p:ext uri="{BB962C8B-B14F-4D97-AF65-F5344CB8AC3E}">
        <p14:creationId xmlns:p14="http://schemas.microsoft.com/office/powerpoint/2010/main" val="201479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ortada Planes " title="Portada Planes ">
            <a:extLst>
              <a:ext uri="{FF2B5EF4-FFF2-40B4-BE49-F238E27FC236}">
                <a16:creationId xmlns:a16="http://schemas.microsoft.com/office/drawing/2014/main" id="{622B4373-C48A-5876-C9D2-4BF6D91AFD1D}"/>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2508" b="2508"/>
          <a:stretch/>
        </p:blipFill>
        <p:spPr>
          <a:xfrm>
            <a:off x="-17251" y="-460"/>
            <a:ext cx="15563639" cy="8724735"/>
          </a:xfrm>
          <a:prstGeom prst="rect">
            <a:avLst/>
          </a:prstGeom>
          <a:solidFill>
            <a:schemeClr val="accent1"/>
          </a:solidFill>
          <a:ln>
            <a:noFill/>
          </a:ln>
          <a:effectLst>
            <a:softEdge rad="0"/>
          </a:effectLst>
        </p:spPr>
      </p:pic>
      <p:sp>
        <p:nvSpPr>
          <p:cNvPr id="5" name="Rectángulo 4" title="Portada Planes">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 </a:t>
            </a:r>
            <a:r>
              <a:rPr lang="es-CO" sz="3200" dirty="0">
                <a:solidFill>
                  <a:srgbClr val="C00000"/>
                </a:solidFill>
                <a:latin typeface="Arial Narrow" panose="020B0604020202020204" pitchFamily="34" charset="0"/>
                <a:cs typeface="Arial Narrow" panose="020B0604020202020204" pitchFamily="34" charset="0"/>
              </a:rPr>
              <a:t>CONTEXTO ESTRATÉGICO</a:t>
            </a:r>
            <a:endParaRPr kumimoji="0" lang="es-ES"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INFORMES PLANES</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9901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C3D180C0-94A3-280B-6529-C99B8AF871E7}"/>
              </a:ext>
            </a:extLst>
          </p:cNvPr>
          <p:cNvSpPr>
            <a:spLocks noGrp="1"/>
          </p:cNvSpPr>
          <p:nvPr>
            <p:ph type="title" idx="4294967295"/>
          </p:nvPr>
        </p:nvSpPr>
        <p:spPr>
          <a:xfrm>
            <a:off x="10511685" y="54853"/>
            <a:ext cx="236635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Planes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p:cNvSpPr>
          <p:nvPr/>
        </p:nvSpPr>
        <p:spPr>
          <a:xfrm>
            <a:off x="49024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a:t>
            </a:r>
            <a:r>
              <a:rPr lang="es-CO" sz="4374" b="1" dirty="0">
                <a:solidFill>
                  <a:srgbClr val="C00000"/>
                </a:solidFill>
                <a:effectLst>
                  <a:outerShdw blurRad="38100" dist="38100" dir="2700000" algn="tl">
                    <a:srgbClr val="000000">
                      <a:alpha val="43137"/>
                    </a:srgbClr>
                  </a:outerShdw>
                </a:effectLst>
                <a:latin typeface="Impact" panose="020B0806030902050204" pitchFamily="34" charset="0"/>
              </a:rPr>
              <a:t>Estratégico Institucional  -PEI</a:t>
            </a: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AA26EF81-5ECA-5F72-71AB-250780765D49}"/>
              </a:ext>
            </a:extLst>
          </p:cNvPr>
          <p:cNvSpPr txBox="1"/>
          <p:nvPr/>
        </p:nvSpPr>
        <p:spPr>
          <a:xfrm>
            <a:off x="1081532" y="1448590"/>
            <a:ext cx="13320877" cy="1938992"/>
          </a:xfrm>
          <a:prstGeom prst="rect">
            <a:avLst/>
          </a:prstGeom>
          <a:noFill/>
        </p:spPr>
        <p:txBody>
          <a:bodyPr wrap="square" rtlCol="0">
            <a:spAutoFit/>
          </a:bodyPr>
          <a:lstStyle/>
          <a:p>
            <a:pPr algn="just" defTabSz="555452"/>
            <a:r>
              <a:rPr lang="es-MX" sz="2400" dirty="0">
                <a:solidFill>
                  <a:prstClr val="black"/>
                </a:solidFill>
                <a:latin typeface="Arial Narrow" panose="020B0606020202030204" pitchFamily="34" charset="0"/>
              </a:rPr>
              <a:t>La Unidad Administrativa Especial, Cuerpo Oficial de Bomberos de Bogotá diseño el Plan Estratégico Institucional 2020- 2024, a  partir de cuatro pilares y cuatro principios que constituyen la base de la gestión institucional, esto ultimo entendiendo la relevancia de la participación de los grupos de valor, grupos de interés y la ciudadanía para el fortalecimiento de la entidad, en tal sentido, a continuación se presentan los avances acumulados 2020-2024 y los avances propios del 2022 que dan cumplimiento a los pilares del PEI.</a:t>
            </a:r>
            <a:endParaRPr lang="es-CO" sz="2400" dirty="0">
              <a:solidFill>
                <a:prstClr val="black"/>
              </a:solidFill>
              <a:latin typeface="Arial Narrow" panose="020B0606020202030204" pitchFamily="34" charset="0"/>
            </a:endParaRPr>
          </a:p>
        </p:txBody>
      </p:sp>
      <p:sp>
        <p:nvSpPr>
          <p:cNvPr id="80" name="Rectángulo 79">
            <a:extLst>
              <a:ext uri="{FF2B5EF4-FFF2-40B4-BE49-F238E27FC236}">
                <a16:creationId xmlns:a16="http://schemas.microsoft.com/office/drawing/2014/main" id="{47764C68-F032-A181-42C1-E6E628E5F7B1}"/>
              </a:ext>
            </a:extLst>
          </p:cNvPr>
          <p:cNvSpPr/>
          <p:nvPr/>
        </p:nvSpPr>
        <p:spPr>
          <a:xfrm>
            <a:off x="661190" y="3357919"/>
            <a:ext cx="5638804" cy="276999"/>
          </a:xfrm>
          <a:prstGeom prst="rect">
            <a:avLst/>
          </a:prstGeom>
        </p:spPr>
        <p:txBody>
          <a:bodyPr wrap="square">
            <a:spAutoFit/>
          </a:bodyPr>
          <a:lstStyle/>
          <a:p>
            <a:r>
              <a:rPr lang="es-CO" sz="1200" i="1" dirty="0">
                <a:latin typeface="Arial Narrow" panose="020B0606020202030204" pitchFamily="34" charset="0"/>
              </a:rPr>
              <a:t>Gráfico 1 . Avances por  Pilares del Plan Estratégico Institucional   </a:t>
            </a:r>
          </a:p>
        </p:txBody>
      </p:sp>
      <p:grpSp>
        <p:nvGrpSpPr>
          <p:cNvPr id="7" name="Grupo 6" descr="Avances por pilares PEI ">
            <a:extLst>
              <a:ext uri="{FF2B5EF4-FFF2-40B4-BE49-F238E27FC236}">
                <a16:creationId xmlns:a16="http://schemas.microsoft.com/office/drawing/2014/main" id="{71B53DD2-8845-47CD-2532-38EAA778040E}"/>
              </a:ext>
            </a:extLst>
          </p:cNvPr>
          <p:cNvGrpSpPr/>
          <p:nvPr/>
        </p:nvGrpSpPr>
        <p:grpSpPr>
          <a:xfrm>
            <a:off x="199506" y="3492711"/>
            <a:ext cx="7546224" cy="5357907"/>
            <a:chOff x="199506" y="3492711"/>
            <a:chExt cx="7546224" cy="5357907"/>
          </a:xfrm>
        </p:grpSpPr>
        <p:sp>
          <p:nvSpPr>
            <p:cNvPr id="2" name="CuadroTexto 1">
              <a:extLst>
                <a:ext uri="{FF2B5EF4-FFF2-40B4-BE49-F238E27FC236}">
                  <a16:creationId xmlns:a16="http://schemas.microsoft.com/office/drawing/2014/main" id="{0F4230EF-6C95-F12F-6F17-F6DA7B3E1054}"/>
                </a:ext>
              </a:extLst>
            </p:cNvPr>
            <p:cNvSpPr txBox="1"/>
            <p:nvPr/>
          </p:nvSpPr>
          <p:spPr>
            <a:xfrm>
              <a:off x="614597" y="3492711"/>
              <a:ext cx="1919949" cy="461665"/>
            </a:xfrm>
            <a:prstGeom prst="rect">
              <a:avLst/>
            </a:prstGeom>
            <a:noFill/>
          </p:spPr>
          <p:txBody>
            <a:bodyPr wrap="none" rtlCol="0">
              <a:spAutoFit/>
            </a:bodyPr>
            <a:lstStyle/>
            <a:p>
              <a:r>
                <a:rPr lang="es-ES" sz="2400" b="1" dirty="0"/>
                <a:t>Avances 2022</a:t>
              </a:r>
              <a:endParaRPr lang="es-CO" sz="2400" b="1" dirty="0"/>
            </a:p>
          </p:txBody>
        </p:sp>
        <p:grpSp>
          <p:nvGrpSpPr>
            <p:cNvPr id="4" name="Grupo 3">
              <a:extLst>
                <a:ext uri="{FF2B5EF4-FFF2-40B4-BE49-F238E27FC236}">
                  <a16:creationId xmlns:a16="http://schemas.microsoft.com/office/drawing/2014/main" id="{83F8BDED-C2B9-5D49-0052-6FA42B35787F}"/>
                </a:ext>
              </a:extLst>
            </p:cNvPr>
            <p:cNvGrpSpPr/>
            <p:nvPr/>
          </p:nvGrpSpPr>
          <p:grpSpPr>
            <a:xfrm>
              <a:off x="199506" y="3908052"/>
              <a:ext cx="7546224" cy="4942566"/>
              <a:chOff x="199506" y="3908052"/>
              <a:chExt cx="7546224" cy="4942566"/>
            </a:xfrm>
          </p:grpSpPr>
          <p:grpSp>
            <p:nvGrpSpPr>
              <p:cNvPr id="12" name="Grupo 11" descr="GRAFICO DE AVANCES PLAN ESTRATEGICO INSTITUCIONAL 2022" title="GRAFICO DE AVANCES PLAN ESTRATEGICO INSTITUCIONAL 2022">
                <a:extLst>
                  <a:ext uri="{FF2B5EF4-FFF2-40B4-BE49-F238E27FC236}">
                    <a16:creationId xmlns:a16="http://schemas.microsoft.com/office/drawing/2014/main" id="{EC398CD9-1B8B-BBD7-5376-FBBA5B34FA65}"/>
                  </a:ext>
                </a:extLst>
              </p:cNvPr>
              <p:cNvGrpSpPr/>
              <p:nvPr/>
            </p:nvGrpSpPr>
            <p:grpSpPr>
              <a:xfrm>
                <a:off x="821860" y="4172607"/>
                <a:ext cx="6923870" cy="4678011"/>
                <a:chOff x="1342070" y="545637"/>
                <a:chExt cx="8657337" cy="5849202"/>
              </a:xfrm>
            </p:grpSpPr>
            <p:grpSp>
              <p:nvGrpSpPr>
                <p:cNvPr id="13" name="Grupo 12">
                  <a:extLst>
                    <a:ext uri="{FF2B5EF4-FFF2-40B4-BE49-F238E27FC236}">
                      <a16:creationId xmlns:a16="http://schemas.microsoft.com/office/drawing/2014/main" id="{753CC83C-71E8-AA38-A20A-DF097458EA8A}"/>
                    </a:ext>
                  </a:extLst>
                </p:cNvPr>
                <p:cNvGrpSpPr/>
                <p:nvPr/>
              </p:nvGrpSpPr>
              <p:grpSpPr>
                <a:xfrm>
                  <a:off x="1342070" y="545637"/>
                  <a:ext cx="6823083" cy="5849202"/>
                  <a:chOff x="73709" y="545637"/>
                  <a:chExt cx="6823083" cy="5849202"/>
                </a:xfrm>
              </p:grpSpPr>
              <p:grpSp>
                <p:nvGrpSpPr>
                  <p:cNvPr id="20" name="Grupo 19">
                    <a:extLst>
                      <a:ext uri="{FF2B5EF4-FFF2-40B4-BE49-F238E27FC236}">
                        <a16:creationId xmlns:a16="http://schemas.microsoft.com/office/drawing/2014/main" id="{832EC5EB-BBDF-4D5F-4439-95F64F6AA6DB}"/>
                      </a:ext>
                    </a:extLst>
                  </p:cNvPr>
                  <p:cNvGrpSpPr/>
                  <p:nvPr/>
                </p:nvGrpSpPr>
                <p:grpSpPr>
                  <a:xfrm>
                    <a:off x="73709" y="545637"/>
                    <a:ext cx="6823083" cy="5849202"/>
                    <a:chOff x="-14779" y="1388154"/>
                    <a:chExt cx="5289753" cy="4534729"/>
                  </a:xfrm>
                </p:grpSpPr>
                <p:sp>
                  <p:nvSpPr>
                    <p:cNvPr id="31" name="Elipse 30">
                      <a:extLst>
                        <a:ext uri="{FF2B5EF4-FFF2-40B4-BE49-F238E27FC236}">
                          <a16:creationId xmlns:a16="http://schemas.microsoft.com/office/drawing/2014/main" id="{D5B19FCF-9A74-81EC-307D-8B6D6EB6491A}"/>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32" name="Elipse 31">
                      <a:extLst>
                        <a:ext uri="{FF2B5EF4-FFF2-40B4-BE49-F238E27FC236}">
                          <a16:creationId xmlns:a16="http://schemas.microsoft.com/office/drawing/2014/main" id="{09BD0B57-56FD-FD9E-3D16-37EB89CD1214}"/>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33" name="Elipse 32">
                      <a:extLst>
                        <a:ext uri="{FF2B5EF4-FFF2-40B4-BE49-F238E27FC236}">
                          <a16:creationId xmlns:a16="http://schemas.microsoft.com/office/drawing/2014/main" id="{99A13232-F181-F7C3-DE54-2D6F2EC93E6D}"/>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34" name="Elipse 33">
                      <a:extLst>
                        <a:ext uri="{FF2B5EF4-FFF2-40B4-BE49-F238E27FC236}">
                          <a16:creationId xmlns:a16="http://schemas.microsoft.com/office/drawing/2014/main" id="{F2C4B4A1-ED5A-5F97-325A-0E71CC7A3804}"/>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35" name="Elipse 34">
                      <a:extLst>
                        <a:ext uri="{FF2B5EF4-FFF2-40B4-BE49-F238E27FC236}">
                          <a16:creationId xmlns:a16="http://schemas.microsoft.com/office/drawing/2014/main" id="{DBA10F72-0EC0-2860-86A7-0CD5568D4F86}"/>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36" name="Forma libre: forma 35">
                      <a:extLst>
                        <a:ext uri="{FF2B5EF4-FFF2-40B4-BE49-F238E27FC236}">
                          <a16:creationId xmlns:a16="http://schemas.microsoft.com/office/drawing/2014/main" id="{4E401A01-4BA6-0C09-58CE-5B2C235118B4}"/>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37" name="Forma libre: forma 36">
                      <a:extLst>
                        <a:ext uri="{FF2B5EF4-FFF2-40B4-BE49-F238E27FC236}">
                          <a16:creationId xmlns:a16="http://schemas.microsoft.com/office/drawing/2014/main" id="{E30A0E1A-C3EF-7D04-6AAF-1091040C4D44}"/>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38" name="Forma libre: forma 37">
                      <a:extLst>
                        <a:ext uri="{FF2B5EF4-FFF2-40B4-BE49-F238E27FC236}">
                          <a16:creationId xmlns:a16="http://schemas.microsoft.com/office/drawing/2014/main" id="{91A2EB3E-25C3-8B26-7D80-11DFD1DFF20D}"/>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39" name="Forma libre: forma 38">
                      <a:extLst>
                        <a:ext uri="{FF2B5EF4-FFF2-40B4-BE49-F238E27FC236}">
                          <a16:creationId xmlns:a16="http://schemas.microsoft.com/office/drawing/2014/main" id="{8241ECB5-CC94-5212-E22A-BCFB8FDF11E1}"/>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41" name="CuadroTexto 40">
                      <a:extLst>
                        <a:ext uri="{FF2B5EF4-FFF2-40B4-BE49-F238E27FC236}">
                          <a16:creationId xmlns:a16="http://schemas.microsoft.com/office/drawing/2014/main" id="{80CB3542-488C-77CC-EC5F-16281A98F557}"/>
                        </a:ext>
                      </a:extLst>
                    </p:cNvPr>
                    <p:cNvSpPr txBox="1"/>
                    <p:nvPr/>
                  </p:nvSpPr>
                  <p:spPr>
                    <a:xfrm>
                      <a:off x="1809113" y="1644638"/>
                      <a:ext cx="1691148" cy="805545"/>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p>
                    <a:p>
                      <a:pPr algn="ct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42" name="CuadroTexto 41">
                      <a:extLst>
                        <a:ext uri="{FF2B5EF4-FFF2-40B4-BE49-F238E27FC236}">
                          <a16:creationId xmlns:a16="http://schemas.microsoft.com/office/drawing/2014/main" id="{81775198-F45C-0EB6-C360-2327F4FC671A}"/>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43" name="CuadroTexto 42">
                      <a:extLst>
                        <a:ext uri="{FF2B5EF4-FFF2-40B4-BE49-F238E27FC236}">
                          <a16:creationId xmlns:a16="http://schemas.microsoft.com/office/drawing/2014/main" id="{122BCE18-06FA-21A9-F523-905B43C93DDE}"/>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44" name="CuadroTexto 43">
                      <a:extLst>
                        <a:ext uri="{FF2B5EF4-FFF2-40B4-BE49-F238E27FC236}">
                          <a16:creationId xmlns:a16="http://schemas.microsoft.com/office/drawing/2014/main" id="{EC5FCDFA-41ED-7528-2B5C-9A4CC873F653}"/>
                        </a:ext>
                      </a:extLst>
                    </p:cNvPr>
                    <p:cNvSpPr txBox="1"/>
                    <p:nvPr/>
                  </p:nvSpPr>
                  <p:spPr>
                    <a:xfrm>
                      <a:off x="1799275" y="5199641"/>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45" name="CuadroTexto 44">
                      <a:extLst>
                        <a:ext uri="{FF2B5EF4-FFF2-40B4-BE49-F238E27FC236}">
                          <a16:creationId xmlns:a16="http://schemas.microsoft.com/office/drawing/2014/main" id="{6E776180-65A5-1586-E049-C704FA7883B4}"/>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46" name="CuadroTexto 45">
                      <a:extLst>
                        <a:ext uri="{FF2B5EF4-FFF2-40B4-BE49-F238E27FC236}">
                          <a16:creationId xmlns:a16="http://schemas.microsoft.com/office/drawing/2014/main" id="{DC9ED31A-6F76-7C43-0DC0-B7822CDCBE9F}"/>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47" name="CuadroTexto 46">
                      <a:extLst>
                        <a:ext uri="{FF2B5EF4-FFF2-40B4-BE49-F238E27FC236}">
                          <a16:creationId xmlns:a16="http://schemas.microsoft.com/office/drawing/2014/main" id="{B0B260E4-FC81-4087-D01F-729C799001EF}"/>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48" name="CuadroTexto 47">
                      <a:extLst>
                        <a:ext uri="{FF2B5EF4-FFF2-40B4-BE49-F238E27FC236}">
                          <a16:creationId xmlns:a16="http://schemas.microsoft.com/office/drawing/2014/main" id="{F62A4D3C-ED2E-2863-9DA1-D896E0B55480}"/>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49" name="CuadroTexto 48">
                      <a:extLst>
                        <a:ext uri="{FF2B5EF4-FFF2-40B4-BE49-F238E27FC236}">
                          <a16:creationId xmlns:a16="http://schemas.microsoft.com/office/drawing/2014/main" id="{8C599B1A-C104-358C-D998-A433866E1202}"/>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21" name="Gráfico 20" descr="GRAFICO DE AVANCES PLAN ESTRATEGICO INSTITUCIONAL 2022" title="GRAFICO DE AVANCES PLAN ESTRATEGICO INSTITUCIONAL 2022">
                    <a:extLst>
                      <a:ext uri="{FF2B5EF4-FFF2-40B4-BE49-F238E27FC236}">
                        <a16:creationId xmlns:a16="http://schemas.microsoft.com/office/drawing/2014/main" id="{3613688D-74EA-50D4-7681-9458AE258F1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16" name="Conector recto 15">
                  <a:extLst>
                    <a:ext uri="{FF2B5EF4-FFF2-40B4-BE49-F238E27FC236}">
                      <a16:creationId xmlns:a16="http://schemas.microsoft.com/office/drawing/2014/main" id="{0F9CC274-A94A-C040-3C09-6A3E0AB974D3}"/>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CuadroTexto 2">
                <a:extLst>
                  <a:ext uri="{FF2B5EF4-FFF2-40B4-BE49-F238E27FC236}">
                    <a16:creationId xmlns:a16="http://schemas.microsoft.com/office/drawing/2014/main" id="{0E451C72-D64D-1073-F035-E0E3B4FA5614}"/>
                  </a:ext>
                </a:extLst>
              </p:cNvPr>
              <p:cNvSpPr txBox="1"/>
              <p:nvPr/>
            </p:nvSpPr>
            <p:spPr>
              <a:xfrm>
                <a:off x="3834565" y="3908052"/>
                <a:ext cx="1137368" cy="369332"/>
              </a:xfrm>
              <a:prstGeom prst="rect">
                <a:avLst/>
              </a:prstGeom>
              <a:noFill/>
            </p:spPr>
            <p:txBody>
              <a:bodyPr wrap="square" rtlCol="0">
                <a:spAutoFit/>
              </a:bodyPr>
              <a:lstStyle/>
              <a:p>
                <a:pPr algn="ctr"/>
                <a:r>
                  <a:rPr lang="es-ES" b="1" dirty="0"/>
                  <a:t>76.35%</a:t>
                </a:r>
                <a:endParaRPr lang="es-CO" b="1" dirty="0"/>
              </a:p>
            </p:txBody>
          </p:sp>
          <p:sp>
            <p:nvSpPr>
              <p:cNvPr id="73" name="CuadroTexto 72">
                <a:extLst>
                  <a:ext uri="{FF2B5EF4-FFF2-40B4-BE49-F238E27FC236}">
                    <a16:creationId xmlns:a16="http://schemas.microsoft.com/office/drawing/2014/main" id="{979A25B9-6A0E-D368-7DAC-9B1B0384BED6}"/>
                  </a:ext>
                </a:extLst>
              </p:cNvPr>
              <p:cNvSpPr txBox="1"/>
              <p:nvPr/>
            </p:nvSpPr>
            <p:spPr>
              <a:xfrm>
                <a:off x="5723353" y="7188376"/>
                <a:ext cx="1137368" cy="369332"/>
              </a:xfrm>
              <a:prstGeom prst="rect">
                <a:avLst/>
              </a:prstGeom>
              <a:noFill/>
            </p:spPr>
            <p:txBody>
              <a:bodyPr wrap="square" rtlCol="0">
                <a:spAutoFit/>
              </a:bodyPr>
              <a:lstStyle/>
              <a:p>
                <a:pPr algn="ctr"/>
                <a:r>
                  <a:rPr lang="es-ES" b="1" dirty="0"/>
                  <a:t>44.05%</a:t>
                </a:r>
                <a:endParaRPr lang="es-CO" b="1" dirty="0"/>
              </a:p>
            </p:txBody>
          </p:sp>
          <p:sp>
            <p:nvSpPr>
              <p:cNvPr id="74" name="CuadroTexto 73">
                <a:extLst>
                  <a:ext uri="{FF2B5EF4-FFF2-40B4-BE49-F238E27FC236}">
                    <a16:creationId xmlns:a16="http://schemas.microsoft.com/office/drawing/2014/main" id="{D9D48422-74CF-A46B-E991-2D554841A59E}"/>
                  </a:ext>
                </a:extLst>
              </p:cNvPr>
              <p:cNvSpPr txBox="1"/>
              <p:nvPr/>
            </p:nvSpPr>
            <p:spPr>
              <a:xfrm>
                <a:off x="199506" y="6893866"/>
                <a:ext cx="1137368" cy="369332"/>
              </a:xfrm>
              <a:prstGeom prst="rect">
                <a:avLst/>
              </a:prstGeom>
              <a:noFill/>
            </p:spPr>
            <p:txBody>
              <a:bodyPr wrap="square" rtlCol="0">
                <a:spAutoFit/>
              </a:bodyPr>
              <a:lstStyle/>
              <a:p>
                <a:pPr algn="ctr"/>
                <a:r>
                  <a:rPr lang="es-ES" b="1" dirty="0"/>
                  <a:t>31.98%</a:t>
                </a:r>
                <a:endParaRPr lang="es-CO" b="1" dirty="0"/>
              </a:p>
            </p:txBody>
          </p:sp>
          <p:sp>
            <p:nvSpPr>
              <p:cNvPr id="75" name="CuadroTexto 74">
                <a:extLst>
                  <a:ext uri="{FF2B5EF4-FFF2-40B4-BE49-F238E27FC236}">
                    <a16:creationId xmlns:a16="http://schemas.microsoft.com/office/drawing/2014/main" id="{21D33467-0EE5-9EFF-1092-9749B263936C}"/>
                  </a:ext>
                </a:extLst>
              </p:cNvPr>
              <p:cNvSpPr txBox="1"/>
              <p:nvPr/>
            </p:nvSpPr>
            <p:spPr>
              <a:xfrm>
                <a:off x="4333801" y="8300385"/>
                <a:ext cx="1137368" cy="369332"/>
              </a:xfrm>
              <a:prstGeom prst="rect">
                <a:avLst/>
              </a:prstGeom>
              <a:noFill/>
            </p:spPr>
            <p:txBody>
              <a:bodyPr wrap="square" rtlCol="0">
                <a:spAutoFit/>
              </a:bodyPr>
              <a:lstStyle/>
              <a:p>
                <a:pPr algn="ctr"/>
                <a:r>
                  <a:rPr lang="es-ES" b="1" dirty="0"/>
                  <a:t>59.54%</a:t>
                </a:r>
                <a:endParaRPr lang="es-CO" b="1" dirty="0"/>
              </a:p>
            </p:txBody>
          </p:sp>
        </p:grpSp>
      </p:grpSp>
      <p:grpSp>
        <p:nvGrpSpPr>
          <p:cNvPr id="5" name="Grupo 4" descr="Avance acumulado 2020-2024 ">
            <a:extLst>
              <a:ext uri="{FF2B5EF4-FFF2-40B4-BE49-F238E27FC236}">
                <a16:creationId xmlns:a16="http://schemas.microsoft.com/office/drawing/2014/main" id="{D8674434-11C1-930E-FC1F-4EAC145627DE}"/>
              </a:ext>
            </a:extLst>
          </p:cNvPr>
          <p:cNvGrpSpPr/>
          <p:nvPr/>
        </p:nvGrpSpPr>
        <p:grpSpPr>
          <a:xfrm>
            <a:off x="8349063" y="3495211"/>
            <a:ext cx="7730398" cy="5305175"/>
            <a:chOff x="8349063" y="3495211"/>
            <a:chExt cx="7730398" cy="5305175"/>
          </a:xfrm>
        </p:grpSpPr>
        <p:sp>
          <p:nvSpPr>
            <p:cNvPr id="11" name="CuadroTexto 10">
              <a:extLst>
                <a:ext uri="{FF2B5EF4-FFF2-40B4-BE49-F238E27FC236}">
                  <a16:creationId xmlns:a16="http://schemas.microsoft.com/office/drawing/2014/main" id="{40860100-611E-D59C-96E4-2EC8390D43A9}"/>
                </a:ext>
              </a:extLst>
            </p:cNvPr>
            <p:cNvSpPr txBox="1"/>
            <p:nvPr/>
          </p:nvSpPr>
          <p:spPr>
            <a:xfrm>
              <a:off x="8367014" y="3495211"/>
              <a:ext cx="3182281" cy="461665"/>
            </a:xfrm>
            <a:prstGeom prst="rect">
              <a:avLst/>
            </a:prstGeom>
            <a:noFill/>
          </p:spPr>
          <p:txBody>
            <a:bodyPr wrap="none" rtlCol="0">
              <a:spAutoFit/>
            </a:bodyPr>
            <a:lstStyle/>
            <a:p>
              <a:r>
                <a:rPr lang="es-ES" sz="2400" b="1" dirty="0"/>
                <a:t>Acumulado 2020 - 2024</a:t>
              </a:r>
              <a:endParaRPr lang="es-CO" sz="2400" b="1" dirty="0"/>
            </a:p>
          </p:txBody>
        </p:sp>
        <p:grpSp>
          <p:nvGrpSpPr>
            <p:cNvPr id="50" name="Grupo 49" descr="GRAFICO DE AVANCES PLAN ESTRATEGICO INSTITUCIONAL 2020-2024" title="GRAFICO DE AVANCES PLAN ESTRATEGICO INSTITUCIONAL 2020-2024">
              <a:extLst>
                <a:ext uri="{FF2B5EF4-FFF2-40B4-BE49-F238E27FC236}">
                  <a16:creationId xmlns:a16="http://schemas.microsoft.com/office/drawing/2014/main" id="{2E5E5166-8C20-F757-9C07-A7F2E607CD36}"/>
                </a:ext>
              </a:extLst>
            </p:cNvPr>
            <p:cNvGrpSpPr/>
            <p:nvPr/>
          </p:nvGrpSpPr>
          <p:grpSpPr>
            <a:xfrm>
              <a:off x="9155591" y="4011153"/>
              <a:ext cx="6923870" cy="4678011"/>
              <a:chOff x="1342070" y="545637"/>
              <a:chExt cx="8657337" cy="5849202"/>
            </a:xfrm>
          </p:grpSpPr>
          <p:grpSp>
            <p:nvGrpSpPr>
              <p:cNvPr id="51" name="Grupo 50">
                <a:extLst>
                  <a:ext uri="{FF2B5EF4-FFF2-40B4-BE49-F238E27FC236}">
                    <a16:creationId xmlns:a16="http://schemas.microsoft.com/office/drawing/2014/main" id="{3580A1A1-BACC-F082-1CCC-DFEB963720CA}"/>
                  </a:ext>
                </a:extLst>
              </p:cNvPr>
              <p:cNvGrpSpPr/>
              <p:nvPr/>
            </p:nvGrpSpPr>
            <p:grpSpPr>
              <a:xfrm>
                <a:off x="1342070" y="545637"/>
                <a:ext cx="6823083" cy="5849202"/>
                <a:chOff x="73709" y="545637"/>
                <a:chExt cx="6823083" cy="5849202"/>
              </a:xfrm>
            </p:grpSpPr>
            <p:grpSp>
              <p:nvGrpSpPr>
                <p:cNvPr id="53" name="Grupo 52">
                  <a:extLst>
                    <a:ext uri="{FF2B5EF4-FFF2-40B4-BE49-F238E27FC236}">
                      <a16:creationId xmlns:a16="http://schemas.microsoft.com/office/drawing/2014/main" id="{B23B4DD2-6C86-17C6-140A-97EE7AC22DD0}"/>
                    </a:ext>
                  </a:extLst>
                </p:cNvPr>
                <p:cNvGrpSpPr/>
                <p:nvPr/>
              </p:nvGrpSpPr>
              <p:grpSpPr>
                <a:xfrm>
                  <a:off x="73709" y="545637"/>
                  <a:ext cx="6823083" cy="5849202"/>
                  <a:chOff x="-14779" y="1388154"/>
                  <a:chExt cx="5289753" cy="4534729"/>
                </a:xfrm>
              </p:grpSpPr>
              <p:sp>
                <p:nvSpPr>
                  <p:cNvPr id="55" name="Elipse 54">
                    <a:extLst>
                      <a:ext uri="{FF2B5EF4-FFF2-40B4-BE49-F238E27FC236}">
                        <a16:creationId xmlns:a16="http://schemas.microsoft.com/office/drawing/2014/main" id="{A7C6541E-1E48-55A3-05A8-3EB30A4D3CE8}"/>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6" name="Elipse 55">
                    <a:extLst>
                      <a:ext uri="{FF2B5EF4-FFF2-40B4-BE49-F238E27FC236}">
                        <a16:creationId xmlns:a16="http://schemas.microsoft.com/office/drawing/2014/main" id="{E0766AAB-9AEF-DB17-C1D4-CE2E9133229D}"/>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7" name="Elipse 56">
                    <a:extLst>
                      <a:ext uri="{FF2B5EF4-FFF2-40B4-BE49-F238E27FC236}">
                        <a16:creationId xmlns:a16="http://schemas.microsoft.com/office/drawing/2014/main" id="{D809A439-685E-05A5-4BCA-44C1ACC1393B}"/>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8" name="Elipse 57">
                    <a:extLst>
                      <a:ext uri="{FF2B5EF4-FFF2-40B4-BE49-F238E27FC236}">
                        <a16:creationId xmlns:a16="http://schemas.microsoft.com/office/drawing/2014/main" id="{07CED937-CB0E-9CD2-0F47-696E08BF80A6}"/>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9" name="Elipse 58">
                    <a:extLst>
                      <a:ext uri="{FF2B5EF4-FFF2-40B4-BE49-F238E27FC236}">
                        <a16:creationId xmlns:a16="http://schemas.microsoft.com/office/drawing/2014/main" id="{6AF11699-1665-4F93-67EA-2540DBFAB275}"/>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60" name="Forma libre: forma 59">
                    <a:extLst>
                      <a:ext uri="{FF2B5EF4-FFF2-40B4-BE49-F238E27FC236}">
                        <a16:creationId xmlns:a16="http://schemas.microsoft.com/office/drawing/2014/main" id="{86C26A9C-C6EC-C987-0CA6-9C40890C70CA}"/>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61" name="Forma libre: forma 60">
                    <a:extLst>
                      <a:ext uri="{FF2B5EF4-FFF2-40B4-BE49-F238E27FC236}">
                        <a16:creationId xmlns:a16="http://schemas.microsoft.com/office/drawing/2014/main" id="{125F807E-44E9-761F-3AA3-D65484C40AA0}"/>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62" name="Forma libre: forma 61">
                    <a:extLst>
                      <a:ext uri="{FF2B5EF4-FFF2-40B4-BE49-F238E27FC236}">
                        <a16:creationId xmlns:a16="http://schemas.microsoft.com/office/drawing/2014/main" id="{8F3A2673-1E47-8FBD-70B3-FF0365282B68}"/>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63" name="Forma libre: forma 62">
                    <a:extLst>
                      <a:ext uri="{FF2B5EF4-FFF2-40B4-BE49-F238E27FC236}">
                        <a16:creationId xmlns:a16="http://schemas.microsoft.com/office/drawing/2014/main" id="{C680ACBF-408A-2E1E-1988-F80AA7185958}"/>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64" name="CuadroTexto 63">
                    <a:extLst>
                      <a:ext uri="{FF2B5EF4-FFF2-40B4-BE49-F238E27FC236}">
                        <a16:creationId xmlns:a16="http://schemas.microsoft.com/office/drawing/2014/main" id="{D506870F-539B-051E-D2C9-F0DE652BCDF0}"/>
                      </a:ext>
                    </a:extLst>
                  </p:cNvPr>
                  <p:cNvSpPr txBox="1"/>
                  <p:nvPr/>
                </p:nvSpPr>
                <p:spPr>
                  <a:xfrm>
                    <a:off x="1809113" y="1644638"/>
                    <a:ext cx="1691148" cy="501083"/>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65" name="CuadroTexto 64">
                    <a:extLst>
                      <a:ext uri="{FF2B5EF4-FFF2-40B4-BE49-F238E27FC236}">
                        <a16:creationId xmlns:a16="http://schemas.microsoft.com/office/drawing/2014/main" id="{7E864988-6AA7-BA21-B1A4-524FB8A8786D}"/>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66" name="CuadroTexto 65">
                    <a:extLst>
                      <a:ext uri="{FF2B5EF4-FFF2-40B4-BE49-F238E27FC236}">
                        <a16:creationId xmlns:a16="http://schemas.microsoft.com/office/drawing/2014/main" id="{E07AEDF3-58D4-C6A4-924C-6735245E9834}"/>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67" name="CuadroTexto 66">
                    <a:extLst>
                      <a:ext uri="{FF2B5EF4-FFF2-40B4-BE49-F238E27FC236}">
                        <a16:creationId xmlns:a16="http://schemas.microsoft.com/office/drawing/2014/main" id="{CA7D411F-C1F2-27D0-BD7A-88F5A9A97DF4}"/>
                      </a:ext>
                    </a:extLst>
                  </p:cNvPr>
                  <p:cNvSpPr txBox="1"/>
                  <p:nvPr/>
                </p:nvSpPr>
                <p:spPr>
                  <a:xfrm>
                    <a:off x="1799275" y="5252825"/>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68" name="CuadroTexto 67">
                    <a:extLst>
                      <a:ext uri="{FF2B5EF4-FFF2-40B4-BE49-F238E27FC236}">
                        <a16:creationId xmlns:a16="http://schemas.microsoft.com/office/drawing/2014/main" id="{E3B84727-9A10-BA8E-56F8-F3DC2A81397E}"/>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69" name="CuadroTexto 68">
                    <a:extLst>
                      <a:ext uri="{FF2B5EF4-FFF2-40B4-BE49-F238E27FC236}">
                        <a16:creationId xmlns:a16="http://schemas.microsoft.com/office/drawing/2014/main" id="{B9B680D7-B8C2-2039-A1BD-C5DA2F1248E0}"/>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70" name="CuadroTexto 69">
                    <a:extLst>
                      <a:ext uri="{FF2B5EF4-FFF2-40B4-BE49-F238E27FC236}">
                        <a16:creationId xmlns:a16="http://schemas.microsoft.com/office/drawing/2014/main" id="{CEF58DD8-C3A3-E849-15E3-3A1154F1FFDA}"/>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71" name="CuadroTexto 70">
                    <a:extLst>
                      <a:ext uri="{FF2B5EF4-FFF2-40B4-BE49-F238E27FC236}">
                        <a16:creationId xmlns:a16="http://schemas.microsoft.com/office/drawing/2014/main" id="{380BBFFF-4EDF-92C9-434D-53333AE8284B}"/>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72" name="CuadroTexto 71">
                    <a:extLst>
                      <a:ext uri="{FF2B5EF4-FFF2-40B4-BE49-F238E27FC236}">
                        <a16:creationId xmlns:a16="http://schemas.microsoft.com/office/drawing/2014/main" id="{A5EEEFE7-E9B1-8E7B-6304-4A879A204E41}"/>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54" name="Gráfico 53" descr="GRAFICO DE AVANCES PLAN ESTRATEGICO INSTITUCIONAL 2020-2024" title="GRAFICO DE AVANCES PLAN ESTRATEGICO INSTITUCIONAL 2020-2024">
                  <a:extLst>
                    <a:ext uri="{FF2B5EF4-FFF2-40B4-BE49-F238E27FC236}">
                      <a16:creationId xmlns:a16="http://schemas.microsoft.com/office/drawing/2014/main" id="{DE5EE075-881B-D2E0-961C-64D2067F25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52" name="Conector recto 51">
                <a:extLst>
                  <a:ext uri="{FF2B5EF4-FFF2-40B4-BE49-F238E27FC236}">
                    <a16:creationId xmlns:a16="http://schemas.microsoft.com/office/drawing/2014/main" id="{8113374C-320D-7DD0-4FD9-BE67A995C49A}"/>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CuadroTexto 75">
              <a:extLst>
                <a:ext uri="{FF2B5EF4-FFF2-40B4-BE49-F238E27FC236}">
                  <a16:creationId xmlns:a16="http://schemas.microsoft.com/office/drawing/2014/main" id="{785A05B8-28A5-42BA-FD31-FC579E19A44D}"/>
                </a:ext>
              </a:extLst>
            </p:cNvPr>
            <p:cNvSpPr txBox="1"/>
            <p:nvPr/>
          </p:nvSpPr>
          <p:spPr>
            <a:xfrm>
              <a:off x="12542378" y="8431054"/>
              <a:ext cx="1137368" cy="369332"/>
            </a:xfrm>
            <a:prstGeom prst="rect">
              <a:avLst/>
            </a:prstGeom>
            <a:noFill/>
          </p:spPr>
          <p:txBody>
            <a:bodyPr wrap="square" rtlCol="0">
              <a:spAutoFit/>
            </a:bodyPr>
            <a:lstStyle/>
            <a:p>
              <a:pPr algn="ctr"/>
              <a:r>
                <a:rPr lang="es-ES" b="1" dirty="0"/>
                <a:t>42.14%</a:t>
              </a:r>
              <a:endParaRPr lang="es-CO" b="1" dirty="0"/>
            </a:p>
          </p:txBody>
        </p:sp>
        <p:sp>
          <p:nvSpPr>
            <p:cNvPr id="77" name="CuadroTexto 76">
              <a:extLst>
                <a:ext uri="{FF2B5EF4-FFF2-40B4-BE49-F238E27FC236}">
                  <a16:creationId xmlns:a16="http://schemas.microsoft.com/office/drawing/2014/main" id="{C1BFECCB-579D-4392-39FD-D60EBE228AEB}"/>
                </a:ext>
              </a:extLst>
            </p:cNvPr>
            <p:cNvSpPr txBox="1"/>
            <p:nvPr/>
          </p:nvSpPr>
          <p:spPr>
            <a:xfrm>
              <a:off x="14010918" y="6891358"/>
              <a:ext cx="1137368" cy="369332"/>
            </a:xfrm>
            <a:prstGeom prst="rect">
              <a:avLst/>
            </a:prstGeom>
            <a:noFill/>
          </p:spPr>
          <p:txBody>
            <a:bodyPr wrap="square" rtlCol="0">
              <a:spAutoFit/>
            </a:bodyPr>
            <a:lstStyle/>
            <a:p>
              <a:pPr algn="ctr"/>
              <a:r>
                <a:rPr lang="es-ES" b="1" dirty="0"/>
                <a:t>40.71%</a:t>
              </a:r>
              <a:endParaRPr lang="es-CO" b="1" dirty="0"/>
            </a:p>
          </p:txBody>
        </p:sp>
        <p:sp>
          <p:nvSpPr>
            <p:cNvPr id="78" name="CuadroTexto 77">
              <a:extLst>
                <a:ext uri="{FF2B5EF4-FFF2-40B4-BE49-F238E27FC236}">
                  <a16:creationId xmlns:a16="http://schemas.microsoft.com/office/drawing/2014/main" id="{6DDC9948-6A99-E5FD-C154-57776210195D}"/>
                </a:ext>
              </a:extLst>
            </p:cNvPr>
            <p:cNvSpPr txBox="1"/>
            <p:nvPr/>
          </p:nvSpPr>
          <p:spPr>
            <a:xfrm>
              <a:off x="8349063" y="6381927"/>
              <a:ext cx="1137368" cy="369332"/>
            </a:xfrm>
            <a:prstGeom prst="rect">
              <a:avLst/>
            </a:prstGeom>
            <a:noFill/>
          </p:spPr>
          <p:txBody>
            <a:bodyPr wrap="square" rtlCol="0">
              <a:spAutoFit/>
            </a:bodyPr>
            <a:lstStyle/>
            <a:p>
              <a:pPr algn="ctr"/>
              <a:r>
                <a:rPr lang="es-ES" b="1" dirty="0"/>
                <a:t>30.00%</a:t>
              </a:r>
              <a:endParaRPr lang="es-CO" b="1" dirty="0"/>
            </a:p>
          </p:txBody>
        </p:sp>
        <p:sp>
          <p:nvSpPr>
            <p:cNvPr id="79" name="CuadroTexto 78">
              <a:extLst>
                <a:ext uri="{FF2B5EF4-FFF2-40B4-BE49-F238E27FC236}">
                  <a16:creationId xmlns:a16="http://schemas.microsoft.com/office/drawing/2014/main" id="{F428AB3D-9847-1B70-4826-11D2F40DC967}"/>
                </a:ext>
              </a:extLst>
            </p:cNvPr>
            <p:cNvSpPr txBox="1"/>
            <p:nvPr/>
          </p:nvSpPr>
          <p:spPr>
            <a:xfrm>
              <a:off x="10053068" y="4179770"/>
              <a:ext cx="1137368" cy="369332"/>
            </a:xfrm>
            <a:prstGeom prst="rect">
              <a:avLst/>
            </a:prstGeom>
            <a:noFill/>
          </p:spPr>
          <p:txBody>
            <a:bodyPr wrap="square" rtlCol="0">
              <a:spAutoFit/>
            </a:bodyPr>
            <a:lstStyle/>
            <a:p>
              <a:pPr algn="ctr"/>
              <a:r>
                <a:rPr lang="es-ES" b="1" dirty="0"/>
                <a:t>43.74%</a:t>
              </a:r>
              <a:endParaRPr lang="es-CO" b="1" dirty="0"/>
            </a:p>
          </p:txBody>
        </p:sp>
      </p:grpSp>
      <p:sp>
        <p:nvSpPr>
          <p:cNvPr id="81" name="Rectángulo 80">
            <a:extLst>
              <a:ext uri="{FF2B5EF4-FFF2-40B4-BE49-F238E27FC236}">
                <a16:creationId xmlns:a16="http://schemas.microsoft.com/office/drawing/2014/main" id="{EEB8B7AD-E29A-C880-C5A9-BEB38E665F3B}"/>
              </a:ext>
            </a:extLst>
          </p:cNvPr>
          <p:cNvSpPr/>
          <p:nvPr/>
        </p:nvSpPr>
        <p:spPr>
          <a:xfrm>
            <a:off x="203354" y="8898482"/>
            <a:ext cx="6299200" cy="246221"/>
          </a:xfrm>
          <a:prstGeom prst="rect">
            <a:avLst/>
          </a:prstGeom>
        </p:spPr>
        <p:txBody>
          <a:bodyPr>
            <a:spAutoFit/>
          </a:bodyPr>
          <a:lstStyle/>
          <a:p>
            <a:r>
              <a:rPr lang="es-ES" sz="1000" i="1" dirty="0"/>
              <a:t>Fuente: Oficina Asesora de Planeación – U.A.E Cuerpo Oficial de Bomberos de Bogotá </a:t>
            </a:r>
            <a:endParaRPr lang="es-CO" sz="1000" i="1" dirty="0"/>
          </a:p>
        </p:txBody>
      </p:sp>
    </p:spTree>
    <p:extLst>
      <p:ext uri="{BB962C8B-B14F-4D97-AF65-F5344CB8AC3E}">
        <p14:creationId xmlns:p14="http://schemas.microsoft.com/office/powerpoint/2010/main" val="369894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D367235-A668-A001-94BB-413F59C7A2C5}"/>
              </a:ext>
            </a:extLst>
          </p:cNvPr>
          <p:cNvSpPr>
            <a:spLocks noGrp="1"/>
          </p:cNvSpPr>
          <p:nvPr>
            <p:ph type="title" idx="4294967295"/>
          </p:nvPr>
        </p:nvSpPr>
        <p:spPr>
          <a:xfrm>
            <a:off x="10834413" y="-45633"/>
            <a:ext cx="35135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Objetivos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Título 1">
            <a:extLst>
              <a:ext uri="{FF2B5EF4-FFF2-40B4-BE49-F238E27FC236}">
                <a16:creationId xmlns:a16="http://schemas.microsoft.com/office/drawing/2014/main" id="{A775E2F3-6216-039E-96D4-1688C63BA82C}"/>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E65587B9-C0ED-A722-C8CB-3C9357427C70}"/>
              </a:ext>
            </a:extLst>
          </p:cNvPr>
          <p:cNvSpPr txBox="1"/>
          <p:nvPr/>
        </p:nvSpPr>
        <p:spPr>
          <a:xfrm>
            <a:off x="224219" y="1289556"/>
            <a:ext cx="14402966" cy="461665"/>
          </a:xfrm>
          <a:prstGeom prst="rect">
            <a:avLst/>
          </a:prstGeom>
          <a:noFill/>
        </p:spPr>
        <p:txBody>
          <a:bodyPr wrap="square" rtlCol="0">
            <a:spAutoFit/>
          </a:bodyPr>
          <a:lstStyle/>
          <a:p>
            <a:pPr defTabSz="555452"/>
            <a:r>
              <a:rPr lang="es-MX" sz="2400" dirty="0">
                <a:solidFill>
                  <a:prstClr val="black"/>
                </a:solidFill>
                <a:latin typeface="Calibri" panose="020F0502020204030204"/>
              </a:rPr>
              <a:t>Avances de  los objetivos de los Pilares Institucionales en el </a:t>
            </a:r>
            <a:r>
              <a:rPr lang="es-MX" sz="2400" dirty="0">
                <a:solidFill>
                  <a:prstClr val="black"/>
                </a:solidFill>
                <a:latin typeface="Arial Narrow" panose="020B0606020202030204" pitchFamily="34" charset="0"/>
              </a:rPr>
              <a:t>segundo</a:t>
            </a:r>
            <a:r>
              <a:rPr lang="es-MX" sz="2400" dirty="0">
                <a:solidFill>
                  <a:prstClr val="black"/>
                </a:solidFill>
                <a:latin typeface="Calibri" panose="020F0502020204030204"/>
              </a:rPr>
              <a:t> trimestre del 2022:</a:t>
            </a:r>
            <a:endParaRPr lang="es-CO" sz="2400" dirty="0">
              <a:solidFill>
                <a:prstClr val="black"/>
              </a:solidFill>
              <a:latin typeface="Calibri" panose="020F0502020204030204"/>
            </a:endParaRPr>
          </a:p>
        </p:txBody>
      </p:sp>
      <p:sp>
        <p:nvSpPr>
          <p:cNvPr id="10" name="CuadroTexto 9">
            <a:extLst>
              <a:ext uri="{FF2B5EF4-FFF2-40B4-BE49-F238E27FC236}">
                <a16:creationId xmlns:a16="http://schemas.microsoft.com/office/drawing/2014/main" id="{F19CB07B-4D8A-665D-4780-609B05215D1D}"/>
              </a:ext>
            </a:extLst>
          </p:cNvPr>
          <p:cNvSpPr txBox="1"/>
          <p:nvPr/>
        </p:nvSpPr>
        <p:spPr>
          <a:xfrm>
            <a:off x="465847" y="1949000"/>
            <a:ext cx="6528530" cy="338554"/>
          </a:xfrm>
          <a:prstGeom prst="rect">
            <a:avLst/>
          </a:prstGeom>
          <a:noFill/>
        </p:spPr>
        <p:txBody>
          <a:bodyPr wrap="square">
            <a:spAutoFit/>
          </a:bodyPr>
          <a:lstStyle/>
          <a:p>
            <a:r>
              <a:rPr lang="es-CO" sz="1600" i="1" dirty="0">
                <a:latin typeface="Arial Narrow" panose="020B0606020202030204" pitchFamily="34" charset="0"/>
              </a:rPr>
              <a:t>Gráfica 2 . Avances por Objetivos Estratégicos del Plan Estratégico Institucional   </a:t>
            </a:r>
          </a:p>
        </p:txBody>
      </p:sp>
      <p:graphicFrame>
        <p:nvGraphicFramePr>
          <p:cNvPr id="11" name="Gráfico 10" descr="AVANCES POR OBJETIVOS PEI" title="AVANCES POR OBJETIVOS PEI">
            <a:extLst>
              <a:ext uri="{FF2B5EF4-FFF2-40B4-BE49-F238E27FC236}">
                <a16:creationId xmlns:a16="http://schemas.microsoft.com/office/drawing/2014/main" id="{C435ED2E-4ECF-C60B-4998-7262534350B0}"/>
              </a:ext>
            </a:extLst>
          </p:cNvPr>
          <p:cNvGraphicFramePr>
            <a:graphicFrameLocks/>
          </p:cNvGraphicFramePr>
          <p:nvPr>
            <p:extLst>
              <p:ext uri="{D42A27DB-BD31-4B8C-83A1-F6EECF244321}">
                <p14:modId xmlns:p14="http://schemas.microsoft.com/office/powerpoint/2010/main" val="3855763780"/>
              </p:ext>
            </p:extLst>
          </p:nvPr>
        </p:nvGraphicFramePr>
        <p:xfrm>
          <a:off x="113731" y="2287554"/>
          <a:ext cx="9330072" cy="6947108"/>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a:extLst>
              <a:ext uri="{FF2B5EF4-FFF2-40B4-BE49-F238E27FC236}">
                <a16:creationId xmlns:a16="http://schemas.microsoft.com/office/drawing/2014/main" id="{740AA5AC-52EA-6F2A-B6BC-AB778B4BE11B}"/>
              </a:ext>
            </a:extLst>
          </p:cNvPr>
          <p:cNvSpPr txBox="1"/>
          <p:nvPr/>
        </p:nvSpPr>
        <p:spPr>
          <a:xfrm>
            <a:off x="8403699" y="1812343"/>
            <a:ext cx="6676842" cy="7409721"/>
          </a:xfrm>
          <a:prstGeom prst="rect">
            <a:avLst/>
          </a:prstGeom>
          <a:noFill/>
        </p:spPr>
        <p:txBody>
          <a:bodyPr wrap="square" rtlCol="0">
            <a:spAutoFit/>
          </a:bodyPr>
          <a:lstStyle/>
          <a:p>
            <a:pPr marL="285750" indent="-285750" algn="just" defTabSz="555452">
              <a:buClr>
                <a:srgbClr val="FF0000"/>
              </a:buClr>
              <a:buFont typeface="Wingdings" panose="05000000000000000000" pitchFamily="2" charset="2"/>
              <a:buChar char="§"/>
            </a:pPr>
            <a:endParaRPr lang="es-MX" sz="2150" dirty="0">
              <a:solidFill>
                <a:prstClr val="black"/>
              </a:solidFill>
              <a:latin typeface="Arial Narrow" panose="020B0606020202030204" pitchFamily="34" charset="0"/>
            </a:endParaRPr>
          </a:p>
          <a:p>
            <a:pPr marL="285750" indent="-285750" algn="just" defTabSz="555452">
              <a:buClr>
                <a:srgbClr val="FF0000"/>
              </a:buClr>
              <a:buFont typeface="Wingdings" panose="05000000000000000000" pitchFamily="2" charset="2"/>
              <a:buChar char="§"/>
            </a:pPr>
            <a:r>
              <a:rPr lang="es-MX" sz="2150" dirty="0">
                <a:solidFill>
                  <a:prstClr val="black"/>
                </a:solidFill>
                <a:latin typeface="Arial Narrow" panose="020B0606020202030204" pitchFamily="34" charset="0"/>
              </a:rPr>
              <a:t>Como se observa en la grafica los objetivos “ Optimizar el proceso de reducción del riesgo y Fortalecer el proceso de conocimiento, son los dos objetivos con un mayor nivel de avance con un 77,38% y 75,33% respectivamente, ambos objetivos se encuentran asociados al pilar de gestión de riesgos de incendios, y desarrollados institucionalmente a partir de los procesos misionales de reducción y conocimiento </a:t>
            </a:r>
          </a:p>
          <a:p>
            <a:pPr marL="285750" indent="-285750" algn="just" defTabSz="555452">
              <a:buClr>
                <a:srgbClr val="FF0000"/>
              </a:buClr>
              <a:buFont typeface="Wingdings" panose="05000000000000000000" pitchFamily="2" charset="2"/>
              <a:buChar char="§"/>
            </a:pPr>
            <a:endParaRPr lang="es-MX" sz="2150" dirty="0">
              <a:solidFill>
                <a:prstClr val="black"/>
              </a:solidFill>
              <a:latin typeface="Arial Narrow" panose="020B0606020202030204" pitchFamily="34" charset="0"/>
            </a:endParaRPr>
          </a:p>
          <a:p>
            <a:pPr marL="285750" indent="-285750" algn="just" defTabSz="555452">
              <a:buClr>
                <a:srgbClr val="FF0000"/>
              </a:buClr>
              <a:buFont typeface="Wingdings" panose="05000000000000000000" pitchFamily="2" charset="2"/>
              <a:buChar char="§"/>
            </a:pPr>
            <a:r>
              <a:rPr lang="es-MX" sz="2150" dirty="0">
                <a:solidFill>
                  <a:prstClr val="black"/>
                </a:solidFill>
                <a:latin typeface="Arial Narrow" panose="020B0606020202030204" pitchFamily="34" charset="0"/>
              </a:rPr>
              <a:t>Por su parte el objetivo de “</a:t>
            </a:r>
            <a:r>
              <a:rPr lang="es-MX" sz="2150" b="1" dirty="0">
                <a:solidFill>
                  <a:prstClr val="black"/>
                </a:solidFill>
                <a:latin typeface="Arial Narrow" panose="020B0606020202030204" pitchFamily="34" charset="0"/>
              </a:rPr>
              <a:t>fortalecer los procesos de atención”</a:t>
            </a:r>
            <a:r>
              <a:rPr lang="es-MX" sz="2150" dirty="0">
                <a:solidFill>
                  <a:prstClr val="black"/>
                </a:solidFill>
                <a:latin typeface="Arial Narrow" panose="020B0606020202030204" pitchFamily="34" charset="0"/>
              </a:rPr>
              <a:t>, es el que posee un menor nivel de avance. Esto debido a que la mayoría de las actividades se diseñaron para ejecutarse en el segundo semestre del año. No obstante, se evidencian avances importantes en lo relacionado a; </a:t>
            </a:r>
            <a:r>
              <a:rPr lang="es-CO" sz="215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ejercicios de alistamiento y activación, participación en los consejos locales de gestión del riesgo y cambio climático, identificación de necesidades de capacitación y entrenamiento, actividades de acondicionamiento físico del personal operativo, ejercicios de eficiencia respiratoria, evaluación de incidentes o servicios relevantes, revisión de hidrantes, formación y capacitación comunitaria.</a:t>
            </a:r>
          </a:p>
          <a:p>
            <a:pPr defTabSz="555452"/>
            <a:endParaRPr lang="es-CO" sz="2400" dirty="0">
              <a:solidFill>
                <a:prstClr val="black"/>
              </a:solidFill>
              <a:latin typeface="Calibri" panose="020F0502020204030204"/>
            </a:endParaRPr>
          </a:p>
        </p:txBody>
      </p:sp>
      <p:sp>
        <p:nvSpPr>
          <p:cNvPr id="6" name="CuadroTexto 5">
            <a:extLst>
              <a:ext uri="{FF2B5EF4-FFF2-40B4-BE49-F238E27FC236}">
                <a16:creationId xmlns:a16="http://schemas.microsoft.com/office/drawing/2014/main" id="{2E51C157-573C-3EAB-FC2C-1146EA17D585}"/>
              </a:ext>
            </a:extLst>
          </p:cNvPr>
          <p:cNvSpPr txBox="1"/>
          <p:nvPr/>
        </p:nvSpPr>
        <p:spPr>
          <a:xfrm>
            <a:off x="323591" y="9611524"/>
            <a:ext cx="8631323" cy="316690"/>
          </a:xfrm>
          <a:prstGeom prst="rect">
            <a:avLst/>
          </a:prstGeom>
          <a:noFill/>
        </p:spPr>
        <p:txBody>
          <a:bodyPr wrap="square" rtlCol="0">
            <a:spAutoFit/>
          </a:bodyPr>
          <a:lstStyle/>
          <a:p>
            <a:pPr defTabSz="555452"/>
            <a:r>
              <a:rPr lang="es-ES" sz="1458" i="1" dirty="0">
                <a:solidFill>
                  <a:prstClr val="black"/>
                </a:solidFill>
                <a:latin typeface="Calibri" panose="020F0502020204030204"/>
              </a:rPr>
              <a:t>Fuente: Oficina Asesora de Planeación – U.A.E Cuerpo Oficial de Bomberos de Bogotá </a:t>
            </a:r>
            <a:endParaRPr lang="es-CO" sz="1458" i="1" dirty="0">
              <a:solidFill>
                <a:prstClr val="black"/>
              </a:solidFill>
              <a:latin typeface="Calibri" panose="020F0502020204030204"/>
            </a:endParaRPr>
          </a:p>
        </p:txBody>
      </p:sp>
    </p:spTree>
    <p:extLst>
      <p:ext uri="{BB962C8B-B14F-4D97-AF65-F5344CB8AC3E}">
        <p14:creationId xmlns:p14="http://schemas.microsoft.com/office/powerpoint/2010/main" val="26710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75E2F3-6216-039E-96D4-1688C63BA82C}"/>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9" name="Título 8">
            <a:extLst>
              <a:ext uri="{FF2B5EF4-FFF2-40B4-BE49-F238E27FC236}">
                <a16:creationId xmlns:a16="http://schemas.microsoft.com/office/drawing/2014/main" id="{BD367235-A668-A001-94BB-413F59C7A2C5}"/>
              </a:ext>
            </a:extLst>
          </p:cNvPr>
          <p:cNvSpPr>
            <a:spLocks noGrp="1"/>
          </p:cNvSpPr>
          <p:nvPr>
            <p:ph type="title" idx="4294967295"/>
          </p:nvPr>
        </p:nvSpPr>
        <p:spPr>
          <a:xfrm>
            <a:off x="8637921" y="-65067"/>
            <a:ext cx="6321282"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Proyectos Estratégicos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64EC7972-A0F4-5666-F756-3DECCEE6CF3D}"/>
              </a:ext>
            </a:extLst>
          </p:cNvPr>
          <p:cNvSpPr txBox="1"/>
          <p:nvPr/>
        </p:nvSpPr>
        <p:spPr>
          <a:xfrm>
            <a:off x="361849" y="1768338"/>
            <a:ext cx="14991160" cy="1200329"/>
          </a:xfrm>
          <a:prstGeom prst="rect">
            <a:avLst/>
          </a:prstGeom>
          <a:noFill/>
        </p:spPr>
        <p:txBody>
          <a:bodyPr wrap="square" rtlCol="0">
            <a:spAutoFit/>
          </a:bodyPr>
          <a:lstStyle/>
          <a:p>
            <a:pPr algn="just" defTabSz="555452"/>
            <a:r>
              <a:rPr lang="es-CO" sz="2400" dirty="0">
                <a:solidFill>
                  <a:prstClr val="black"/>
                </a:solidFill>
                <a:latin typeface="Arial Narrow" panose="020B0606020202030204" pitchFamily="34" charset="0"/>
              </a:rPr>
              <a:t>Para generar una gestión eficiente y efectiva de la gestión institucional, la entidad construyó una serie de indicadores de impacto asociados a los proyectos estratégicos, los cuales se alinearon al cumplimiento de los pilares y objetivos descritos en el Plan Estratégico Institucional- PEI, 2020-2024.</a:t>
            </a:r>
          </a:p>
        </p:txBody>
      </p:sp>
      <p:sp>
        <p:nvSpPr>
          <p:cNvPr id="14" name="CuadroTexto 13">
            <a:extLst>
              <a:ext uri="{FF2B5EF4-FFF2-40B4-BE49-F238E27FC236}">
                <a16:creationId xmlns:a16="http://schemas.microsoft.com/office/drawing/2014/main" id="{F0A28209-8548-E528-0FFB-4E7C21F1486D}"/>
              </a:ext>
            </a:extLst>
          </p:cNvPr>
          <p:cNvSpPr txBox="1"/>
          <p:nvPr/>
        </p:nvSpPr>
        <p:spPr>
          <a:xfrm>
            <a:off x="2015962" y="3135568"/>
            <a:ext cx="4243638" cy="830997"/>
          </a:xfrm>
          <a:prstGeom prst="rect">
            <a:avLst/>
          </a:prstGeom>
          <a:noFill/>
        </p:spPr>
        <p:txBody>
          <a:bodyPr wrap="square" rtlCol="0">
            <a:spAutoFit/>
          </a:bodyPr>
          <a:lstStyle/>
          <a:p>
            <a:pPr algn="ctr" defTabSz="555452"/>
            <a:r>
              <a:rPr lang="es-CO" sz="2400" b="1" dirty="0">
                <a:solidFill>
                  <a:prstClr val="black"/>
                </a:solidFill>
                <a:latin typeface="Arial Narrow" panose="020B0606020202030204" pitchFamily="34" charset="0"/>
              </a:rPr>
              <a:t>% Promedio de avance total  proyectos estratégicos</a:t>
            </a:r>
          </a:p>
        </p:txBody>
      </p:sp>
      <p:pic>
        <p:nvPicPr>
          <p:cNvPr id="15" name="Imagen 14" descr="Tacometro avance proyectos estrategicos " title="Tacometro avance proyectos estrategicos ">
            <a:extLst>
              <a:ext uri="{FF2B5EF4-FFF2-40B4-BE49-F238E27FC236}">
                <a16:creationId xmlns:a16="http://schemas.microsoft.com/office/drawing/2014/main" id="{AEFA1D29-CC98-948E-15C3-E5AB5C99D722}"/>
              </a:ext>
            </a:extLst>
          </p:cNvPr>
          <p:cNvPicPr>
            <a:picLocks noChangeAspect="1"/>
          </p:cNvPicPr>
          <p:nvPr/>
        </p:nvPicPr>
        <p:blipFill>
          <a:blip r:embed="rId2"/>
          <a:stretch>
            <a:fillRect/>
          </a:stretch>
        </p:blipFill>
        <p:spPr>
          <a:xfrm>
            <a:off x="642344" y="4331713"/>
            <a:ext cx="6709432" cy="5359721"/>
          </a:xfrm>
          <a:prstGeom prst="rect">
            <a:avLst/>
          </a:prstGeom>
          <a:solidFill>
            <a:schemeClr val="bg1"/>
          </a:solidFill>
        </p:spPr>
      </p:pic>
      <p:sp>
        <p:nvSpPr>
          <p:cNvPr id="16" name="CuadroTexto 15">
            <a:extLst>
              <a:ext uri="{FF2B5EF4-FFF2-40B4-BE49-F238E27FC236}">
                <a16:creationId xmlns:a16="http://schemas.microsoft.com/office/drawing/2014/main" id="{08520A94-975D-29AE-9BA9-68548B0B87B7}"/>
              </a:ext>
            </a:extLst>
          </p:cNvPr>
          <p:cNvSpPr txBox="1"/>
          <p:nvPr/>
        </p:nvSpPr>
        <p:spPr>
          <a:xfrm>
            <a:off x="7773194" y="2859759"/>
            <a:ext cx="7442422" cy="6709529"/>
          </a:xfrm>
          <a:prstGeom prst="rect">
            <a:avLst/>
          </a:prstGeom>
          <a:noFill/>
        </p:spPr>
        <p:txBody>
          <a:bodyPr wrap="square" rtlCol="0">
            <a:spAutoFit/>
          </a:bodyPr>
          <a:lstStyle/>
          <a:p>
            <a:pPr algn="just" defTabSz="555452"/>
            <a:r>
              <a:rPr lang="es-CO" sz="2150" dirty="0">
                <a:solidFill>
                  <a:prstClr val="black"/>
                </a:solidFill>
                <a:latin typeface="Arial Narrow" panose="020B0606020202030204" pitchFamily="34" charset="0"/>
              </a:rPr>
              <a:t>* El promedio corresponde al la suma de avance de los indicadores de impacto de los proyectos estratégicos. </a:t>
            </a:r>
          </a:p>
          <a:p>
            <a:pPr algn="just" defTabSz="555452"/>
            <a:endParaRPr lang="es-CO" sz="2150" dirty="0">
              <a:solidFill>
                <a:prstClr val="black"/>
              </a:solidFill>
              <a:latin typeface="Arial Narrow" panose="020B0606020202030204" pitchFamily="34" charset="0"/>
            </a:endParaRPr>
          </a:p>
          <a:p>
            <a:pPr marL="285750" indent="-285750" algn="just" defTabSz="555452">
              <a:buFont typeface="Arial" panose="020B0604020202020204" pitchFamily="34" charset="0"/>
              <a:buChar char="•"/>
            </a:pPr>
            <a:r>
              <a:rPr lang="es-CO" sz="2150" dirty="0">
                <a:solidFill>
                  <a:prstClr val="black"/>
                </a:solidFill>
                <a:latin typeface="Arial Narrow" panose="020B0606020202030204" pitchFamily="34" charset="0"/>
              </a:rPr>
              <a:t>Los valores porcentuales se analizan a partir de tres valores:</a:t>
            </a:r>
          </a:p>
          <a:p>
            <a:pPr marL="342900" indent="-342900" algn="just" defTabSz="555452">
              <a:buAutoNum type="arabicParenR"/>
            </a:pPr>
            <a:r>
              <a:rPr lang="es-CO" sz="2150" dirty="0">
                <a:solidFill>
                  <a:prstClr val="black"/>
                </a:solidFill>
                <a:latin typeface="Arial Narrow" panose="020B0606020202030204" pitchFamily="34" charset="0"/>
              </a:rPr>
              <a:t>Respecto a la meta establecida.</a:t>
            </a:r>
          </a:p>
          <a:p>
            <a:pPr marL="342900" indent="-342900" algn="just" defTabSz="555452">
              <a:buAutoNum type="arabicParenR"/>
            </a:pPr>
            <a:r>
              <a:rPr lang="es-CO" sz="2150" dirty="0">
                <a:solidFill>
                  <a:prstClr val="black"/>
                </a:solidFill>
                <a:latin typeface="Arial Narrow" panose="020B0606020202030204" pitchFamily="34" charset="0"/>
              </a:rPr>
              <a:t>Mediante la aplicación de la formula propuesta en cada uno de los metadatos del indicador. Para la explicación se debe contemplar dos criterios para entender los avances, el primero hace relación, a la  meta de corte acumulativo anual y el segundo, a las  metas de cumplimiento trimestral.</a:t>
            </a:r>
          </a:p>
          <a:p>
            <a:pPr marL="342900" indent="-342900" algn="just" defTabSz="555452">
              <a:buAutoNum type="arabicParenR"/>
            </a:pPr>
            <a:r>
              <a:rPr lang="es-CO" sz="2150" dirty="0">
                <a:solidFill>
                  <a:prstClr val="black"/>
                </a:solidFill>
                <a:latin typeface="Arial Narrow" panose="020B0606020202030204" pitchFamily="34" charset="0"/>
              </a:rPr>
              <a:t>El tipo de acumulación que busca el indicador (Mantener, Incrementar, disminuir). </a:t>
            </a:r>
          </a:p>
          <a:p>
            <a:pPr algn="just" defTabSz="555452"/>
            <a:br>
              <a:rPr lang="es-CO" sz="2150" dirty="0">
                <a:solidFill>
                  <a:prstClr val="black"/>
                </a:solidFill>
                <a:latin typeface="Arial Narrow" panose="020B0606020202030204" pitchFamily="34" charset="0"/>
              </a:rPr>
            </a:br>
            <a:r>
              <a:rPr lang="es-CO" sz="2150" dirty="0">
                <a:solidFill>
                  <a:prstClr val="black"/>
                </a:solidFill>
                <a:latin typeface="Arial Narrow" panose="020B0606020202030204" pitchFamily="34" charset="0"/>
              </a:rPr>
              <a:t>* Los rangos de valoración son: Rojo (deficiente), amarillo (aceptable) y verde (satisfactorio). Se estandarizaron de acuerdo a avances promedio de 25% por cada trimestre en relación a una meta anual de 100%.</a:t>
            </a:r>
          </a:p>
          <a:p>
            <a:pPr algn="just" defTabSz="555452"/>
            <a:endParaRPr lang="es-CO" sz="2150" dirty="0">
              <a:solidFill>
                <a:prstClr val="black"/>
              </a:solidFill>
              <a:latin typeface="Arial Narrow" panose="020B0606020202030204" pitchFamily="34" charset="0"/>
            </a:endParaRPr>
          </a:p>
          <a:p>
            <a:pPr algn="just" defTabSz="555452"/>
            <a:r>
              <a:rPr lang="es-CO" sz="2150" dirty="0">
                <a:solidFill>
                  <a:prstClr val="black"/>
                </a:solidFill>
                <a:latin typeface="Arial Narrow" panose="020B0606020202030204" pitchFamily="34" charset="0"/>
              </a:rPr>
              <a:t>A continuación se presenta una relación de los proyectos estratégicos con el PEI, para posteriormente presentar los resultados de los indicadores por proyecto</a:t>
            </a:r>
          </a:p>
        </p:txBody>
      </p:sp>
      <p:sp>
        <p:nvSpPr>
          <p:cNvPr id="8" name="CuadroTexto 7">
            <a:extLst>
              <a:ext uri="{FF2B5EF4-FFF2-40B4-BE49-F238E27FC236}">
                <a16:creationId xmlns:a16="http://schemas.microsoft.com/office/drawing/2014/main" id="{5F74054A-ADAB-3610-E6B1-4EEF4308AC86}"/>
              </a:ext>
            </a:extLst>
          </p:cNvPr>
          <p:cNvSpPr txBox="1"/>
          <p:nvPr/>
        </p:nvSpPr>
        <p:spPr>
          <a:xfrm>
            <a:off x="527973" y="9617603"/>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65579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6755984" y="52921"/>
            <a:ext cx="846435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1462704" rtl="0" eaLnBrk="1" fontAlgn="auto" latinLnBrk="0" hangingPunct="1">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prstClr val="white">
                    <a:lumMod val="50000"/>
                  </a:prstClr>
                </a:solidFill>
                <a:effectLst/>
                <a:uLnTx/>
                <a:uFillTx/>
                <a:latin typeface="Calibri"/>
                <a:ea typeface="+mn-ea"/>
                <a:cs typeface="+mn-cs"/>
              </a:rPr>
              <a:t>Tabla # 1 Alineación Proyectos    </a:t>
            </a:r>
          </a:p>
        </p:txBody>
      </p:sp>
      <p:sp>
        <p:nvSpPr>
          <p:cNvPr id="8" name="CuadroTexto 7">
            <a:hlinkClick r:id="rId2"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668342" y="726228"/>
            <a:ext cx="60876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1. alineación proyectos estratégicos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99905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2" name="Imagen 1" descr="Relación de proyectos estratégicos con pilares institucionales.">
            <a:extLst>
              <a:ext uri="{FF2B5EF4-FFF2-40B4-BE49-F238E27FC236}">
                <a16:creationId xmlns:a16="http://schemas.microsoft.com/office/drawing/2014/main" id="{BB1EDAE0-084D-BB53-6B32-425C4827A555}"/>
              </a:ext>
            </a:extLst>
          </p:cNvPr>
          <p:cNvPicPr>
            <a:picLocks noChangeAspect="1"/>
          </p:cNvPicPr>
          <p:nvPr/>
        </p:nvPicPr>
        <p:blipFill>
          <a:blip r:embed="rId3"/>
          <a:stretch>
            <a:fillRect/>
          </a:stretch>
        </p:blipFill>
        <p:spPr>
          <a:xfrm>
            <a:off x="1243812" y="1365240"/>
            <a:ext cx="12853188" cy="8026819"/>
          </a:xfrm>
          <a:prstGeom prst="rect">
            <a:avLst/>
          </a:prstGeom>
        </p:spPr>
      </p:pic>
      <p:sp>
        <p:nvSpPr>
          <p:cNvPr id="7" name="CuadroTexto 6">
            <a:extLst>
              <a:ext uri="{FF2B5EF4-FFF2-40B4-BE49-F238E27FC236}">
                <a16:creationId xmlns:a16="http://schemas.microsoft.com/office/drawing/2014/main" id="{6FE9E87B-FBA7-3FF9-EBD1-22929535B689}"/>
              </a:ext>
            </a:extLst>
          </p:cNvPr>
          <p:cNvSpPr txBox="1"/>
          <p:nvPr/>
        </p:nvSpPr>
        <p:spPr>
          <a:xfrm>
            <a:off x="113731" y="974883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521064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 dockstate="right" visibility="0" width="438" row="1">
    <wetp:webextensionref xmlns:r="http://schemas.openxmlformats.org/officeDocument/2006/relationships" r:id="rId2"/>
  </wetp:taskpane>
  <wetp:taskpane dockstate="right" visibility="0" width="438" row="3">
    <wetp:webextensionref xmlns:r="http://schemas.openxmlformats.org/officeDocument/2006/relationships" r:id="rId3"/>
  </wetp:taskpane>
  <wetp:taskpane dockstate="right" visibility="0" width="438" row="3">
    <wetp:webextensionref xmlns:r="http://schemas.openxmlformats.org/officeDocument/2006/relationships" r:id="rId4"/>
  </wetp:taskpane>
  <wetp:taskpane dockstate="right" visibility="0" width="438" row="4">
    <wetp:webextensionref xmlns:r="http://schemas.openxmlformats.org/officeDocument/2006/relationships" r:id="rId5"/>
  </wetp:taskpane>
  <wetp:taskpane dockstate="right" visibility="0" width="438" row="2">
    <wetp:webextensionref xmlns:r="http://schemas.openxmlformats.org/officeDocument/2006/relationships" r:id="rId6"/>
  </wetp:taskpane>
  <wetp:taskpane dockstate="right" visibility="0" width="438" row="4">
    <wetp:webextensionref xmlns:r="http://schemas.openxmlformats.org/officeDocument/2006/relationships" r:id="rId7"/>
  </wetp:taskpane>
</wetp:taskpanes>
</file>

<file path=ppt/webextensions/webextension1.xml><?xml version="1.0" encoding="utf-8"?>
<we:webextension xmlns:we="http://schemas.microsoft.com/office/webextensions/webextension/2010/11" id="{9FB06854-CDAB-4E7F-8A8A-D78A1EA47A79}">
  <we:reference id="wa104051163" version="1.2.0.3" store="es-ES"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039A4EE-452D-4CEC-B9A3-3088649FBC9E}">
  <we:reference id="wa200000113" version="1.0.0.0" store="es-E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D000C001-632C-4C53-8D1B-7F5D75C32609}">
  <we:reference id="wa104381063" version="1.0.0.1" store="es-E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1695A030-2563-4E6F-B53B-E4C76CCE9ABF}">
  <we:reference id="wa104379997" version="2.0.0.0" store="es-ES"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DB35A4C0-332B-4B66-9FB4-558CADF7A3F1}">
  <we:reference id="wa104381335" version="1.0.0.1" store="es-E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81554B86-C239-4F9C-8C4B-DD384A95FA45}">
  <we:reference id="wa104380121" version="2.0.0.0" store="es-ES"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C2963521-D91A-4D50-8998-89C29D3FB315}">
  <we:reference id="wa104380902" version="1.0.0.0" store="es-E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25317</TotalTime>
  <Words>10127</Words>
  <Application>Microsoft Office PowerPoint</Application>
  <PresentationFormat>Personalizado</PresentationFormat>
  <Paragraphs>610</Paragraphs>
  <Slides>45</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45</vt:i4>
      </vt:variant>
    </vt:vector>
  </HeadingPairs>
  <TitlesOfParts>
    <vt:vector size="55" baseType="lpstr">
      <vt:lpstr>Arial</vt:lpstr>
      <vt:lpstr>Arial Narrow</vt:lpstr>
      <vt:lpstr>Calibri</vt:lpstr>
      <vt:lpstr>Calibri Light</vt:lpstr>
      <vt:lpstr>Impact</vt:lpstr>
      <vt:lpstr>Museo Sans Condensed</vt:lpstr>
      <vt:lpstr>Wingdings</vt:lpstr>
      <vt:lpstr>Tema de Office</vt:lpstr>
      <vt:lpstr>1_Tema de Office</vt:lpstr>
      <vt:lpstr>2_Tema de Office</vt:lpstr>
      <vt:lpstr>Portada</vt:lpstr>
      <vt:lpstr>Introducción </vt:lpstr>
      <vt:lpstr>Contenido del informe</vt:lpstr>
      <vt:lpstr>Instrumentos    </vt:lpstr>
      <vt:lpstr>INFORMES PLANES</vt:lpstr>
      <vt:lpstr>Planes    </vt:lpstr>
      <vt:lpstr>Objetivos    </vt:lpstr>
      <vt:lpstr>Proyectos Estratégicos    </vt:lpstr>
      <vt:lpstr>Tabla # 1 Alineación Proyectos    </vt:lpstr>
      <vt:lpstr>Tabla # 2 Indicadores de Impacto    </vt:lpstr>
      <vt:lpstr>Tabla. # 2 Indicadores de Impacto    </vt:lpstr>
      <vt:lpstr>Tabla# 2 Indicadores de Impacto    </vt:lpstr>
      <vt:lpstr>Tabla, # 2 Indicadores de Impacto    </vt:lpstr>
      <vt:lpstr>Tabla # 3 Indicadores     </vt:lpstr>
      <vt:lpstr>Tabla. # 3 Indicadores     </vt:lpstr>
      <vt:lpstr>Tabla, # 3 Indicadores     </vt:lpstr>
      <vt:lpstr>Plan de Acción  </vt:lpstr>
      <vt:lpstr>Plan de Acción   </vt:lpstr>
      <vt:lpstr>Actividades   </vt:lpstr>
      <vt:lpstr>Plan de Acción - FOGEDI </vt:lpstr>
      <vt:lpstr>Plan de Acción – FOGEDI   </vt:lpstr>
      <vt:lpstr>Plan de Acción - FOGEDI</vt:lpstr>
      <vt:lpstr>Planes Institucionales</vt:lpstr>
      <vt:lpstr>Gráfica Avances    </vt:lpstr>
      <vt:lpstr>Avance de Planes   </vt:lpstr>
      <vt:lpstr>PINAR  </vt:lpstr>
      <vt:lpstr>PESI  </vt:lpstr>
      <vt:lpstr>Plan Institucional de Gestión Ambiental – PIGA</vt:lpstr>
      <vt:lpstr>Plan Anticorrupción y de Atención al Ciudadano </vt:lpstr>
      <vt:lpstr>Plan de comunicación en emergencias</vt:lpstr>
      <vt:lpstr>P.F.S.O  </vt:lpstr>
      <vt:lpstr>Plan  </vt:lpstr>
      <vt:lpstr>Plan Institucional de Capacitación  </vt:lpstr>
      <vt:lpstr>Plan Estratégico de Talento Humano</vt:lpstr>
      <vt:lpstr>Plan de Trabajo Anual en Seguridad y Salud en el Trabajo   </vt:lpstr>
      <vt:lpstr>Plan de Trabajo Anual en Seguridad y Salud en el Trabajo    </vt:lpstr>
      <vt:lpstr>MIPG</vt:lpstr>
      <vt:lpstr>Modelo integrado de Planeación y Gestión - MIPG </vt:lpstr>
      <vt:lpstr>Modelo integrado de Planeación y Gestión – MIPG  </vt:lpstr>
      <vt:lpstr>Modelo integrado de Planeación y Gestión – MIPG.</vt:lpstr>
      <vt:lpstr>Ejecución presupuestal </vt:lpstr>
      <vt:lpstr>Ejecución Presupuestal         </vt:lpstr>
      <vt:lpstr>Ejecución  Presupuestal </vt:lpstr>
      <vt:lpstr>Ejecución   Presupuestal </vt:lpstr>
      <vt:lpstr>Oficina Asesora de Planeación 2022, Julio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Erika Lizeth Vasquez Ramirez</dc:creator>
  <cp:lastModifiedBy>Cristian Camilo Suarez Herrera</cp:lastModifiedBy>
  <cp:revision>684</cp:revision>
  <cp:lastPrinted>2020-06-04T18:56:01Z</cp:lastPrinted>
  <dcterms:created xsi:type="dcterms:W3CDTF">2018-03-08T19:33:51Z</dcterms:created>
  <dcterms:modified xsi:type="dcterms:W3CDTF">2022-08-22T16:59:00Z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0x0101008227439E3572CC499F93AB6FA820E0EB</vt:lpwstr>
  </property>
</Properties>
</file>