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4"/>
    <p:sldMasterId id="2147483801" r:id="rId5"/>
    <p:sldMasterId id="2147483825" r:id="rId6"/>
  </p:sldMasterIdLst>
  <p:notesMasterIdLst>
    <p:notesMasterId r:id="rId36"/>
  </p:notesMasterIdLst>
  <p:handoutMasterIdLst>
    <p:handoutMasterId r:id="rId37"/>
  </p:handoutMasterIdLst>
  <p:sldIdLst>
    <p:sldId id="302" r:id="rId7"/>
    <p:sldId id="1867" r:id="rId8"/>
    <p:sldId id="1857" r:id="rId9"/>
    <p:sldId id="1808" r:id="rId10"/>
    <p:sldId id="1809" r:id="rId11"/>
    <p:sldId id="400" r:id="rId12"/>
    <p:sldId id="4551" r:id="rId13"/>
    <p:sldId id="4552" r:id="rId14"/>
    <p:sldId id="1814" r:id="rId15"/>
    <p:sldId id="1817" r:id="rId16"/>
    <p:sldId id="1818" r:id="rId17"/>
    <p:sldId id="1819" r:id="rId18"/>
    <p:sldId id="1869" r:id="rId19"/>
    <p:sldId id="1820" r:id="rId20"/>
    <p:sldId id="1823" r:id="rId21"/>
    <p:sldId id="1801" r:id="rId22"/>
    <p:sldId id="1802" r:id="rId23"/>
    <p:sldId id="1872" r:id="rId24"/>
    <p:sldId id="1868" r:id="rId25"/>
    <p:sldId id="4558" r:id="rId26"/>
    <p:sldId id="4559" r:id="rId27"/>
    <p:sldId id="1849" r:id="rId28"/>
    <p:sldId id="1847" r:id="rId29"/>
    <p:sldId id="4560" r:id="rId30"/>
    <p:sldId id="4561" r:id="rId31"/>
    <p:sldId id="4562" r:id="rId32"/>
    <p:sldId id="4563" r:id="rId33"/>
    <p:sldId id="1859" r:id="rId34"/>
    <p:sldId id="1855" r:id="rId35"/>
  </p:sldIdLst>
  <p:sldSz cx="15546388" cy="10059988"/>
  <p:notesSz cx="6858000" cy="9144000"/>
  <p:defaultTextStyle>
    <a:defPPr>
      <a:defRPr lang="es-CO"/>
    </a:defPPr>
    <a:lvl1pPr marL="0" algn="l" defTabSz="1462704" rtl="0" eaLnBrk="1" latinLnBrk="0" hangingPunct="1">
      <a:defRPr sz="2900" kern="1200">
        <a:solidFill>
          <a:schemeClr val="tx1"/>
        </a:solidFill>
        <a:latin typeface="+mn-lt"/>
        <a:ea typeface="+mn-ea"/>
        <a:cs typeface="+mn-cs"/>
      </a:defRPr>
    </a:lvl1pPr>
    <a:lvl2pPr marL="731351" algn="l" defTabSz="1462704" rtl="0" eaLnBrk="1" latinLnBrk="0" hangingPunct="1">
      <a:defRPr sz="2900" kern="1200">
        <a:solidFill>
          <a:schemeClr val="tx1"/>
        </a:solidFill>
        <a:latin typeface="+mn-lt"/>
        <a:ea typeface="+mn-ea"/>
        <a:cs typeface="+mn-cs"/>
      </a:defRPr>
    </a:lvl2pPr>
    <a:lvl3pPr marL="1462704" algn="l" defTabSz="1462704" rtl="0" eaLnBrk="1" latinLnBrk="0" hangingPunct="1">
      <a:defRPr sz="2900" kern="1200">
        <a:solidFill>
          <a:schemeClr val="tx1"/>
        </a:solidFill>
        <a:latin typeface="+mn-lt"/>
        <a:ea typeface="+mn-ea"/>
        <a:cs typeface="+mn-cs"/>
      </a:defRPr>
    </a:lvl3pPr>
    <a:lvl4pPr marL="2194054" algn="l" defTabSz="1462704" rtl="0" eaLnBrk="1" latinLnBrk="0" hangingPunct="1">
      <a:defRPr sz="2900" kern="1200">
        <a:solidFill>
          <a:schemeClr val="tx1"/>
        </a:solidFill>
        <a:latin typeface="+mn-lt"/>
        <a:ea typeface="+mn-ea"/>
        <a:cs typeface="+mn-cs"/>
      </a:defRPr>
    </a:lvl4pPr>
    <a:lvl5pPr marL="2925408" algn="l" defTabSz="1462704" rtl="0" eaLnBrk="1" latinLnBrk="0" hangingPunct="1">
      <a:defRPr sz="2900" kern="1200">
        <a:solidFill>
          <a:schemeClr val="tx1"/>
        </a:solidFill>
        <a:latin typeface="+mn-lt"/>
        <a:ea typeface="+mn-ea"/>
        <a:cs typeface="+mn-cs"/>
      </a:defRPr>
    </a:lvl5pPr>
    <a:lvl6pPr marL="3656758" algn="l" defTabSz="1462704" rtl="0" eaLnBrk="1" latinLnBrk="0" hangingPunct="1">
      <a:defRPr sz="2900" kern="1200">
        <a:solidFill>
          <a:schemeClr val="tx1"/>
        </a:solidFill>
        <a:latin typeface="+mn-lt"/>
        <a:ea typeface="+mn-ea"/>
        <a:cs typeface="+mn-cs"/>
      </a:defRPr>
    </a:lvl6pPr>
    <a:lvl7pPr marL="4388109" algn="l" defTabSz="1462704" rtl="0" eaLnBrk="1" latinLnBrk="0" hangingPunct="1">
      <a:defRPr sz="2900" kern="1200">
        <a:solidFill>
          <a:schemeClr val="tx1"/>
        </a:solidFill>
        <a:latin typeface="+mn-lt"/>
        <a:ea typeface="+mn-ea"/>
        <a:cs typeface="+mn-cs"/>
      </a:defRPr>
    </a:lvl7pPr>
    <a:lvl8pPr marL="5119462" algn="l" defTabSz="1462704" rtl="0" eaLnBrk="1" latinLnBrk="0" hangingPunct="1">
      <a:defRPr sz="2900" kern="1200">
        <a:solidFill>
          <a:schemeClr val="tx1"/>
        </a:solidFill>
        <a:latin typeface="+mn-lt"/>
        <a:ea typeface="+mn-ea"/>
        <a:cs typeface="+mn-cs"/>
      </a:defRPr>
    </a:lvl8pPr>
    <a:lvl9pPr marL="5850814" algn="l" defTabSz="146270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9">
          <p15:clr>
            <a:srgbClr val="A4A3A4"/>
          </p15:clr>
        </p15:guide>
        <p15:guide id="2" pos="4897">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C47DD9-587B-5363-59AB-FC3A50F36651}" name="Cristian Camilo Suarez Herrera" initials="CCSH" userId="S::Csherrera@bomberosbogota.gov.co::b29ff7da-1aaa-434c-978d-96361c9ff8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grid Johanna Maldonado Martinez" initials="IJMM" lastIdx="18" clrIdx="0">
    <p:extLst>
      <p:ext uri="{19B8F6BF-5375-455C-9EA6-DF929625EA0E}">
        <p15:presenceInfo xmlns:p15="http://schemas.microsoft.com/office/powerpoint/2012/main" userId="S::imaldonado@ani.gov.co::3baf105b-5bb8-42c7-958a-ef311158e289" providerId="AD"/>
      </p:ext>
    </p:extLst>
  </p:cmAuthor>
  <p:cmAuthor id="2" name="Cristian Camilo Suarez Herrera" initials="CCSH [2]" lastIdx="13" clrIdx="1">
    <p:extLst>
      <p:ext uri="{19B8F6BF-5375-455C-9EA6-DF929625EA0E}">
        <p15:presenceInfo xmlns:p15="http://schemas.microsoft.com/office/powerpoint/2012/main" userId="S::Csherrera@bomberosbogota.gov.co::b29ff7da-1aaa-434c-978d-96361c9ff8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9966"/>
    <a:srgbClr val="FFFFFF"/>
    <a:srgbClr val="BD1919"/>
    <a:srgbClr val="F77205"/>
    <a:srgbClr val="D22E2E"/>
    <a:srgbClr val="FF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16B90-14FD-4318-804A-C8DA3286B7EA}" v="2" dt="2023-09-25T21:01:13.33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447" autoAdjust="0"/>
  </p:normalViewPr>
  <p:slideViewPr>
    <p:cSldViewPr snapToGrid="0">
      <p:cViewPr varScale="1">
        <p:scale>
          <a:sx n="40" d="100"/>
          <a:sy n="40" d="100"/>
        </p:scale>
        <p:origin x="596" y="60"/>
      </p:cViewPr>
      <p:guideLst>
        <p:guide orient="horz" pos="3169"/>
        <p:guide pos="4897"/>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zmin Camacho Camacho" userId="29a66f0c28d851d7" providerId="LiveId" clId="{7AB16B90-14FD-4318-804A-C8DA3286B7EA}"/>
    <pc:docChg chg="modSld">
      <pc:chgData name="Jazmin Camacho Camacho" userId="29a66f0c28d851d7" providerId="LiveId" clId="{7AB16B90-14FD-4318-804A-C8DA3286B7EA}" dt="2023-09-25T21:03:40.745" v="371" actId="962"/>
      <pc:docMkLst>
        <pc:docMk/>
      </pc:docMkLst>
      <pc:sldChg chg="modSp mod">
        <pc:chgData name="Jazmin Camacho Camacho" userId="29a66f0c28d851d7" providerId="LiveId" clId="{7AB16B90-14FD-4318-804A-C8DA3286B7EA}" dt="2023-09-25T20:55:06.825" v="43" actId="962"/>
        <pc:sldMkLst>
          <pc:docMk/>
          <pc:sldMk cId="399942261" sldId="1808"/>
        </pc:sldMkLst>
        <pc:spChg chg="mod">
          <ac:chgData name="Jazmin Camacho Camacho" userId="29a66f0c28d851d7" providerId="LiveId" clId="{7AB16B90-14FD-4318-804A-C8DA3286B7EA}" dt="2023-09-25T20:54:50.596" v="25" actId="962"/>
          <ac:spMkLst>
            <pc:docMk/>
            <pc:sldMk cId="399942261" sldId="1808"/>
            <ac:spMk id="9" creationId="{5CF4C3DA-0CAC-DCE1-184D-2661D3335818}"/>
          </ac:spMkLst>
        </pc:spChg>
        <pc:spChg chg="mod">
          <ac:chgData name="Jazmin Camacho Camacho" userId="29a66f0c28d851d7" providerId="LiveId" clId="{7AB16B90-14FD-4318-804A-C8DA3286B7EA}" dt="2023-09-25T20:54:53.206" v="28" actId="962"/>
          <ac:spMkLst>
            <pc:docMk/>
            <pc:sldMk cId="399942261" sldId="1808"/>
            <ac:spMk id="12" creationId="{0571FA47-B797-53A6-69FA-B0F9867AC64A}"/>
          </ac:spMkLst>
        </pc:spChg>
        <pc:spChg chg="mod">
          <ac:chgData name="Jazmin Camacho Camacho" userId="29a66f0c28d851d7" providerId="LiveId" clId="{7AB16B90-14FD-4318-804A-C8DA3286B7EA}" dt="2023-09-25T20:54:53.936" v="29" actId="962"/>
          <ac:spMkLst>
            <pc:docMk/>
            <pc:sldMk cId="399942261" sldId="1808"/>
            <ac:spMk id="13" creationId="{52191FE4-A3B0-56B1-1B44-B54D2CE7DEBC}"/>
          </ac:spMkLst>
        </pc:spChg>
        <pc:spChg chg="mod">
          <ac:chgData name="Jazmin Camacho Camacho" userId="29a66f0c28d851d7" providerId="LiveId" clId="{7AB16B90-14FD-4318-804A-C8DA3286B7EA}" dt="2023-09-25T20:54:55.029" v="30" actId="962"/>
          <ac:spMkLst>
            <pc:docMk/>
            <pc:sldMk cId="399942261" sldId="1808"/>
            <ac:spMk id="14" creationId="{B618B4F0-BDD6-1362-9291-ED4F78817CDA}"/>
          </ac:spMkLst>
        </pc:spChg>
        <pc:spChg chg="mod">
          <ac:chgData name="Jazmin Camacho Camacho" userId="29a66f0c28d851d7" providerId="LiveId" clId="{7AB16B90-14FD-4318-804A-C8DA3286B7EA}" dt="2023-09-25T20:54:55.763" v="31" actId="962"/>
          <ac:spMkLst>
            <pc:docMk/>
            <pc:sldMk cId="399942261" sldId="1808"/>
            <ac:spMk id="16" creationId="{638F9BB7-99A1-92C4-5C8C-62AB9A567A22}"/>
          </ac:spMkLst>
        </pc:spChg>
        <pc:spChg chg="mod">
          <ac:chgData name="Jazmin Camacho Camacho" userId="29a66f0c28d851d7" providerId="LiveId" clId="{7AB16B90-14FD-4318-804A-C8DA3286B7EA}" dt="2023-09-25T20:54:56.517" v="32" actId="962"/>
          <ac:spMkLst>
            <pc:docMk/>
            <pc:sldMk cId="399942261" sldId="1808"/>
            <ac:spMk id="17" creationId="{22C27656-E6C0-9353-38EA-5D2A7183DE63}"/>
          </ac:spMkLst>
        </pc:spChg>
        <pc:spChg chg="mod">
          <ac:chgData name="Jazmin Camacho Camacho" userId="29a66f0c28d851d7" providerId="LiveId" clId="{7AB16B90-14FD-4318-804A-C8DA3286B7EA}" dt="2023-09-25T20:54:59.126" v="35" actId="962"/>
          <ac:spMkLst>
            <pc:docMk/>
            <pc:sldMk cId="399942261" sldId="1808"/>
            <ac:spMk id="18" creationId="{7328C0E1-9C4E-27B0-126B-D948950D0D1C}"/>
          </ac:spMkLst>
        </pc:spChg>
        <pc:spChg chg="mod">
          <ac:chgData name="Jazmin Camacho Camacho" userId="29a66f0c28d851d7" providerId="LiveId" clId="{7AB16B90-14FD-4318-804A-C8DA3286B7EA}" dt="2023-09-25T20:54:49.373" v="24" actId="962"/>
          <ac:spMkLst>
            <pc:docMk/>
            <pc:sldMk cId="399942261" sldId="1808"/>
            <ac:spMk id="24" creationId="{42014AC3-8805-9E09-1AFC-2CAAC2DF3399}"/>
          </ac:spMkLst>
        </pc:spChg>
        <pc:spChg chg="mod">
          <ac:chgData name="Jazmin Camacho Camacho" userId="29a66f0c28d851d7" providerId="LiveId" clId="{7AB16B90-14FD-4318-804A-C8DA3286B7EA}" dt="2023-09-25T20:54:57.263" v="33" actId="962"/>
          <ac:spMkLst>
            <pc:docMk/>
            <pc:sldMk cId="399942261" sldId="1808"/>
            <ac:spMk id="25" creationId="{4B4D1B03-47F1-7AB3-C9B9-D8868898BCF2}"/>
          </ac:spMkLst>
        </pc:spChg>
        <pc:spChg chg="mod">
          <ac:chgData name="Jazmin Camacho Camacho" userId="29a66f0c28d851d7" providerId="LiveId" clId="{7AB16B90-14FD-4318-804A-C8DA3286B7EA}" dt="2023-09-25T20:54:58.040" v="34" actId="962"/>
          <ac:spMkLst>
            <pc:docMk/>
            <pc:sldMk cId="399942261" sldId="1808"/>
            <ac:spMk id="26" creationId="{F19CB07B-4D8A-665D-4780-609B05215D1D}"/>
          </ac:spMkLst>
        </pc:spChg>
        <pc:spChg chg="mod">
          <ac:chgData name="Jazmin Camacho Camacho" userId="29a66f0c28d851d7" providerId="LiveId" clId="{7AB16B90-14FD-4318-804A-C8DA3286B7EA}" dt="2023-09-25T20:55:00.510" v="36" actId="962"/>
          <ac:spMkLst>
            <pc:docMk/>
            <pc:sldMk cId="399942261" sldId="1808"/>
            <ac:spMk id="27" creationId="{8BD3CEB7-93C1-E4E9-A181-1EFE64A48E8F}"/>
          </ac:spMkLst>
        </pc:spChg>
        <pc:spChg chg="mod">
          <ac:chgData name="Jazmin Camacho Camacho" userId="29a66f0c28d851d7" providerId="LiveId" clId="{7AB16B90-14FD-4318-804A-C8DA3286B7EA}" dt="2023-09-25T20:55:01.310" v="37" actId="962"/>
          <ac:spMkLst>
            <pc:docMk/>
            <pc:sldMk cId="399942261" sldId="1808"/>
            <ac:spMk id="28" creationId="{1CB669A0-77D0-C8AF-6140-01B2ADE65311}"/>
          </ac:spMkLst>
        </pc:spChg>
        <pc:spChg chg="mod">
          <ac:chgData name="Jazmin Camacho Camacho" userId="29a66f0c28d851d7" providerId="LiveId" clId="{7AB16B90-14FD-4318-804A-C8DA3286B7EA}" dt="2023-09-25T20:55:02.020" v="38" actId="962"/>
          <ac:spMkLst>
            <pc:docMk/>
            <pc:sldMk cId="399942261" sldId="1808"/>
            <ac:spMk id="29" creationId="{8A1A88D7-1818-B26A-A2C2-C5356346098A}"/>
          </ac:spMkLst>
        </pc:spChg>
        <pc:spChg chg="mod">
          <ac:chgData name="Jazmin Camacho Camacho" userId="29a66f0c28d851d7" providerId="LiveId" clId="{7AB16B90-14FD-4318-804A-C8DA3286B7EA}" dt="2023-09-25T20:55:02.768" v="39" actId="962"/>
          <ac:spMkLst>
            <pc:docMk/>
            <pc:sldMk cId="399942261" sldId="1808"/>
            <ac:spMk id="30" creationId="{CDC213EC-B90A-A998-7715-D49EBE42C553}"/>
          </ac:spMkLst>
        </pc:spChg>
        <pc:spChg chg="mod">
          <ac:chgData name="Jazmin Camacho Camacho" userId="29a66f0c28d851d7" providerId="LiveId" clId="{7AB16B90-14FD-4318-804A-C8DA3286B7EA}" dt="2023-09-25T20:55:03.585" v="40" actId="962"/>
          <ac:spMkLst>
            <pc:docMk/>
            <pc:sldMk cId="399942261" sldId="1808"/>
            <ac:spMk id="31" creationId="{475D811D-AC94-465C-7D09-085F13EA61B2}"/>
          </ac:spMkLst>
        </pc:spChg>
        <pc:spChg chg="mod">
          <ac:chgData name="Jazmin Camacho Camacho" userId="29a66f0c28d851d7" providerId="LiveId" clId="{7AB16B90-14FD-4318-804A-C8DA3286B7EA}" dt="2023-09-25T20:55:04.431" v="41" actId="962"/>
          <ac:spMkLst>
            <pc:docMk/>
            <pc:sldMk cId="399942261" sldId="1808"/>
            <ac:spMk id="32" creationId="{456D4C65-35AF-B7B6-A113-1D76695B6B24}"/>
          </ac:spMkLst>
        </pc:spChg>
        <pc:graphicFrameChg chg="mod">
          <ac:chgData name="Jazmin Camacho Camacho" userId="29a66f0c28d851d7" providerId="LiveId" clId="{7AB16B90-14FD-4318-804A-C8DA3286B7EA}" dt="2023-09-25T20:54:51.387" v="26" actId="962"/>
          <ac:graphicFrameMkLst>
            <pc:docMk/>
            <pc:sldMk cId="399942261" sldId="1808"/>
            <ac:graphicFrameMk id="10" creationId="{80494E40-2C64-196D-9513-099985F0FDE9}"/>
          </ac:graphicFrameMkLst>
        </pc:graphicFrameChg>
        <pc:picChg chg="mod">
          <ac:chgData name="Jazmin Camacho Camacho" userId="29a66f0c28d851d7" providerId="LiveId" clId="{7AB16B90-14FD-4318-804A-C8DA3286B7EA}" dt="2023-09-25T20:55:05.719" v="42" actId="962"/>
          <ac:picMkLst>
            <pc:docMk/>
            <pc:sldMk cId="399942261" sldId="1808"/>
            <ac:picMk id="2" creationId="{F21D6354-BCE7-D0BE-AE59-19CF3EB5C945}"/>
          </ac:picMkLst>
        </pc:picChg>
        <pc:picChg chg="mod">
          <ac:chgData name="Jazmin Camacho Camacho" userId="29a66f0c28d851d7" providerId="LiveId" clId="{7AB16B90-14FD-4318-804A-C8DA3286B7EA}" dt="2023-09-25T20:55:06.825" v="43" actId="962"/>
          <ac:picMkLst>
            <pc:docMk/>
            <pc:sldMk cId="399942261" sldId="1808"/>
            <ac:picMk id="3" creationId="{B94E4E2A-064C-F265-FE68-45F850DE8E68}"/>
          </ac:picMkLst>
        </pc:picChg>
        <pc:cxnChg chg="mod">
          <ac:chgData name="Jazmin Camacho Camacho" userId="29a66f0c28d851d7" providerId="LiveId" clId="{7AB16B90-14FD-4318-804A-C8DA3286B7EA}" dt="2023-09-25T20:54:52.128" v="27" actId="962"/>
          <ac:cxnSpMkLst>
            <pc:docMk/>
            <pc:sldMk cId="399942261" sldId="1808"/>
            <ac:cxnSpMk id="11" creationId="{4787D1C6-6B31-EA61-B7C8-0EC1B779AC9B}"/>
          </ac:cxnSpMkLst>
        </pc:cxnChg>
      </pc:sldChg>
      <pc:sldChg chg="modSp mod">
        <pc:chgData name="Jazmin Camacho Camacho" userId="29a66f0c28d851d7" providerId="LiveId" clId="{7AB16B90-14FD-4318-804A-C8DA3286B7EA}" dt="2023-09-25T20:55:39.551" v="48" actId="962"/>
        <pc:sldMkLst>
          <pc:docMk/>
          <pc:sldMk cId="1891518607" sldId="1809"/>
        </pc:sldMkLst>
        <pc:spChg chg="mod">
          <ac:chgData name="Jazmin Camacho Camacho" userId="29a66f0c28d851d7" providerId="LiveId" clId="{7AB16B90-14FD-4318-804A-C8DA3286B7EA}" dt="2023-09-25T20:55:37.442" v="45" actId="962"/>
          <ac:spMkLst>
            <pc:docMk/>
            <pc:sldMk cId="1891518607" sldId="1809"/>
            <ac:spMk id="9" creationId="{5CF4C3DA-0CAC-DCE1-184D-2661D3335818}"/>
          </ac:spMkLst>
        </pc:spChg>
        <pc:spChg chg="mod">
          <ac:chgData name="Jazmin Camacho Camacho" userId="29a66f0c28d851d7" providerId="LiveId" clId="{7AB16B90-14FD-4318-804A-C8DA3286B7EA}" dt="2023-09-25T20:55:36.709" v="44" actId="962"/>
          <ac:spMkLst>
            <pc:docMk/>
            <pc:sldMk cId="1891518607" sldId="1809"/>
            <ac:spMk id="24" creationId="{42014AC3-8805-9E09-1AFC-2CAAC2DF3399}"/>
          </ac:spMkLst>
        </pc:spChg>
        <pc:spChg chg="mod">
          <ac:chgData name="Jazmin Camacho Camacho" userId="29a66f0c28d851d7" providerId="LiveId" clId="{7AB16B90-14FD-4318-804A-C8DA3286B7EA}" dt="2023-09-25T20:55:38.114" v="46" actId="962"/>
          <ac:spMkLst>
            <pc:docMk/>
            <pc:sldMk cId="1891518607" sldId="1809"/>
            <ac:spMk id="40" creationId="{25ACD1DD-0189-2B64-04F3-E297D8AD9DE6}"/>
          </ac:spMkLst>
        </pc:spChg>
        <pc:picChg chg="mod">
          <ac:chgData name="Jazmin Camacho Camacho" userId="29a66f0c28d851d7" providerId="LiveId" clId="{7AB16B90-14FD-4318-804A-C8DA3286B7EA}" dt="2023-09-25T20:55:38.793" v="47" actId="962"/>
          <ac:picMkLst>
            <pc:docMk/>
            <pc:sldMk cId="1891518607" sldId="1809"/>
            <ac:picMk id="2" creationId="{9DB34567-8D92-EC62-E4A5-D05E1732DBA7}"/>
          </ac:picMkLst>
        </pc:picChg>
        <pc:picChg chg="mod">
          <ac:chgData name="Jazmin Camacho Camacho" userId="29a66f0c28d851d7" providerId="LiveId" clId="{7AB16B90-14FD-4318-804A-C8DA3286B7EA}" dt="2023-09-25T20:55:39.551" v="48" actId="962"/>
          <ac:picMkLst>
            <pc:docMk/>
            <pc:sldMk cId="1891518607" sldId="1809"/>
            <ac:picMk id="3" creationId="{1E818E62-C268-DC74-4C6C-C9A4F518FD0C}"/>
          </ac:picMkLst>
        </pc:picChg>
      </pc:sldChg>
      <pc:sldChg chg="modSp mod">
        <pc:chgData name="Jazmin Camacho Camacho" userId="29a66f0c28d851d7" providerId="LiveId" clId="{7AB16B90-14FD-4318-804A-C8DA3286B7EA}" dt="2023-09-25T20:57:02.782" v="93" actId="962"/>
        <pc:sldMkLst>
          <pc:docMk/>
          <pc:sldMk cId="1607769998" sldId="1814"/>
        </pc:sldMkLst>
        <pc:spChg chg="mod">
          <ac:chgData name="Jazmin Camacho Camacho" userId="29a66f0c28d851d7" providerId="LiveId" clId="{7AB16B90-14FD-4318-804A-C8DA3286B7EA}" dt="2023-09-25T20:56:57.341" v="88" actId="962"/>
          <ac:spMkLst>
            <pc:docMk/>
            <pc:sldMk cId="1607769998" sldId="1814"/>
            <ac:spMk id="10" creationId="{AA20C9BE-0082-C517-FE8E-769ACAA0464B}"/>
          </ac:spMkLst>
        </pc:spChg>
        <pc:spChg chg="mod">
          <ac:chgData name="Jazmin Camacho Camacho" userId="29a66f0c28d851d7" providerId="LiveId" clId="{7AB16B90-14FD-4318-804A-C8DA3286B7EA}" dt="2023-09-25T20:56:41.860" v="87" actId="962"/>
          <ac:spMkLst>
            <pc:docMk/>
            <pc:sldMk cId="1607769998" sldId="1814"/>
            <ac:spMk id="12" creationId="{60F01E6F-C070-8A90-738D-AE7F5B9F0ACA}"/>
          </ac:spMkLst>
        </pc:spChg>
        <pc:spChg chg="mod">
          <ac:chgData name="Jazmin Camacho Camacho" userId="29a66f0c28d851d7" providerId="LiveId" clId="{7AB16B90-14FD-4318-804A-C8DA3286B7EA}" dt="2023-09-25T20:56:58.365" v="89" actId="962"/>
          <ac:spMkLst>
            <pc:docMk/>
            <pc:sldMk cId="1607769998" sldId="1814"/>
            <ac:spMk id="13" creationId="{10988F84-6F1C-D60B-163A-C37914A554FA}"/>
          </ac:spMkLst>
        </pc:spChg>
        <pc:spChg chg="mod">
          <ac:chgData name="Jazmin Camacho Camacho" userId="29a66f0c28d851d7" providerId="LiveId" clId="{7AB16B90-14FD-4318-804A-C8DA3286B7EA}" dt="2023-09-25T20:57:00.397" v="91" actId="962"/>
          <ac:spMkLst>
            <pc:docMk/>
            <pc:sldMk cId="1607769998" sldId="1814"/>
            <ac:spMk id="15" creationId="{434A24AE-5807-DC9F-E12E-434EAC6FA447}"/>
          </ac:spMkLst>
        </pc:spChg>
        <pc:graphicFrameChg chg="mod">
          <ac:chgData name="Jazmin Camacho Camacho" userId="29a66f0c28d851d7" providerId="LiveId" clId="{7AB16B90-14FD-4318-804A-C8DA3286B7EA}" dt="2023-09-25T20:56:59.594" v="90" actId="962"/>
          <ac:graphicFrameMkLst>
            <pc:docMk/>
            <pc:sldMk cId="1607769998" sldId="1814"/>
            <ac:graphicFrameMk id="6" creationId="{2F47ABB9-C12A-B1A6-4856-9A287FEA306C}"/>
          </ac:graphicFrameMkLst>
        </pc:graphicFrameChg>
        <pc:picChg chg="mod">
          <ac:chgData name="Jazmin Camacho Camacho" userId="29a66f0c28d851d7" providerId="LiveId" clId="{7AB16B90-14FD-4318-804A-C8DA3286B7EA}" dt="2023-09-25T20:57:01.262" v="92" actId="962"/>
          <ac:picMkLst>
            <pc:docMk/>
            <pc:sldMk cId="1607769998" sldId="1814"/>
            <ac:picMk id="2" creationId="{80D31160-3AD1-4985-9EE7-0572A4D20CCA}"/>
          </ac:picMkLst>
        </pc:picChg>
        <pc:picChg chg="mod">
          <ac:chgData name="Jazmin Camacho Camacho" userId="29a66f0c28d851d7" providerId="LiveId" clId="{7AB16B90-14FD-4318-804A-C8DA3286B7EA}" dt="2023-09-25T20:57:02.782" v="93" actId="962"/>
          <ac:picMkLst>
            <pc:docMk/>
            <pc:sldMk cId="1607769998" sldId="1814"/>
            <ac:picMk id="8" creationId="{2EEEC8F9-5067-C026-1A37-61ACC7D12495}"/>
          </ac:picMkLst>
        </pc:picChg>
      </pc:sldChg>
      <pc:sldChg chg="modSp mod">
        <pc:chgData name="Jazmin Camacho Camacho" userId="29a66f0c28d851d7" providerId="LiveId" clId="{7AB16B90-14FD-4318-804A-C8DA3286B7EA}" dt="2023-09-25T21:00:13.379" v="100" actId="962"/>
        <pc:sldMkLst>
          <pc:docMk/>
          <pc:sldMk cId="104318963" sldId="1817"/>
        </pc:sldMkLst>
        <pc:spChg chg="mod">
          <ac:chgData name="Jazmin Camacho Camacho" userId="29a66f0c28d851d7" providerId="LiveId" clId="{7AB16B90-14FD-4318-804A-C8DA3286B7EA}" dt="2023-09-25T21:00:11.840" v="98" actId="962"/>
          <ac:spMkLst>
            <pc:docMk/>
            <pc:sldMk cId="104318963" sldId="1817"/>
            <ac:spMk id="10" creationId="{AA20C9BE-0082-C517-FE8E-769ACAA0464B}"/>
          </ac:spMkLst>
        </pc:spChg>
        <pc:spChg chg="mod">
          <ac:chgData name="Jazmin Camacho Camacho" userId="29a66f0c28d851d7" providerId="LiveId" clId="{7AB16B90-14FD-4318-804A-C8DA3286B7EA}" dt="2023-09-25T21:00:12.578" v="99" actId="962"/>
          <ac:spMkLst>
            <pc:docMk/>
            <pc:sldMk cId="104318963" sldId="1817"/>
            <ac:spMk id="12" creationId="{60F01E6F-C070-8A90-738D-AE7F5B9F0ACA}"/>
          </ac:spMkLst>
        </pc:spChg>
        <pc:spChg chg="mod">
          <ac:chgData name="Jazmin Camacho Camacho" userId="29a66f0c28d851d7" providerId="LiveId" clId="{7AB16B90-14FD-4318-804A-C8DA3286B7EA}" dt="2023-09-25T21:00:13.379" v="100" actId="962"/>
          <ac:spMkLst>
            <pc:docMk/>
            <pc:sldMk cId="104318963" sldId="1817"/>
            <ac:spMk id="18" creationId="{94002710-A791-3BCA-BB3E-38816068A223}"/>
          </ac:spMkLst>
        </pc:spChg>
        <pc:spChg chg="mod">
          <ac:chgData name="Jazmin Camacho Camacho" userId="29a66f0c28d851d7" providerId="LiveId" clId="{7AB16B90-14FD-4318-804A-C8DA3286B7EA}" dt="2023-09-25T21:00:10.817" v="97" actId="962"/>
          <ac:spMkLst>
            <pc:docMk/>
            <pc:sldMk cId="104318963" sldId="1817"/>
            <ac:spMk id="19" creationId="{8F575F15-FB37-B106-5FAD-647B8068CEEF}"/>
          </ac:spMkLst>
        </pc:spChg>
        <pc:graphicFrameChg chg="mod">
          <ac:chgData name="Jazmin Camacho Camacho" userId="29a66f0c28d851d7" providerId="LiveId" clId="{7AB16B90-14FD-4318-804A-C8DA3286B7EA}" dt="2023-09-25T21:00:09.999" v="96" actId="962"/>
          <ac:graphicFrameMkLst>
            <pc:docMk/>
            <pc:sldMk cId="104318963" sldId="1817"/>
            <ac:graphicFrameMk id="13" creationId="{06784C6B-7B68-CE7D-A381-24387E4D5423}"/>
          </ac:graphicFrameMkLst>
        </pc:graphicFrameChg>
        <pc:picChg chg="mod">
          <ac:chgData name="Jazmin Camacho Camacho" userId="29a66f0c28d851d7" providerId="LiveId" clId="{7AB16B90-14FD-4318-804A-C8DA3286B7EA}" dt="2023-09-25T21:00:06.584" v="95" actId="1036"/>
          <ac:picMkLst>
            <pc:docMk/>
            <pc:sldMk cId="104318963" sldId="1817"/>
            <ac:picMk id="4" creationId="{E1BD1608-BD0B-E23A-87C9-E9A654CEF376}"/>
          </ac:picMkLst>
        </pc:picChg>
      </pc:sldChg>
      <pc:sldChg chg="modSp mod">
        <pc:chgData name="Jazmin Camacho Camacho" userId="29a66f0c28d851d7" providerId="LiveId" clId="{7AB16B90-14FD-4318-804A-C8DA3286B7EA}" dt="2023-09-25T21:00:25.332" v="107" actId="962"/>
        <pc:sldMkLst>
          <pc:docMk/>
          <pc:sldMk cId="846379230" sldId="1818"/>
        </pc:sldMkLst>
        <pc:spChg chg="mod">
          <ac:chgData name="Jazmin Camacho Camacho" userId="29a66f0c28d851d7" providerId="LiveId" clId="{7AB16B90-14FD-4318-804A-C8DA3286B7EA}" dt="2023-09-25T21:00:23.748" v="105" actId="962"/>
          <ac:spMkLst>
            <pc:docMk/>
            <pc:sldMk cId="846379230" sldId="1818"/>
            <ac:spMk id="11" creationId="{1BA236B2-B2B2-4919-9E9F-FDCF32C7309D}"/>
          </ac:spMkLst>
        </pc:spChg>
        <pc:spChg chg="mod">
          <ac:chgData name="Jazmin Camacho Camacho" userId="29a66f0c28d851d7" providerId="LiveId" clId="{7AB16B90-14FD-4318-804A-C8DA3286B7EA}" dt="2023-09-25T21:00:22.407" v="104" actId="962"/>
          <ac:spMkLst>
            <pc:docMk/>
            <pc:sldMk cId="846379230" sldId="1818"/>
            <ac:spMk id="13" creationId="{CC151ADB-47CF-79D8-DFE8-508DA30A89D1}"/>
          </ac:spMkLst>
        </pc:spChg>
        <pc:spChg chg="mod">
          <ac:chgData name="Jazmin Camacho Camacho" userId="29a66f0c28d851d7" providerId="LiveId" clId="{7AB16B90-14FD-4318-804A-C8DA3286B7EA}" dt="2023-09-25T21:00:20.818" v="102" actId="962"/>
          <ac:spMkLst>
            <pc:docMk/>
            <pc:sldMk cId="846379230" sldId="1818"/>
            <ac:spMk id="14" creationId="{D3C217DE-3C62-5F81-7375-7C92594C255F}"/>
          </ac:spMkLst>
        </pc:spChg>
        <pc:spChg chg="mod">
          <ac:chgData name="Jazmin Camacho Camacho" userId="29a66f0c28d851d7" providerId="LiveId" clId="{7AB16B90-14FD-4318-804A-C8DA3286B7EA}" dt="2023-09-25T21:00:24.582" v="106" actId="962"/>
          <ac:spMkLst>
            <pc:docMk/>
            <pc:sldMk cId="846379230" sldId="1818"/>
            <ac:spMk id="15" creationId="{EB0F8D37-3120-4607-A0F8-32B6B4D69B23}"/>
          </ac:spMkLst>
        </pc:spChg>
        <pc:spChg chg="mod">
          <ac:chgData name="Jazmin Camacho Camacho" userId="29a66f0c28d851d7" providerId="LiveId" clId="{7AB16B90-14FD-4318-804A-C8DA3286B7EA}" dt="2023-09-25T21:00:25.332" v="107" actId="962"/>
          <ac:spMkLst>
            <pc:docMk/>
            <pc:sldMk cId="846379230" sldId="1818"/>
            <ac:spMk id="16" creationId="{9D43ECEF-C5B3-48B8-BD7D-74706DB23953}"/>
          </ac:spMkLst>
        </pc:spChg>
        <pc:graphicFrameChg chg="mod">
          <ac:chgData name="Jazmin Camacho Camacho" userId="29a66f0c28d851d7" providerId="LiveId" clId="{7AB16B90-14FD-4318-804A-C8DA3286B7EA}" dt="2023-09-25T21:00:21.567" v="103" actId="962"/>
          <ac:graphicFrameMkLst>
            <pc:docMk/>
            <pc:sldMk cId="846379230" sldId="1818"/>
            <ac:graphicFrameMk id="9" creationId="{5A00943D-4E3D-F84A-E85B-0435C4E2C561}"/>
          </ac:graphicFrameMkLst>
        </pc:graphicFrameChg>
        <pc:picChg chg="mod">
          <ac:chgData name="Jazmin Camacho Camacho" userId="29a66f0c28d851d7" providerId="LiveId" clId="{7AB16B90-14FD-4318-804A-C8DA3286B7EA}" dt="2023-09-25T21:00:19.781" v="101" actId="962"/>
          <ac:picMkLst>
            <pc:docMk/>
            <pc:sldMk cId="846379230" sldId="1818"/>
            <ac:picMk id="4" creationId="{E3AC4FEF-6868-6148-DCB5-9310AB735787}"/>
          </ac:picMkLst>
        </pc:picChg>
      </pc:sldChg>
      <pc:sldChg chg="modSp mod">
        <pc:chgData name="Jazmin Camacho Camacho" userId="29a66f0c28d851d7" providerId="LiveId" clId="{7AB16B90-14FD-4318-804A-C8DA3286B7EA}" dt="2023-09-25T21:00:36.212" v="113" actId="962"/>
        <pc:sldMkLst>
          <pc:docMk/>
          <pc:sldMk cId="3910737448" sldId="1819"/>
        </pc:sldMkLst>
        <pc:spChg chg="mod">
          <ac:chgData name="Jazmin Camacho Camacho" userId="29a66f0c28d851d7" providerId="LiveId" clId="{7AB16B90-14FD-4318-804A-C8DA3286B7EA}" dt="2023-09-25T21:00:33.265" v="110" actId="962"/>
          <ac:spMkLst>
            <pc:docMk/>
            <pc:sldMk cId="3910737448" sldId="1819"/>
            <ac:spMk id="11" creationId="{9BDA713F-8FDD-4C65-A608-288001E6F33F}"/>
          </ac:spMkLst>
        </pc:spChg>
        <pc:spChg chg="mod">
          <ac:chgData name="Jazmin Camacho Camacho" userId="29a66f0c28d851d7" providerId="LiveId" clId="{7AB16B90-14FD-4318-804A-C8DA3286B7EA}" dt="2023-09-25T21:00:32.305" v="109" actId="962"/>
          <ac:spMkLst>
            <pc:docMk/>
            <pc:sldMk cId="3910737448" sldId="1819"/>
            <ac:spMk id="14" creationId="{B5349738-70C6-44E8-A855-A13A29E37862}"/>
          </ac:spMkLst>
        </pc:spChg>
        <pc:spChg chg="mod">
          <ac:chgData name="Jazmin Camacho Camacho" userId="29a66f0c28d851d7" providerId="LiveId" clId="{7AB16B90-14FD-4318-804A-C8DA3286B7EA}" dt="2023-09-25T21:00:31.440" v="108" actId="962"/>
          <ac:spMkLst>
            <pc:docMk/>
            <pc:sldMk cId="3910737448" sldId="1819"/>
            <ac:spMk id="15" creationId="{514F74FF-1314-46C0-AB04-8A1EC01B4D78}"/>
          </ac:spMkLst>
        </pc:spChg>
        <pc:spChg chg="mod">
          <ac:chgData name="Jazmin Camacho Camacho" userId="29a66f0c28d851d7" providerId="LiveId" clId="{7AB16B90-14FD-4318-804A-C8DA3286B7EA}" dt="2023-09-25T21:00:36.212" v="113" actId="962"/>
          <ac:spMkLst>
            <pc:docMk/>
            <pc:sldMk cId="3910737448" sldId="1819"/>
            <ac:spMk id="17" creationId="{7FA73BDF-2948-D187-8F55-4237B2D64BC1}"/>
          </ac:spMkLst>
        </pc:spChg>
        <pc:spChg chg="mod">
          <ac:chgData name="Jazmin Camacho Camacho" userId="29a66f0c28d851d7" providerId="LiveId" clId="{7AB16B90-14FD-4318-804A-C8DA3286B7EA}" dt="2023-09-25T21:00:34.432" v="111" actId="962"/>
          <ac:spMkLst>
            <pc:docMk/>
            <pc:sldMk cId="3910737448" sldId="1819"/>
            <ac:spMk id="18" creationId="{DCA449A9-BE75-75B3-A429-ABB7B3EB9822}"/>
          </ac:spMkLst>
        </pc:spChg>
        <pc:graphicFrameChg chg="mod">
          <ac:chgData name="Jazmin Camacho Camacho" userId="29a66f0c28d851d7" providerId="LiveId" clId="{7AB16B90-14FD-4318-804A-C8DA3286B7EA}" dt="2023-09-25T21:00:35.256" v="112" actId="962"/>
          <ac:graphicFrameMkLst>
            <pc:docMk/>
            <pc:sldMk cId="3910737448" sldId="1819"/>
            <ac:graphicFrameMk id="13" creationId="{3C52EF8C-6C2D-EC34-D6D7-69D3EE729F73}"/>
          </ac:graphicFrameMkLst>
        </pc:graphicFrameChg>
      </pc:sldChg>
      <pc:sldChg chg="modSp mod">
        <pc:chgData name="Jazmin Camacho Camacho" userId="29a66f0c28d851d7" providerId="LiveId" clId="{7AB16B90-14FD-4318-804A-C8DA3286B7EA}" dt="2023-09-25T21:01:13.337" v="138" actId="962"/>
        <pc:sldMkLst>
          <pc:docMk/>
          <pc:sldMk cId="804058240" sldId="1820"/>
        </pc:sldMkLst>
        <pc:spChg chg="mod">
          <ac:chgData name="Jazmin Camacho Camacho" userId="29a66f0c28d851d7" providerId="LiveId" clId="{7AB16B90-14FD-4318-804A-C8DA3286B7EA}" dt="2023-09-25T21:01:09.535" v="133" actId="962"/>
          <ac:spMkLst>
            <pc:docMk/>
            <pc:sldMk cId="804058240" sldId="1820"/>
            <ac:spMk id="7" creationId="{D39297D5-15CB-17A9-288C-1C42DC43526B}"/>
          </ac:spMkLst>
        </pc:spChg>
        <pc:spChg chg="mod">
          <ac:chgData name="Jazmin Camacho Camacho" userId="29a66f0c28d851d7" providerId="LiveId" clId="{7AB16B90-14FD-4318-804A-C8DA3286B7EA}" dt="2023-09-25T21:01:11.030" v="135" actId="962"/>
          <ac:spMkLst>
            <pc:docMk/>
            <pc:sldMk cId="804058240" sldId="1820"/>
            <ac:spMk id="8" creationId="{74B91AB4-EC70-6008-5755-BADCE9C4C6C7}"/>
          </ac:spMkLst>
        </pc:spChg>
        <pc:spChg chg="mod">
          <ac:chgData name="Jazmin Camacho Camacho" userId="29a66f0c28d851d7" providerId="LiveId" clId="{7AB16B90-14FD-4318-804A-C8DA3286B7EA}" dt="2023-09-25T21:01:12.579" v="137" actId="962"/>
          <ac:spMkLst>
            <pc:docMk/>
            <pc:sldMk cId="804058240" sldId="1820"/>
            <ac:spMk id="9" creationId="{09AE5520-EE41-505E-BD02-13E2B178CB0C}"/>
          </ac:spMkLst>
        </pc:spChg>
        <pc:spChg chg="mod">
          <ac:chgData name="Jazmin Camacho Camacho" userId="29a66f0c28d851d7" providerId="LiveId" clId="{7AB16B90-14FD-4318-804A-C8DA3286B7EA}" dt="2023-09-25T21:01:10.279" v="134" actId="962"/>
          <ac:spMkLst>
            <pc:docMk/>
            <pc:sldMk cId="804058240" sldId="1820"/>
            <ac:spMk id="10" creationId="{AA20C9BE-0082-C517-FE8E-769ACAA0464B}"/>
          </ac:spMkLst>
        </pc:spChg>
        <pc:spChg chg="mod">
          <ac:chgData name="Jazmin Camacho Camacho" userId="29a66f0c28d851d7" providerId="LiveId" clId="{7AB16B90-14FD-4318-804A-C8DA3286B7EA}" dt="2023-09-25T21:01:08.808" v="132" actId="962"/>
          <ac:spMkLst>
            <pc:docMk/>
            <pc:sldMk cId="804058240" sldId="1820"/>
            <ac:spMk id="12" creationId="{60F01E6F-C070-8A90-738D-AE7F5B9F0ACA}"/>
          </ac:spMkLst>
        </pc:spChg>
        <pc:graphicFrameChg chg="mod">
          <ac:chgData name="Jazmin Camacho Camacho" userId="29a66f0c28d851d7" providerId="LiveId" clId="{7AB16B90-14FD-4318-804A-C8DA3286B7EA}" dt="2023-09-25T21:01:11.782" v="136" actId="962"/>
          <ac:graphicFrameMkLst>
            <pc:docMk/>
            <pc:sldMk cId="804058240" sldId="1820"/>
            <ac:graphicFrameMk id="2" creationId="{C0FE77DD-0D90-AEF5-FDF5-2A05829D8AF0}"/>
          </ac:graphicFrameMkLst>
        </pc:graphicFrameChg>
        <pc:picChg chg="mod">
          <ac:chgData name="Jazmin Camacho Camacho" userId="29a66f0c28d851d7" providerId="LiveId" clId="{7AB16B90-14FD-4318-804A-C8DA3286B7EA}" dt="2023-09-25T21:01:13.337" v="138" actId="962"/>
          <ac:picMkLst>
            <pc:docMk/>
            <pc:sldMk cId="804058240" sldId="1820"/>
            <ac:picMk id="11" creationId="{942FBD9E-6543-DB72-50C4-7394DB9D9D3A}"/>
          </ac:picMkLst>
        </pc:picChg>
      </pc:sldChg>
      <pc:sldChg chg="modSp mod">
        <pc:chgData name="Jazmin Camacho Camacho" userId="29a66f0c28d851d7" providerId="LiveId" clId="{7AB16B90-14FD-4318-804A-C8DA3286B7EA}" dt="2023-09-25T21:03:28.268" v="365" actId="1036"/>
        <pc:sldMkLst>
          <pc:docMk/>
          <pc:sldMk cId="1105312387" sldId="1823"/>
        </pc:sldMkLst>
        <pc:spChg chg="mod">
          <ac:chgData name="Jazmin Camacho Camacho" userId="29a66f0c28d851d7" providerId="LiveId" clId="{7AB16B90-14FD-4318-804A-C8DA3286B7EA}" dt="2023-09-25T21:03:04.232" v="290" actId="1035"/>
          <ac:spMkLst>
            <pc:docMk/>
            <pc:sldMk cId="1105312387" sldId="1823"/>
            <ac:spMk id="3" creationId="{EC46DF5F-09AE-2E42-E162-D08DF3957274}"/>
          </ac:spMkLst>
        </pc:spChg>
        <pc:spChg chg="mod">
          <ac:chgData name="Jazmin Camacho Camacho" userId="29a66f0c28d851d7" providerId="LiveId" clId="{7AB16B90-14FD-4318-804A-C8DA3286B7EA}" dt="2023-09-25T21:01:20.359" v="139" actId="962"/>
          <ac:spMkLst>
            <pc:docMk/>
            <pc:sldMk cId="1105312387" sldId="1823"/>
            <ac:spMk id="6" creationId="{C0FC4F3E-49C2-DEB2-A92E-F4FC74378C39}"/>
          </ac:spMkLst>
        </pc:spChg>
        <pc:spChg chg="mod">
          <ac:chgData name="Jazmin Camacho Camacho" userId="29a66f0c28d851d7" providerId="LiveId" clId="{7AB16B90-14FD-4318-804A-C8DA3286B7EA}" dt="2023-09-25T21:03:17.417" v="332" actId="1038"/>
          <ac:spMkLst>
            <pc:docMk/>
            <pc:sldMk cId="1105312387" sldId="1823"/>
            <ac:spMk id="10" creationId="{AA20C9BE-0082-C517-FE8E-769ACAA0464B}"/>
          </ac:spMkLst>
        </pc:spChg>
        <pc:spChg chg="mod">
          <ac:chgData name="Jazmin Camacho Camacho" userId="29a66f0c28d851d7" providerId="LiveId" clId="{7AB16B90-14FD-4318-804A-C8DA3286B7EA}" dt="2023-09-25T21:03:28.268" v="365" actId="1036"/>
          <ac:spMkLst>
            <pc:docMk/>
            <pc:sldMk cId="1105312387" sldId="1823"/>
            <ac:spMk id="12" creationId="{60F01E6F-C070-8A90-738D-AE7F5B9F0ACA}"/>
          </ac:spMkLst>
        </pc:spChg>
        <pc:picChg chg="mod">
          <ac:chgData name="Jazmin Camacho Camacho" userId="29a66f0c28d851d7" providerId="LiveId" clId="{7AB16B90-14FD-4318-804A-C8DA3286B7EA}" dt="2023-09-25T21:01:21.180" v="140" actId="962"/>
          <ac:picMkLst>
            <pc:docMk/>
            <pc:sldMk cId="1105312387" sldId="1823"/>
            <ac:picMk id="9" creationId="{ED7E1471-C163-84D6-D8C6-6CD29FE35D61}"/>
          </ac:picMkLst>
        </pc:picChg>
      </pc:sldChg>
      <pc:sldChg chg="modSp mod">
        <pc:chgData name="Jazmin Camacho Camacho" userId="29a66f0c28d851d7" providerId="LiveId" clId="{7AB16B90-14FD-4318-804A-C8DA3286B7EA}" dt="2023-09-25T20:54:42.473" v="23" actId="962"/>
        <pc:sldMkLst>
          <pc:docMk/>
          <pc:sldMk cId="1866183052" sldId="1867"/>
        </pc:sldMkLst>
        <pc:spChg chg="mod">
          <ac:chgData name="Jazmin Camacho Camacho" userId="29a66f0c28d851d7" providerId="LiveId" clId="{7AB16B90-14FD-4318-804A-C8DA3286B7EA}" dt="2023-09-25T20:54:42.473" v="23" actId="962"/>
          <ac:spMkLst>
            <pc:docMk/>
            <pc:sldMk cId="1866183052" sldId="1867"/>
            <ac:spMk id="3" creationId="{D7A0A7D7-B1DE-4D43-806D-1A71C7B244C7}"/>
          </ac:spMkLst>
        </pc:spChg>
        <pc:spChg chg="mod">
          <ac:chgData name="Jazmin Camacho Camacho" userId="29a66f0c28d851d7" providerId="LiveId" clId="{7AB16B90-14FD-4318-804A-C8DA3286B7EA}" dt="2023-09-25T20:54:40.688" v="21" actId="962"/>
          <ac:spMkLst>
            <pc:docMk/>
            <pc:sldMk cId="1866183052" sldId="1867"/>
            <ac:spMk id="4" creationId="{263E8834-8195-45EF-A5F5-E2F04CC4BD00}"/>
          </ac:spMkLst>
        </pc:spChg>
        <pc:spChg chg="mod">
          <ac:chgData name="Jazmin Camacho Camacho" userId="29a66f0c28d851d7" providerId="LiveId" clId="{7AB16B90-14FD-4318-804A-C8DA3286B7EA}" dt="2023-09-25T20:54:41.573" v="22" actId="962"/>
          <ac:spMkLst>
            <pc:docMk/>
            <pc:sldMk cId="1866183052" sldId="1867"/>
            <ac:spMk id="6" creationId="{2D4F513F-D350-4E80-ADDB-BD555D0BC27F}"/>
          </ac:spMkLst>
        </pc:spChg>
        <pc:spChg chg="mod">
          <ac:chgData name="Jazmin Camacho Camacho" userId="29a66f0c28d851d7" providerId="LiveId" clId="{7AB16B90-14FD-4318-804A-C8DA3286B7EA}" dt="2023-09-25T20:54:39.653" v="20" actId="962"/>
          <ac:spMkLst>
            <pc:docMk/>
            <pc:sldMk cId="1866183052" sldId="1867"/>
            <ac:spMk id="7" creationId="{98B0A21A-6A88-4336-9C75-ED62C6DEC3F7}"/>
          </ac:spMkLst>
        </pc:spChg>
        <pc:spChg chg="mod">
          <ac:chgData name="Jazmin Camacho Camacho" userId="29a66f0c28d851d7" providerId="LiveId" clId="{7AB16B90-14FD-4318-804A-C8DA3286B7EA}" dt="2023-09-25T20:54:38.941" v="19" actId="962"/>
          <ac:spMkLst>
            <pc:docMk/>
            <pc:sldMk cId="1866183052" sldId="1867"/>
            <ac:spMk id="8" creationId="{8E54DA75-559E-4A3E-B536-B64C0537B569}"/>
          </ac:spMkLst>
        </pc:spChg>
      </pc:sldChg>
      <pc:sldChg chg="modSp mod">
        <pc:chgData name="Jazmin Camacho Camacho" userId="29a66f0c28d851d7" providerId="LiveId" clId="{7AB16B90-14FD-4318-804A-C8DA3286B7EA}" dt="2023-09-25T21:00:59.295" v="131" actId="962"/>
        <pc:sldMkLst>
          <pc:docMk/>
          <pc:sldMk cId="2186660118" sldId="1869"/>
        </pc:sldMkLst>
        <pc:spChg chg="mod">
          <ac:chgData name="Jazmin Camacho Camacho" userId="29a66f0c28d851d7" providerId="LiveId" clId="{7AB16B90-14FD-4318-804A-C8DA3286B7EA}" dt="2023-09-25T21:00:55.344" v="129" actId="1036"/>
          <ac:spMkLst>
            <pc:docMk/>
            <pc:sldMk cId="2186660118" sldId="1869"/>
            <ac:spMk id="4" creationId="{00000000-0000-0000-0000-000000000000}"/>
          </ac:spMkLst>
        </pc:spChg>
        <pc:spChg chg="mod">
          <ac:chgData name="Jazmin Camacho Camacho" userId="29a66f0c28d851d7" providerId="LiveId" clId="{7AB16B90-14FD-4318-804A-C8DA3286B7EA}" dt="2023-09-25T21:00:46.099" v="120" actId="962"/>
          <ac:spMkLst>
            <pc:docMk/>
            <pc:sldMk cId="2186660118" sldId="1869"/>
            <ac:spMk id="14" creationId="{59144FA5-F36E-FB96-860C-54C2F9284177}"/>
          </ac:spMkLst>
        </pc:spChg>
        <pc:spChg chg="mod">
          <ac:chgData name="Jazmin Camacho Camacho" userId="29a66f0c28d851d7" providerId="LiveId" clId="{7AB16B90-14FD-4318-804A-C8DA3286B7EA}" dt="2023-09-25T21:00:43.456" v="116" actId="962"/>
          <ac:spMkLst>
            <pc:docMk/>
            <pc:sldMk cId="2186660118" sldId="1869"/>
            <ac:spMk id="15" creationId="{8D92A939-7541-47D0-BD84-42499F7F99E7}"/>
          </ac:spMkLst>
        </pc:spChg>
        <pc:spChg chg="mod">
          <ac:chgData name="Jazmin Camacho Camacho" userId="29a66f0c28d851d7" providerId="LiveId" clId="{7AB16B90-14FD-4318-804A-C8DA3286B7EA}" dt="2023-09-25T21:00:42.694" v="115" actId="962"/>
          <ac:spMkLst>
            <pc:docMk/>
            <pc:sldMk cId="2186660118" sldId="1869"/>
            <ac:spMk id="16" creationId="{D12BDB1A-01FC-47B7-A429-FED8D122D925}"/>
          </ac:spMkLst>
        </pc:spChg>
        <pc:spChg chg="mod">
          <ac:chgData name="Jazmin Camacho Camacho" userId="29a66f0c28d851d7" providerId="LiveId" clId="{7AB16B90-14FD-4318-804A-C8DA3286B7EA}" dt="2023-09-25T21:00:58.221" v="130" actId="962"/>
          <ac:spMkLst>
            <pc:docMk/>
            <pc:sldMk cId="2186660118" sldId="1869"/>
            <ac:spMk id="17" creationId="{7FA73BDF-2948-D187-8F55-4237B2D64BC1}"/>
          </ac:spMkLst>
        </pc:spChg>
        <pc:spChg chg="mod">
          <ac:chgData name="Jazmin Camacho Camacho" userId="29a66f0c28d851d7" providerId="LiveId" clId="{7AB16B90-14FD-4318-804A-C8DA3286B7EA}" dt="2023-09-25T21:00:48.566" v="122" actId="962"/>
          <ac:spMkLst>
            <pc:docMk/>
            <pc:sldMk cId="2186660118" sldId="1869"/>
            <ac:spMk id="18" creationId="{DCA449A9-BE75-75B3-A429-ABB7B3EB9822}"/>
          </ac:spMkLst>
        </pc:spChg>
        <pc:spChg chg="mod">
          <ac:chgData name="Jazmin Camacho Camacho" userId="29a66f0c28d851d7" providerId="LiveId" clId="{7AB16B90-14FD-4318-804A-C8DA3286B7EA}" dt="2023-09-25T21:00:41.972" v="114" actId="962"/>
          <ac:spMkLst>
            <pc:docMk/>
            <pc:sldMk cId="2186660118" sldId="1869"/>
            <ac:spMk id="19" creationId="{4E7CF0BA-EFEB-4EE4-853E-7D405ED80BD9}"/>
          </ac:spMkLst>
        </pc:spChg>
        <pc:graphicFrameChg chg="mod">
          <ac:chgData name="Jazmin Camacho Camacho" userId="29a66f0c28d851d7" providerId="LiveId" clId="{7AB16B90-14FD-4318-804A-C8DA3286B7EA}" dt="2023-09-25T21:00:59.295" v="131" actId="962"/>
          <ac:graphicFrameMkLst>
            <pc:docMk/>
            <pc:sldMk cId="2186660118" sldId="1869"/>
            <ac:graphicFrameMk id="13" creationId="{3C52EF8C-6C2D-EC34-D6D7-69D3EE729F73}"/>
          </ac:graphicFrameMkLst>
        </pc:graphicFrameChg>
        <pc:picChg chg="mod">
          <ac:chgData name="Jazmin Camacho Camacho" userId="29a66f0c28d851d7" providerId="LiveId" clId="{7AB16B90-14FD-4318-804A-C8DA3286B7EA}" dt="2023-09-25T21:00:47.366" v="121" actId="962"/>
          <ac:picMkLst>
            <pc:docMk/>
            <pc:sldMk cId="2186660118" sldId="1869"/>
            <ac:picMk id="5" creationId="{0B9A96C0-00E6-68E4-2A9D-E94A9B0F3BC2}"/>
          </ac:picMkLst>
        </pc:picChg>
        <pc:picChg chg="mod">
          <ac:chgData name="Jazmin Camacho Camacho" userId="29a66f0c28d851d7" providerId="LiveId" clId="{7AB16B90-14FD-4318-804A-C8DA3286B7EA}" dt="2023-09-25T21:00:45.125" v="119" actId="962"/>
          <ac:picMkLst>
            <pc:docMk/>
            <pc:sldMk cId="2186660118" sldId="1869"/>
            <ac:picMk id="9" creationId="{A356C98A-993D-3BFA-CF8A-A12B8C2D52C9}"/>
          </ac:picMkLst>
        </pc:picChg>
      </pc:sldChg>
      <pc:sldChg chg="modSp mod">
        <pc:chgData name="Jazmin Camacho Camacho" userId="29a66f0c28d851d7" providerId="LiveId" clId="{7AB16B90-14FD-4318-804A-C8DA3286B7EA}" dt="2023-09-25T20:52:24.942" v="18" actId="20577"/>
        <pc:sldMkLst>
          <pc:docMk/>
          <pc:sldMk cId="1321717329" sldId="1872"/>
        </pc:sldMkLst>
        <pc:spChg chg="mod">
          <ac:chgData name="Jazmin Camacho Camacho" userId="29a66f0c28d851d7" providerId="LiveId" clId="{7AB16B90-14FD-4318-804A-C8DA3286B7EA}" dt="2023-09-25T20:52:24.942" v="18" actId="20577"/>
          <ac:spMkLst>
            <pc:docMk/>
            <pc:sldMk cId="1321717329" sldId="1872"/>
            <ac:spMk id="2" creationId="{919D0CD6-14DB-4B98-8949-DF137B014F57}"/>
          </ac:spMkLst>
        </pc:spChg>
      </pc:sldChg>
      <pc:sldChg chg="modSp mod">
        <pc:chgData name="Jazmin Camacho Camacho" userId="29a66f0c28d851d7" providerId="LiveId" clId="{7AB16B90-14FD-4318-804A-C8DA3286B7EA}" dt="2023-09-25T20:55:50.989" v="57" actId="962"/>
        <pc:sldMkLst>
          <pc:docMk/>
          <pc:sldMk cId="4054644523" sldId="4551"/>
        </pc:sldMkLst>
        <pc:spChg chg="mod">
          <ac:chgData name="Jazmin Camacho Camacho" userId="29a66f0c28d851d7" providerId="LiveId" clId="{7AB16B90-14FD-4318-804A-C8DA3286B7EA}" dt="2023-09-25T20:55:46.374" v="51" actId="962"/>
          <ac:spMkLst>
            <pc:docMk/>
            <pc:sldMk cId="4054644523" sldId="4551"/>
            <ac:spMk id="7" creationId="{40C74D69-31C7-4D89-9829-5AE86927299D}"/>
          </ac:spMkLst>
        </pc:spChg>
        <pc:spChg chg="mod">
          <ac:chgData name="Jazmin Camacho Camacho" userId="29a66f0c28d851d7" providerId="LiveId" clId="{7AB16B90-14FD-4318-804A-C8DA3286B7EA}" dt="2023-09-25T20:55:47.051" v="52" actId="962"/>
          <ac:spMkLst>
            <pc:docMk/>
            <pc:sldMk cId="4054644523" sldId="4551"/>
            <ac:spMk id="8" creationId="{764EA988-65E8-404E-B4D5-F8044E606C5F}"/>
          </ac:spMkLst>
        </pc:spChg>
        <pc:spChg chg="mod">
          <ac:chgData name="Jazmin Camacho Camacho" userId="29a66f0c28d851d7" providerId="LiveId" clId="{7AB16B90-14FD-4318-804A-C8DA3286B7EA}" dt="2023-09-25T20:55:47.838" v="53" actId="962"/>
          <ac:spMkLst>
            <pc:docMk/>
            <pc:sldMk cId="4054644523" sldId="4551"/>
            <ac:spMk id="10" creationId="{E093218E-7574-4872-B961-65EE8B9895C9}"/>
          </ac:spMkLst>
        </pc:spChg>
        <pc:spChg chg="mod">
          <ac:chgData name="Jazmin Camacho Camacho" userId="29a66f0c28d851d7" providerId="LiveId" clId="{7AB16B90-14FD-4318-804A-C8DA3286B7EA}" dt="2023-09-25T20:55:48.578" v="54" actId="962"/>
          <ac:spMkLst>
            <pc:docMk/>
            <pc:sldMk cId="4054644523" sldId="4551"/>
            <ac:spMk id="11" creationId="{1A373021-EC07-4ED2-AB5A-255E8566A8D8}"/>
          </ac:spMkLst>
        </pc:spChg>
        <pc:spChg chg="mod">
          <ac:chgData name="Jazmin Camacho Camacho" userId="29a66f0c28d851d7" providerId="LiveId" clId="{7AB16B90-14FD-4318-804A-C8DA3286B7EA}" dt="2023-09-25T20:55:50.989" v="57" actId="962"/>
          <ac:spMkLst>
            <pc:docMk/>
            <pc:sldMk cId="4054644523" sldId="4551"/>
            <ac:spMk id="73" creationId="{0EFEC87C-D264-44FF-9471-469FCE15BF9A}"/>
          </ac:spMkLst>
        </pc:spChg>
        <pc:grpChg chg="mod">
          <ac:chgData name="Jazmin Camacho Camacho" userId="29a66f0c28d851d7" providerId="LiveId" clId="{7AB16B90-14FD-4318-804A-C8DA3286B7EA}" dt="2023-09-25T20:55:49.516" v="55" actId="962"/>
          <ac:grpSpMkLst>
            <pc:docMk/>
            <pc:sldMk cId="4054644523" sldId="4551"/>
            <ac:grpSpMk id="12" creationId="{6F1CAA62-0626-4906-B093-E37FB99EDC8E}"/>
          </ac:grpSpMkLst>
        </pc:grpChg>
        <pc:grpChg chg="mod">
          <ac:chgData name="Jazmin Camacho Camacho" userId="29a66f0c28d851d7" providerId="LiveId" clId="{7AB16B90-14FD-4318-804A-C8DA3286B7EA}" dt="2023-09-25T20:55:50.229" v="56" actId="962"/>
          <ac:grpSpMkLst>
            <pc:docMk/>
            <pc:sldMk cId="4054644523" sldId="4551"/>
            <ac:grpSpMk id="44" creationId="{66F64264-8FCD-46C9-AA58-01E0990D129F}"/>
          </ac:grpSpMkLst>
        </pc:grpChg>
        <pc:picChg chg="mod">
          <ac:chgData name="Jazmin Camacho Camacho" userId="29a66f0c28d851d7" providerId="LiveId" clId="{7AB16B90-14FD-4318-804A-C8DA3286B7EA}" dt="2023-09-25T20:55:44.943" v="49" actId="962"/>
          <ac:picMkLst>
            <pc:docMk/>
            <pc:sldMk cId="4054644523" sldId="4551"/>
            <ac:picMk id="2" creationId="{9DB34567-8D92-EC62-E4A5-D05E1732DBA7}"/>
          </ac:picMkLst>
        </pc:picChg>
        <pc:picChg chg="mod">
          <ac:chgData name="Jazmin Camacho Camacho" userId="29a66f0c28d851d7" providerId="LiveId" clId="{7AB16B90-14FD-4318-804A-C8DA3286B7EA}" dt="2023-09-25T20:55:45.707" v="50" actId="962"/>
          <ac:picMkLst>
            <pc:docMk/>
            <pc:sldMk cId="4054644523" sldId="4551"/>
            <ac:picMk id="3" creationId="{1E818E62-C268-DC74-4C6C-C9A4F518FD0C}"/>
          </ac:picMkLst>
        </pc:picChg>
      </pc:sldChg>
      <pc:sldChg chg="modSp mod">
        <pc:chgData name="Jazmin Camacho Camacho" userId="29a66f0c28d851d7" providerId="LiveId" clId="{7AB16B90-14FD-4318-804A-C8DA3286B7EA}" dt="2023-09-25T20:56:33.657" v="86" actId="1038"/>
        <pc:sldMkLst>
          <pc:docMk/>
          <pc:sldMk cId="2229979472" sldId="4552"/>
        </pc:sldMkLst>
        <pc:spChg chg="mod">
          <ac:chgData name="Jazmin Camacho Camacho" userId="29a66f0c28d851d7" providerId="LiveId" clId="{7AB16B90-14FD-4318-804A-C8DA3286B7EA}" dt="2023-09-25T20:56:07.861" v="64" actId="962"/>
          <ac:spMkLst>
            <pc:docMk/>
            <pc:sldMk cId="2229979472" sldId="4552"/>
            <ac:spMk id="5" creationId="{9950D827-7844-4249-B3DC-3F9711489B6F}"/>
          </ac:spMkLst>
        </pc:spChg>
        <pc:spChg chg="mod">
          <ac:chgData name="Jazmin Camacho Camacho" userId="29a66f0c28d851d7" providerId="LiveId" clId="{7AB16B90-14FD-4318-804A-C8DA3286B7EA}" dt="2023-09-25T20:56:17.527" v="72" actId="962"/>
          <ac:spMkLst>
            <pc:docMk/>
            <pc:sldMk cId="2229979472" sldId="4552"/>
            <ac:spMk id="6" creationId="{C422C0A8-57E8-4DEB-B65A-5B54D9741FEC}"/>
          </ac:spMkLst>
        </pc:spChg>
        <pc:spChg chg="mod">
          <ac:chgData name="Jazmin Camacho Camacho" userId="29a66f0c28d851d7" providerId="LiveId" clId="{7AB16B90-14FD-4318-804A-C8DA3286B7EA}" dt="2023-09-25T20:56:03.440" v="60" actId="962"/>
          <ac:spMkLst>
            <pc:docMk/>
            <pc:sldMk cId="2229979472" sldId="4552"/>
            <ac:spMk id="7" creationId="{FE2C45AD-A985-4267-A5B4-46FBACFF156F}"/>
          </ac:spMkLst>
        </pc:spChg>
        <pc:spChg chg="mod">
          <ac:chgData name="Jazmin Camacho Camacho" userId="29a66f0c28d851d7" providerId="LiveId" clId="{7AB16B90-14FD-4318-804A-C8DA3286B7EA}" dt="2023-09-25T20:56:04.507" v="61" actId="962"/>
          <ac:spMkLst>
            <pc:docMk/>
            <pc:sldMk cId="2229979472" sldId="4552"/>
            <ac:spMk id="8" creationId="{39A217DA-8FF4-4AD3-937C-EDA58B80D327}"/>
          </ac:spMkLst>
        </pc:spChg>
        <pc:spChg chg="mod">
          <ac:chgData name="Jazmin Camacho Camacho" userId="29a66f0c28d851d7" providerId="LiveId" clId="{7AB16B90-14FD-4318-804A-C8DA3286B7EA}" dt="2023-09-25T20:56:05.228" v="62" actId="962"/>
          <ac:spMkLst>
            <pc:docMk/>
            <pc:sldMk cId="2229979472" sldId="4552"/>
            <ac:spMk id="10" creationId="{49C623D4-33CC-441B-A644-243461B68D9D}"/>
          </ac:spMkLst>
        </pc:spChg>
        <pc:spChg chg="mod">
          <ac:chgData name="Jazmin Camacho Camacho" userId="29a66f0c28d851d7" providerId="LiveId" clId="{7AB16B90-14FD-4318-804A-C8DA3286B7EA}" dt="2023-09-25T20:56:06.319" v="63" actId="962"/>
          <ac:spMkLst>
            <pc:docMk/>
            <pc:sldMk cId="2229979472" sldId="4552"/>
            <ac:spMk id="11" creationId="{B429557F-1162-4C16-8ABD-309924A66AFA}"/>
          </ac:spMkLst>
        </pc:spChg>
        <pc:spChg chg="mod">
          <ac:chgData name="Jazmin Camacho Camacho" userId="29a66f0c28d851d7" providerId="LiveId" clId="{7AB16B90-14FD-4318-804A-C8DA3286B7EA}" dt="2023-09-25T20:56:08.751" v="65" actId="962"/>
          <ac:spMkLst>
            <pc:docMk/>
            <pc:sldMk cId="2229979472" sldId="4552"/>
            <ac:spMk id="32" creationId="{15307E3A-251F-433F-BF43-8B750FE54631}"/>
          </ac:spMkLst>
        </pc:spChg>
        <pc:spChg chg="mod">
          <ac:chgData name="Jazmin Camacho Camacho" userId="29a66f0c28d851d7" providerId="LiveId" clId="{7AB16B90-14FD-4318-804A-C8DA3286B7EA}" dt="2023-09-25T20:56:11.665" v="66" actId="962"/>
          <ac:spMkLst>
            <pc:docMk/>
            <pc:sldMk cId="2229979472" sldId="4552"/>
            <ac:spMk id="33" creationId="{2C66F2AF-6E11-4022-A76C-F73C55BE9123}"/>
          </ac:spMkLst>
        </pc:spChg>
        <pc:spChg chg="mod">
          <ac:chgData name="Jazmin Camacho Camacho" userId="29a66f0c28d851d7" providerId="LiveId" clId="{7AB16B90-14FD-4318-804A-C8DA3286B7EA}" dt="2023-09-25T20:56:12.375" v="67" actId="962"/>
          <ac:spMkLst>
            <pc:docMk/>
            <pc:sldMk cId="2229979472" sldId="4552"/>
            <ac:spMk id="34" creationId="{408F4659-4D98-4029-A27B-42660A5F13B2}"/>
          </ac:spMkLst>
        </pc:spChg>
        <pc:spChg chg="mod">
          <ac:chgData name="Jazmin Camacho Camacho" userId="29a66f0c28d851d7" providerId="LiveId" clId="{7AB16B90-14FD-4318-804A-C8DA3286B7EA}" dt="2023-09-25T20:56:13.085" v="68" actId="962"/>
          <ac:spMkLst>
            <pc:docMk/>
            <pc:sldMk cId="2229979472" sldId="4552"/>
            <ac:spMk id="35" creationId="{24D6EF7B-5B20-4CBD-878C-1833FEACC811}"/>
          </ac:spMkLst>
        </pc:spChg>
        <pc:spChg chg="mod">
          <ac:chgData name="Jazmin Camacho Camacho" userId="29a66f0c28d851d7" providerId="LiveId" clId="{7AB16B90-14FD-4318-804A-C8DA3286B7EA}" dt="2023-09-25T20:56:13.798" v="69" actId="962"/>
          <ac:spMkLst>
            <pc:docMk/>
            <pc:sldMk cId="2229979472" sldId="4552"/>
            <ac:spMk id="36" creationId="{39F5C207-59FA-40CC-8A40-DE3D1AA0AE6F}"/>
          </ac:spMkLst>
        </pc:spChg>
        <pc:spChg chg="mod">
          <ac:chgData name="Jazmin Camacho Camacho" userId="29a66f0c28d851d7" providerId="LiveId" clId="{7AB16B90-14FD-4318-804A-C8DA3286B7EA}" dt="2023-09-25T20:56:14.705" v="70" actId="962"/>
          <ac:spMkLst>
            <pc:docMk/>
            <pc:sldMk cId="2229979472" sldId="4552"/>
            <ac:spMk id="37" creationId="{06618B0E-560C-484F-82B5-5FD3AAC225A1}"/>
          </ac:spMkLst>
        </pc:spChg>
        <pc:spChg chg="mod">
          <ac:chgData name="Jazmin Camacho Camacho" userId="29a66f0c28d851d7" providerId="LiveId" clId="{7AB16B90-14FD-4318-804A-C8DA3286B7EA}" dt="2023-09-25T20:56:15.798" v="71" actId="962"/>
          <ac:spMkLst>
            <pc:docMk/>
            <pc:sldMk cId="2229979472" sldId="4552"/>
            <ac:spMk id="38" creationId="{10DC4DD8-7EC4-4BED-9A79-9E44705D5F9B}"/>
          </ac:spMkLst>
        </pc:spChg>
        <pc:spChg chg="mod">
          <ac:chgData name="Jazmin Camacho Camacho" userId="29a66f0c28d851d7" providerId="LiveId" clId="{7AB16B90-14FD-4318-804A-C8DA3286B7EA}" dt="2023-09-25T20:56:19.041" v="73" actId="962"/>
          <ac:spMkLst>
            <pc:docMk/>
            <pc:sldMk cId="2229979472" sldId="4552"/>
            <ac:spMk id="48" creationId="{8E3BDA39-80E2-493A-B05A-E5D30E81BF9C}"/>
          </ac:spMkLst>
        </pc:spChg>
        <pc:spChg chg="mod">
          <ac:chgData name="Jazmin Camacho Camacho" userId="29a66f0c28d851d7" providerId="LiveId" clId="{7AB16B90-14FD-4318-804A-C8DA3286B7EA}" dt="2023-09-25T20:56:19.925" v="74" actId="962"/>
          <ac:spMkLst>
            <pc:docMk/>
            <pc:sldMk cId="2229979472" sldId="4552"/>
            <ac:spMk id="49" creationId="{6BA1606B-B2C1-41D6-A7D3-5CEFD3F0EDEA}"/>
          </ac:spMkLst>
        </pc:spChg>
        <pc:spChg chg="mod">
          <ac:chgData name="Jazmin Camacho Camacho" userId="29a66f0c28d851d7" providerId="LiveId" clId="{7AB16B90-14FD-4318-804A-C8DA3286B7EA}" dt="2023-09-25T20:56:21.033" v="75" actId="962"/>
          <ac:spMkLst>
            <pc:docMk/>
            <pc:sldMk cId="2229979472" sldId="4552"/>
            <ac:spMk id="50" creationId="{C23D7348-44E2-461E-AB60-DA3893D3A18F}"/>
          </ac:spMkLst>
        </pc:spChg>
        <pc:spChg chg="mod">
          <ac:chgData name="Jazmin Camacho Camacho" userId="29a66f0c28d851d7" providerId="LiveId" clId="{7AB16B90-14FD-4318-804A-C8DA3286B7EA}" dt="2023-09-25T20:56:33.657" v="86" actId="1038"/>
          <ac:spMkLst>
            <pc:docMk/>
            <pc:sldMk cId="2229979472" sldId="4552"/>
            <ac:spMk id="51" creationId="{86EA9377-8770-4579-9204-9CE5B3E30A4E}"/>
          </ac:spMkLst>
        </pc:spChg>
        <pc:picChg chg="mod">
          <ac:chgData name="Jazmin Camacho Camacho" userId="29a66f0c28d851d7" providerId="LiveId" clId="{7AB16B90-14FD-4318-804A-C8DA3286B7EA}" dt="2023-09-25T20:56:01.771" v="58" actId="962"/>
          <ac:picMkLst>
            <pc:docMk/>
            <pc:sldMk cId="2229979472" sldId="4552"/>
            <ac:picMk id="2" creationId="{9DB34567-8D92-EC62-E4A5-D05E1732DBA7}"/>
          </ac:picMkLst>
        </pc:picChg>
        <pc:picChg chg="mod">
          <ac:chgData name="Jazmin Camacho Camacho" userId="29a66f0c28d851d7" providerId="LiveId" clId="{7AB16B90-14FD-4318-804A-C8DA3286B7EA}" dt="2023-09-25T20:56:02.486" v="59" actId="962"/>
          <ac:picMkLst>
            <pc:docMk/>
            <pc:sldMk cId="2229979472" sldId="4552"/>
            <ac:picMk id="3" creationId="{1E818E62-C268-DC74-4C6C-C9A4F518FD0C}"/>
          </ac:picMkLst>
        </pc:picChg>
      </pc:sldChg>
      <pc:sldChg chg="modSp mod">
        <pc:chgData name="Jazmin Camacho Camacho" userId="29a66f0c28d851d7" providerId="LiveId" clId="{7AB16B90-14FD-4318-804A-C8DA3286B7EA}" dt="2023-09-25T21:03:40.745" v="371" actId="962"/>
        <pc:sldMkLst>
          <pc:docMk/>
          <pc:sldMk cId="3595923717" sldId="4559"/>
        </pc:sldMkLst>
        <pc:spChg chg="mod">
          <ac:chgData name="Jazmin Camacho Camacho" userId="29a66f0c28d851d7" providerId="LiveId" clId="{7AB16B90-14FD-4318-804A-C8DA3286B7EA}" dt="2023-09-25T21:03:40.745" v="371" actId="962"/>
          <ac:spMkLst>
            <pc:docMk/>
            <pc:sldMk cId="3595923717" sldId="4559"/>
            <ac:spMk id="6" creationId="{EFD7935C-973A-0402-59F9-759C78873A57}"/>
          </ac:spMkLst>
        </pc:spChg>
        <pc:spChg chg="mod">
          <ac:chgData name="Jazmin Camacho Camacho" userId="29a66f0c28d851d7" providerId="LiveId" clId="{7AB16B90-14FD-4318-804A-C8DA3286B7EA}" dt="2023-09-25T21:03:37.729" v="367" actId="962"/>
          <ac:spMkLst>
            <pc:docMk/>
            <pc:sldMk cId="3595923717" sldId="4559"/>
            <ac:spMk id="10" creationId="{AA20C9BE-0082-C517-FE8E-769ACAA0464B}"/>
          </ac:spMkLst>
        </pc:spChg>
        <pc:spChg chg="mod">
          <ac:chgData name="Jazmin Camacho Camacho" userId="29a66f0c28d851d7" providerId="LiveId" clId="{7AB16B90-14FD-4318-804A-C8DA3286B7EA}" dt="2023-09-25T21:03:36.812" v="366" actId="962"/>
          <ac:spMkLst>
            <pc:docMk/>
            <pc:sldMk cId="3595923717" sldId="4559"/>
            <ac:spMk id="12" creationId="{60F01E6F-C070-8A90-738D-AE7F5B9F0ACA}"/>
          </ac:spMkLst>
        </pc:spChg>
        <pc:spChg chg="mod">
          <ac:chgData name="Jazmin Camacho Camacho" userId="29a66f0c28d851d7" providerId="LiveId" clId="{7AB16B90-14FD-4318-804A-C8DA3286B7EA}" dt="2023-09-25T21:03:39.951" v="370" actId="962"/>
          <ac:spMkLst>
            <pc:docMk/>
            <pc:sldMk cId="3595923717" sldId="4559"/>
            <ac:spMk id="26" creationId="{00770425-E421-8B54-190E-02D2DD3F8352}"/>
          </ac:spMkLst>
        </pc:spChg>
        <pc:grpChg chg="mod">
          <ac:chgData name="Jazmin Camacho Camacho" userId="29a66f0c28d851d7" providerId="LiveId" clId="{7AB16B90-14FD-4318-804A-C8DA3286B7EA}" dt="2023-09-25T21:03:38.532" v="368" actId="962"/>
          <ac:grpSpMkLst>
            <pc:docMk/>
            <pc:sldMk cId="3595923717" sldId="4559"/>
            <ac:grpSpMk id="2" creationId="{1E39CDFC-7EA1-0F43-EEA1-6BAC048AB81C}"/>
          </ac:grpSpMkLst>
        </pc:grpChg>
        <pc:cxnChg chg="mod">
          <ac:chgData name="Jazmin Camacho Camacho" userId="29a66f0c28d851d7" providerId="LiveId" clId="{7AB16B90-14FD-4318-804A-C8DA3286B7EA}" dt="2023-09-25T21:03:39.242" v="369" actId="962"/>
          <ac:cxnSpMkLst>
            <pc:docMk/>
            <pc:sldMk cId="3595923717" sldId="4559"/>
            <ac:cxnSpMk id="3" creationId="{665A0A1A-DC62-E763-0EDC-98C064BFA0D8}"/>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ristian%20Suarez\AppData\Local\Temp\Rar$DIa2696.46547\Analisis%20FOGEDI%2019%20DE%20JULIO%20DEL%202023.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istian%20Suarez\Downloads\avance%20fisico%20y%20pptal%20dic%202022%20inversion%20bomberos%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Hoja6!$B$1</c:f>
              <c:strCache>
                <c:ptCount val="1"/>
                <c:pt idx="0">
                  <c:v>Avance </c:v>
                </c:pt>
              </c:strCache>
            </c:strRef>
          </c:tx>
          <c:spPr>
            <a:solidFill>
              <a:srgbClr val="92D050"/>
            </a:solidFill>
            <a:ln>
              <a:solidFill>
                <a:srgbClr val="92D050"/>
              </a:solid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Hoja6!$A$2:$A$18</c:f>
              <c:strCache>
                <c:ptCount val="17"/>
                <c:pt idx="0">
                  <c:v>16. Plan Institucional de Gestión Ambiental - PIGA</c:v>
                </c:pt>
                <c:pt idx="1">
                  <c:v>3. Plan Anual de Vacantes</c:v>
                </c:pt>
                <c:pt idx="2">
                  <c:v>10. Plan Estratégico de Tecnologías de la Información y las Comunicaciones ­ PETI</c:v>
                </c:pt>
                <c:pt idx="3">
                  <c:v>1. Plan Institucional de Archivos de la Entidad ­PINAR</c:v>
                </c:pt>
                <c:pt idx="4">
                  <c:v>17. Plan de Acción</c:v>
                </c:pt>
                <c:pt idx="5">
                  <c:v>5. Plan Estratégico de Talento Humano</c:v>
                </c:pt>
                <c:pt idx="6">
                  <c:v>12. Plan de Seguridad y Privacidad de la Información</c:v>
                </c:pt>
                <c:pt idx="7">
                  <c:v>22. Plan Anual de Auditorias</c:v>
                </c:pt>
                <c:pt idx="8">
                  <c:v>4. Plan de Previsión de Recursos Humanos</c:v>
                </c:pt>
                <c:pt idx="9">
                  <c:v>8. Plan de Trabajo Anual en Seguridad y Salud en el Trabajo</c:v>
                </c:pt>
                <c:pt idx="10">
                  <c:v>9. Plan Anticorrupción y de Atención al Ciudadano</c:v>
                </c:pt>
                <c:pt idx="11">
                  <c:v>6. Plan Institucional de Capacitación</c:v>
                </c:pt>
                <c:pt idx="12">
                  <c:v>14. Plan de Gestión de la Integridad</c:v>
                </c:pt>
                <c:pt idx="13">
                  <c:v>15. Plan Institucional de Participación Ciudadana</c:v>
                </c:pt>
                <c:pt idx="14">
                  <c:v>7. Plan de Incentivos Institucionales</c:v>
                </c:pt>
                <c:pt idx="15">
                  <c:v>20. Plan de fortalecimiento Subdirección Operativa (P.F.S.O.)</c:v>
                </c:pt>
                <c:pt idx="16">
                  <c:v>21. Plan de comunicaciones en emergencias</c:v>
                </c:pt>
              </c:strCache>
            </c:strRef>
          </c:cat>
          <c:val>
            <c:numRef>
              <c:f>Hoja6!$B$2:$B$18</c:f>
              <c:numCache>
                <c:formatCode>0.00%</c:formatCode>
                <c:ptCount val="17"/>
                <c:pt idx="0">
                  <c:v>0.75</c:v>
                </c:pt>
                <c:pt idx="1">
                  <c:v>0.67999999999999994</c:v>
                </c:pt>
                <c:pt idx="2">
                  <c:v>0.64357142857142846</c:v>
                </c:pt>
                <c:pt idx="3">
                  <c:v>0.51666666666666672</c:v>
                </c:pt>
                <c:pt idx="4">
                  <c:v>0.51093460536456803</c:v>
                </c:pt>
                <c:pt idx="5">
                  <c:v>0.495</c:v>
                </c:pt>
                <c:pt idx="6">
                  <c:v>0.47272727272727272</c:v>
                </c:pt>
                <c:pt idx="7">
                  <c:v>0.47</c:v>
                </c:pt>
                <c:pt idx="8">
                  <c:v>0.45666666666666661</c:v>
                </c:pt>
                <c:pt idx="9">
                  <c:v>0.40499999999999997</c:v>
                </c:pt>
                <c:pt idx="10">
                  <c:v>0.40479565217391306</c:v>
                </c:pt>
                <c:pt idx="11">
                  <c:v>0.37</c:v>
                </c:pt>
                <c:pt idx="12">
                  <c:v>0.36</c:v>
                </c:pt>
                <c:pt idx="13">
                  <c:v>0.35</c:v>
                </c:pt>
                <c:pt idx="14">
                  <c:v>0.19</c:v>
                </c:pt>
                <c:pt idx="15">
                  <c:v>0.17333333333333334</c:v>
                </c:pt>
                <c:pt idx="16">
                  <c:v>0.02</c:v>
                </c:pt>
              </c:numCache>
            </c:numRef>
          </c:val>
          <c:extLst>
            <c:ext xmlns:c16="http://schemas.microsoft.com/office/drawing/2014/chart" uri="{C3380CC4-5D6E-409C-BE32-E72D297353CC}">
              <c16:uniqueId val="{00000000-FAC3-4BF4-BFD8-EF7123603651}"/>
            </c:ext>
          </c:extLst>
        </c:ser>
        <c:dLbls>
          <c:dLblPos val="outEnd"/>
          <c:showLegendKey val="0"/>
          <c:showVal val="1"/>
          <c:showCatName val="0"/>
          <c:showSerName val="0"/>
          <c:showPercent val="0"/>
          <c:showBubbleSize val="0"/>
        </c:dLbls>
        <c:gapWidth val="164"/>
        <c:overlap val="-22"/>
        <c:axId val="2039189680"/>
        <c:axId val="1848872096"/>
      </c:barChart>
      <c:catAx>
        <c:axId val="203918968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1848872096"/>
        <c:crosses val="autoZero"/>
        <c:auto val="1"/>
        <c:lblAlgn val="ctr"/>
        <c:lblOffset val="100"/>
        <c:noMultiLvlLbl val="0"/>
      </c:catAx>
      <c:valAx>
        <c:axId val="1848872096"/>
        <c:scaling>
          <c:orientation val="minMax"/>
        </c:scaling>
        <c:delete val="1"/>
        <c:axPos val="l"/>
        <c:numFmt formatCode="0.00%" sourceLinked="1"/>
        <c:majorTickMark val="none"/>
        <c:minorTickMark val="none"/>
        <c:tickLblPos val="nextTo"/>
        <c:crossAx val="2039189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dLbls>
          <c:showLegendKey val="0"/>
          <c:showVal val="1"/>
          <c:showCatName val="0"/>
          <c:showSerName val="0"/>
          <c:showPercent val="0"/>
          <c:showBubbleSize val="0"/>
        </c:dLbls>
        <c:gapWidth val="6"/>
        <c:overlap val="100"/>
        <c:axId val="1871924608"/>
        <c:axId val="1871929184"/>
      </c:barChart>
      <c:catAx>
        <c:axId val="1871924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baseline="0">
                <a:solidFill>
                  <a:schemeClr val="tx1"/>
                </a:solidFill>
                <a:latin typeface="Arial Narrow" panose="020B0606020202030204" pitchFamily="34" charset="0"/>
                <a:ea typeface="+mn-ea"/>
                <a:cs typeface="+mn-cs"/>
              </a:defRPr>
            </a:pPr>
            <a:endParaRPr lang="es-CO"/>
          </a:p>
        </c:txPr>
        <c:crossAx val="1871929184"/>
        <c:crosses val="autoZero"/>
        <c:auto val="1"/>
        <c:lblAlgn val="ctr"/>
        <c:lblOffset val="100"/>
        <c:noMultiLvlLbl val="0"/>
      </c:catAx>
      <c:valAx>
        <c:axId val="1871929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71924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Arial Narrow" panose="020B060602020203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b="1">
                <a:solidFill>
                  <a:schemeClr val="tx1"/>
                </a:solidFill>
              </a:rPr>
              <a:t>7658  Fortalecimiento del Cuerpo Oficial de Bomberos Bogotá</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Hoja1!$B$8</c:f>
              <c:strCache>
                <c:ptCount val="1"/>
                <c:pt idx="0">
                  <c:v>7658  Fortalecimiento del Cuerpo Oficial de Bomberos Bogotá</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DF7F-41C4-84D5-28046F5D11CA}"/>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DF7F-41C4-84D5-28046F5D11CA}"/>
              </c:ext>
            </c:extLst>
          </c:dPt>
          <c:dLbls>
            <c:dLbl>
              <c:idx val="0"/>
              <c:layout>
                <c:manualLayout>
                  <c:x val="-0.11325706794912044"/>
                  <c:y val="0.1652073998066847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s-CO"/>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F7F-41C4-84D5-28046F5D11C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Hoja1!$C$7:$D$7</c:f>
              <c:strCache>
                <c:ptCount val="2"/>
                <c:pt idx="0">
                  <c:v>Giros </c:v>
                </c:pt>
                <c:pt idx="1">
                  <c:v>Compromisos</c:v>
                </c:pt>
              </c:strCache>
            </c:strRef>
          </c:cat>
          <c:val>
            <c:numRef>
              <c:f>Hoja1!$C$8:$D$8</c:f>
              <c:numCache>
                <c:formatCode>0.00%</c:formatCode>
                <c:ptCount val="2"/>
                <c:pt idx="0">
                  <c:v>0.1361</c:v>
                </c:pt>
                <c:pt idx="1">
                  <c:v>0.8639</c:v>
                </c:pt>
              </c:numCache>
            </c:numRef>
          </c:val>
          <c:extLst>
            <c:ext xmlns:c16="http://schemas.microsoft.com/office/drawing/2014/chart" uri="{C3380CC4-5D6E-409C-BE32-E72D297353CC}">
              <c16:uniqueId val="{00000004-DF7F-41C4-84D5-28046F5D11C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b="1">
                <a:solidFill>
                  <a:schemeClr val="tx1"/>
                </a:solidFill>
              </a:rPr>
              <a:t>7637  Fortalecimiento de la infraestructura de tecnología informática y de comunicaciones de la UAECOB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Hoja1!$B$9</c:f>
              <c:strCache>
                <c:ptCount val="1"/>
                <c:pt idx="0">
                  <c:v>7637  Fortalecimiento de la infraestructura de tecnología informática y de comunicaciones de la UAECOB </c:v>
                </c:pt>
              </c:strCache>
            </c:strRef>
          </c:tx>
          <c:spPr>
            <a:solidFill>
              <a:srgbClr val="C00000"/>
            </a:solidFill>
          </c:spPr>
          <c:dPt>
            <c:idx val="0"/>
            <c:bubble3D val="0"/>
            <c:spPr>
              <a:solidFill>
                <a:srgbClr val="FFC000"/>
              </a:solidFill>
              <a:ln w="19050">
                <a:solidFill>
                  <a:schemeClr val="lt1"/>
                </a:solidFill>
              </a:ln>
              <a:effectLst/>
            </c:spPr>
            <c:extLst>
              <c:ext xmlns:c16="http://schemas.microsoft.com/office/drawing/2014/chart" uri="{C3380CC4-5D6E-409C-BE32-E72D297353CC}">
                <c16:uniqueId val="{00000001-1916-42BF-9834-25B37A69800D}"/>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1916-42BF-9834-25B37A69800D}"/>
              </c:ext>
            </c:extLst>
          </c:dPt>
          <c:dLbls>
            <c:dLbl>
              <c:idx val="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s-CO"/>
                </a:p>
              </c:txPr>
              <c:dLblPos val="ctr"/>
              <c:showLegendKey val="0"/>
              <c:showVal val="0"/>
              <c:showCatName val="0"/>
              <c:showSerName val="0"/>
              <c:showPercent val="1"/>
              <c:showBubbleSize val="0"/>
              <c:extLst>
                <c:ext xmlns:c16="http://schemas.microsoft.com/office/drawing/2014/chart" uri="{C3380CC4-5D6E-409C-BE32-E72D297353CC}">
                  <c16:uniqueId val="{00000001-1916-42BF-9834-25B37A69800D}"/>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Hoja1!$C$7:$D$7</c:f>
              <c:strCache>
                <c:ptCount val="2"/>
                <c:pt idx="0">
                  <c:v>Giros </c:v>
                </c:pt>
                <c:pt idx="1">
                  <c:v>Compromisos</c:v>
                </c:pt>
              </c:strCache>
            </c:strRef>
          </c:cat>
          <c:val>
            <c:numRef>
              <c:f>Hoja1!$C$9:$D$9</c:f>
              <c:numCache>
                <c:formatCode>0.00%</c:formatCode>
                <c:ptCount val="2"/>
                <c:pt idx="0">
                  <c:v>0.39200000000000002</c:v>
                </c:pt>
                <c:pt idx="1">
                  <c:v>0.60799999999999998</c:v>
                </c:pt>
              </c:numCache>
            </c:numRef>
          </c:val>
          <c:extLst>
            <c:ext xmlns:c16="http://schemas.microsoft.com/office/drawing/2014/chart" uri="{C3380CC4-5D6E-409C-BE32-E72D297353CC}">
              <c16:uniqueId val="{00000004-1916-42BF-9834-25B37A69800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s-CO"/>
        </a:p>
      </c:txPr>
    </c:title>
    <c:autoTitleDeleted val="0"/>
    <c:plotArea>
      <c:layout/>
      <c:pieChart>
        <c:varyColors val="1"/>
        <c:ser>
          <c:idx val="0"/>
          <c:order val="0"/>
          <c:tx>
            <c:strRef>
              <c:f>Hoja1!$B$10</c:f>
              <c:strCache>
                <c:ptCount val="1"/>
                <c:pt idx="0">
                  <c:v>7655  Fortalecimiento de la planeación y gestión de la UAECOB</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8A57-4059-9CCE-B4761A94CFE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8A57-4059-9CCE-B4761A94CFEF}"/>
              </c:ext>
            </c:extLst>
          </c:dPt>
          <c:dLbls>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s-CO"/>
                </a:p>
              </c:txPr>
              <c:dLblPos val="ctr"/>
              <c:showLegendKey val="0"/>
              <c:showVal val="0"/>
              <c:showCatName val="0"/>
              <c:showSerName val="0"/>
              <c:showPercent val="1"/>
              <c:showBubbleSize val="0"/>
              <c:extLst>
                <c:ext xmlns:c16="http://schemas.microsoft.com/office/drawing/2014/chart" uri="{C3380CC4-5D6E-409C-BE32-E72D297353CC}">
                  <c16:uniqueId val="{00000003-8A57-4059-9CCE-B4761A94CFEF}"/>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Hoja1!$C$7:$D$7</c:f>
              <c:strCache>
                <c:ptCount val="2"/>
                <c:pt idx="0">
                  <c:v>Giros </c:v>
                </c:pt>
                <c:pt idx="1">
                  <c:v>Compromisos</c:v>
                </c:pt>
              </c:strCache>
            </c:strRef>
          </c:cat>
          <c:val>
            <c:numRef>
              <c:f>Hoja1!$C$10:$D$10</c:f>
              <c:numCache>
                <c:formatCode>0.00%</c:formatCode>
                <c:ptCount val="2"/>
                <c:pt idx="0">
                  <c:v>0.25180000000000002</c:v>
                </c:pt>
                <c:pt idx="1">
                  <c:v>0.61209999999999998</c:v>
                </c:pt>
              </c:numCache>
            </c:numRef>
          </c:val>
          <c:extLst>
            <c:ext xmlns:c16="http://schemas.microsoft.com/office/drawing/2014/chart" uri="{C3380CC4-5D6E-409C-BE32-E72D297353CC}">
              <c16:uniqueId val="{00000004-8A57-4059-9CCE-B4761A94CFE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4.xml"/><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91EAB-541E-4E05-9EB7-C6071FC02209}" type="doc">
      <dgm:prSet loTypeId="urn:microsoft.com/office/officeart/2008/layout/HorizontalMultiLevelHierarchy" loCatId="hierarchy" qsTypeId="urn:microsoft.com/office/officeart/2005/8/quickstyle/simple5" qsCatId="simple" csTypeId="urn:microsoft.com/office/officeart/2005/8/colors/colorful2" csCatId="colorful" phldr="1"/>
      <dgm:spPr/>
      <dgm:t>
        <a:bodyPr/>
        <a:lstStyle/>
        <a:p>
          <a:endParaRPr lang="es-CO"/>
        </a:p>
      </dgm:t>
    </dgm:pt>
    <dgm:pt modelId="{C2B39366-576E-40D3-9D58-9AB2FB95E346}">
      <dgm:prSet phldrT="[Texto]" custT="1"/>
      <dgm:spPr>
        <a:solidFill>
          <a:srgbClr val="FFC000"/>
        </a:solidFill>
      </dgm:spPr>
      <dgm:t>
        <a:bodyPr/>
        <a:lstStyle/>
        <a:p>
          <a:r>
            <a:rPr lang="es-MX" sz="2000" b="1" baseline="0">
              <a:solidFill>
                <a:schemeClr val="tx1"/>
              </a:solidFill>
              <a:latin typeface="+mj-lt"/>
            </a:rPr>
            <a:t>Informe de seguimiento a la planeación institucional- </a:t>
          </a:r>
          <a:endParaRPr lang="es-CO" sz="2000" baseline="0">
            <a:solidFill>
              <a:schemeClr val="tx1"/>
            </a:solidFill>
            <a:latin typeface="+mj-lt"/>
          </a:endParaRPr>
        </a:p>
      </dgm:t>
    </dgm:pt>
    <dgm:pt modelId="{ECF53DDF-BAA1-4A3F-9E6C-BA6C74BAC06D}" type="parTrans" cxnId="{12731B65-204D-42BB-A7AB-A55AD392C96E}">
      <dgm:prSet/>
      <dgm:spPr/>
      <dgm:t>
        <a:bodyPr/>
        <a:lstStyle/>
        <a:p>
          <a:endParaRPr lang="es-CO" sz="2000">
            <a:latin typeface="+mj-lt"/>
          </a:endParaRPr>
        </a:p>
      </dgm:t>
    </dgm:pt>
    <dgm:pt modelId="{8118CE52-8731-437A-9F76-970C2B345F40}" type="sibTrans" cxnId="{12731B65-204D-42BB-A7AB-A55AD392C96E}">
      <dgm:prSet/>
      <dgm:spPr/>
      <dgm:t>
        <a:bodyPr/>
        <a:lstStyle/>
        <a:p>
          <a:endParaRPr lang="es-CO" sz="2000">
            <a:latin typeface="+mj-lt"/>
          </a:endParaRPr>
        </a:p>
      </dgm:t>
    </dgm:pt>
    <dgm:pt modelId="{47E05F7D-E4C2-4558-A994-A52204D89807}">
      <dgm:prSet phldrT="[Texto]" custT="1"/>
      <dgm:spPr>
        <a:solidFill>
          <a:srgbClr val="C00000"/>
        </a:solidFill>
      </dgm:spPr>
      <dgm:t>
        <a:bodyPr spcFirstLastPara="0" vert="horz" wrap="square" lIns="15875" tIns="15875" rIns="15875" bIns="15875" numCol="1" spcCol="1270" anchor="ctr" anchorCtr="0"/>
        <a:lstStyle/>
        <a:p>
          <a:r>
            <a:rPr lang="es-MX" sz="2000" b="0" kern="1200" baseline="0">
              <a:latin typeface="+mj-lt"/>
              <a:ea typeface="+mn-ea"/>
              <a:cs typeface="+mn-cs"/>
            </a:rPr>
            <a:t>Metodología</a:t>
          </a:r>
          <a:r>
            <a:rPr lang="es-MX" sz="2000" kern="1200">
              <a:latin typeface="+mj-lt"/>
            </a:rPr>
            <a:t> </a:t>
          </a:r>
          <a:endParaRPr lang="es-CO" sz="2000" kern="1200">
            <a:latin typeface="+mj-lt"/>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F1019EC-6FA2-4ABE-A23C-7575E9DFC3F0}" type="parTrans" cxnId="{2A1A5DB1-45A7-47E1-92D9-651385A9FB1D}">
      <dgm:prSet custT="1"/>
      <dgm:spPr/>
      <dgm:t>
        <a:bodyPr/>
        <a:lstStyle/>
        <a:p>
          <a:endParaRPr lang="es-CO" sz="2000">
            <a:latin typeface="+mj-lt"/>
          </a:endParaRPr>
        </a:p>
      </dgm:t>
    </dgm:pt>
    <dgm:pt modelId="{71CF23DA-1FDF-4F0E-9D27-6AFC4ED0C2E6}" type="sibTrans" cxnId="{2A1A5DB1-45A7-47E1-92D9-651385A9FB1D}">
      <dgm:prSet/>
      <dgm:spPr/>
      <dgm:t>
        <a:bodyPr/>
        <a:lstStyle/>
        <a:p>
          <a:endParaRPr lang="es-CO" sz="2000">
            <a:latin typeface="+mj-lt"/>
          </a:endParaRPr>
        </a:p>
      </dgm:t>
    </dgm:pt>
    <dgm:pt modelId="{7B37C6D5-3291-484F-BBA2-4608BB8F79AB}">
      <dgm:prSet phldrT="[Texto]" custT="1"/>
      <dgm:spPr>
        <a:solidFill>
          <a:srgbClr val="C00000"/>
        </a:solidFill>
      </dgm:spPr>
      <dgm:t>
        <a:bodyPr spcFirstLastPara="0" vert="horz" wrap="square" lIns="15875" tIns="15875" rIns="15875" bIns="15875" numCol="1" spcCol="1270" anchor="ctr" anchorCtr="0"/>
        <a:lstStyle/>
        <a:p>
          <a:pPr marL="0" lvl="0" indent="0" algn="ctr" defTabSz="1111250">
            <a:lnSpc>
              <a:spcPct val="90000"/>
            </a:lnSpc>
            <a:spcBef>
              <a:spcPct val="0"/>
            </a:spcBef>
            <a:spcAft>
              <a:spcPct val="35000"/>
            </a:spcAft>
            <a:buNone/>
          </a:pPr>
          <a:r>
            <a:rPr lang="es-MX" sz="2000" b="0" kern="1200" baseline="0">
              <a:latin typeface="+mj-lt"/>
              <a:ea typeface="+mn-ea"/>
              <a:cs typeface="+mn-cs"/>
            </a:rPr>
            <a:t>Plan Estratégico Institucional</a:t>
          </a:r>
          <a:endParaRPr lang="es-CO" sz="2000" b="0" kern="1200" baseline="0">
            <a:latin typeface="+mj-lt"/>
            <a:ea typeface="+mn-ea"/>
            <a:cs typeface="+mn-cs"/>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4C2D7CC-F1F0-45FF-9B08-136232813A85}" type="parTrans" cxnId="{44E11089-4B27-4978-9935-347A2DCBCA61}">
      <dgm:prSet custT="1"/>
      <dgm:spPr/>
      <dgm:t>
        <a:bodyPr/>
        <a:lstStyle/>
        <a:p>
          <a:endParaRPr lang="es-CO" sz="2000">
            <a:latin typeface="+mj-lt"/>
          </a:endParaRPr>
        </a:p>
      </dgm:t>
    </dgm:pt>
    <dgm:pt modelId="{86D4DEC6-6032-49D5-B336-820A3E091BAB}" type="sibTrans" cxnId="{44E11089-4B27-4978-9935-347A2DCBCA61}">
      <dgm:prSet/>
      <dgm:spPr/>
      <dgm:t>
        <a:bodyPr/>
        <a:lstStyle/>
        <a:p>
          <a:endParaRPr lang="es-CO" sz="2000">
            <a:latin typeface="+mj-lt"/>
          </a:endParaRPr>
        </a:p>
      </dgm:t>
    </dgm:pt>
    <dgm:pt modelId="{DB406682-5394-4BE5-82A2-55BEB6B844BB}">
      <dgm:prSet phldrT="[Texto]" custT="1"/>
      <dgm:spPr>
        <a:solidFill>
          <a:srgbClr val="C00000"/>
        </a:solidFill>
      </dgm:spPr>
      <dgm:t>
        <a:bodyPr/>
        <a:lstStyle/>
        <a:p>
          <a:r>
            <a:rPr lang="es-CO" sz="2000" kern="1200">
              <a:latin typeface="+mj-lt"/>
            </a:rPr>
            <a:t>Indicadores </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FF09A66-D691-43C6-88E8-97812D7D65D2}" type="parTrans" cxnId="{5A219B89-6E34-4184-A6A8-D5358038CDCD}">
      <dgm:prSet custT="1"/>
      <dgm:spPr/>
      <dgm:t>
        <a:bodyPr/>
        <a:lstStyle/>
        <a:p>
          <a:endParaRPr lang="es-CO" sz="2000">
            <a:latin typeface="+mj-lt"/>
          </a:endParaRPr>
        </a:p>
      </dgm:t>
    </dgm:pt>
    <dgm:pt modelId="{1AA1C4B5-D859-4974-8EB2-751540EB82BA}" type="sibTrans" cxnId="{5A219B89-6E34-4184-A6A8-D5358038CDCD}">
      <dgm:prSet/>
      <dgm:spPr/>
      <dgm:t>
        <a:bodyPr/>
        <a:lstStyle/>
        <a:p>
          <a:endParaRPr lang="es-CO" sz="2000">
            <a:latin typeface="+mj-lt"/>
          </a:endParaRPr>
        </a:p>
      </dgm:t>
    </dgm:pt>
    <dgm:pt modelId="{805415DA-C0E3-40BC-BA28-F16995FB8DCE}">
      <dgm:prSet phldrT="[Texto]" custT="1"/>
      <dgm:spPr>
        <a:solidFill>
          <a:srgbClr val="C00000"/>
        </a:solidFill>
      </dgm:spPr>
      <dgm:t>
        <a:bodyPr/>
        <a:lstStyle/>
        <a:p>
          <a:r>
            <a:rPr lang="es-CO" sz="2000">
              <a:latin typeface="+mj-lt"/>
            </a:rPr>
            <a:t>Planes Institucionales </a:t>
          </a:r>
        </a:p>
      </dgm:t>
    </dgm:pt>
    <dgm:pt modelId="{802AD754-CEEB-4213-B5C0-1A18311D6EC4}" type="parTrans" cxnId="{4BC17BE8-A2D6-4B44-B655-463D5CD6646E}">
      <dgm:prSet custT="1"/>
      <dgm:spPr/>
      <dgm:t>
        <a:bodyPr/>
        <a:lstStyle/>
        <a:p>
          <a:endParaRPr lang="es-CO" sz="2000">
            <a:latin typeface="+mj-lt"/>
          </a:endParaRPr>
        </a:p>
      </dgm:t>
    </dgm:pt>
    <dgm:pt modelId="{A21FF201-D5F3-4D6E-A187-4C34EB4493F7}" type="sibTrans" cxnId="{4BC17BE8-A2D6-4B44-B655-463D5CD6646E}">
      <dgm:prSet/>
      <dgm:spPr/>
      <dgm:t>
        <a:bodyPr/>
        <a:lstStyle/>
        <a:p>
          <a:endParaRPr lang="es-CO" sz="2000">
            <a:latin typeface="+mj-lt"/>
          </a:endParaRPr>
        </a:p>
      </dgm:t>
    </dgm:pt>
    <dgm:pt modelId="{1D11FF53-D389-49DA-9BDF-62914E346132}">
      <dgm:prSet phldrT="[Texto]" custT="1"/>
      <dgm:spPr>
        <a:solidFill>
          <a:srgbClr val="C00000"/>
        </a:solidFill>
      </dgm:spPr>
      <dgm:t>
        <a:bodyPr/>
        <a:lstStyle/>
        <a:p>
          <a:r>
            <a:rPr lang="es-MX" sz="2000" baseline="0">
              <a:latin typeface="+mj-lt"/>
            </a:rPr>
            <a:t> Ejecución presupuestal </a:t>
          </a:r>
          <a:endParaRPr lang="es-CO" sz="2000" baseline="0">
            <a:latin typeface="+mj-lt"/>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14D3027-B239-4AF8-B17E-C060B8A44325}" type="parTrans" cxnId="{0BEEDF89-D668-4409-8CE0-266B358B9D01}">
      <dgm:prSet custT="1"/>
      <dgm:spPr/>
      <dgm:t>
        <a:bodyPr/>
        <a:lstStyle/>
        <a:p>
          <a:endParaRPr lang="es-CO" sz="2000">
            <a:latin typeface="+mj-lt"/>
          </a:endParaRPr>
        </a:p>
      </dgm:t>
    </dgm:pt>
    <dgm:pt modelId="{065E937D-1D10-4149-92EB-D784B7D91784}" type="sibTrans" cxnId="{0BEEDF89-D668-4409-8CE0-266B358B9D01}">
      <dgm:prSet/>
      <dgm:spPr/>
      <dgm:t>
        <a:bodyPr/>
        <a:lstStyle/>
        <a:p>
          <a:endParaRPr lang="es-CO" sz="2000">
            <a:latin typeface="+mj-lt"/>
          </a:endParaRPr>
        </a:p>
      </dgm:t>
    </dgm:pt>
    <dgm:pt modelId="{30B6585F-91A1-409D-8243-7F86D2D1C76C}">
      <dgm:prSet phldrT="[Texto]" custT="1"/>
      <dgm:spPr>
        <a:solidFill>
          <a:srgbClr val="C00000"/>
        </a:solidFill>
      </dgm:spPr>
      <dgm:t>
        <a:bodyPr/>
        <a:lstStyle/>
        <a:p>
          <a:r>
            <a:rPr lang="es-MX" sz="2000" kern="1200">
              <a:latin typeface="+mj-lt"/>
            </a:rPr>
            <a:t>Plan de Acción</a:t>
          </a:r>
          <a:endParaRPr lang="es-CO" sz="2000" kern="1200">
            <a:latin typeface="+mj-lt"/>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4F361E1-EC23-4F7D-8D24-0F02BCE3A19A}" type="parTrans" cxnId="{8BD81BC1-74B0-4EDD-96BE-F406922330FD}">
      <dgm:prSet custT="1"/>
      <dgm:spPr/>
      <dgm:t>
        <a:bodyPr/>
        <a:lstStyle/>
        <a:p>
          <a:endParaRPr lang="es-CO" sz="2000">
            <a:latin typeface="+mj-lt"/>
          </a:endParaRPr>
        </a:p>
      </dgm:t>
    </dgm:pt>
    <dgm:pt modelId="{86DF215F-B3EC-44ED-8C7F-407E4F212731}" type="sibTrans" cxnId="{8BD81BC1-74B0-4EDD-96BE-F406922330FD}">
      <dgm:prSet/>
      <dgm:spPr/>
      <dgm:t>
        <a:bodyPr/>
        <a:lstStyle/>
        <a:p>
          <a:endParaRPr lang="es-CO" sz="2000">
            <a:latin typeface="+mj-lt"/>
          </a:endParaRPr>
        </a:p>
      </dgm:t>
    </dgm:pt>
    <dgm:pt modelId="{6A88ABA3-2A81-4474-B2AC-C1C214CE8013}">
      <dgm:prSet phldrT="[Texto]" custT="1"/>
      <dgm:spPr>
        <a:solidFill>
          <a:srgbClr val="C00000"/>
        </a:solidFill>
      </dgm:spPr>
      <dgm:t>
        <a:bodyPr/>
        <a:lstStyle/>
        <a:p>
          <a:r>
            <a:rPr lang="es-MX" sz="2000">
              <a:latin typeface="+mj-lt"/>
            </a:rPr>
            <a:t>Modelo Integrado de Planeación y Gestión MIPG</a:t>
          </a:r>
          <a:endParaRPr lang="es-CO" sz="2000">
            <a:latin typeface="+mj-lt"/>
          </a:endParaRPr>
        </a:p>
      </dgm:t>
    </dgm:pt>
    <dgm:pt modelId="{764C4E41-5086-42F0-917B-D8A8528D7C1B}" type="parTrans" cxnId="{BA6E730D-076C-447E-81C6-68D21783A704}">
      <dgm:prSet custT="1"/>
      <dgm:spPr/>
      <dgm:t>
        <a:bodyPr/>
        <a:lstStyle/>
        <a:p>
          <a:endParaRPr lang="es-CO" sz="2000">
            <a:latin typeface="+mj-lt"/>
          </a:endParaRPr>
        </a:p>
      </dgm:t>
    </dgm:pt>
    <dgm:pt modelId="{D2F4DEA1-A34E-4483-96DB-798217CEC72E}" type="sibTrans" cxnId="{BA6E730D-076C-447E-81C6-68D21783A704}">
      <dgm:prSet/>
      <dgm:spPr/>
      <dgm:t>
        <a:bodyPr/>
        <a:lstStyle/>
        <a:p>
          <a:endParaRPr lang="es-CO" sz="2000">
            <a:latin typeface="+mj-lt"/>
          </a:endParaRPr>
        </a:p>
      </dgm:t>
    </dgm:pt>
    <dgm:pt modelId="{67587217-649B-4CAF-BCF1-626E2D741780}" type="pres">
      <dgm:prSet presAssocID="{C5091EAB-541E-4E05-9EB7-C6071FC02209}" presName="Name0" presStyleCnt="0">
        <dgm:presLayoutVars>
          <dgm:chPref val="1"/>
          <dgm:dir/>
          <dgm:animOne val="branch"/>
          <dgm:animLvl val="lvl"/>
          <dgm:resizeHandles val="exact"/>
        </dgm:presLayoutVars>
      </dgm:prSet>
      <dgm:spPr/>
    </dgm:pt>
    <dgm:pt modelId="{514CA1A6-6554-4504-97BC-481BDE2388B9}" type="pres">
      <dgm:prSet presAssocID="{C2B39366-576E-40D3-9D58-9AB2FB95E346}" presName="root1" presStyleCnt="0"/>
      <dgm:spPr/>
    </dgm:pt>
    <dgm:pt modelId="{A9E753ED-4C9C-4B68-9352-E43541E92C53}" type="pres">
      <dgm:prSet presAssocID="{C2B39366-576E-40D3-9D58-9AB2FB95E346}" presName="LevelOneTextNode" presStyleLbl="node0" presStyleIdx="0" presStyleCnt="1">
        <dgm:presLayoutVars>
          <dgm:chPref val="3"/>
        </dgm:presLayoutVars>
      </dgm:prSet>
      <dgm:spPr/>
    </dgm:pt>
    <dgm:pt modelId="{390D5B99-79EA-4766-9956-D29A0ACE28BB}" type="pres">
      <dgm:prSet presAssocID="{C2B39366-576E-40D3-9D58-9AB2FB95E346}" presName="level2hierChild" presStyleCnt="0"/>
      <dgm:spPr/>
    </dgm:pt>
    <dgm:pt modelId="{5AD3E845-287D-4228-BA67-F119821C0DA2}" type="pres">
      <dgm:prSet presAssocID="{5F1019EC-6FA2-4ABE-A23C-7575E9DFC3F0}" presName="conn2-1" presStyleLbl="parChTrans1D2" presStyleIdx="0" presStyleCnt="7"/>
      <dgm:spPr/>
    </dgm:pt>
    <dgm:pt modelId="{C93A6E2F-B7F2-4520-84AB-1E0880FF53F7}" type="pres">
      <dgm:prSet presAssocID="{5F1019EC-6FA2-4ABE-A23C-7575E9DFC3F0}" presName="connTx" presStyleLbl="parChTrans1D2" presStyleIdx="0" presStyleCnt="7"/>
      <dgm:spPr/>
    </dgm:pt>
    <dgm:pt modelId="{AEE148F3-AD7A-4580-9E2F-F1D84BC2F2C2}" type="pres">
      <dgm:prSet presAssocID="{47E05F7D-E4C2-4558-A994-A52204D89807}" presName="root2" presStyleCnt="0"/>
      <dgm:spPr/>
    </dgm:pt>
    <dgm:pt modelId="{F14ED13E-246D-4D12-88C2-CC28E299B35D}" type="pres">
      <dgm:prSet presAssocID="{47E05F7D-E4C2-4558-A994-A52204D89807}" presName="LevelTwoTextNode" presStyleLbl="node2" presStyleIdx="0" presStyleCnt="7" custLinFactNeighborY="1909">
        <dgm:presLayoutVars>
          <dgm:chPref val="3"/>
        </dgm:presLayoutVars>
      </dgm:prSet>
      <dgm:spPr>
        <a:xfrm>
          <a:off x="2152179" y="861126"/>
          <a:ext cx="2255672" cy="687705"/>
        </a:xfrm>
        <a:prstGeom prst="rect">
          <a:avLst/>
        </a:prstGeom>
      </dgm:spPr>
    </dgm:pt>
    <dgm:pt modelId="{40ABBFAC-C149-4485-9EDA-D5BF1A928D5D}" type="pres">
      <dgm:prSet presAssocID="{47E05F7D-E4C2-4558-A994-A52204D89807}" presName="level3hierChild" presStyleCnt="0"/>
      <dgm:spPr/>
    </dgm:pt>
    <dgm:pt modelId="{1C917F4E-99FA-471A-BA6B-6838E643FDE5}" type="pres">
      <dgm:prSet presAssocID="{44C2D7CC-F1F0-45FF-9B08-136232813A85}" presName="conn2-1" presStyleLbl="parChTrans1D2" presStyleIdx="1" presStyleCnt="7"/>
      <dgm:spPr/>
    </dgm:pt>
    <dgm:pt modelId="{1B10F49B-FF08-471D-BC8F-CA598D500CFA}" type="pres">
      <dgm:prSet presAssocID="{44C2D7CC-F1F0-45FF-9B08-136232813A85}" presName="connTx" presStyleLbl="parChTrans1D2" presStyleIdx="1" presStyleCnt="7"/>
      <dgm:spPr/>
    </dgm:pt>
    <dgm:pt modelId="{60D75430-F7F3-4000-A8D0-CDCB14A8B326}" type="pres">
      <dgm:prSet presAssocID="{7B37C6D5-3291-484F-BBA2-4608BB8F79AB}" presName="root2" presStyleCnt="0"/>
      <dgm:spPr/>
    </dgm:pt>
    <dgm:pt modelId="{616A259F-FD35-4DC1-8094-D64497B3370C}" type="pres">
      <dgm:prSet presAssocID="{7B37C6D5-3291-484F-BBA2-4608BB8F79AB}" presName="LevelTwoTextNode" presStyleLbl="node2" presStyleIdx="1" presStyleCnt="7">
        <dgm:presLayoutVars>
          <dgm:chPref val="3"/>
        </dgm:presLayoutVars>
      </dgm:prSet>
      <dgm:spPr>
        <a:xfrm>
          <a:off x="2154046" y="1721722"/>
          <a:ext cx="2253469" cy="687033"/>
        </a:xfrm>
        <a:prstGeom prst="rect">
          <a:avLst/>
        </a:prstGeom>
      </dgm:spPr>
    </dgm:pt>
    <dgm:pt modelId="{C4C37CB4-6591-460A-A8CA-53FDE9889A04}" type="pres">
      <dgm:prSet presAssocID="{7B37C6D5-3291-484F-BBA2-4608BB8F79AB}" presName="level3hierChild" presStyleCnt="0"/>
      <dgm:spPr/>
    </dgm:pt>
    <dgm:pt modelId="{A6A9C85C-6072-466E-BC3A-1A84E1B6BFCA}" type="pres">
      <dgm:prSet presAssocID="{5FF09A66-D691-43C6-88E8-97812D7D65D2}" presName="conn2-1" presStyleLbl="parChTrans1D2" presStyleIdx="2" presStyleCnt="7"/>
      <dgm:spPr/>
    </dgm:pt>
    <dgm:pt modelId="{629F428A-9F40-41E1-A325-B62C9D5353B4}" type="pres">
      <dgm:prSet presAssocID="{5FF09A66-D691-43C6-88E8-97812D7D65D2}" presName="connTx" presStyleLbl="parChTrans1D2" presStyleIdx="2" presStyleCnt="7"/>
      <dgm:spPr/>
    </dgm:pt>
    <dgm:pt modelId="{4C1AD400-8153-42AE-B453-B6D8A56E0AFD}" type="pres">
      <dgm:prSet presAssocID="{DB406682-5394-4BE5-82A2-55BEB6B844BB}" presName="root2" presStyleCnt="0"/>
      <dgm:spPr/>
    </dgm:pt>
    <dgm:pt modelId="{8DA892D4-B018-4944-8C19-A31EE9E80A6D}" type="pres">
      <dgm:prSet presAssocID="{DB406682-5394-4BE5-82A2-55BEB6B844BB}" presName="LevelTwoTextNode" presStyleLbl="node2" presStyleIdx="2" presStyleCnt="7">
        <dgm:presLayoutVars>
          <dgm:chPref val="3"/>
        </dgm:presLayoutVars>
      </dgm:prSet>
      <dgm:spPr/>
    </dgm:pt>
    <dgm:pt modelId="{9A606462-005D-47BE-B2CE-AF86C96638A9}" type="pres">
      <dgm:prSet presAssocID="{DB406682-5394-4BE5-82A2-55BEB6B844BB}" presName="level3hierChild" presStyleCnt="0"/>
      <dgm:spPr/>
    </dgm:pt>
    <dgm:pt modelId="{9B6F14D5-73F3-401E-B5CA-4D996E4EBE83}" type="pres">
      <dgm:prSet presAssocID="{B4F361E1-EC23-4F7D-8D24-0F02BCE3A19A}" presName="conn2-1" presStyleLbl="parChTrans1D2" presStyleIdx="3" presStyleCnt="7"/>
      <dgm:spPr/>
    </dgm:pt>
    <dgm:pt modelId="{356D0921-585E-48DA-BC60-3FD6DB6D9FF9}" type="pres">
      <dgm:prSet presAssocID="{B4F361E1-EC23-4F7D-8D24-0F02BCE3A19A}" presName="connTx" presStyleLbl="parChTrans1D2" presStyleIdx="3" presStyleCnt="7"/>
      <dgm:spPr/>
    </dgm:pt>
    <dgm:pt modelId="{C2C072CD-8154-420F-BF1C-2A7675ACC6CC}" type="pres">
      <dgm:prSet presAssocID="{30B6585F-91A1-409D-8243-7F86D2D1C76C}" presName="root2" presStyleCnt="0"/>
      <dgm:spPr/>
    </dgm:pt>
    <dgm:pt modelId="{2C76CF78-5C7F-4863-A99D-39F65DD3EF7B}" type="pres">
      <dgm:prSet presAssocID="{30B6585F-91A1-409D-8243-7F86D2D1C76C}" presName="LevelTwoTextNode" presStyleLbl="node2" presStyleIdx="3" presStyleCnt="7">
        <dgm:presLayoutVars>
          <dgm:chPref val="3"/>
        </dgm:presLayoutVars>
      </dgm:prSet>
      <dgm:spPr/>
    </dgm:pt>
    <dgm:pt modelId="{6766A776-941C-4EFE-BFEB-67EA4048DF34}" type="pres">
      <dgm:prSet presAssocID="{30B6585F-91A1-409D-8243-7F86D2D1C76C}" presName="level3hierChild" presStyleCnt="0"/>
      <dgm:spPr/>
    </dgm:pt>
    <dgm:pt modelId="{4859FB89-1B73-4F1A-9DD1-5D682955FDAC}" type="pres">
      <dgm:prSet presAssocID="{802AD754-CEEB-4213-B5C0-1A18311D6EC4}" presName="conn2-1" presStyleLbl="parChTrans1D2" presStyleIdx="4" presStyleCnt="7"/>
      <dgm:spPr/>
    </dgm:pt>
    <dgm:pt modelId="{E6588C13-18F7-48A0-B48F-1D87E7102678}" type="pres">
      <dgm:prSet presAssocID="{802AD754-CEEB-4213-B5C0-1A18311D6EC4}" presName="connTx" presStyleLbl="parChTrans1D2" presStyleIdx="4" presStyleCnt="7"/>
      <dgm:spPr/>
    </dgm:pt>
    <dgm:pt modelId="{34E834C3-C771-4772-AC47-F679A93AF01C}" type="pres">
      <dgm:prSet presAssocID="{805415DA-C0E3-40BC-BA28-F16995FB8DCE}" presName="root2" presStyleCnt="0"/>
      <dgm:spPr/>
    </dgm:pt>
    <dgm:pt modelId="{C3BC0800-E68E-48A9-9523-6672C45C80D1}" type="pres">
      <dgm:prSet presAssocID="{805415DA-C0E3-40BC-BA28-F16995FB8DCE}" presName="LevelTwoTextNode" presStyleLbl="node2" presStyleIdx="4" presStyleCnt="7">
        <dgm:presLayoutVars>
          <dgm:chPref val="3"/>
        </dgm:presLayoutVars>
      </dgm:prSet>
      <dgm:spPr/>
    </dgm:pt>
    <dgm:pt modelId="{D67BC9AC-74AB-45F0-9618-D8F499CE097A}" type="pres">
      <dgm:prSet presAssocID="{805415DA-C0E3-40BC-BA28-F16995FB8DCE}" presName="level3hierChild" presStyleCnt="0"/>
      <dgm:spPr/>
    </dgm:pt>
    <dgm:pt modelId="{7E621A57-6E5F-434E-90B0-40817C95BEE9}" type="pres">
      <dgm:prSet presAssocID="{764C4E41-5086-42F0-917B-D8A8528D7C1B}" presName="conn2-1" presStyleLbl="parChTrans1D2" presStyleIdx="5" presStyleCnt="7"/>
      <dgm:spPr/>
    </dgm:pt>
    <dgm:pt modelId="{589143AA-D544-4EE7-A6AD-5F383AEAD24A}" type="pres">
      <dgm:prSet presAssocID="{764C4E41-5086-42F0-917B-D8A8528D7C1B}" presName="connTx" presStyleLbl="parChTrans1D2" presStyleIdx="5" presStyleCnt="7"/>
      <dgm:spPr/>
    </dgm:pt>
    <dgm:pt modelId="{4641F253-84AD-47AA-B574-5FB5C602E6F5}" type="pres">
      <dgm:prSet presAssocID="{6A88ABA3-2A81-4474-B2AC-C1C214CE8013}" presName="root2" presStyleCnt="0"/>
      <dgm:spPr/>
    </dgm:pt>
    <dgm:pt modelId="{757C20C3-05FA-49E2-BF38-A180406CC67A}" type="pres">
      <dgm:prSet presAssocID="{6A88ABA3-2A81-4474-B2AC-C1C214CE8013}" presName="LevelTwoTextNode" presStyleLbl="node2" presStyleIdx="5" presStyleCnt="7">
        <dgm:presLayoutVars>
          <dgm:chPref val="3"/>
        </dgm:presLayoutVars>
      </dgm:prSet>
      <dgm:spPr/>
    </dgm:pt>
    <dgm:pt modelId="{799AEBBF-2865-41BF-A99A-2C594EF0C3C7}" type="pres">
      <dgm:prSet presAssocID="{6A88ABA3-2A81-4474-B2AC-C1C214CE8013}" presName="level3hierChild" presStyleCnt="0"/>
      <dgm:spPr/>
    </dgm:pt>
    <dgm:pt modelId="{14F6F588-9E56-40A2-BB85-8FFD9C05A9AF}" type="pres">
      <dgm:prSet presAssocID="{214D3027-B239-4AF8-B17E-C060B8A44325}" presName="conn2-1" presStyleLbl="parChTrans1D2" presStyleIdx="6" presStyleCnt="7"/>
      <dgm:spPr/>
    </dgm:pt>
    <dgm:pt modelId="{953CAECC-CFD6-4B6A-82AC-12C4090215EB}" type="pres">
      <dgm:prSet presAssocID="{214D3027-B239-4AF8-B17E-C060B8A44325}" presName="connTx" presStyleLbl="parChTrans1D2" presStyleIdx="6" presStyleCnt="7"/>
      <dgm:spPr/>
    </dgm:pt>
    <dgm:pt modelId="{1DCF37DE-CEF3-447A-876E-EB07C6EA6589}" type="pres">
      <dgm:prSet presAssocID="{1D11FF53-D389-49DA-9BDF-62914E346132}" presName="root2" presStyleCnt="0"/>
      <dgm:spPr/>
    </dgm:pt>
    <dgm:pt modelId="{F4AE9110-D770-460A-84C0-3ADB77428A8B}" type="pres">
      <dgm:prSet presAssocID="{1D11FF53-D389-49DA-9BDF-62914E346132}" presName="LevelTwoTextNode" presStyleLbl="node2" presStyleIdx="6" presStyleCnt="7">
        <dgm:presLayoutVars>
          <dgm:chPref val="3"/>
        </dgm:presLayoutVars>
      </dgm:prSet>
      <dgm:spPr/>
    </dgm:pt>
    <dgm:pt modelId="{63DFC6B1-2509-4D6D-ADBD-75A712B8FDB8}" type="pres">
      <dgm:prSet presAssocID="{1D11FF53-D389-49DA-9BDF-62914E346132}" presName="level3hierChild" presStyleCnt="0"/>
      <dgm:spPr/>
    </dgm:pt>
  </dgm:ptLst>
  <dgm:cxnLst>
    <dgm:cxn modelId="{279AF400-7473-45F5-A159-57E569B210F2}" type="presOf" srcId="{1D11FF53-D389-49DA-9BDF-62914E346132}" destId="{F4AE9110-D770-460A-84C0-3ADB77428A8B}" srcOrd="0" destOrd="0" presId="urn:microsoft.com/office/officeart/2008/layout/HorizontalMultiLevelHierarchy"/>
    <dgm:cxn modelId="{DBB3D301-ADDC-40E7-B06A-A7EEEF930AB1}" type="presOf" srcId="{764C4E41-5086-42F0-917B-D8A8528D7C1B}" destId="{7E621A57-6E5F-434E-90B0-40817C95BEE9}" srcOrd="0" destOrd="0" presId="urn:microsoft.com/office/officeart/2008/layout/HorizontalMultiLevelHierarchy"/>
    <dgm:cxn modelId="{D2F46003-C2DB-4667-844D-8B68BA46FA00}" type="presOf" srcId="{214D3027-B239-4AF8-B17E-C060B8A44325}" destId="{14F6F588-9E56-40A2-BB85-8FFD9C05A9AF}" srcOrd="0" destOrd="0" presId="urn:microsoft.com/office/officeart/2008/layout/HorizontalMultiLevelHierarchy"/>
    <dgm:cxn modelId="{BA6E730D-076C-447E-81C6-68D21783A704}" srcId="{C2B39366-576E-40D3-9D58-9AB2FB95E346}" destId="{6A88ABA3-2A81-4474-B2AC-C1C214CE8013}" srcOrd="5" destOrd="0" parTransId="{764C4E41-5086-42F0-917B-D8A8528D7C1B}" sibTransId="{D2F4DEA1-A34E-4483-96DB-798217CEC72E}"/>
    <dgm:cxn modelId="{4EAB0E11-6F1E-44C0-8503-A3F396258468}" type="presOf" srcId="{802AD754-CEEB-4213-B5C0-1A18311D6EC4}" destId="{4859FB89-1B73-4F1A-9DD1-5D682955FDAC}" srcOrd="0" destOrd="0" presId="urn:microsoft.com/office/officeart/2008/layout/HorizontalMultiLevelHierarchy"/>
    <dgm:cxn modelId="{61050C19-6BE6-4D22-A533-3B0B6618EE50}" type="presOf" srcId="{214D3027-B239-4AF8-B17E-C060B8A44325}" destId="{953CAECC-CFD6-4B6A-82AC-12C4090215EB}" srcOrd="1" destOrd="0" presId="urn:microsoft.com/office/officeart/2008/layout/HorizontalMultiLevelHierarchy"/>
    <dgm:cxn modelId="{A8A01729-A2F8-474D-AF5F-37E568879761}" type="presOf" srcId="{805415DA-C0E3-40BC-BA28-F16995FB8DCE}" destId="{C3BC0800-E68E-48A9-9523-6672C45C80D1}" srcOrd="0" destOrd="0" presId="urn:microsoft.com/office/officeart/2008/layout/HorizontalMultiLevelHierarchy"/>
    <dgm:cxn modelId="{6F23B52E-C620-4067-8E3A-3FC18327C2FB}" type="presOf" srcId="{5F1019EC-6FA2-4ABE-A23C-7575E9DFC3F0}" destId="{C93A6E2F-B7F2-4520-84AB-1E0880FF53F7}" srcOrd="1" destOrd="0" presId="urn:microsoft.com/office/officeart/2008/layout/HorizontalMultiLevelHierarchy"/>
    <dgm:cxn modelId="{F723BE33-83AA-43F6-BBEB-2AADCCAD8A8E}" type="presOf" srcId="{764C4E41-5086-42F0-917B-D8A8528D7C1B}" destId="{589143AA-D544-4EE7-A6AD-5F383AEAD24A}" srcOrd="1" destOrd="0" presId="urn:microsoft.com/office/officeart/2008/layout/HorizontalMultiLevelHierarchy"/>
    <dgm:cxn modelId="{E2DB5163-B3A8-486F-A3C3-0ACB5505212D}" type="presOf" srcId="{C5091EAB-541E-4E05-9EB7-C6071FC02209}" destId="{67587217-649B-4CAF-BCF1-626E2D741780}" srcOrd="0" destOrd="0" presId="urn:microsoft.com/office/officeart/2008/layout/HorizontalMultiLevelHierarchy"/>
    <dgm:cxn modelId="{12731B65-204D-42BB-A7AB-A55AD392C96E}" srcId="{C5091EAB-541E-4E05-9EB7-C6071FC02209}" destId="{C2B39366-576E-40D3-9D58-9AB2FB95E346}" srcOrd="0" destOrd="0" parTransId="{ECF53DDF-BAA1-4A3F-9E6C-BA6C74BAC06D}" sibTransId="{8118CE52-8731-437A-9F76-970C2B345F40}"/>
    <dgm:cxn modelId="{0C52806B-B1EC-416F-9A28-85DC6DB18BF2}" type="presOf" srcId="{802AD754-CEEB-4213-B5C0-1A18311D6EC4}" destId="{E6588C13-18F7-48A0-B48F-1D87E7102678}" srcOrd="1" destOrd="0" presId="urn:microsoft.com/office/officeart/2008/layout/HorizontalMultiLevelHierarchy"/>
    <dgm:cxn modelId="{7A73D459-A642-4D1C-9433-15B276B767E0}" type="presOf" srcId="{C2B39366-576E-40D3-9D58-9AB2FB95E346}" destId="{A9E753ED-4C9C-4B68-9352-E43541E92C53}" srcOrd="0" destOrd="0" presId="urn:microsoft.com/office/officeart/2008/layout/HorizontalMultiLevelHierarchy"/>
    <dgm:cxn modelId="{83B4177A-67D7-40AD-81F5-A61F418FD8DC}" type="presOf" srcId="{44C2D7CC-F1F0-45FF-9B08-136232813A85}" destId="{1B10F49B-FF08-471D-BC8F-CA598D500CFA}" srcOrd="1" destOrd="0" presId="urn:microsoft.com/office/officeart/2008/layout/HorizontalMultiLevelHierarchy"/>
    <dgm:cxn modelId="{C7CB267C-0E67-49E3-BAB1-EC863118BA63}" type="presOf" srcId="{44C2D7CC-F1F0-45FF-9B08-136232813A85}" destId="{1C917F4E-99FA-471A-BA6B-6838E643FDE5}" srcOrd="0" destOrd="0" presId="urn:microsoft.com/office/officeart/2008/layout/HorizontalMultiLevelHierarchy"/>
    <dgm:cxn modelId="{8CBF0A7D-06EB-4593-8995-2C08D0A9AE1A}" type="presOf" srcId="{DB406682-5394-4BE5-82A2-55BEB6B844BB}" destId="{8DA892D4-B018-4944-8C19-A31EE9E80A6D}" srcOrd="0" destOrd="0" presId="urn:microsoft.com/office/officeart/2008/layout/HorizontalMultiLevelHierarchy"/>
    <dgm:cxn modelId="{002B187F-0554-4083-B659-039BDB05B2B6}" type="presOf" srcId="{47E05F7D-E4C2-4558-A994-A52204D89807}" destId="{F14ED13E-246D-4D12-88C2-CC28E299B35D}" srcOrd="0" destOrd="0" presId="urn:microsoft.com/office/officeart/2008/layout/HorizontalMultiLevelHierarchy"/>
    <dgm:cxn modelId="{B6A91785-0B28-48AF-B6CF-9DDF96A07967}" type="presOf" srcId="{30B6585F-91A1-409D-8243-7F86D2D1C76C}" destId="{2C76CF78-5C7F-4863-A99D-39F65DD3EF7B}" srcOrd="0" destOrd="0" presId="urn:microsoft.com/office/officeart/2008/layout/HorizontalMultiLevelHierarchy"/>
    <dgm:cxn modelId="{7E3A7385-3B5E-4342-9C88-CB9F5AB69FBA}" type="presOf" srcId="{B4F361E1-EC23-4F7D-8D24-0F02BCE3A19A}" destId="{356D0921-585E-48DA-BC60-3FD6DB6D9FF9}" srcOrd="1" destOrd="0" presId="urn:microsoft.com/office/officeart/2008/layout/HorizontalMultiLevelHierarchy"/>
    <dgm:cxn modelId="{44E11089-4B27-4978-9935-347A2DCBCA61}" srcId="{C2B39366-576E-40D3-9D58-9AB2FB95E346}" destId="{7B37C6D5-3291-484F-BBA2-4608BB8F79AB}" srcOrd="1" destOrd="0" parTransId="{44C2D7CC-F1F0-45FF-9B08-136232813A85}" sibTransId="{86D4DEC6-6032-49D5-B336-820A3E091BAB}"/>
    <dgm:cxn modelId="{0EC91E89-FF1D-47B8-BCB7-4D49BBE3590C}" type="presOf" srcId="{6A88ABA3-2A81-4474-B2AC-C1C214CE8013}" destId="{757C20C3-05FA-49E2-BF38-A180406CC67A}" srcOrd="0" destOrd="0" presId="urn:microsoft.com/office/officeart/2008/layout/HorizontalMultiLevelHierarchy"/>
    <dgm:cxn modelId="{5A219B89-6E34-4184-A6A8-D5358038CDCD}" srcId="{C2B39366-576E-40D3-9D58-9AB2FB95E346}" destId="{DB406682-5394-4BE5-82A2-55BEB6B844BB}" srcOrd="2" destOrd="0" parTransId="{5FF09A66-D691-43C6-88E8-97812D7D65D2}" sibTransId="{1AA1C4B5-D859-4974-8EB2-751540EB82BA}"/>
    <dgm:cxn modelId="{0BEEDF89-D668-4409-8CE0-266B358B9D01}" srcId="{C2B39366-576E-40D3-9D58-9AB2FB95E346}" destId="{1D11FF53-D389-49DA-9BDF-62914E346132}" srcOrd="6" destOrd="0" parTransId="{214D3027-B239-4AF8-B17E-C060B8A44325}" sibTransId="{065E937D-1D10-4149-92EB-D784B7D91784}"/>
    <dgm:cxn modelId="{C054AD98-C474-4B59-87F1-38A66D9843C9}" type="presOf" srcId="{5FF09A66-D691-43C6-88E8-97812D7D65D2}" destId="{A6A9C85C-6072-466E-BC3A-1A84E1B6BFCA}" srcOrd="0" destOrd="0" presId="urn:microsoft.com/office/officeart/2008/layout/HorizontalMultiLevelHierarchy"/>
    <dgm:cxn modelId="{AA7C7F9C-701E-4414-85AC-1246CE1AB04B}" type="presOf" srcId="{5F1019EC-6FA2-4ABE-A23C-7575E9DFC3F0}" destId="{5AD3E845-287D-4228-BA67-F119821C0DA2}" srcOrd="0" destOrd="0" presId="urn:microsoft.com/office/officeart/2008/layout/HorizontalMultiLevelHierarchy"/>
    <dgm:cxn modelId="{2A1A5DB1-45A7-47E1-92D9-651385A9FB1D}" srcId="{C2B39366-576E-40D3-9D58-9AB2FB95E346}" destId="{47E05F7D-E4C2-4558-A994-A52204D89807}" srcOrd="0" destOrd="0" parTransId="{5F1019EC-6FA2-4ABE-A23C-7575E9DFC3F0}" sibTransId="{71CF23DA-1FDF-4F0E-9D27-6AFC4ED0C2E6}"/>
    <dgm:cxn modelId="{8BD81BC1-74B0-4EDD-96BE-F406922330FD}" srcId="{C2B39366-576E-40D3-9D58-9AB2FB95E346}" destId="{30B6585F-91A1-409D-8243-7F86D2D1C76C}" srcOrd="3" destOrd="0" parTransId="{B4F361E1-EC23-4F7D-8D24-0F02BCE3A19A}" sibTransId="{86DF215F-B3EC-44ED-8C7F-407E4F212731}"/>
    <dgm:cxn modelId="{EF93C1CA-9211-4D6E-8CBB-6578DF79CE79}" type="presOf" srcId="{7B37C6D5-3291-484F-BBA2-4608BB8F79AB}" destId="{616A259F-FD35-4DC1-8094-D64497B3370C}" srcOrd="0" destOrd="0" presId="urn:microsoft.com/office/officeart/2008/layout/HorizontalMultiLevelHierarchy"/>
    <dgm:cxn modelId="{A24378D3-A440-45EB-9E5C-6EA22B7F0682}" type="presOf" srcId="{5FF09A66-D691-43C6-88E8-97812D7D65D2}" destId="{629F428A-9F40-41E1-A325-B62C9D5353B4}" srcOrd="1" destOrd="0" presId="urn:microsoft.com/office/officeart/2008/layout/HorizontalMultiLevelHierarchy"/>
    <dgm:cxn modelId="{4BC17BE8-A2D6-4B44-B655-463D5CD6646E}" srcId="{C2B39366-576E-40D3-9D58-9AB2FB95E346}" destId="{805415DA-C0E3-40BC-BA28-F16995FB8DCE}" srcOrd="4" destOrd="0" parTransId="{802AD754-CEEB-4213-B5C0-1A18311D6EC4}" sibTransId="{A21FF201-D5F3-4D6E-A187-4C34EB4493F7}"/>
    <dgm:cxn modelId="{4E8AADFE-2E43-4AF3-86FC-59E900025B0D}" type="presOf" srcId="{B4F361E1-EC23-4F7D-8D24-0F02BCE3A19A}" destId="{9B6F14D5-73F3-401E-B5CA-4D996E4EBE83}" srcOrd="0" destOrd="0" presId="urn:microsoft.com/office/officeart/2008/layout/HorizontalMultiLevelHierarchy"/>
    <dgm:cxn modelId="{A14B07D8-1615-4C2F-8FCF-BD545AF10468}" type="presParOf" srcId="{67587217-649B-4CAF-BCF1-626E2D741780}" destId="{514CA1A6-6554-4504-97BC-481BDE2388B9}" srcOrd="0" destOrd="0" presId="urn:microsoft.com/office/officeart/2008/layout/HorizontalMultiLevelHierarchy"/>
    <dgm:cxn modelId="{7A5565D1-DAFC-46F7-9E45-5041DE09C949}" type="presParOf" srcId="{514CA1A6-6554-4504-97BC-481BDE2388B9}" destId="{A9E753ED-4C9C-4B68-9352-E43541E92C53}" srcOrd="0" destOrd="0" presId="urn:microsoft.com/office/officeart/2008/layout/HorizontalMultiLevelHierarchy"/>
    <dgm:cxn modelId="{329E9A3C-D54B-40E0-ACF7-0EF924F8149E}" type="presParOf" srcId="{514CA1A6-6554-4504-97BC-481BDE2388B9}" destId="{390D5B99-79EA-4766-9956-D29A0ACE28BB}" srcOrd="1" destOrd="0" presId="urn:microsoft.com/office/officeart/2008/layout/HorizontalMultiLevelHierarchy"/>
    <dgm:cxn modelId="{EBC8D706-EFCA-49A0-BD81-6423A894E00F}" type="presParOf" srcId="{390D5B99-79EA-4766-9956-D29A0ACE28BB}" destId="{5AD3E845-287D-4228-BA67-F119821C0DA2}" srcOrd="0" destOrd="0" presId="urn:microsoft.com/office/officeart/2008/layout/HorizontalMultiLevelHierarchy"/>
    <dgm:cxn modelId="{B6544832-432A-46AD-BEE4-860C3403C509}" type="presParOf" srcId="{5AD3E845-287D-4228-BA67-F119821C0DA2}" destId="{C93A6E2F-B7F2-4520-84AB-1E0880FF53F7}" srcOrd="0" destOrd="0" presId="urn:microsoft.com/office/officeart/2008/layout/HorizontalMultiLevelHierarchy"/>
    <dgm:cxn modelId="{3361E61C-E6DA-4327-BB5A-48A995BB3625}" type="presParOf" srcId="{390D5B99-79EA-4766-9956-D29A0ACE28BB}" destId="{AEE148F3-AD7A-4580-9E2F-F1D84BC2F2C2}" srcOrd="1" destOrd="0" presId="urn:microsoft.com/office/officeart/2008/layout/HorizontalMultiLevelHierarchy"/>
    <dgm:cxn modelId="{C341C9B9-F722-4F7A-BE78-32C882406276}" type="presParOf" srcId="{AEE148F3-AD7A-4580-9E2F-F1D84BC2F2C2}" destId="{F14ED13E-246D-4D12-88C2-CC28E299B35D}" srcOrd="0" destOrd="0" presId="urn:microsoft.com/office/officeart/2008/layout/HorizontalMultiLevelHierarchy"/>
    <dgm:cxn modelId="{4F849805-0AAA-4E81-A2E6-DD193F55C7B3}" type="presParOf" srcId="{AEE148F3-AD7A-4580-9E2F-F1D84BC2F2C2}" destId="{40ABBFAC-C149-4485-9EDA-D5BF1A928D5D}" srcOrd="1" destOrd="0" presId="urn:microsoft.com/office/officeart/2008/layout/HorizontalMultiLevelHierarchy"/>
    <dgm:cxn modelId="{CD7852DD-70EA-41E4-873B-3DD8F7BD68C6}" type="presParOf" srcId="{390D5B99-79EA-4766-9956-D29A0ACE28BB}" destId="{1C917F4E-99FA-471A-BA6B-6838E643FDE5}" srcOrd="2" destOrd="0" presId="urn:microsoft.com/office/officeart/2008/layout/HorizontalMultiLevelHierarchy"/>
    <dgm:cxn modelId="{BEEE79F8-B755-4BBD-82FE-2313B7FF7635}" type="presParOf" srcId="{1C917F4E-99FA-471A-BA6B-6838E643FDE5}" destId="{1B10F49B-FF08-471D-BC8F-CA598D500CFA}" srcOrd="0" destOrd="0" presId="urn:microsoft.com/office/officeart/2008/layout/HorizontalMultiLevelHierarchy"/>
    <dgm:cxn modelId="{540737BD-4FF1-4845-8E53-F197F9E993BE}" type="presParOf" srcId="{390D5B99-79EA-4766-9956-D29A0ACE28BB}" destId="{60D75430-F7F3-4000-A8D0-CDCB14A8B326}" srcOrd="3" destOrd="0" presId="urn:microsoft.com/office/officeart/2008/layout/HorizontalMultiLevelHierarchy"/>
    <dgm:cxn modelId="{C47A23C3-5B53-4802-865B-EC79FF702EDA}" type="presParOf" srcId="{60D75430-F7F3-4000-A8D0-CDCB14A8B326}" destId="{616A259F-FD35-4DC1-8094-D64497B3370C}" srcOrd="0" destOrd="0" presId="urn:microsoft.com/office/officeart/2008/layout/HorizontalMultiLevelHierarchy"/>
    <dgm:cxn modelId="{A8F2BEE6-6F1F-46FC-8D8C-A5C2DF076A14}" type="presParOf" srcId="{60D75430-F7F3-4000-A8D0-CDCB14A8B326}" destId="{C4C37CB4-6591-460A-A8CA-53FDE9889A04}" srcOrd="1" destOrd="0" presId="urn:microsoft.com/office/officeart/2008/layout/HorizontalMultiLevelHierarchy"/>
    <dgm:cxn modelId="{8248398B-45E2-4A99-8E08-BB472FCB5B11}" type="presParOf" srcId="{390D5B99-79EA-4766-9956-D29A0ACE28BB}" destId="{A6A9C85C-6072-466E-BC3A-1A84E1B6BFCA}" srcOrd="4" destOrd="0" presId="urn:microsoft.com/office/officeart/2008/layout/HorizontalMultiLevelHierarchy"/>
    <dgm:cxn modelId="{CABF71C6-7418-4F3C-BCEA-D47EA62E0ED6}" type="presParOf" srcId="{A6A9C85C-6072-466E-BC3A-1A84E1B6BFCA}" destId="{629F428A-9F40-41E1-A325-B62C9D5353B4}" srcOrd="0" destOrd="0" presId="urn:microsoft.com/office/officeart/2008/layout/HorizontalMultiLevelHierarchy"/>
    <dgm:cxn modelId="{CC4CD79B-6ECE-4F96-B8E1-C4C9DF96A92C}" type="presParOf" srcId="{390D5B99-79EA-4766-9956-D29A0ACE28BB}" destId="{4C1AD400-8153-42AE-B453-B6D8A56E0AFD}" srcOrd="5" destOrd="0" presId="urn:microsoft.com/office/officeart/2008/layout/HorizontalMultiLevelHierarchy"/>
    <dgm:cxn modelId="{1B1A25AE-CFFB-4D1D-A5FB-B92F5AA4CAFF}" type="presParOf" srcId="{4C1AD400-8153-42AE-B453-B6D8A56E0AFD}" destId="{8DA892D4-B018-4944-8C19-A31EE9E80A6D}" srcOrd="0" destOrd="0" presId="urn:microsoft.com/office/officeart/2008/layout/HorizontalMultiLevelHierarchy"/>
    <dgm:cxn modelId="{EB684712-C0DD-41A0-81DA-3A1C241FD9BF}" type="presParOf" srcId="{4C1AD400-8153-42AE-B453-B6D8A56E0AFD}" destId="{9A606462-005D-47BE-B2CE-AF86C96638A9}" srcOrd="1" destOrd="0" presId="urn:microsoft.com/office/officeart/2008/layout/HorizontalMultiLevelHierarchy"/>
    <dgm:cxn modelId="{3B1FD80E-5EE2-403C-B382-222AD774FB2A}" type="presParOf" srcId="{390D5B99-79EA-4766-9956-D29A0ACE28BB}" destId="{9B6F14D5-73F3-401E-B5CA-4D996E4EBE83}" srcOrd="6" destOrd="0" presId="urn:microsoft.com/office/officeart/2008/layout/HorizontalMultiLevelHierarchy"/>
    <dgm:cxn modelId="{090D02CF-9ECE-49BC-BD6A-7996B5DFC764}" type="presParOf" srcId="{9B6F14D5-73F3-401E-B5CA-4D996E4EBE83}" destId="{356D0921-585E-48DA-BC60-3FD6DB6D9FF9}" srcOrd="0" destOrd="0" presId="urn:microsoft.com/office/officeart/2008/layout/HorizontalMultiLevelHierarchy"/>
    <dgm:cxn modelId="{878E4F5A-D8C2-4ECB-BBA8-F82D6D2611D1}" type="presParOf" srcId="{390D5B99-79EA-4766-9956-D29A0ACE28BB}" destId="{C2C072CD-8154-420F-BF1C-2A7675ACC6CC}" srcOrd="7" destOrd="0" presId="urn:microsoft.com/office/officeart/2008/layout/HorizontalMultiLevelHierarchy"/>
    <dgm:cxn modelId="{11BE0378-642D-4CD4-8EC4-A8C3CF55608C}" type="presParOf" srcId="{C2C072CD-8154-420F-BF1C-2A7675ACC6CC}" destId="{2C76CF78-5C7F-4863-A99D-39F65DD3EF7B}" srcOrd="0" destOrd="0" presId="urn:microsoft.com/office/officeart/2008/layout/HorizontalMultiLevelHierarchy"/>
    <dgm:cxn modelId="{6A1CB4D1-875B-4DF7-B906-18AF0FD29BD0}" type="presParOf" srcId="{C2C072CD-8154-420F-BF1C-2A7675ACC6CC}" destId="{6766A776-941C-4EFE-BFEB-67EA4048DF34}" srcOrd="1" destOrd="0" presId="urn:microsoft.com/office/officeart/2008/layout/HorizontalMultiLevelHierarchy"/>
    <dgm:cxn modelId="{9A95722F-F34F-429A-8859-4CA6EEDFB814}" type="presParOf" srcId="{390D5B99-79EA-4766-9956-D29A0ACE28BB}" destId="{4859FB89-1B73-4F1A-9DD1-5D682955FDAC}" srcOrd="8" destOrd="0" presId="urn:microsoft.com/office/officeart/2008/layout/HorizontalMultiLevelHierarchy"/>
    <dgm:cxn modelId="{C225413F-E962-4274-87C9-F99239F74861}" type="presParOf" srcId="{4859FB89-1B73-4F1A-9DD1-5D682955FDAC}" destId="{E6588C13-18F7-48A0-B48F-1D87E7102678}" srcOrd="0" destOrd="0" presId="urn:microsoft.com/office/officeart/2008/layout/HorizontalMultiLevelHierarchy"/>
    <dgm:cxn modelId="{14225459-ECB9-44E0-96D1-FEA843005CBA}" type="presParOf" srcId="{390D5B99-79EA-4766-9956-D29A0ACE28BB}" destId="{34E834C3-C771-4772-AC47-F679A93AF01C}" srcOrd="9" destOrd="0" presId="urn:microsoft.com/office/officeart/2008/layout/HorizontalMultiLevelHierarchy"/>
    <dgm:cxn modelId="{E6842374-02EC-4858-8011-A15A621AAC26}" type="presParOf" srcId="{34E834C3-C771-4772-AC47-F679A93AF01C}" destId="{C3BC0800-E68E-48A9-9523-6672C45C80D1}" srcOrd="0" destOrd="0" presId="urn:microsoft.com/office/officeart/2008/layout/HorizontalMultiLevelHierarchy"/>
    <dgm:cxn modelId="{D071BA47-DFC2-43DB-9A40-053FB7FA400D}" type="presParOf" srcId="{34E834C3-C771-4772-AC47-F679A93AF01C}" destId="{D67BC9AC-74AB-45F0-9618-D8F499CE097A}" srcOrd="1" destOrd="0" presId="urn:microsoft.com/office/officeart/2008/layout/HorizontalMultiLevelHierarchy"/>
    <dgm:cxn modelId="{71CA9768-CE6B-4399-A1F1-6A4B1B0684C3}" type="presParOf" srcId="{390D5B99-79EA-4766-9956-D29A0ACE28BB}" destId="{7E621A57-6E5F-434E-90B0-40817C95BEE9}" srcOrd="10" destOrd="0" presId="urn:microsoft.com/office/officeart/2008/layout/HorizontalMultiLevelHierarchy"/>
    <dgm:cxn modelId="{3F894835-C2FB-4C07-A1FB-DC7412826344}" type="presParOf" srcId="{7E621A57-6E5F-434E-90B0-40817C95BEE9}" destId="{589143AA-D544-4EE7-A6AD-5F383AEAD24A}" srcOrd="0" destOrd="0" presId="urn:microsoft.com/office/officeart/2008/layout/HorizontalMultiLevelHierarchy"/>
    <dgm:cxn modelId="{049DCB00-B191-4CAC-81DC-A161CFD532DD}" type="presParOf" srcId="{390D5B99-79EA-4766-9956-D29A0ACE28BB}" destId="{4641F253-84AD-47AA-B574-5FB5C602E6F5}" srcOrd="11" destOrd="0" presId="urn:microsoft.com/office/officeart/2008/layout/HorizontalMultiLevelHierarchy"/>
    <dgm:cxn modelId="{C45A1814-0818-4C63-A764-6862A7F80FD9}" type="presParOf" srcId="{4641F253-84AD-47AA-B574-5FB5C602E6F5}" destId="{757C20C3-05FA-49E2-BF38-A180406CC67A}" srcOrd="0" destOrd="0" presId="urn:microsoft.com/office/officeart/2008/layout/HorizontalMultiLevelHierarchy"/>
    <dgm:cxn modelId="{ED9005F5-B472-4CBD-8A32-A914E5436555}" type="presParOf" srcId="{4641F253-84AD-47AA-B574-5FB5C602E6F5}" destId="{799AEBBF-2865-41BF-A99A-2C594EF0C3C7}" srcOrd="1" destOrd="0" presId="urn:microsoft.com/office/officeart/2008/layout/HorizontalMultiLevelHierarchy"/>
    <dgm:cxn modelId="{456DCDB6-4504-4620-AF2F-ECB39B9C1761}" type="presParOf" srcId="{390D5B99-79EA-4766-9956-D29A0ACE28BB}" destId="{14F6F588-9E56-40A2-BB85-8FFD9C05A9AF}" srcOrd="12" destOrd="0" presId="urn:microsoft.com/office/officeart/2008/layout/HorizontalMultiLevelHierarchy"/>
    <dgm:cxn modelId="{1C264EC8-9AD5-4067-93F7-1F999DBD122A}" type="presParOf" srcId="{14F6F588-9E56-40A2-BB85-8FFD9C05A9AF}" destId="{953CAECC-CFD6-4B6A-82AC-12C4090215EB}" srcOrd="0" destOrd="0" presId="urn:microsoft.com/office/officeart/2008/layout/HorizontalMultiLevelHierarchy"/>
    <dgm:cxn modelId="{D05F2E7F-3B2F-484C-87D4-FBB1615226FD}" type="presParOf" srcId="{390D5B99-79EA-4766-9956-D29A0ACE28BB}" destId="{1DCF37DE-CEF3-447A-876E-EB07C6EA6589}" srcOrd="13" destOrd="0" presId="urn:microsoft.com/office/officeart/2008/layout/HorizontalMultiLevelHierarchy"/>
    <dgm:cxn modelId="{98C0D240-5462-43C7-9251-F05B2D5A5CEF}" type="presParOf" srcId="{1DCF37DE-CEF3-447A-876E-EB07C6EA6589}" destId="{F4AE9110-D770-460A-84C0-3ADB77428A8B}" srcOrd="0" destOrd="0" presId="urn:microsoft.com/office/officeart/2008/layout/HorizontalMultiLevelHierarchy"/>
    <dgm:cxn modelId="{63B67016-93F0-4451-A37A-E4449104288A}" type="presParOf" srcId="{1DCF37DE-CEF3-447A-876E-EB07C6EA6589}" destId="{63DFC6B1-2509-4D6D-ADBD-75A712B8FDB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6F588-9E56-40A2-BB85-8FFD9C05A9AF}">
      <dsp:nvSpPr>
        <dsp:cNvPr id="0" name=""/>
        <dsp:cNvSpPr/>
      </dsp:nvSpPr>
      <dsp:spPr>
        <a:xfrm>
          <a:off x="3681569" y="3340723"/>
          <a:ext cx="515101" cy="2944559"/>
        </a:xfrm>
        <a:custGeom>
          <a:avLst/>
          <a:gdLst/>
          <a:ahLst/>
          <a:cxnLst/>
          <a:rect l="0" t="0" r="0" b="0"/>
          <a:pathLst>
            <a:path>
              <a:moveTo>
                <a:pt x="0" y="0"/>
              </a:moveTo>
              <a:lnTo>
                <a:pt x="257550" y="0"/>
              </a:lnTo>
              <a:lnTo>
                <a:pt x="257550" y="2944559"/>
              </a:lnTo>
              <a:lnTo>
                <a:pt x="515101" y="294455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864388" y="4738270"/>
        <a:ext cx="149463" cy="149463"/>
      </dsp:txXfrm>
    </dsp:sp>
    <dsp:sp modelId="{7E621A57-6E5F-434E-90B0-40817C95BEE9}">
      <dsp:nvSpPr>
        <dsp:cNvPr id="0" name=""/>
        <dsp:cNvSpPr/>
      </dsp:nvSpPr>
      <dsp:spPr>
        <a:xfrm>
          <a:off x="3681569" y="3340723"/>
          <a:ext cx="515101" cy="1963039"/>
        </a:xfrm>
        <a:custGeom>
          <a:avLst/>
          <a:gdLst/>
          <a:ahLst/>
          <a:cxnLst/>
          <a:rect l="0" t="0" r="0" b="0"/>
          <a:pathLst>
            <a:path>
              <a:moveTo>
                <a:pt x="0" y="0"/>
              </a:moveTo>
              <a:lnTo>
                <a:pt x="257550" y="0"/>
              </a:lnTo>
              <a:lnTo>
                <a:pt x="257550" y="1963039"/>
              </a:lnTo>
              <a:lnTo>
                <a:pt x="515101" y="196303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888383" y="4271505"/>
        <a:ext cx="101474" cy="101474"/>
      </dsp:txXfrm>
    </dsp:sp>
    <dsp:sp modelId="{4859FB89-1B73-4F1A-9DD1-5D682955FDAC}">
      <dsp:nvSpPr>
        <dsp:cNvPr id="0" name=""/>
        <dsp:cNvSpPr/>
      </dsp:nvSpPr>
      <dsp:spPr>
        <a:xfrm>
          <a:off x="3681569" y="3340723"/>
          <a:ext cx="515101" cy="981519"/>
        </a:xfrm>
        <a:custGeom>
          <a:avLst/>
          <a:gdLst/>
          <a:ahLst/>
          <a:cxnLst/>
          <a:rect l="0" t="0" r="0" b="0"/>
          <a:pathLst>
            <a:path>
              <a:moveTo>
                <a:pt x="0" y="0"/>
              </a:moveTo>
              <a:lnTo>
                <a:pt x="257550" y="0"/>
              </a:lnTo>
              <a:lnTo>
                <a:pt x="257550" y="981519"/>
              </a:lnTo>
              <a:lnTo>
                <a:pt x="515101" y="98151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911408" y="3803771"/>
        <a:ext cx="55423" cy="55423"/>
      </dsp:txXfrm>
    </dsp:sp>
    <dsp:sp modelId="{9B6F14D5-73F3-401E-B5CA-4D996E4EBE83}">
      <dsp:nvSpPr>
        <dsp:cNvPr id="0" name=""/>
        <dsp:cNvSpPr/>
      </dsp:nvSpPr>
      <dsp:spPr>
        <a:xfrm>
          <a:off x="3681569" y="3295003"/>
          <a:ext cx="515101" cy="91440"/>
        </a:xfrm>
        <a:custGeom>
          <a:avLst/>
          <a:gdLst/>
          <a:ahLst/>
          <a:cxnLst/>
          <a:rect l="0" t="0" r="0" b="0"/>
          <a:pathLst>
            <a:path>
              <a:moveTo>
                <a:pt x="0" y="45720"/>
              </a:moveTo>
              <a:lnTo>
                <a:pt x="515101" y="4572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926242" y="3327845"/>
        <a:ext cx="25755" cy="25755"/>
      </dsp:txXfrm>
    </dsp:sp>
    <dsp:sp modelId="{A6A9C85C-6072-466E-BC3A-1A84E1B6BFCA}">
      <dsp:nvSpPr>
        <dsp:cNvPr id="0" name=""/>
        <dsp:cNvSpPr/>
      </dsp:nvSpPr>
      <dsp:spPr>
        <a:xfrm>
          <a:off x="3681569" y="2359203"/>
          <a:ext cx="515101" cy="981519"/>
        </a:xfrm>
        <a:custGeom>
          <a:avLst/>
          <a:gdLst/>
          <a:ahLst/>
          <a:cxnLst/>
          <a:rect l="0" t="0" r="0" b="0"/>
          <a:pathLst>
            <a:path>
              <a:moveTo>
                <a:pt x="0" y="981519"/>
              </a:moveTo>
              <a:lnTo>
                <a:pt x="257550" y="981519"/>
              </a:lnTo>
              <a:lnTo>
                <a:pt x="257550" y="0"/>
              </a:lnTo>
              <a:lnTo>
                <a:pt x="515101"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911408" y="2822251"/>
        <a:ext cx="55423" cy="55423"/>
      </dsp:txXfrm>
    </dsp:sp>
    <dsp:sp modelId="{1C917F4E-99FA-471A-BA6B-6838E643FDE5}">
      <dsp:nvSpPr>
        <dsp:cNvPr id="0" name=""/>
        <dsp:cNvSpPr/>
      </dsp:nvSpPr>
      <dsp:spPr>
        <a:xfrm>
          <a:off x="3681569" y="1377683"/>
          <a:ext cx="515101" cy="1963039"/>
        </a:xfrm>
        <a:custGeom>
          <a:avLst/>
          <a:gdLst/>
          <a:ahLst/>
          <a:cxnLst/>
          <a:rect l="0" t="0" r="0" b="0"/>
          <a:pathLst>
            <a:path>
              <a:moveTo>
                <a:pt x="0" y="1963039"/>
              </a:moveTo>
              <a:lnTo>
                <a:pt x="257550" y="1963039"/>
              </a:lnTo>
              <a:lnTo>
                <a:pt x="257550" y="0"/>
              </a:lnTo>
              <a:lnTo>
                <a:pt x="515101"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888383" y="2308465"/>
        <a:ext cx="101474" cy="101474"/>
      </dsp:txXfrm>
    </dsp:sp>
    <dsp:sp modelId="{5AD3E845-287D-4228-BA67-F119821C0DA2}">
      <dsp:nvSpPr>
        <dsp:cNvPr id="0" name=""/>
        <dsp:cNvSpPr/>
      </dsp:nvSpPr>
      <dsp:spPr>
        <a:xfrm>
          <a:off x="3681569" y="411153"/>
          <a:ext cx="515101" cy="2929569"/>
        </a:xfrm>
        <a:custGeom>
          <a:avLst/>
          <a:gdLst/>
          <a:ahLst/>
          <a:cxnLst/>
          <a:rect l="0" t="0" r="0" b="0"/>
          <a:pathLst>
            <a:path>
              <a:moveTo>
                <a:pt x="0" y="2929569"/>
              </a:moveTo>
              <a:lnTo>
                <a:pt x="257550" y="2929569"/>
              </a:lnTo>
              <a:lnTo>
                <a:pt x="257550" y="0"/>
              </a:lnTo>
              <a:lnTo>
                <a:pt x="515101"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CO" sz="2000" kern="1200">
            <a:latin typeface="+mj-lt"/>
          </a:endParaRPr>
        </a:p>
      </dsp:txBody>
      <dsp:txXfrm>
        <a:off x="3864757" y="1801575"/>
        <a:ext cx="148725" cy="148725"/>
      </dsp:txXfrm>
    </dsp:sp>
    <dsp:sp modelId="{A9E753ED-4C9C-4B68-9352-E43541E92C53}">
      <dsp:nvSpPr>
        <dsp:cNvPr id="0" name=""/>
        <dsp:cNvSpPr/>
      </dsp:nvSpPr>
      <dsp:spPr>
        <a:xfrm rot="16200000">
          <a:off x="1222604" y="2948115"/>
          <a:ext cx="4132714" cy="785215"/>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baseline="0">
              <a:solidFill>
                <a:schemeClr val="tx1"/>
              </a:solidFill>
              <a:latin typeface="+mj-lt"/>
            </a:rPr>
            <a:t>Informe de seguimiento a la planeación institucional- </a:t>
          </a:r>
          <a:endParaRPr lang="es-CO" sz="2000" kern="1200" baseline="0">
            <a:solidFill>
              <a:schemeClr val="tx1"/>
            </a:solidFill>
            <a:latin typeface="+mj-lt"/>
          </a:endParaRPr>
        </a:p>
      </dsp:txBody>
      <dsp:txXfrm>
        <a:off x="1222604" y="2948115"/>
        <a:ext cx="4132714" cy="785215"/>
      </dsp:txXfrm>
    </dsp:sp>
    <dsp:sp modelId="{F14ED13E-246D-4D12-88C2-CC28E299B35D}">
      <dsp:nvSpPr>
        <dsp:cNvPr id="0" name=""/>
        <dsp:cNvSpPr/>
      </dsp:nvSpPr>
      <dsp:spPr>
        <a:xfrm>
          <a:off x="4196671" y="18545"/>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889000">
            <a:lnSpc>
              <a:spcPct val="90000"/>
            </a:lnSpc>
            <a:spcBef>
              <a:spcPct val="0"/>
            </a:spcBef>
            <a:spcAft>
              <a:spcPct val="35000"/>
            </a:spcAft>
            <a:buNone/>
          </a:pPr>
          <a:r>
            <a:rPr lang="es-MX" sz="2000" b="0" kern="1200" baseline="0">
              <a:latin typeface="+mj-lt"/>
              <a:ea typeface="+mn-ea"/>
              <a:cs typeface="+mn-cs"/>
            </a:rPr>
            <a:t>Metodología</a:t>
          </a:r>
          <a:r>
            <a:rPr lang="es-MX" sz="2000" kern="1200">
              <a:latin typeface="+mj-lt"/>
            </a:rPr>
            <a:t> </a:t>
          </a:r>
          <a:endParaRPr lang="es-CO" sz="2000" kern="1200">
            <a:latin typeface="+mj-lt"/>
          </a:endParaRPr>
        </a:p>
      </dsp:txBody>
      <dsp:txXfrm>
        <a:off x="4196671" y="18545"/>
        <a:ext cx="2575507" cy="785215"/>
      </dsp:txXfrm>
    </dsp:sp>
    <dsp:sp modelId="{616A259F-FD35-4DC1-8094-D64497B3370C}">
      <dsp:nvSpPr>
        <dsp:cNvPr id="0" name=""/>
        <dsp:cNvSpPr/>
      </dsp:nvSpPr>
      <dsp:spPr>
        <a:xfrm>
          <a:off x="4196671" y="985075"/>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000" b="0" kern="1200" baseline="0">
              <a:latin typeface="+mj-lt"/>
              <a:ea typeface="+mn-ea"/>
              <a:cs typeface="+mn-cs"/>
            </a:rPr>
            <a:t>Plan Estratégico Institucional</a:t>
          </a:r>
          <a:endParaRPr lang="es-CO" sz="2000" b="0" kern="1200" baseline="0">
            <a:latin typeface="+mj-lt"/>
            <a:ea typeface="+mn-ea"/>
            <a:cs typeface="+mn-cs"/>
          </a:endParaRPr>
        </a:p>
      </dsp:txBody>
      <dsp:txXfrm>
        <a:off x="4196671" y="985075"/>
        <a:ext cx="2575507" cy="785215"/>
      </dsp:txXfrm>
    </dsp:sp>
    <dsp:sp modelId="{8DA892D4-B018-4944-8C19-A31EE9E80A6D}">
      <dsp:nvSpPr>
        <dsp:cNvPr id="0" name=""/>
        <dsp:cNvSpPr/>
      </dsp:nvSpPr>
      <dsp:spPr>
        <a:xfrm>
          <a:off x="4196671" y="1966595"/>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a:latin typeface="+mj-lt"/>
            </a:rPr>
            <a:t>Indicadores </a:t>
          </a:r>
        </a:p>
      </dsp:txBody>
      <dsp:txXfrm>
        <a:off x="4196671" y="1966595"/>
        <a:ext cx="2575507" cy="785215"/>
      </dsp:txXfrm>
    </dsp:sp>
    <dsp:sp modelId="{2C76CF78-5C7F-4863-A99D-39F65DD3EF7B}">
      <dsp:nvSpPr>
        <dsp:cNvPr id="0" name=""/>
        <dsp:cNvSpPr/>
      </dsp:nvSpPr>
      <dsp:spPr>
        <a:xfrm>
          <a:off x="4196671" y="2948115"/>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a:latin typeface="+mj-lt"/>
            </a:rPr>
            <a:t>Plan de Acción</a:t>
          </a:r>
          <a:endParaRPr lang="es-CO" sz="2000" kern="1200">
            <a:latin typeface="+mj-lt"/>
          </a:endParaRPr>
        </a:p>
      </dsp:txBody>
      <dsp:txXfrm>
        <a:off x="4196671" y="2948115"/>
        <a:ext cx="2575507" cy="785215"/>
      </dsp:txXfrm>
    </dsp:sp>
    <dsp:sp modelId="{C3BC0800-E68E-48A9-9523-6672C45C80D1}">
      <dsp:nvSpPr>
        <dsp:cNvPr id="0" name=""/>
        <dsp:cNvSpPr/>
      </dsp:nvSpPr>
      <dsp:spPr>
        <a:xfrm>
          <a:off x="4196671" y="3929634"/>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a:latin typeface="+mj-lt"/>
            </a:rPr>
            <a:t>Planes Institucionales </a:t>
          </a:r>
        </a:p>
      </dsp:txBody>
      <dsp:txXfrm>
        <a:off x="4196671" y="3929634"/>
        <a:ext cx="2575507" cy="785215"/>
      </dsp:txXfrm>
    </dsp:sp>
    <dsp:sp modelId="{757C20C3-05FA-49E2-BF38-A180406CC67A}">
      <dsp:nvSpPr>
        <dsp:cNvPr id="0" name=""/>
        <dsp:cNvSpPr/>
      </dsp:nvSpPr>
      <dsp:spPr>
        <a:xfrm>
          <a:off x="4196671" y="4911154"/>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a:latin typeface="+mj-lt"/>
            </a:rPr>
            <a:t>Modelo Integrado de Planeación y Gestión MIPG</a:t>
          </a:r>
          <a:endParaRPr lang="es-CO" sz="2000" kern="1200">
            <a:latin typeface="+mj-lt"/>
          </a:endParaRPr>
        </a:p>
      </dsp:txBody>
      <dsp:txXfrm>
        <a:off x="4196671" y="4911154"/>
        <a:ext cx="2575507" cy="785215"/>
      </dsp:txXfrm>
    </dsp:sp>
    <dsp:sp modelId="{F4AE9110-D770-460A-84C0-3ADB77428A8B}">
      <dsp:nvSpPr>
        <dsp:cNvPr id="0" name=""/>
        <dsp:cNvSpPr/>
      </dsp:nvSpPr>
      <dsp:spPr>
        <a:xfrm>
          <a:off x="4196671" y="5892674"/>
          <a:ext cx="2575507" cy="785215"/>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baseline="0">
              <a:latin typeface="+mj-lt"/>
            </a:rPr>
            <a:t> Ejecución presupuestal </a:t>
          </a:r>
          <a:endParaRPr lang="es-CO" sz="2000" kern="1200" baseline="0">
            <a:latin typeface="+mj-lt"/>
          </a:endParaRPr>
        </a:p>
      </dsp:txBody>
      <dsp:txXfrm>
        <a:off x="4196671" y="5892674"/>
        <a:ext cx="2575507" cy="78521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0.07776</cdr:y>
    </cdr:from>
    <cdr:to>
      <cdr:x>0.98178</cdr:x>
      <cdr:y>0.07776</cdr:y>
    </cdr:to>
    <cdr:cxnSp macro="">
      <cdr:nvCxnSpPr>
        <cdr:cNvPr id="2" name="Conector recto 1" descr="Línea de referencia avance 50% segundo  trimestre">
          <a:extLst xmlns:a="http://schemas.openxmlformats.org/drawingml/2006/main">
            <a:ext uri="{FF2B5EF4-FFF2-40B4-BE49-F238E27FC236}">
              <a16:creationId xmlns:a16="http://schemas.microsoft.com/office/drawing/2014/main" id="{665A0A1A-DC62-E763-0EDC-98C064BFA0D8}"/>
            </a:ext>
          </a:extLst>
        </cdr:cNvPr>
        <cdr:cNvCxnSpPr>
          <a:cxnSpLocks xmlns:a="http://schemas.openxmlformats.org/drawingml/2006/main"/>
        </cdr:cNvCxnSpPr>
      </cdr:nvCxnSpPr>
      <cdr:spPr>
        <a:xfrm xmlns:a="http://schemas.openxmlformats.org/drawingml/2006/main">
          <a:off x="0" y="500284"/>
          <a:ext cx="14363878" cy="0"/>
        </a:xfrm>
        <a:prstGeom xmlns:a="http://schemas.openxmlformats.org/drawingml/2006/main" prst="line">
          <a:avLst/>
        </a:prstGeom>
        <a:ln xmlns:a="http://schemas.openxmlformats.org/drawingml/2006/main" w="57150">
          <a:solidFill>
            <a:srgbClr val="E21A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0.70791</cdr:x>
      <cdr:y>0.27337</cdr:y>
    </cdr:from>
    <cdr:to>
      <cdr:x>1</cdr:x>
      <cdr:y>0.33078</cdr:y>
    </cdr:to>
    <cdr:sp macro="" textlink="">
      <cdr:nvSpPr>
        <cdr:cNvPr id="3" name="CuadroTexto 5">
          <a:extLst xmlns:a="http://schemas.openxmlformats.org/drawingml/2006/main">
            <a:ext uri="{FF2B5EF4-FFF2-40B4-BE49-F238E27FC236}">
              <a16:creationId xmlns:a16="http://schemas.microsoft.com/office/drawing/2014/main" id="{EFD7935C-973A-0402-59F9-759C78873A57}"/>
            </a:ext>
          </a:extLst>
        </cdr:cNvPr>
        <cdr:cNvSpPr txBox="1"/>
      </cdr:nvSpPr>
      <cdr:spPr>
        <a:xfrm xmlns:a="http://schemas.openxmlformats.org/drawingml/2006/main">
          <a:off x="10357002" y="1758730"/>
          <a:ext cx="427339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CO" dirty="0"/>
            <a:t>Línea de referencia avance del 50%</a:t>
          </a:r>
        </a:p>
      </cdr:txBody>
    </cdr:sp>
  </cdr:relSizeAnchor>
  <cdr:relSizeAnchor xmlns:cdr="http://schemas.openxmlformats.org/drawingml/2006/chartDrawing">
    <cdr:from>
      <cdr:x>0.83178</cdr:x>
      <cdr:y>0.46211</cdr:y>
    </cdr:from>
    <cdr:to>
      <cdr:x>1</cdr:x>
      <cdr:y>0.56257</cdr:y>
    </cdr:to>
    <cdr:sp macro="" textlink="">
      <cdr:nvSpPr>
        <cdr:cNvPr id="4" name="CuadroTexto 5">
          <a:extLst xmlns:a="http://schemas.openxmlformats.org/drawingml/2006/main">
            <a:ext uri="{FF2B5EF4-FFF2-40B4-BE49-F238E27FC236}">
              <a16:creationId xmlns:a16="http://schemas.microsoft.com/office/drawing/2014/main" id="{4AD69514-E555-1E1E-FBE8-D6C4E5CE0087}"/>
            </a:ext>
          </a:extLst>
        </cdr:cNvPr>
        <cdr:cNvSpPr txBox="1"/>
      </cdr:nvSpPr>
      <cdr:spPr>
        <a:xfrm xmlns:a="http://schemas.openxmlformats.org/drawingml/2006/main">
          <a:off x="12169254" y="2972944"/>
          <a:ext cx="2461143"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800" dirty="0"/>
            <a:t>Línea de referencia avance del 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FDF36AD-5672-4E4E-BF14-E36D7745E1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E0DD7F3-5C5C-4781-AA3F-50A2293CE4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702743-EAA6-4B33-9A31-D44F6F401208}" type="datetimeFigureOut">
              <a:rPr lang="es-CO" smtClean="0"/>
              <a:t>25/09/2023</a:t>
            </a:fld>
            <a:endParaRPr lang="es-CO"/>
          </a:p>
        </p:txBody>
      </p:sp>
      <p:sp>
        <p:nvSpPr>
          <p:cNvPr id="4" name="Marcador de pie de página 3">
            <a:extLst>
              <a:ext uri="{FF2B5EF4-FFF2-40B4-BE49-F238E27FC236}">
                <a16:creationId xmlns:a16="http://schemas.microsoft.com/office/drawing/2014/main" id="{86A4642A-1271-43F9-93C5-9E0FBB9716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4CA6EDC1-F0AB-4BAB-B13B-1223AA7136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ACCB00-E599-4CA7-AB2A-66CDC2FA2C37}" type="slidenum">
              <a:rPr lang="es-CO" smtClean="0"/>
              <a:t>‹Nº›</a:t>
            </a:fld>
            <a:endParaRPr lang="es-CO"/>
          </a:p>
        </p:txBody>
      </p:sp>
    </p:spTree>
    <p:extLst>
      <p:ext uri="{BB962C8B-B14F-4D97-AF65-F5344CB8AC3E}">
        <p14:creationId xmlns:p14="http://schemas.microsoft.com/office/powerpoint/2010/main" val="369737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A110B-8354-4260-997B-43871FB28C11}" type="datetimeFigureOut">
              <a:rPr lang="es-CO" smtClean="0"/>
              <a:t>25/09/2023</a:t>
            </a:fld>
            <a:endParaRPr lang="es-CO"/>
          </a:p>
        </p:txBody>
      </p:sp>
      <p:sp>
        <p:nvSpPr>
          <p:cNvPr id="4" name="Marcador de imagen de diapositiva 3"/>
          <p:cNvSpPr>
            <a:spLocks noGrp="1" noRot="1" noChangeAspect="1"/>
          </p:cNvSpPr>
          <p:nvPr>
            <p:ph type="sldImg" idx="2"/>
          </p:nvPr>
        </p:nvSpPr>
        <p:spPr>
          <a:xfrm>
            <a:off x="1044575" y="1143000"/>
            <a:ext cx="476885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9C54F-4870-4027-A4D2-0DB7A4E2576D}" type="slidenum">
              <a:rPr lang="es-CO" smtClean="0"/>
              <a:t>‹Nº›</a:t>
            </a:fld>
            <a:endParaRPr lang="es-CO"/>
          </a:p>
        </p:txBody>
      </p:sp>
    </p:spTree>
    <p:extLst>
      <p:ext uri="{BB962C8B-B14F-4D97-AF65-F5344CB8AC3E}">
        <p14:creationId xmlns:p14="http://schemas.microsoft.com/office/powerpoint/2010/main" val="44679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41375" y="1241425"/>
            <a:ext cx="5175250" cy="3349625"/>
          </a:xfrm>
        </p:spPr>
      </p:sp>
      <p:sp>
        <p:nvSpPr>
          <p:cNvPr id="3" name="2 Marcador de notas"/>
          <p:cNvSpPr>
            <a:spLocks noGrp="1"/>
          </p:cNvSpPr>
          <p:nvPr>
            <p:ph type="body" idx="1"/>
          </p:nvPr>
        </p:nvSpPr>
        <p:spPr/>
        <p:txBody>
          <a:bodyPr>
            <a:normAutofit/>
          </a:bodyPr>
          <a:lstStyle/>
          <a:p>
            <a:endParaRPr lang="es-CO"/>
          </a:p>
        </p:txBody>
      </p:sp>
      <p:sp>
        <p:nvSpPr>
          <p:cNvPr id="4" name="3 Marcador de número de diapositiva"/>
          <p:cNvSpPr>
            <a:spLocks noGrp="1"/>
          </p:cNvSpPr>
          <p:nvPr>
            <p:ph type="sldNum" sz="quarter" idx="10"/>
          </p:nvPr>
        </p:nvSpPr>
        <p:spPr/>
        <p:txBody>
          <a:bodyPr/>
          <a:lstStyle/>
          <a:p>
            <a:pPr marL="0" marR="0" lvl="0" indent="0" algn="r" defTabSz="1462464" rtl="0" eaLnBrk="1" fontAlgn="auto" latinLnBrk="0" hangingPunct="1">
              <a:lnSpc>
                <a:spcPct val="100000"/>
              </a:lnSpc>
              <a:spcBef>
                <a:spcPts val="0"/>
              </a:spcBef>
              <a:spcAft>
                <a:spcPts val="0"/>
              </a:spcAft>
              <a:buClrTx/>
              <a:buSzTx/>
              <a:buFontTx/>
              <a:buNone/>
              <a:tabLst/>
              <a:defRPr/>
            </a:pPr>
            <a:fld id="{C204A9AC-53F2-4FFF-AE35-C01AE269D65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464"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165979" y="3125126"/>
            <a:ext cx="13214430" cy="2156377"/>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2331958" y="5700660"/>
            <a:ext cx="10882472" cy="2570886"/>
          </a:xfrm>
        </p:spPr>
        <p:txBody>
          <a:bodyPr/>
          <a:lstStyle>
            <a:lvl1pPr marL="0" indent="0" algn="ctr">
              <a:buNone/>
              <a:defRPr>
                <a:solidFill>
                  <a:schemeClr val="tx1">
                    <a:tint val="75000"/>
                  </a:schemeClr>
                </a:solidFill>
              </a:defRPr>
            </a:lvl1pPr>
            <a:lvl2pPr marL="635659" indent="0" algn="ctr">
              <a:buNone/>
              <a:defRPr>
                <a:solidFill>
                  <a:schemeClr val="tx1">
                    <a:tint val="75000"/>
                  </a:schemeClr>
                </a:solidFill>
              </a:defRPr>
            </a:lvl2pPr>
            <a:lvl3pPr marL="1271320" indent="0" algn="ctr">
              <a:buNone/>
              <a:defRPr>
                <a:solidFill>
                  <a:schemeClr val="tx1">
                    <a:tint val="75000"/>
                  </a:schemeClr>
                </a:solidFill>
              </a:defRPr>
            </a:lvl3pPr>
            <a:lvl4pPr marL="1906979" indent="0" algn="ctr">
              <a:buNone/>
              <a:defRPr>
                <a:solidFill>
                  <a:schemeClr val="tx1">
                    <a:tint val="75000"/>
                  </a:schemeClr>
                </a:solidFill>
              </a:defRPr>
            </a:lvl4pPr>
            <a:lvl5pPr marL="2542640" indent="0" algn="ctr">
              <a:buNone/>
              <a:defRPr>
                <a:solidFill>
                  <a:schemeClr val="tx1">
                    <a:tint val="75000"/>
                  </a:schemeClr>
                </a:solidFill>
              </a:defRPr>
            </a:lvl5pPr>
            <a:lvl6pPr marL="3178299" indent="0" algn="ctr">
              <a:buNone/>
              <a:defRPr>
                <a:solidFill>
                  <a:schemeClr val="tx1">
                    <a:tint val="75000"/>
                  </a:schemeClr>
                </a:solidFill>
              </a:defRPr>
            </a:lvl6pPr>
            <a:lvl7pPr marL="3813957" indent="0" algn="ctr">
              <a:buNone/>
              <a:defRPr>
                <a:solidFill>
                  <a:schemeClr val="tx1">
                    <a:tint val="75000"/>
                  </a:schemeClr>
                </a:solidFill>
              </a:defRPr>
            </a:lvl7pPr>
            <a:lvl8pPr marL="4449619" indent="0" algn="ctr">
              <a:buNone/>
              <a:defRPr>
                <a:solidFill>
                  <a:schemeClr val="tx1">
                    <a:tint val="75000"/>
                  </a:schemeClr>
                </a:solidFill>
              </a:defRPr>
            </a:lvl8pPr>
            <a:lvl9pPr marL="5085279"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691259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33743241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271131" y="402868"/>
            <a:ext cx="3497937" cy="8583592"/>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777323" y="402868"/>
            <a:ext cx="10234705" cy="858359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1692139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165979" y="3125122"/>
            <a:ext cx="13214430" cy="2156377"/>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2331958" y="5700660"/>
            <a:ext cx="10882472" cy="2570886"/>
          </a:xfrm>
        </p:spPr>
        <p:txBody>
          <a:bodyPr/>
          <a:lstStyle>
            <a:lvl1pPr marL="0" indent="0" algn="ctr">
              <a:buNone/>
              <a:defRPr>
                <a:solidFill>
                  <a:schemeClr val="tx1">
                    <a:tint val="75000"/>
                  </a:schemeClr>
                </a:solidFill>
              </a:defRPr>
            </a:lvl1pPr>
            <a:lvl2pPr marL="731351" indent="0" algn="ctr">
              <a:buNone/>
              <a:defRPr>
                <a:solidFill>
                  <a:schemeClr val="tx1">
                    <a:tint val="75000"/>
                  </a:schemeClr>
                </a:solidFill>
              </a:defRPr>
            </a:lvl2pPr>
            <a:lvl3pPr marL="1462704" indent="0" algn="ctr">
              <a:buNone/>
              <a:defRPr>
                <a:solidFill>
                  <a:schemeClr val="tx1">
                    <a:tint val="75000"/>
                  </a:schemeClr>
                </a:solidFill>
              </a:defRPr>
            </a:lvl3pPr>
            <a:lvl4pPr marL="2194054" indent="0" algn="ctr">
              <a:buNone/>
              <a:defRPr>
                <a:solidFill>
                  <a:schemeClr val="tx1">
                    <a:tint val="75000"/>
                  </a:schemeClr>
                </a:solidFill>
              </a:defRPr>
            </a:lvl4pPr>
            <a:lvl5pPr marL="2925408" indent="0" algn="ctr">
              <a:buNone/>
              <a:defRPr>
                <a:solidFill>
                  <a:schemeClr val="tx1">
                    <a:tint val="75000"/>
                  </a:schemeClr>
                </a:solidFill>
              </a:defRPr>
            </a:lvl5pPr>
            <a:lvl6pPr marL="3656758" indent="0" algn="ctr">
              <a:buNone/>
              <a:defRPr>
                <a:solidFill>
                  <a:schemeClr val="tx1">
                    <a:tint val="75000"/>
                  </a:schemeClr>
                </a:solidFill>
              </a:defRPr>
            </a:lvl6pPr>
            <a:lvl7pPr marL="4388109" indent="0" algn="ctr">
              <a:buNone/>
              <a:defRPr>
                <a:solidFill>
                  <a:schemeClr val="tx1">
                    <a:tint val="75000"/>
                  </a:schemeClr>
                </a:solidFill>
              </a:defRPr>
            </a:lvl7pPr>
            <a:lvl8pPr marL="5119462" indent="0" algn="ctr">
              <a:buNone/>
              <a:defRPr>
                <a:solidFill>
                  <a:schemeClr val="tx1">
                    <a:tint val="75000"/>
                  </a:schemeClr>
                </a:solidFill>
              </a:defRPr>
            </a:lvl8pPr>
            <a:lvl9pPr marL="5850814"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174055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1819829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228057" y="6464479"/>
            <a:ext cx="13214430" cy="1998025"/>
          </a:xfrm>
        </p:spPr>
        <p:txBody>
          <a:bodyPr anchor="t"/>
          <a:lstStyle>
            <a:lvl1pPr algn="l">
              <a:defRPr sz="64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1228057" y="4263854"/>
            <a:ext cx="13214430" cy="2200622"/>
          </a:xfrm>
        </p:spPr>
        <p:txBody>
          <a:bodyPr anchor="b"/>
          <a:lstStyle>
            <a:lvl1pPr marL="0" indent="0">
              <a:buNone/>
              <a:defRPr sz="3200">
                <a:solidFill>
                  <a:schemeClr val="tx1">
                    <a:tint val="75000"/>
                  </a:schemeClr>
                </a:solidFill>
              </a:defRPr>
            </a:lvl1pPr>
            <a:lvl2pPr marL="731351" indent="0">
              <a:buNone/>
              <a:defRPr sz="2900">
                <a:solidFill>
                  <a:schemeClr val="tx1">
                    <a:tint val="75000"/>
                  </a:schemeClr>
                </a:solidFill>
              </a:defRPr>
            </a:lvl2pPr>
            <a:lvl3pPr marL="1462704" indent="0">
              <a:buNone/>
              <a:defRPr sz="2600">
                <a:solidFill>
                  <a:schemeClr val="tx1">
                    <a:tint val="75000"/>
                  </a:schemeClr>
                </a:solidFill>
              </a:defRPr>
            </a:lvl3pPr>
            <a:lvl4pPr marL="2194054" indent="0">
              <a:buNone/>
              <a:defRPr sz="2200">
                <a:solidFill>
                  <a:schemeClr val="tx1">
                    <a:tint val="75000"/>
                  </a:schemeClr>
                </a:solidFill>
              </a:defRPr>
            </a:lvl4pPr>
            <a:lvl5pPr marL="2925408" indent="0">
              <a:buNone/>
              <a:defRPr sz="2200">
                <a:solidFill>
                  <a:schemeClr val="tx1">
                    <a:tint val="75000"/>
                  </a:schemeClr>
                </a:solidFill>
              </a:defRPr>
            </a:lvl5pPr>
            <a:lvl6pPr marL="3656758" indent="0">
              <a:buNone/>
              <a:defRPr sz="2200">
                <a:solidFill>
                  <a:schemeClr val="tx1">
                    <a:tint val="75000"/>
                  </a:schemeClr>
                </a:solidFill>
              </a:defRPr>
            </a:lvl6pPr>
            <a:lvl7pPr marL="4388109" indent="0">
              <a:buNone/>
              <a:defRPr sz="2200">
                <a:solidFill>
                  <a:schemeClr val="tx1">
                    <a:tint val="75000"/>
                  </a:schemeClr>
                </a:solidFill>
              </a:defRPr>
            </a:lvl7pPr>
            <a:lvl8pPr marL="5119462" indent="0">
              <a:buNone/>
              <a:defRPr sz="2200">
                <a:solidFill>
                  <a:schemeClr val="tx1">
                    <a:tint val="75000"/>
                  </a:schemeClr>
                </a:solidFill>
              </a:defRPr>
            </a:lvl8pPr>
            <a:lvl9pPr marL="5850814" indent="0">
              <a:buNone/>
              <a:defRPr sz="22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2075382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777321" y="2347336"/>
            <a:ext cx="6866321" cy="6639127"/>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7902747" y="2347336"/>
            <a:ext cx="6866321" cy="6639127"/>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3748448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777321" y="2251854"/>
            <a:ext cx="6869021" cy="938466"/>
          </a:xfrm>
        </p:spPr>
        <p:txBody>
          <a:bodyPr anchor="b"/>
          <a:lstStyle>
            <a:lvl1pPr marL="0" indent="0">
              <a:buNone/>
              <a:defRPr sz="3800" b="1"/>
            </a:lvl1pPr>
            <a:lvl2pPr marL="731351" indent="0">
              <a:buNone/>
              <a:defRPr sz="3200" b="1"/>
            </a:lvl2pPr>
            <a:lvl3pPr marL="1462704" indent="0">
              <a:buNone/>
              <a:defRPr sz="2900" b="1"/>
            </a:lvl3pPr>
            <a:lvl4pPr marL="2194054" indent="0">
              <a:buNone/>
              <a:defRPr sz="2600" b="1"/>
            </a:lvl4pPr>
            <a:lvl5pPr marL="2925408" indent="0">
              <a:buNone/>
              <a:defRPr sz="2600" b="1"/>
            </a:lvl5pPr>
            <a:lvl6pPr marL="3656758" indent="0">
              <a:buNone/>
              <a:defRPr sz="2600" b="1"/>
            </a:lvl6pPr>
            <a:lvl7pPr marL="4388109" indent="0">
              <a:buNone/>
              <a:defRPr sz="2600" b="1"/>
            </a:lvl7pPr>
            <a:lvl8pPr marL="5119462" indent="0">
              <a:buNone/>
              <a:defRPr sz="2600" b="1"/>
            </a:lvl8pPr>
            <a:lvl9pPr marL="5850814" indent="0">
              <a:buNone/>
              <a:defRPr sz="2600" b="1"/>
            </a:lvl9pPr>
          </a:lstStyle>
          <a:p>
            <a:pPr lvl="0"/>
            <a:r>
              <a:rPr lang="es-ES"/>
              <a:t>Haga clic para modificar el estilo de texto del patrón</a:t>
            </a:r>
          </a:p>
        </p:txBody>
      </p:sp>
      <p:sp>
        <p:nvSpPr>
          <p:cNvPr id="4" name="3 Marcador de contenido"/>
          <p:cNvSpPr>
            <a:spLocks noGrp="1"/>
          </p:cNvSpPr>
          <p:nvPr>
            <p:ph sz="half" idx="2"/>
          </p:nvPr>
        </p:nvSpPr>
        <p:spPr>
          <a:xfrm>
            <a:off x="777321" y="3190320"/>
            <a:ext cx="6869021" cy="5796137"/>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7897355" y="2251854"/>
            <a:ext cx="6871719" cy="938466"/>
          </a:xfrm>
        </p:spPr>
        <p:txBody>
          <a:bodyPr anchor="b"/>
          <a:lstStyle>
            <a:lvl1pPr marL="0" indent="0">
              <a:buNone/>
              <a:defRPr sz="3800" b="1"/>
            </a:lvl1pPr>
            <a:lvl2pPr marL="731351" indent="0">
              <a:buNone/>
              <a:defRPr sz="3200" b="1"/>
            </a:lvl2pPr>
            <a:lvl3pPr marL="1462704" indent="0">
              <a:buNone/>
              <a:defRPr sz="2900" b="1"/>
            </a:lvl3pPr>
            <a:lvl4pPr marL="2194054" indent="0">
              <a:buNone/>
              <a:defRPr sz="2600" b="1"/>
            </a:lvl4pPr>
            <a:lvl5pPr marL="2925408" indent="0">
              <a:buNone/>
              <a:defRPr sz="2600" b="1"/>
            </a:lvl5pPr>
            <a:lvl6pPr marL="3656758" indent="0">
              <a:buNone/>
              <a:defRPr sz="2600" b="1"/>
            </a:lvl6pPr>
            <a:lvl7pPr marL="4388109" indent="0">
              <a:buNone/>
              <a:defRPr sz="2600" b="1"/>
            </a:lvl7pPr>
            <a:lvl8pPr marL="5119462" indent="0">
              <a:buNone/>
              <a:defRPr sz="2600" b="1"/>
            </a:lvl8pPr>
            <a:lvl9pPr marL="5850814" indent="0">
              <a:buNone/>
              <a:defRPr sz="2600" b="1"/>
            </a:lvl9pPr>
          </a:lstStyle>
          <a:p>
            <a:pPr lvl="0"/>
            <a:r>
              <a:rPr lang="es-ES"/>
              <a:t>Haga clic para modificar el estilo de texto del patrón</a:t>
            </a:r>
          </a:p>
        </p:txBody>
      </p:sp>
      <p:sp>
        <p:nvSpPr>
          <p:cNvPr id="6" name="5 Marcador de contenido"/>
          <p:cNvSpPr>
            <a:spLocks noGrp="1"/>
          </p:cNvSpPr>
          <p:nvPr>
            <p:ph sz="quarter" idx="4"/>
          </p:nvPr>
        </p:nvSpPr>
        <p:spPr>
          <a:xfrm>
            <a:off x="7897355" y="3190320"/>
            <a:ext cx="6871719" cy="5796137"/>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260314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1000251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108547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77325" y="400538"/>
            <a:ext cx="5114655" cy="1704609"/>
          </a:xfrm>
        </p:spPr>
        <p:txBody>
          <a:bodyPr anchor="b"/>
          <a:lstStyle>
            <a:lvl1pPr algn="l">
              <a:defRPr sz="3200" b="1"/>
            </a:lvl1pPr>
          </a:lstStyle>
          <a:p>
            <a:r>
              <a:rPr lang="es-ES"/>
              <a:t>Haga clic para modificar el estilo de título del patrón</a:t>
            </a:r>
            <a:endParaRPr lang="es-CO"/>
          </a:p>
        </p:txBody>
      </p:sp>
      <p:sp>
        <p:nvSpPr>
          <p:cNvPr id="3" name="2 Marcador de contenido"/>
          <p:cNvSpPr>
            <a:spLocks noGrp="1"/>
          </p:cNvSpPr>
          <p:nvPr>
            <p:ph idx="1"/>
          </p:nvPr>
        </p:nvSpPr>
        <p:spPr>
          <a:xfrm>
            <a:off x="6078206" y="400542"/>
            <a:ext cx="8690863" cy="8585921"/>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777325" y="2105146"/>
            <a:ext cx="5114655" cy="6881312"/>
          </a:xfrm>
        </p:spPr>
        <p:txBody>
          <a:bodyPr/>
          <a:lstStyle>
            <a:lvl1pPr marL="0" indent="0">
              <a:buNone/>
              <a:defRPr sz="2200"/>
            </a:lvl1pPr>
            <a:lvl2pPr marL="731351" indent="0">
              <a:buNone/>
              <a:defRPr sz="1900"/>
            </a:lvl2pPr>
            <a:lvl3pPr marL="1462704" indent="0">
              <a:buNone/>
              <a:defRPr sz="1600"/>
            </a:lvl3pPr>
            <a:lvl4pPr marL="2194054" indent="0">
              <a:buNone/>
              <a:defRPr sz="1400"/>
            </a:lvl4pPr>
            <a:lvl5pPr marL="2925408" indent="0">
              <a:buNone/>
              <a:defRPr sz="1400"/>
            </a:lvl5pPr>
            <a:lvl6pPr marL="3656758" indent="0">
              <a:buNone/>
              <a:defRPr sz="1400"/>
            </a:lvl6pPr>
            <a:lvl7pPr marL="4388109" indent="0">
              <a:buNone/>
              <a:defRPr sz="1400"/>
            </a:lvl7pPr>
            <a:lvl8pPr marL="5119462" indent="0">
              <a:buNone/>
              <a:defRPr sz="1400"/>
            </a:lvl8pPr>
            <a:lvl9pPr marL="5850814" indent="0">
              <a:buNone/>
              <a:defRPr sz="14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27941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3715876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7201" y="7041993"/>
            <a:ext cx="9327833" cy="831347"/>
          </a:xfrm>
        </p:spPr>
        <p:txBody>
          <a:bodyPr anchor="b"/>
          <a:lstStyle>
            <a:lvl1pPr algn="l">
              <a:defRPr sz="32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3047201" y="898878"/>
            <a:ext cx="9327833" cy="6035993"/>
          </a:xfrm>
        </p:spPr>
        <p:txBody>
          <a:bodyPr/>
          <a:lstStyle>
            <a:lvl1pPr marL="0" indent="0">
              <a:buNone/>
              <a:defRPr sz="5100"/>
            </a:lvl1pPr>
            <a:lvl2pPr marL="731351" indent="0">
              <a:buNone/>
              <a:defRPr sz="4500"/>
            </a:lvl2pPr>
            <a:lvl3pPr marL="1462704" indent="0">
              <a:buNone/>
              <a:defRPr sz="3800"/>
            </a:lvl3pPr>
            <a:lvl4pPr marL="2194054" indent="0">
              <a:buNone/>
              <a:defRPr sz="3200"/>
            </a:lvl4pPr>
            <a:lvl5pPr marL="2925408" indent="0">
              <a:buNone/>
              <a:defRPr sz="3200"/>
            </a:lvl5pPr>
            <a:lvl6pPr marL="3656758" indent="0">
              <a:buNone/>
              <a:defRPr sz="3200"/>
            </a:lvl6pPr>
            <a:lvl7pPr marL="4388109" indent="0">
              <a:buNone/>
              <a:defRPr sz="3200"/>
            </a:lvl7pPr>
            <a:lvl8pPr marL="5119462" indent="0">
              <a:buNone/>
              <a:defRPr sz="3200"/>
            </a:lvl8pPr>
            <a:lvl9pPr marL="5850814" indent="0">
              <a:buNone/>
              <a:defRPr sz="3200"/>
            </a:lvl9pPr>
          </a:lstStyle>
          <a:p>
            <a:endParaRPr lang="es-CO"/>
          </a:p>
        </p:txBody>
      </p:sp>
      <p:sp>
        <p:nvSpPr>
          <p:cNvPr id="4" name="3 Marcador de texto"/>
          <p:cNvSpPr>
            <a:spLocks noGrp="1"/>
          </p:cNvSpPr>
          <p:nvPr>
            <p:ph type="body" sz="half" idx="2"/>
          </p:nvPr>
        </p:nvSpPr>
        <p:spPr>
          <a:xfrm>
            <a:off x="3047201" y="7873338"/>
            <a:ext cx="9327833" cy="1180651"/>
          </a:xfrm>
        </p:spPr>
        <p:txBody>
          <a:bodyPr/>
          <a:lstStyle>
            <a:lvl1pPr marL="0" indent="0">
              <a:buNone/>
              <a:defRPr sz="2200"/>
            </a:lvl1pPr>
            <a:lvl2pPr marL="731351" indent="0">
              <a:buNone/>
              <a:defRPr sz="1900"/>
            </a:lvl2pPr>
            <a:lvl3pPr marL="1462704" indent="0">
              <a:buNone/>
              <a:defRPr sz="1600"/>
            </a:lvl3pPr>
            <a:lvl4pPr marL="2194054" indent="0">
              <a:buNone/>
              <a:defRPr sz="1400"/>
            </a:lvl4pPr>
            <a:lvl5pPr marL="2925408" indent="0">
              <a:buNone/>
              <a:defRPr sz="1400"/>
            </a:lvl5pPr>
            <a:lvl6pPr marL="3656758" indent="0">
              <a:buNone/>
              <a:defRPr sz="1400"/>
            </a:lvl6pPr>
            <a:lvl7pPr marL="4388109" indent="0">
              <a:buNone/>
              <a:defRPr sz="1400"/>
            </a:lvl7pPr>
            <a:lvl8pPr marL="5119462" indent="0">
              <a:buNone/>
              <a:defRPr sz="1400"/>
            </a:lvl8pPr>
            <a:lvl9pPr marL="5850814" indent="0">
              <a:buNone/>
              <a:defRPr sz="14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50773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2495738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271131" y="402868"/>
            <a:ext cx="3497937" cy="8583592"/>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777321" y="402868"/>
            <a:ext cx="10234705" cy="858359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FEED43B-98C4-4EC7-80D1-165B094B92B0}" type="datetimeFigureOut">
              <a:rPr lang="es-CO" smtClean="0"/>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t>‹Nº›</a:t>
            </a:fld>
            <a:endParaRPr lang="es-CO"/>
          </a:p>
        </p:txBody>
      </p:sp>
    </p:spTree>
    <p:extLst>
      <p:ext uri="{BB962C8B-B14F-4D97-AF65-F5344CB8AC3E}">
        <p14:creationId xmlns:p14="http://schemas.microsoft.com/office/powerpoint/2010/main" val="4151937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65979" y="1646392"/>
            <a:ext cx="13214430" cy="3502366"/>
          </a:xfrm>
        </p:spPr>
        <p:txBody>
          <a:bodyPr anchor="b"/>
          <a:lstStyle>
            <a:lvl1pPr algn="ctr">
              <a:defRPr sz="8801"/>
            </a:lvl1pPr>
          </a:lstStyle>
          <a:p>
            <a:r>
              <a:rPr lang="es-ES"/>
              <a:t>Haga clic para modificar el estilo de título del patrón</a:t>
            </a:r>
            <a:endParaRPr lang="en-US"/>
          </a:p>
        </p:txBody>
      </p:sp>
      <p:sp>
        <p:nvSpPr>
          <p:cNvPr id="3" name="Subtitle 2"/>
          <p:cNvSpPr>
            <a:spLocks noGrp="1"/>
          </p:cNvSpPr>
          <p:nvPr>
            <p:ph type="subTitle" idx="1"/>
          </p:nvPr>
        </p:nvSpPr>
        <p:spPr>
          <a:xfrm>
            <a:off x="1943300" y="5283824"/>
            <a:ext cx="11659791" cy="2428834"/>
          </a:xfrm>
        </p:spPr>
        <p:txBody>
          <a:bodyPr/>
          <a:lstStyle>
            <a:lvl1pPr marL="0" indent="0" algn="ctr">
              <a:buNone/>
              <a:defRPr sz="3521"/>
            </a:lvl1pPr>
            <a:lvl2pPr marL="670653" indent="0" algn="ctr">
              <a:buNone/>
              <a:defRPr sz="2934"/>
            </a:lvl2pPr>
            <a:lvl3pPr marL="1341307" indent="0" algn="ctr">
              <a:buNone/>
              <a:defRPr sz="2640"/>
            </a:lvl3pPr>
            <a:lvl4pPr marL="2011959" indent="0" algn="ctr">
              <a:buNone/>
              <a:defRPr sz="2347"/>
            </a:lvl4pPr>
            <a:lvl5pPr marL="2682612" indent="0" algn="ctr">
              <a:buNone/>
              <a:defRPr sz="2347"/>
            </a:lvl5pPr>
            <a:lvl6pPr marL="3353265" indent="0" algn="ctr">
              <a:buNone/>
              <a:defRPr sz="2347"/>
            </a:lvl6pPr>
            <a:lvl7pPr marL="4023919" indent="0" algn="ctr">
              <a:buNone/>
              <a:defRPr sz="2347"/>
            </a:lvl7pPr>
            <a:lvl8pPr marL="4694572" indent="0" algn="ctr">
              <a:buNone/>
              <a:defRPr sz="2347"/>
            </a:lvl8pPr>
            <a:lvl9pPr marL="5365224" indent="0" algn="ctr">
              <a:buNone/>
              <a:defRPr sz="2347"/>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09624451-3B6F-4CD7-BFAE-67138B65E701}" type="datetimeFigureOut">
              <a:rPr lang="es-CO" smtClean="0"/>
              <a:t>25/09/2023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1485489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09624451-3B6F-4CD7-BFAE-67138B65E701}" type="datetimeFigureOut">
              <a:rPr lang="es-CO" smtClean="0"/>
              <a:t>25/09/2023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3729609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60718" y="2508014"/>
            <a:ext cx="13408760" cy="4184675"/>
          </a:xfrm>
        </p:spPr>
        <p:txBody>
          <a:bodyPr anchor="b"/>
          <a:lstStyle>
            <a:lvl1pPr>
              <a:defRPr sz="8801"/>
            </a:lvl1pPr>
          </a:lstStyle>
          <a:p>
            <a:r>
              <a:rPr lang="es-ES"/>
              <a:t>Haga clic para modificar el estilo de título del patrón</a:t>
            </a:r>
            <a:endParaRPr lang="en-US"/>
          </a:p>
        </p:txBody>
      </p:sp>
      <p:sp>
        <p:nvSpPr>
          <p:cNvPr id="3" name="Text Placeholder 2"/>
          <p:cNvSpPr>
            <a:spLocks noGrp="1"/>
          </p:cNvSpPr>
          <p:nvPr>
            <p:ph type="body" idx="1"/>
          </p:nvPr>
        </p:nvSpPr>
        <p:spPr>
          <a:xfrm>
            <a:off x="1060718" y="6732277"/>
            <a:ext cx="13408760" cy="2200622"/>
          </a:xfrm>
        </p:spPr>
        <p:txBody>
          <a:bodyPr/>
          <a:lstStyle>
            <a:lvl1pPr marL="0" indent="0">
              <a:buNone/>
              <a:defRPr sz="3521">
                <a:solidFill>
                  <a:schemeClr val="tx1"/>
                </a:solidFill>
              </a:defRPr>
            </a:lvl1pPr>
            <a:lvl2pPr marL="670653" indent="0">
              <a:buNone/>
              <a:defRPr sz="2934">
                <a:solidFill>
                  <a:schemeClr val="tx1">
                    <a:tint val="75000"/>
                  </a:schemeClr>
                </a:solidFill>
              </a:defRPr>
            </a:lvl2pPr>
            <a:lvl3pPr marL="1341307" indent="0">
              <a:buNone/>
              <a:defRPr sz="2640">
                <a:solidFill>
                  <a:schemeClr val="tx1">
                    <a:tint val="75000"/>
                  </a:schemeClr>
                </a:solidFill>
              </a:defRPr>
            </a:lvl3pPr>
            <a:lvl4pPr marL="2011959" indent="0">
              <a:buNone/>
              <a:defRPr sz="2347">
                <a:solidFill>
                  <a:schemeClr val="tx1">
                    <a:tint val="75000"/>
                  </a:schemeClr>
                </a:solidFill>
              </a:defRPr>
            </a:lvl4pPr>
            <a:lvl5pPr marL="2682612" indent="0">
              <a:buNone/>
              <a:defRPr sz="2347">
                <a:solidFill>
                  <a:schemeClr val="tx1">
                    <a:tint val="75000"/>
                  </a:schemeClr>
                </a:solidFill>
              </a:defRPr>
            </a:lvl5pPr>
            <a:lvl6pPr marL="3353265" indent="0">
              <a:buNone/>
              <a:defRPr sz="2347">
                <a:solidFill>
                  <a:schemeClr val="tx1">
                    <a:tint val="75000"/>
                  </a:schemeClr>
                </a:solidFill>
              </a:defRPr>
            </a:lvl6pPr>
            <a:lvl7pPr marL="4023919" indent="0">
              <a:buNone/>
              <a:defRPr sz="2347">
                <a:solidFill>
                  <a:schemeClr val="tx1">
                    <a:tint val="75000"/>
                  </a:schemeClr>
                </a:solidFill>
              </a:defRPr>
            </a:lvl7pPr>
            <a:lvl8pPr marL="4694572" indent="0">
              <a:buNone/>
              <a:defRPr sz="2347">
                <a:solidFill>
                  <a:schemeClr val="tx1">
                    <a:tint val="75000"/>
                  </a:schemeClr>
                </a:solidFill>
              </a:defRPr>
            </a:lvl8pPr>
            <a:lvl9pPr marL="5365224" indent="0">
              <a:buNone/>
              <a:defRPr sz="234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624451-3B6F-4CD7-BFAE-67138B65E701}" type="datetimeFigureOut">
              <a:rPr lang="es-CO" smtClean="0"/>
              <a:t>25/09/2023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2466347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068815" y="2678006"/>
            <a:ext cx="6607215" cy="638297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7870360" y="2678006"/>
            <a:ext cx="6607215" cy="638297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09624451-3B6F-4CD7-BFAE-67138B65E701}" type="datetimeFigureOut">
              <a:rPr lang="es-CO" smtClean="0"/>
              <a:t>25/09/2023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3322977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070839" y="535603"/>
            <a:ext cx="13408760" cy="1944467"/>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1070842" y="2466096"/>
            <a:ext cx="6576850" cy="1208594"/>
          </a:xfrm>
        </p:spPr>
        <p:txBody>
          <a:bodyPr anchor="b"/>
          <a:lstStyle>
            <a:lvl1pPr marL="0" indent="0">
              <a:buNone/>
              <a:defRPr sz="3521" b="1"/>
            </a:lvl1pPr>
            <a:lvl2pPr marL="670653" indent="0">
              <a:buNone/>
              <a:defRPr sz="2934" b="1"/>
            </a:lvl2pPr>
            <a:lvl3pPr marL="1341307" indent="0">
              <a:buNone/>
              <a:defRPr sz="2640" b="1"/>
            </a:lvl3pPr>
            <a:lvl4pPr marL="2011959" indent="0">
              <a:buNone/>
              <a:defRPr sz="2347" b="1"/>
            </a:lvl4pPr>
            <a:lvl5pPr marL="2682612" indent="0">
              <a:buNone/>
              <a:defRPr sz="2347" b="1"/>
            </a:lvl5pPr>
            <a:lvl6pPr marL="3353265" indent="0">
              <a:buNone/>
              <a:defRPr sz="2347" b="1"/>
            </a:lvl6pPr>
            <a:lvl7pPr marL="4023919" indent="0">
              <a:buNone/>
              <a:defRPr sz="2347" b="1"/>
            </a:lvl7pPr>
            <a:lvl8pPr marL="4694572" indent="0">
              <a:buNone/>
              <a:defRPr sz="2347" b="1"/>
            </a:lvl8pPr>
            <a:lvl9pPr marL="5365224" indent="0">
              <a:buNone/>
              <a:defRPr sz="2347" b="1"/>
            </a:lvl9pPr>
          </a:lstStyle>
          <a:p>
            <a:pPr lvl="0"/>
            <a:r>
              <a:rPr lang="es-ES"/>
              <a:t>Haga clic para modificar los estilos de texto del patrón</a:t>
            </a:r>
          </a:p>
        </p:txBody>
      </p:sp>
      <p:sp>
        <p:nvSpPr>
          <p:cNvPr id="4" name="Content Placeholder 3"/>
          <p:cNvSpPr>
            <a:spLocks noGrp="1"/>
          </p:cNvSpPr>
          <p:nvPr>
            <p:ph sz="half" idx="2"/>
          </p:nvPr>
        </p:nvSpPr>
        <p:spPr>
          <a:xfrm>
            <a:off x="1070842" y="3674690"/>
            <a:ext cx="6576850" cy="54049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7870360" y="2466096"/>
            <a:ext cx="6609240" cy="1208594"/>
          </a:xfrm>
        </p:spPr>
        <p:txBody>
          <a:bodyPr anchor="b"/>
          <a:lstStyle>
            <a:lvl1pPr marL="0" indent="0">
              <a:buNone/>
              <a:defRPr sz="3521" b="1"/>
            </a:lvl1pPr>
            <a:lvl2pPr marL="670653" indent="0">
              <a:buNone/>
              <a:defRPr sz="2934" b="1"/>
            </a:lvl2pPr>
            <a:lvl3pPr marL="1341307" indent="0">
              <a:buNone/>
              <a:defRPr sz="2640" b="1"/>
            </a:lvl3pPr>
            <a:lvl4pPr marL="2011959" indent="0">
              <a:buNone/>
              <a:defRPr sz="2347" b="1"/>
            </a:lvl4pPr>
            <a:lvl5pPr marL="2682612" indent="0">
              <a:buNone/>
              <a:defRPr sz="2347" b="1"/>
            </a:lvl5pPr>
            <a:lvl6pPr marL="3353265" indent="0">
              <a:buNone/>
              <a:defRPr sz="2347" b="1"/>
            </a:lvl6pPr>
            <a:lvl7pPr marL="4023919" indent="0">
              <a:buNone/>
              <a:defRPr sz="2347" b="1"/>
            </a:lvl7pPr>
            <a:lvl8pPr marL="4694572" indent="0">
              <a:buNone/>
              <a:defRPr sz="2347" b="1"/>
            </a:lvl8pPr>
            <a:lvl9pPr marL="5365224" indent="0">
              <a:buNone/>
              <a:defRPr sz="2347" b="1"/>
            </a:lvl9pPr>
          </a:lstStyle>
          <a:p>
            <a:pPr lvl="0"/>
            <a:r>
              <a:rPr lang="es-ES"/>
              <a:t>Haga clic para modificar los estilos de texto del patrón</a:t>
            </a:r>
          </a:p>
        </p:txBody>
      </p:sp>
      <p:sp>
        <p:nvSpPr>
          <p:cNvPr id="6" name="Content Placeholder 5"/>
          <p:cNvSpPr>
            <a:spLocks noGrp="1"/>
          </p:cNvSpPr>
          <p:nvPr>
            <p:ph sz="quarter" idx="4"/>
          </p:nvPr>
        </p:nvSpPr>
        <p:spPr>
          <a:xfrm>
            <a:off x="7870360" y="3674690"/>
            <a:ext cx="6609240" cy="54049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09624451-3B6F-4CD7-BFAE-67138B65E701}" type="datetimeFigureOut">
              <a:rPr lang="es-CO" smtClean="0"/>
              <a:t>25/09/2023</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1899959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09624451-3B6F-4CD7-BFAE-67138B65E701}" type="datetimeFigureOut">
              <a:rPr lang="es-CO" smtClean="0"/>
              <a:t>25/09/2023</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4030016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24451-3B6F-4CD7-BFAE-67138B65E701}" type="datetimeFigureOut">
              <a:rPr lang="es-CO" smtClean="0"/>
              <a:t>25/09/2023</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354757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228056" y="6464484"/>
            <a:ext cx="13214430" cy="1998025"/>
          </a:xfrm>
        </p:spPr>
        <p:txBody>
          <a:bodyPr anchor="t"/>
          <a:lstStyle>
            <a:lvl1pPr algn="l">
              <a:defRPr sz="5564"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1228056" y="4263854"/>
            <a:ext cx="13214430" cy="2200622"/>
          </a:xfrm>
        </p:spPr>
        <p:txBody>
          <a:bodyPr anchor="b"/>
          <a:lstStyle>
            <a:lvl1pPr marL="0" indent="0">
              <a:buNone/>
              <a:defRPr sz="2782">
                <a:solidFill>
                  <a:schemeClr val="tx1">
                    <a:tint val="75000"/>
                  </a:schemeClr>
                </a:solidFill>
              </a:defRPr>
            </a:lvl1pPr>
            <a:lvl2pPr marL="635659" indent="0">
              <a:buNone/>
              <a:defRPr sz="2521">
                <a:solidFill>
                  <a:schemeClr val="tx1">
                    <a:tint val="75000"/>
                  </a:schemeClr>
                </a:solidFill>
              </a:defRPr>
            </a:lvl2pPr>
            <a:lvl3pPr marL="1271320" indent="0">
              <a:buNone/>
              <a:defRPr sz="2260">
                <a:solidFill>
                  <a:schemeClr val="tx1">
                    <a:tint val="75000"/>
                  </a:schemeClr>
                </a:solidFill>
              </a:defRPr>
            </a:lvl3pPr>
            <a:lvl4pPr marL="1906979" indent="0">
              <a:buNone/>
              <a:defRPr sz="1826">
                <a:solidFill>
                  <a:schemeClr val="tx1">
                    <a:tint val="75000"/>
                  </a:schemeClr>
                </a:solidFill>
              </a:defRPr>
            </a:lvl4pPr>
            <a:lvl5pPr marL="2542640" indent="0">
              <a:buNone/>
              <a:defRPr sz="1826">
                <a:solidFill>
                  <a:schemeClr val="tx1">
                    <a:tint val="75000"/>
                  </a:schemeClr>
                </a:solidFill>
              </a:defRPr>
            </a:lvl5pPr>
            <a:lvl6pPr marL="3178299" indent="0">
              <a:buNone/>
              <a:defRPr sz="1826">
                <a:solidFill>
                  <a:schemeClr val="tx1">
                    <a:tint val="75000"/>
                  </a:schemeClr>
                </a:solidFill>
              </a:defRPr>
            </a:lvl6pPr>
            <a:lvl7pPr marL="3813957" indent="0">
              <a:buNone/>
              <a:defRPr sz="1826">
                <a:solidFill>
                  <a:schemeClr val="tx1">
                    <a:tint val="75000"/>
                  </a:schemeClr>
                </a:solidFill>
              </a:defRPr>
            </a:lvl7pPr>
            <a:lvl8pPr marL="4449619" indent="0">
              <a:buNone/>
              <a:defRPr sz="1826">
                <a:solidFill>
                  <a:schemeClr val="tx1">
                    <a:tint val="75000"/>
                  </a:schemeClr>
                </a:solidFill>
              </a:defRPr>
            </a:lvl8pPr>
            <a:lvl9pPr marL="5085279" indent="0">
              <a:buNone/>
              <a:defRPr sz="1826">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3104349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70839" y="670667"/>
            <a:ext cx="5014115" cy="2347330"/>
          </a:xfrm>
        </p:spPr>
        <p:txBody>
          <a:bodyPr anchor="b"/>
          <a:lstStyle>
            <a:lvl1pPr>
              <a:defRPr sz="4694"/>
            </a:lvl1pPr>
          </a:lstStyle>
          <a:p>
            <a:r>
              <a:rPr lang="es-ES"/>
              <a:t>Haga clic para modificar el estilo de título del patrón</a:t>
            </a:r>
            <a:endParaRPr lang="en-US"/>
          </a:p>
        </p:txBody>
      </p:sp>
      <p:sp>
        <p:nvSpPr>
          <p:cNvPr id="3" name="Content Placeholder 2"/>
          <p:cNvSpPr>
            <a:spLocks noGrp="1"/>
          </p:cNvSpPr>
          <p:nvPr>
            <p:ph idx="1"/>
          </p:nvPr>
        </p:nvSpPr>
        <p:spPr>
          <a:xfrm>
            <a:off x="6609240" y="1448455"/>
            <a:ext cx="7870359" cy="7149112"/>
          </a:xfrm>
        </p:spPr>
        <p:txBody>
          <a:bodyPr/>
          <a:lstStyle>
            <a:lvl1pPr>
              <a:defRPr sz="4694"/>
            </a:lvl1pPr>
            <a:lvl2pPr>
              <a:defRPr sz="4108"/>
            </a:lvl2pPr>
            <a:lvl3pPr>
              <a:defRPr sz="3521"/>
            </a:lvl3pPr>
            <a:lvl4pPr>
              <a:defRPr sz="2934"/>
            </a:lvl4pPr>
            <a:lvl5pPr>
              <a:defRPr sz="2934"/>
            </a:lvl5pPr>
            <a:lvl6pPr>
              <a:defRPr sz="2934"/>
            </a:lvl6pPr>
            <a:lvl7pPr>
              <a:defRPr sz="2934"/>
            </a:lvl7pPr>
            <a:lvl8pPr>
              <a:defRPr sz="2934"/>
            </a:lvl8pPr>
            <a:lvl9pPr>
              <a:defRPr sz="2934"/>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070839" y="3017996"/>
            <a:ext cx="5014115" cy="5591212"/>
          </a:xfrm>
        </p:spPr>
        <p:txBody>
          <a:bodyPr/>
          <a:lstStyle>
            <a:lvl1pPr marL="0" indent="0">
              <a:buNone/>
              <a:defRPr sz="2347"/>
            </a:lvl1pPr>
            <a:lvl2pPr marL="670653" indent="0">
              <a:buNone/>
              <a:defRPr sz="2053"/>
            </a:lvl2pPr>
            <a:lvl3pPr marL="1341307" indent="0">
              <a:buNone/>
              <a:defRPr sz="1760"/>
            </a:lvl3pPr>
            <a:lvl4pPr marL="2011959" indent="0">
              <a:buNone/>
              <a:defRPr sz="1466"/>
            </a:lvl4pPr>
            <a:lvl5pPr marL="2682612" indent="0">
              <a:buNone/>
              <a:defRPr sz="1466"/>
            </a:lvl5pPr>
            <a:lvl6pPr marL="3353265" indent="0">
              <a:buNone/>
              <a:defRPr sz="1466"/>
            </a:lvl6pPr>
            <a:lvl7pPr marL="4023919" indent="0">
              <a:buNone/>
              <a:defRPr sz="1466"/>
            </a:lvl7pPr>
            <a:lvl8pPr marL="4694572" indent="0">
              <a:buNone/>
              <a:defRPr sz="1466"/>
            </a:lvl8pPr>
            <a:lvl9pPr marL="5365224" indent="0">
              <a:buNone/>
              <a:defRPr sz="1466"/>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9624451-3B6F-4CD7-BFAE-67138B65E701}" type="datetimeFigureOut">
              <a:rPr lang="es-CO" smtClean="0"/>
              <a:t>25/09/2023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2394922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70839" y="670667"/>
            <a:ext cx="5014115" cy="2347330"/>
          </a:xfrm>
        </p:spPr>
        <p:txBody>
          <a:bodyPr anchor="b"/>
          <a:lstStyle>
            <a:lvl1pPr>
              <a:defRPr sz="4694"/>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6609240" y="1448455"/>
            <a:ext cx="7870359" cy="7149112"/>
          </a:xfrm>
        </p:spPr>
        <p:txBody>
          <a:bodyPr anchor="t"/>
          <a:lstStyle>
            <a:lvl1pPr marL="0" indent="0">
              <a:buNone/>
              <a:defRPr sz="4694"/>
            </a:lvl1pPr>
            <a:lvl2pPr marL="670653" indent="0">
              <a:buNone/>
              <a:defRPr sz="4108"/>
            </a:lvl2pPr>
            <a:lvl3pPr marL="1341307" indent="0">
              <a:buNone/>
              <a:defRPr sz="3521"/>
            </a:lvl3pPr>
            <a:lvl4pPr marL="2011959" indent="0">
              <a:buNone/>
              <a:defRPr sz="2934"/>
            </a:lvl4pPr>
            <a:lvl5pPr marL="2682612" indent="0">
              <a:buNone/>
              <a:defRPr sz="2934"/>
            </a:lvl5pPr>
            <a:lvl6pPr marL="3353265" indent="0">
              <a:buNone/>
              <a:defRPr sz="2934"/>
            </a:lvl6pPr>
            <a:lvl7pPr marL="4023919" indent="0">
              <a:buNone/>
              <a:defRPr sz="2934"/>
            </a:lvl7pPr>
            <a:lvl8pPr marL="4694572" indent="0">
              <a:buNone/>
              <a:defRPr sz="2934"/>
            </a:lvl8pPr>
            <a:lvl9pPr marL="5365224" indent="0">
              <a:buNone/>
              <a:defRPr sz="2934"/>
            </a:lvl9pPr>
          </a:lstStyle>
          <a:p>
            <a:r>
              <a:rPr lang="es-ES"/>
              <a:t>Haga clic en el icono para agregar una imagen</a:t>
            </a:r>
            <a:endParaRPr lang="en-US"/>
          </a:p>
        </p:txBody>
      </p:sp>
      <p:sp>
        <p:nvSpPr>
          <p:cNvPr id="4" name="Text Placeholder 3"/>
          <p:cNvSpPr>
            <a:spLocks noGrp="1"/>
          </p:cNvSpPr>
          <p:nvPr>
            <p:ph type="body" sz="half" idx="2"/>
          </p:nvPr>
        </p:nvSpPr>
        <p:spPr>
          <a:xfrm>
            <a:off x="1070839" y="3017996"/>
            <a:ext cx="5014115" cy="5591212"/>
          </a:xfrm>
        </p:spPr>
        <p:txBody>
          <a:bodyPr/>
          <a:lstStyle>
            <a:lvl1pPr marL="0" indent="0">
              <a:buNone/>
              <a:defRPr sz="2347"/>
            </a:lvl1pPr>
            <a:lvl2pPr marL="670653" indent="0">
              <a:buNone/>
              <a:defRPr sz="2053"/>
            </a:lvl2pPr>
            <a:lvl3pPr marL="1341307" indent="0">
              <a:buNone/>
              <a:defRPr sz="1760"/>
            </a:lvl3pPr>
            <a:lvl4pPr marL="2011959" indent="0">
              <a:buNone/>
              <a:defRPr sz="1466"/>
            </a:lvl4pPr>
            <a:lvl5pPr marL="2682612" indent="0">
              <a:buNone/>
              <a:defRPr sz="1466"/>
            </a:lvl5pPr>
            <a:lvl6pPr marL="3353265" indent="0">
              <a:buNone/>
              <a:defRPr sz="1466"/>
            </a:lvl6pPr>
            <a:lvl7pPr marL="4023919" indent="0">
              <a:buNone/>
              <a:defRPr sz="1466"/>
            </a:lvl7pPr>
            <a:lvl8pPr marL="4694572" indent="0">
              <a:buNone/>
              <a:defRPr sz="1466"/>
            </a:lvl8pPr>
            <a:lvl9pPr marL="5365224" indent="0">
              <a:buNone/>
              <a:defRPr sz="1466"/>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9624451-3B6F-4CD7-BFAE-67138B65E701}" type="datetimeFigureOut">
              <a:rPr lang="es-CO" smtClean="0"/>
              <a:t>25/09/2023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3556681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09624451-3B6F-4CD7-BFAE-67138B65E701}" type="datetimeFigureOut">
              <a:rPr lang="es-CO" smtClean="0"/>
              <a:t>25/09/2023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122274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5385" y="535601"/>
            <a:ext cx="3352189" cy="8525375"/>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68816" y="535601"/>
            <a:ext cx="9862239" cy="85253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09624451-3B6F-4CD7-BFAE-67138B65E701}" type="datetimeFigureOut">
              <a:rPr lang="es-CO" smtClean="0"/>
              <a:t>25/09/2023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B6706F8-933F-4AC3-963B-E8A8F1DD828B}" type="slidenum">
              <a:rPr lang="es-CO" smtClean="0"/>
              <a:t>‹Nº›</a:t>
            </a:fld>
            <a:endParaRPr lang="es-CO"/>
          </a:p>
        </p:txBody>
      </p:sp>
    </p:spTree>
    <p:extLst>
      <p:ext uri="{BB962C8B-B14F-4D97-AF65-F5344CB8AC3E}">
        <p14:creationId xmlns:p14="http://schemas.microsoft.com/office/powerpoint/2010/main" val="157376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777322" y="2347340"/>
            <a:ext cx="6866321" cy="6639127"/>
          </a:xfrm>
        </p:spPr>
        <p:txBody>
          <a:bodyPr/>
          <a:lstStyle>
            <a:lvl1pPr>
              <a:defRPr sz="3825"/>
            </a:lvl1pPr>
            <a:lvl2pPr>
              <a:defRPr sz="3303"/>
            </a:lvl2pPr>
            <a:lvl3pPr>
              <a:defRPr sz="2782"/>
            </a:lvl3pPr>
            <a:lvl4pPr>
              <a:defRPr sz="2521"/>
            </a:lvl4pPr>
            <a:lvl5pPr>
              <a:defRPr sz="2521"/>
            </a:lvl5pPr>
            <a:lvl6pPr>
              <a:defRPr sz="2521"/>
            </a:lvl6pPr>
            <a:lvl7pPr>
              <a:defRPr sz="2521"/>
            </a:lvl7pPr>
            <a:lvl8pPr>
              <a:defRPr sz="2521"/>
            </a:lvl8pPr>
            <a:lvl9pPr>
              <a:defRPr sz="2521"/>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7902748" y="2347340"/>
            <a:ext cx="6866321" cy="6639127"/>
          </a:xfrm>
        </p:spPr>
        <p:txBody>
          <a:bodyPr/>
          <a:lstStyle>
            <a:lvl1pPr>
              <a:defRPr sz="3825"/>
            </a:lvl1pPr>
            <a:lvl2pPr>
              <a:defRPr sz="3303"/>
            </a:lvl2pPr>
            <a:lvl3pPr>
              <a:defRPr sz="2782"/>
            </a:lvl3pPr>
            <a:lvl4pPr>
              <a:defRPr sz="2521"/>
            </a:lvl4pPr>
            <a:lvl5pPr>
              <a:defRPr sz="2521"/>
            </a:lvl5pPr>
            <a:lvl6pPr>
              <a:defRPr sz="2521"/>
            </a:lvl6pPr>
            <a:lvl7pPr>
              <a:defRPr sz="2521"/>
            </a:lvl7pPr>
            <a:lvl8pPr>
              <a:defRPr sz="2521"/>
            </a:lvl8pPr>
            <a:lvl9pPr>
              <a:defRPr sz="2521"/>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18470602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777322" y="2251854"/>
            <a:ext cx="6869020" cy="938466"/>
          </a:xfrm>
        </p:spPr>
        <p:txBody>
          <a:bodyPr anchor="b"/>
          <a:lstStyle>
            <a:lvl1pPr marL="0" indent="0">
              <a:buNone/>
              <a:defRPr sz="3303" b="1"/>
            </a:lvl1pPr>
            <a:lvl2pPr marL="635659" indent="0">
              <a:buNone/>
              <a:defRPr sz="2782" b="1"/>
            </a:lvl2pPr>
            <a:lvl3pPr marL="1271320" indent="0">
              <a:buNone/>
              <a:defRPr sz="2521" b="1"/>
            </a:lvl3pPr>
            <a:lvl4pPr marL="1906979" indent="0">
              <a:buNone/>
              <a:defRPr sz="2260" b="1"/>
            </a:lvl4pPr>
            <a:lvl5pPr marL="2542640" indent="0">
              <a:buNone/>
              <a:defRPr sz="2260" b="1"/>
            </a:lvl5pPr>
            <a:lvl6pPr marL="3178299" indent="0">
              <a:buNone/>
              <a:defRPr sz="2260" b="1"/>
            </a:lvl6pPr>
            <a:lvl7pPr marL="3813957" indent="0">
              <a:buNone/>
              <a:defRPr sz="2260" b="1"/>
            </a:lvl7pPr>
            <a:lvl8pPr marL="4449619" indent="0">
              <a:buNone/>
              <a:defRPr sz="2260" b="1"/>
            </a:lvl8pPr>
            <a:lvl9pPr marL="5085279" indent="0">
              <a:buNone/>
              <a:defRPr sz="2260" b="1"/>
            </a:lvl9pPr>
          </a:lstStyle>
          <a:p>
            <a:pPr lvl="0"/>
            <a:r>
              <a:rPr lang="es-ES"/>
              <a:t>Haga clic para modificar el estilo de texto del patrón</a:t>
            </a:r>
          </a:p>
        </p:txBody>
      </p:sp>
      <p:sp>
        <p:nvSpPr>
          <p:cNvPr id="4" name="3 Marcador de contenido"/>
          <p:cNvSpPr>
            <a:spLocks noGrp="1"/>
          </p:cNvSpPr>
          <p:nvPr>
            <p:ph sz="half" idx="2"/>
          </p:nvPr>
        </p:nvSpPr>
        <p:spPr>
          <a:xfrm>
            <a:off x="777322" y="3190322"/>
            <a:ext cx="6869020" cy="5796137"/>
          </a:xfrm>
        </p:spPr>
        <p:txBody>
          <a:bodyPr/>
          <a:lstStyle>
            <a:lvl1pPr>
              <a:defRPr sz="3303"/>
            </a:lvl1pPr>
            <a:lvl2pPr>
              <a:defRPr sz="2782"/>
            </a:lvl2pPr>
            <a:lvl3pPr>
              <a:defRPr sz="2521"/>
            </a:lvl3pPr>
            <a:lvl4pPr>
              <a:defRPr sz="2260"/>
            </a:lvl4pPr>
            <a:lvl5pPr>
              <a:defRPr sz="2260"/>
            </a:lvl5pPr>
            <a:lvl6pPr>
              <a:defRPr sz="2260"/>
            </a:lvl6pPr>
            <a:lvl7pPr>
              <a:defRPr sz="2260"/>
            </a:lvl7pPr>
            <a:lvl8pPr>
              <a:defRPr sz="2260"/>
            </a:lvl8pPr>
            <a:lvl9pPr>
              <a:defRPr sz="226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7897357" y="2251854"/>
            <a:ext cx="6871719" cy="938466"/>
          </a:xfrm>
        </p:spPr>
        <p:txBody>
          <a:bodyPr anchor="b"/>
          <a:lstStyle>
            <a:lvl1pPr marL="0" indent="0">
              <a:buNone/>
              <a:defRPr sz="3303" b="1"/>
            </a:lvl1pPr>
            <a:lvl2pPr marL="635659" indent="0">
              <a:buNone/>
              <a:defRPr sz="2782" b="1"/>
            </a:lvl2pPr>
            <a:lvl3pPr marL="1271320" indent="0">
              <a:buNone/>
              <a:defRPr sz="2521" b="1"/>
            </a:lvl3pPr>
            <a:lvl4pPr marL="1906979" indent="0">
              <a:buNone/>
              <a:defRPr sz="2260" b="1"/>
            </a:lvl4pPr>
            <a:lvl5pPr marL="2542640" indent="0">
              <a:buNone/>
              <a:defRPr sz="2260" b="1"/>
            </a:lvl5pPr>
            <a:lvl6pPr marL="3178299" indent="0">
              <a:buNone/>
              <a:defRPr sz="2260" b="1"/>
            </a:lvl6pPr>
            <a:lvl7pPr marL="3813957" indent="0">
              <a:buNone/>
              <a:defRPr sz="2260" b="1"/>
            </a:lvl7pPr>
            <a:lvl8pPr marL="4449619" indent="0">
              <a:buNone/>
              <a:defRPr sz="2260" b="1"/>
            </a:lvl8pPr>
            <a:lvl9pPr marL="5085279" indent="0">
              <a:buNone/>
              <a:defRPr sz="2260" b="1"/>
            </a:lvl9pPr>
          </a:lstStyle>
          <a:p>
            <a:pPr lvl="0"/>
            <a:r>
              <a:rPr lang="es-ES"/>
              <a:t>Haga clic para modificar el estilo de texto del patrón</a:t>
            </a:r>
          </a:p>
        </p:txBody>
      </p:sp>
      <p:sp>
        <p:nvSpPr>
          <p:cNvPr id="6" name="5 Marcador de contenido"/>
          <p:cNvSpPr>
            <a:spLocks noGrp="1"/>
          </p:cNvSpPr>
          <p:nvPr>
            <p:ph sz="quarter" idx="4"/>
          </p:nvPr>
        </p:nvSpPr>
        <p:spPr>
          <a:xfrm>
            <a:off x="7897357" y="3190322"/>
            <a:ext cx="6871719" cy="5796137"/>
          </a:xfrm>
        </p:spPr>
        <p:txBody>
          <a:bodyPr/>
          <a:lstStyle>
            <a:lvl1pPr>
              <a:defRPr sz="3303"/>
            </a:lvl1pPr>
            <a:lvl2pPr>
              <a:defRPr sz="2782"/>
            </a:lvl2pPr>
            <a:lvl3pPr>
              <a:defRPr sz="2521"/>
            </a:lvl3pPr>
            <a:lvl4pPr>
              <a:defRPr sz="2260"/>
            </a:lvl4pPr>
            <a:lvl5pPr>
              <a:defRPr sz="2260"/>
            </a:lvl5pPr>
            <a:lvl6pPr>
              <a:defRPr sz="2260"/>
            </a:lvl6pPr>
            <a:lvl7pPr>
              <a:defRPr sz="2260"/>
            </a:lvl7pPr>
            <a:lvl8pPr>
              <a:defRPr sz="2260"/>
            </a:lvl8pPr>
            <a:lvl9pPr>
              <a:defRPr sz="226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42885470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2116879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3727589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77327" y="400541"/>
            <a:ext cx="5114655" cy="1704609"/>
          </a:xfrm>
        </p:spPr>
        <p:txBody>
          <a:bodyPr anchor="b"/>
          <a:lstStyle>
            <a:lvl1pPr algn="l">
              <a:defRPr sz="2782" b="1"/>
            </a:lvl1pPr>
          </a:lstStyle>
          <a:p>
            <a:r>
              <a:rPr lang="es-ES"/>
              <a:t>Haga clic para modificar el estilo de título del patrón</a:t>
            </a:r>
            <a:endParaRPr lang="es-CO"/>
          </a:p>
        </p:txBody>
      </p:sp>
      <p:sp>
        <p:nvSpPr>
          <p:cNvPr id="3" name="2 Marcador de contenido"/>
          <p:cNvSpPr>
            <a:spLocks noGrp="1"/>
          </p:cNvSpPr>
          <p:nvPr>
            <p:ph idx="1"/>
          </p:nvPr>
        </p:nvSpPr>
        <p:spPr>
          <a:xfrm>
            <a:off x="6078208" y="400546"/>
            <a:ext cx="8690862" cy="8585921"/>
          </a:xfrm>
        </p:spPr>
        <p:txBody>
          <a:bodyPr/>
          <a:lstStyle>
            <a:lvl1pPr>
              <a:defRPr sz="4347"/>
            </a:lvl1pPr>
            <a:lvl2pPr>
              <a:defRPr sz="3825"/>
            </a:lvl2pPr>
            <a:lvl3pPr>
              <a:defRPr sz="3303"/>
            </a:lvl3pPr>
            <a:lvl4pPr>
              <a:defRPr sz="2782"/>
            </a:lvl4pPr>
            <a:lvl5pPr>
              <a:defRPr sz="2782"/>
            </a:lvl5pPr>
            <a:lvl6pPr>
              <a:defRPr sz="2782"/>
            </a:lvl6pPr>
            <a:lvl7pPr>
              <a:defRPr sz="2782"/>
            </a:lvl7pPr>
            <a:lvl8pPr>
              <a:defRPr sz="2782"/>
            </a:lvl8pPr>
            <a:lvl9pPr>
              <a:defRPr sz="2782"/>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777327" y="2105146"/>
            <a:ext cx="5114655" cy="6881312"/>
          </a:xfrm>
        </p:spPr>
        <p:txBody>
          <a:bodyPr/>
          <a:lstStyle>
            <a:lvl1pPr marL="0" indent="0">
              <a:buNone/>
              <a:defRPr sz="1826"/>
            </a:lvl1pPr>
            <a:lvl2pPr marL="635659" indent="0">
              <a:buNone/>
              <a:defRPr sz="1565"/>
            </a:lvl2pPr>
            <a:lvl3pPr marL="1271320" indent="0">
              <a:buNone/>
              <a:defRPr sz="1304"/>
            </a:lvl3pPr>
            <a:lvl4pPr marL="1906979" indent="0">
              <a:buNone/>
              <a:defRPr sz="1217"/>
            </a:lvl4pPr>
            <a:lvl5pPr marL="2542640" indent="0">
              <a:buNone/>
              <a:defRPr sz="1217"/>
            </a:lvl5pPr>
            <a:lvl6pPr marL="3178299" indent="0">
              <a:buNone/>
              <a:defRPr sz="1217"/>
            </a:lvl6pPr>
            <a:lvl7pPr marL="3813957" indent="0">
              <a:buNone/>
              <a:defRPr sz="1217"/>
            </a:lvl7pPr>
            <a:lvl8pPr marL="4449619" indent="0">
              <a:buNone/>
              <a:defRPr sz="1217"/>
            </a:lvl8pPr>
            <a:lvl9pPr marL="5085279" indent="0">
              <a:buNone/>
              <a:defRPr sz="1217"/>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17469745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7204" y="7041993"/>
            <a:ext cx="9327833" cy="831347"/>
          </a:xfrm>
        </p:spPr>
        <p:txBody>
          <a:bodyPr anchor="b"/>
          <a:lstStyle>
            <a:lvl1pPr algn="l">
              <a:defRPr sz="2782"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3047204" y="898880"/>
            <a:ext cx="9327833" cy="6035993"/>
          </a:xfrm>
        </p:spPr>
        <p:txBody>
          <a:bodyPr/>
          <a:lstStyle>
            <a:lvl1pPr marL="0" indent="0">
              <a:buNone/>
              <a:defRPr sz="4347"/>
            </a:lvl1pPr>
            <a:lvl2pPr marL="635659" indent="0">
              <a:buNone/>
              <a:defRPr sz="3825"/>
            </a:lvl2pPr>
            <a:lvl3pPr marL="1271320" indent="0">
              <a:buNone/>
              <a:defRPr sz="3303"/>
            </a:lvl3pPr>
            <a:lvl4pPr marL="1906979" indent="0">
              <a:buNone/>
              <a:defRPr sz="2782"/>
            </a:lvl4pPr>
            <a:lvl5pPr marL="2542640" indent="0">
              <a:buNone/>
              <a:defRPr sz="2782"/>
            </a:lvl5pPr>
            <a:lvl6pPr marL="3178299" indent="0">
              <a:buNone/>
              <a:defRPr sz="2782"/>
            </a:lvl6pPr>
            <a:lvl7pPr marL="3813957" indent="0">
              <a:buNone/>
              <a:defRPr sz="2782"/>
            </a:lvl7pPr>
            <a:lvl8pPr marL="4449619" indent="0">
              <a:buNone/>
              <a:defRPr sz="2782"/>
            </a:lvl8pPr>
            <a:lvl9pPr marL="5085279" indent="0">
              <a:buNone/>
              <a:defRPr sz="2782"/>
            </a:lvl9pPr>
          </a:lstStyle>
          <a:p>
            <a:endParaRPr lang="es-CO"/>
          </a:p>
        </p:txBody>
      </p:sp>
      <p:sp>
        <p:nvSpPr>
          <p:cNvPr id="4" name="3 Marcador de texto"/>
          <p:cNvSpPr>
            <a:spLocks noGrp="1"/>
          </p:cNvSpPr>
          <p:nvPr>
            <p:ph type="body" sz="half" idx="2"/>
          </p:nvPr>
        </p:nvSpPr>
        <p:spPr>
          <a:xfrm>
            <a:off x="3047204" y="7873341"/>
            <a:ext cx="9327833" cy="1180651"/>
          </a:xfrm>
        </p:spPr>
        <p:txBody>
          <a:bodyPr/>
          <a:lstStyle>
            <a:lvl1pPr marL="0" indent="0">
              <a:buNone/>
              <a:defRPr sz="1826"/>
            </a:lvl1pPr>
            <a:lvl2pPr marL="635659" indent="0">
              <a:buNone/>
              <a:defRPr sz="1565"/>
            </a:lvl2pPr>
            <a:lvl3pPr marL="1271320" indent="0">
              <a:buNone/>
              <a:defRPr sz="1304"/>
            </a:lvl3pPr>
            <a:lvl4pPr marL="1906979" indent="0">
              <a:buNone/>
              <a:defRPr sz="1217"/>
            </a:lvl4pPr>
            <a:lvl5pPr marL="2542640" indent="0">
              <a:buNone/>
              <a:defRPr sz="1217"/>
            </a:lvl5pPr>
            <a:lvl6pPr marL="3178299" indent="0">
              <a:buNone/>
              <a:defRPr sz="1217"/>
            </a:lvl6pPr>
            <a:lvl7pPr marL="3813957" indent="0">
              <a:buNone/>
              <a:defRPr sz="1217"/>
            </a:lvl7pPr>
            <a:lvl8pPr marL="4449619" indent="0">
              <a:buNone/>
              <a:defRPr sz="1217"/>
            </a:lvl8pPr>
            <a:lvl9pPr marL="5085279" indent="0">
              <a:buNone/>
              <a:defRPr sz="1217"/>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FEED43B-98C4-4EC7-80D1-165B094B92B0}" type="datetimeFigureOut">
              <a:rPr lang="es-CO" smtClean="0"/>
              <a:pPr/>
              <a:t>25/09/2023</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D8C0089A-DDEF-4F7F-ABFE-81D42DC1AA0A}" type="slidenum">
              <a:rPr lang="es-CO" smtClean="0"/>
              <a:pPr/>
              <a:t>‹Nº›</a:t>
            </a:fld>
            <a:endParaRPr lang="es-CO"/>
          </a:p>
        </p:txBody>
      </p:sp>
    </p:spTree>
    <p:extLst>
      <p:ext uri="{BB962C8B-B14F-4D97-AF65-F5344CB8AC3E}">
        <p14:creationId xmlns:p14="http://schemas.microsoft.com/office/powerpoint/2010/main" val="32411648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777323" y="402869"/>
            <a:ext cx="13991749" cy="1676665"/>
          </a:xfrm>
          <a:prstGeom prst="rect">
            <a:avLst/>
          </a:prstGeom>
        </p:spPr>
        <p:txBody>
          <a:bodyPr vert="horz" lIns="146245" tIns="73123" rIns="146245" bIns="73123"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777323" y="2347340"/>
            <a:ext cx="13991749" cy="6639127"/>
          </a:xfrm>
          <a:prstGeom prst="rect">
            <a:avLst/>
          </a:prstGeom>
        </p:spPr>
        <p:txBody>
          <a:bodyPr vert="horz" lIns="146245" tIns="73123" rIns="146245" bIns="73123"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777320" y="9324128"/>
            <a:ext cx="3627491" cy="535601"/>
          </a:xfrm>
          <a:prstGeom prst="rect">
            <a:avLst/>
          </a:prstGeom>
        </p:spPr>
        <p:txBody>
          <a:bodyPr vert="horz" lIns="146245" tIns="73123" rIns="146245" bIns="73123" rtlCol="0" anchor="ctr"/>
          <a:lstStyle>
            <a:lvl1pPr algn="l">
              <a:defRPr sz="1565">
                <a:solidFill>
                  <a:schemeClr val="tx1">
                    <a:tint val="75000"/>
                  </a:schemeClr>
                </a:solidFill>
              </a:defRPr>
            </a:lvl1pPr>
          </a:lstStyle>
          <a:p>
            <a:fld id="{EFEED43B-98C4-4EC7-80D1-165B094B92B0}" type="datetimeFigureOut">
              <a:rPr lang="es-CO" smtClean="0"/>
              <a:pPr/>
              <a:t>25/09/2023</a:t>
            </a:fld>
            <a:endParaRPr lang="es-CO"/>
          </a:p>
        </p:txBody>
      </p:sp>
      <p:sp>
        <p:nvSpPr>
          <p:cNvPr id="5" name="4 Marcador de pie de página"/>
          <p:cNvSpPr>
            <a:spLocks noGrp="1"/>
          </p:cNvSpPr>
          <p:nvPr>
            <p:ph type="ftr" sz="quarter" idx="3"/>
          </p:nvPr>
        </p:nvSpPr>
        <p:spPr>
          <a:xfrm>
            <a:off x="5311685" y="9324128"/>
            <a:ext cx="4923023" cy="535601"/>
          </a:xfrm>
          <a:prstGeom prst="rect">
            <a:avLst/>
          </a:prstGeom>
        </p:spPr>
        <p:txBody>
          <a:bodyPr vert="horz" lIns="146245" tIns="73123" rIns="146245" bIns="73123" rtlCol="0" anchor="ctr"/>
          <a:lstStyle>
            <a:lvl1pPr algn="ctr">
              <a:defRPr sz="1565">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11141579" y="9324128"/>
            <a:ext cx="3627491" cy="535601"/>
          </a:xfrm>
          <a:prstGeom prst="rect">
            <a:avLst/>
          </a:prstGeom>
        </p:spPr>
        <p:txBody>
          <a:bodyPr vert="horz" lIns="146245" tIns="73123" rIns="146245" bIns="73123" rtlCol="0" anchor="ctr"/>
          <a:lstStyle>
            <a:lvl1pPr algn="r">
              <a:defRPr sz="1565">
                <a:solidFill>
                  <a:schemeClr val="tx1">
                    <a:tint val="75000"/>
                  </a:schemeClr>
                </a:solidFill>
              </a:defRPr>
            </a:lvl1pPr>
          </a:lstStyle>
          <a:p>
            <a:fld id="{D8C0089A-DDEF-4F7F-ABFE-81D42DC1AA0A}" type="slidenum">
              <a:rPr lang="es-CO" smtClean="0"/>
              <a:pPr/>
              <a:t>‹Nº›</a:t>
            </a:fld>
            <a:endParaRPr lang="es-CO"/>
          </a:p>
        </p:txBody>
      </p:sp>
    </p:spTree>
    <p:extLst>
      <p:ext uri="{BB962C8B-B14F-4D97-AF65-F5344CB8AC3E}">
        <p14:creationId xmlns:p14="http://schemas.microsoft.com/office/powerpoint/2010/main" val="250171733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1271320" rtl="0" eaLnBrk="1" latinLnBrk="0" hangingPunct="1">
        <a:spcBef>
          <a:spcPct val="0"/>
        </a:spcBef>
        <a:buNone/>
        <a:defRPr sz="6085" kern="1200">
          <a:solidFill>
            <a:schemeClr val="tx1"/>
          </a:solidFill>
          <a:latin typeface="+mj-lt"/>
          <a:ea typeface="+mj-ea"/>
          <a:cs typeface="+mj-cs"/>
        </a:defRPr>
      </a:lvl1pPr>
    </p:titleStyle>
    <p:bodyStyle>
      <a:lvl1pPr marL="476745" indent="-476745" algn="l" defTabSz="1271320" rtl="0" eaLnBrk="1" latinLnBrk="0" hangingPunct="1">
        <a:spcBef>
          <a:spcPct val="20000"/>
        </a:spcBef>
        <a:buFont typeface="Arial" panose="020B0604020202020204" pitchFamily="34" charset="0"/>
        <a:buChar char="•"/>
        <a:defRPr sz="4347" kern="1200">
          <a:solidFill>
            <a:schemeClr val="tx1"/>
          </a:solidFill>
          <a:latin typeface="+mn-lt"/>
          <a:ea typeface="+mn-ea"/>
          <a:cs typeface="+mn-cs"/>
        </a:defRPr>
      </a:lvl1pPr>
      <a:lvl2pPr marL="1032946" indent="-397287" algn="l" defTabSz="1271320" rtl="0" eaLnBrk="1" latinLnBrk="0" hangingPunct="1">
        <a:spcBef>
          <a:spcPct val="20000"/>
        </a:spcBef>
        <a:buFont typeface="Arial" panose="020B0604020202020204" pitchFamily="34" charset="0"/>
        <a:buChar char="–"/>
        <a:defRPr sz="3825" kern="1200">
          <a:solidFill>
            <a:schemeClr val="tx1"/>
          </a:solidFill>
          <a:latin typeface="+mn-lt"/>
          <a:ea typeface="+mn-ea"/>
          <a:cs typeface="+mn-cs"/>
        </a:defRPr>
      </a:lvl2pPr>
      <a:lvl3pPr marL="1589148" indent="-317831" algn="l" defTabSz="1271320" rtl="0" eaLnBrk="1" latinLnBrk="0" hangingPunct="1">
        <a:spcBef>
          <a:spcPct val="20000"/>
        </a:spcBef>
        <a:buFont typeface="Arial" panose="020B0604020202020204" pitchFamily="34" charset="0"/>
        <a:buChar char="•"/>
        <a:defRPr sz="3303" kern="1200">
          <a:solidFill>
            <a:schemeClr val="tx1"/>
          </a:solidFill>
          <a:latin typeface="+mn-lt"/>
          <a:ea typeface="+mn-ea"/>
          <a:cs typeface="+mn-cs"/>
        </a:defRPr>
      </a:lvl3pPr>
      <a:lvl4pPr marL="2224809" indent="-317831" algn="l" defTabSz="1271320" rtl="0" eaLnBrk="1" latinLnBrk="0" hangingPunct="1">
        <a:spcBef>
          <a:spcPct val="20000"/>
        </a:spcBef>
        <a:buFont typeface="Arial" panose="020B0604020202020204" pitchFamily="34" charset="0"/>
        <a:buChar char="–"/>
        <a:defRPr sz="2782" kern="1200">
          <a:solidFill>
            <a:schemeClr val="tx1"/>
          </a:solidFill>
          <a:latin typeface="+mn-lt"/>
          <a:ea typeface="+mn-ea"/>
          <a:cs typeface="+mn-cs"/>
        </a:defRPr>
      </a:lvl4pPr>
      <a:lvl5pPr marL="2860473" indent="-317831" algn="l" defTabSz="1271320" rtl="0" eaLnBrk="1" latinLnBrk="0" hangingPunct="1">
        <a:spcBef>
          <a:spcPct val="20000"/>
        </a:spcBef>
        <a:buFont typeface="Arial" panose="020B0604020202020204" pitchFamily="34" charset="0"/>
        <a:buChar char="»"/>
        <a:defRPr sz="2782" kern="1200">
          <a:solidFill>
            <a:schemeClr val="tx1"/>
          </a:solidFill>
          <a:latin typeface="+mn-lt"/>
          <a:ea typeface="+mn-ea"/>
          <a:cs typeface="+mn-cs"/>
        </a:defRPr>
      </a:lvl5pPr>
      <a:lvl6pPr marL="3496130" indent="-317831" algn="l" defTabSz="1271320" rtl="0" eaLnBrk="1" latinLnBrk="0" hangingPunct="1">
        <a:spcBef>
          <a:spcPct val="20000"/>
        </a:spcBef>
        <a:buFont typeface="Arial" panose="020B0604020202020204" pitchFamily="34" charset="0"/>
        <a:buChar char="•"/>
        <a:defRPr sz="2782" kern="1200">
          <a:solidFill>
            <a:schemeClr val="tx1"/>
          </a:solidFill>
          <a:latin typeface="+mn-lt"/>
          <a:ea typeface="+mn-ea"/>
          <a:cs typeface="+mn-cs"/>
        </a:defRPr>
      </a:lvl6pPr>
      <a:lvl7pPr marL="4131788" indent="-317831" algn="l" defTabSz="1271320" rtl="0" eaLnBrk="1" latinLnBrk="0" hangingPunct="1">
        <a:spcBef>
          <a:spcPct val="20000"/>
        </a:spcBef>
        <a:buFont typeface="Arial" panose="020B0604020202020204" pitchFamily="34" charset="0"/>
        <a:buChar char="•"/>
        <a:defRPr sz="2782" kern="1200">
          <a:solidFill>
            <a:schemeClr val="tx1"/>
          </a:solidFill>
          <a:latin typeface="+mn-lt"/>
          <a:ea typeface="+mn-ea"/>
          <a:cs typeface="+mn-cs"/>
        </a:defRPr>
      </a:lvl7pPr>
      <a:lvl8pPr marL="4767447" indent="-317831" algn="l" defTabSz="1271320" rtl="0" eaLnBrk="1" latinLnBrk="0" hangingPunct="1">
        <a:spcBef>
          <a:spcPct val="20000"/>
        </a:spcBef>
        <a:buFont typeface="Arial" panose="020B0604020202020204" pitchFamily="34" charset="0"/>
        <a:buChar char="•"/>
        <a:defRPr sz="2782" kern="1200">
          <a:solidFill>
            <a:schemeClr val="tx1"/>
          </a:solidFill>
          <a:latin typeface="+mn-lt"/>
          <a:ea typeface="+mn-ea"/>
          <a:cs typeface="+mn-cs"/>
        </a:defRPr>
      </a:lvl8pPr>
      <a:lvl9pPr marL="5403108" indent="-317831" algn="l" defTabSz="1271320" rtl="0" eaLnBrk="1" latinLnBrk="0" hangingPunct="1">
        <a:spcBef>
          <a:spcPct val="20000"/>
        </a:spcBef>
        <a:buFont typeface="Arial" panose="020B0604020202020204" pitchFamily="34" charset="0"/>
        <a:buChar char="•"/>
        <a:defRPr sz="2782" kern="1200">
          <a:solidFill>
            <a:schemeClr val="tx1"/>
          </a:solidFill>
          <a:latin typeface="+mn-lt"/>
          <a:ea typeface="+mn-ea"/>
          <a:cs typeface="+mn-cs"/>
        </a:defRPr>
      </a:lvl9pPr>
    </p:bodyStyle>
    <p:otherStyle>
      <a:defPPr>
        <a:defRPr lang="es-CO"/>
      </a:defPPr>
      <a:lvl1pPr marL="0" algn="l" defTabSz="1271320" rtl="0" eaLnBrk="1" latinLnBrk="0" hangingPunct="1">
        <a:defRPr sz="2521" kern="1200">
          <a:solidFill>
            <a:schemeClr val="tx1"/>
          </a:solidFill>
          <a:latin typeface="+mn-lt"/>
          <a:ea typeface="+mn-ea"/>
          <a:cs typeface="+mn-cs"/>
        </a:defRPr>
      </a:lvl1pPr>
      <a:lvl2pPr marL="635659" algn="l" defTabSz="1271320" rtl="0" eaLnBrk="1" latinLnBrk="0" hangingPunct="1">
        <a:defRPr sz="2521" kern="1200">
          <a:solidFill>
            <a:schemeClr val="tx1"/>
          </a:solidFill>
          <a:latin typeface="+mn-lt"/>
          <a:ea typeface="+mn-ea"/>
          <a:cs typeface="+mn-cs"/>
        </a:defRPr>
      </a:lvl2pPr>
      <a:lvl3pPr marL="1271320" algn="l" defTabSz="1271320" rtl="0" eaLnBrk="1" latinLnBrk="0" hangingPunct="1">
        <a:defRPr sz="2521" kern="1200">
          <a:solidFill>
            <a:schemeClr val="tx1"/>
          </a:solidFill>
          <a:latin typeface="+mn-lt"/>
          <a:ea typeface="+mn-ea"/>
          <a:cs typeface="+mn-cs"/>
        </a:defRPr>
      </a:lvl3pPr>
      <a:lvl4pPr marL="1906979" algn="l" defTabSz="1271320" rtl="0" eaLnBrk="1" latinLnBrk="0" hangingPunct="1">
        <a:defRPr sz="2521" kern="1200">
          <a:solidFill>
            <a:schemeClr val="tx1"/>
          </a:solidFill>
          <a:latin typeface="+mn-lt"/>
          <a:ea typeface="+mn-ea"/>
          <a:cs typeface="+mn-cs"/>
        </a:defRPr>
      </a:lvl4pPr>
      <a:lvl5pPr marL="2542640" algn="l" defTabSz="1271320" rtl="0" eaLnBrk="1" latinLnBrk="0" hangingPunct="1">
        <a:defRPr sz="2521" kern="1200">
          <a:solidFill>
            <a:schemeClr val="tx1"/>
          </a:solidFill>
          <a:latin typeface="+mn-lt"/>
          <a:ea typeface="+mn-ea"/>
          <a:cs typeface="+mn-cs"/>
        </a:defRPr>
      </a:lvl5pPr>
      <a:lvl6pPr marL="3178299" algn="l" defTabSz="1271320" rtl="0" eaLnBrk="1" latinLnBrk="0" hangingPunct="1">
        <a:defRPr sz="2521" kern="1200">
          <a:solidFill>
            <a:schemeClr val="tx1"/>
          </a:solidFill>
          <a:latin typeface="+mn-lt"/>
          <a:ea typeface="+mn-ea"/>
          <a:cs typeface="+mn-cs"/>
        </a:defRPr>
      </a:lvl6pPr>
      <a:lvl7pPr marL="3813957" algn="l" defTabSz="1271320" rtl="0" eaLnBrk="1" latinLnBrk="0" hangingPunct="1">
        <a:defRPr sz="2521" kern="1200">
          <a:solidFill>
            <a:schemeClr val="tx1"/>
          </a:solidFill>
          <a:latin typeface="+mn-lt"/>
          <a:ea typeface="+mn-ea"/>
          <a:cs typeface="+mn-cs"/>
        </a:defRPr>
      </a:lvl7pPr>
      <a:lvl8pPr marL="4449619" algn="l" defTabSz="1271320" rtl="0" eaLnBrk="1" latinLnBrk="0" hangingPunct="1">
        <a:defRPr sz="2521" kern="1200">
          <a:solidFill>
            <a:schemeClr val="tx1"/>
          </a:solidFill>
          <a:latin typeface="+mn-lt"/>
          <a:ea typeface="+mn-ea"/>
          <a:cs typeface="+mn-cs"/>
        </a:defRPr>
      </a:lvl8pPr>
      <a:lvl9pPr marL="5085279" algn="l" defTabSz="1271320" rtl="0" eaLnBrk="1" latinLnBrk="0" hangingPunct="1">
        <a:defRPr sz="252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777321" y="402866"/>
            <a:ext cx="13991749" cy="1676665"/>
          </a:xfrm>
          <a:prstGeom prst="rect">
            <a:avLst/>
          </a:prstGeom>
        </p:spPr>
        <p:txBody>
          <a:bodyPr vert="horz" lIns="146270" tIns="73134" rIns="146270" bIns="73134"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777321" y="2347336"/>
            <a:ext cx="13991749" cy="6639127"/>
          </a:xfrm>
          <a:prstGeom prst="rect">
            <a:avLst/>
          </a:prstGeom>
        </p:spPr>
        <p:txBody>
          <a:bodyPr vert="horz" lIns="146270" tIns="73134" rIns="146270" bIns="73134"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777319" y="9324124"/>
            <a:ext cx="3627491" cy="535601"/>
          </a:xfrm>
          <a:prstGeom prst="rect">
            <a:avLst/>
          </a:prstGeom>
        </p:spPr>
        <p:txBody>
          <a:bodyPr vert="horz" lIns="146270" tIns="73134" rIns="146270" bIns="73134" rtlCol="0" anchor="ctr"/>
          <a:lstStyle>
            <a:lvl1pPr algn="l">
              <a:defRPr sz="1900">
                <a:solidFill>
                  <a:schemeClr val="tx1">
                    <a:tint val="75000"/>
                  </a:schemeClr>
                </a:solidFill>
              </a:defRPr>
            </a:lvl1pPr>
          </a:lstStyle>
          <a:p>
            <a:fld id="{EFEED43B-98C4-4EC7-80D1-165B094B92B0}" type="datetimeFigureOut">
              <a:rPr lang="es-CO" smtClean="0"/>
              <a:t>25/09/2023</a:t>
            </a:fld>
            <a:endParaRPr lang="es-CO"/>
          </a:p>
        </p:txBody>
      </p:sp>
      <p:sp>
        <p:nvSpPr>
          <p:cNvPr id="5" name="4 Marcador de pie de página"/>
          <p:cNvSpPr>
            <a:spLocks noGrp="1"/>
          </p:cNvSpPr>
          <p:nvPr>
            <p:ph type="ftr" sz="quarter" idx="3"/>
          </p:nvPr>
        </p:nvSpPr>
        <p:spPr>
          <a:xfrm>
            <a:off x="5311684" y="9324124"/>
            <a:ext cx="4923023" cy="535601"/>
          </a:xfrm>
          <a:prstGeom prst="rect">
            <a:avLst/>
          </a:prstGeom>
        </p:spPr>
        <p:txBody>
          <a:bodyPr vert="horz" lIns="146270" tIns="73134" rIns="146270" bIns="73134" rtlCol="0" anchor="ctr"/>
          <a:lstStyle>
            <a:lvl1pPr algn="ctr">
              <a:defRPr sz="19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11141578" y="9324124"/>
            <a:ext cx="3627491" cy="535601"/>
          </a:xfrm>
          <a:prstGeom prst="rect">
            <a:avLst/>
          </a:prstGeom>
        </p:spPr>
        <p:txBody>
          <a:bodyPr vert="horz" lIns="146270" tIns="73134" rIns="146270" bIns="73134" rtlCol="0" anchor="ctr"/>
          <a:lstStyle>
            <a:lvl1pPr algn="r">
              <a:defRPr sz="1900">
                <a:solidFill>
                  <a:schemeClr val="tx1">
                    <a:tint val="75000"/>
                  </a:schemeClr>
                </a:solidFill>
              </a:defRPr>
            </a:lvl1pPr>
          </a:lstStyle>
          <a:p>
            <a:fld id="{D8C0089A-DDEF-4F7F-ABFE-81D42DC1AA0A}" type="slidenum">
              <a:rPr lang="es-CO" smtClean="0"/>
              <a:t>‹Nº›</a:t>
            </a:fld>
            <a:endParaRPr lang="es-CO"/>
          </a:p>
        </p:txBody>
      </p:sp>
    </p:spTree>
    <p:extLst>
      <p:ext uri="{BB962C8B-B14F-4D97-AF65-F5344CB8AC3E}">
        <p14:creationId xmlns:p14="http://schemas.microsoft.com/office/powerpoint/2010/main" val="15828931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1462704" rtl="0" eaLnBrk="1" latinLnBrk="0" hangingPunct="1">
        <a:spcBef>
          <a:spcPct val="0"/>
        </a:spcBef>
        <a:buNone/>
        <a:defRPr sz="7000" kern="1200">
          <a:solidFill>
            <a:schemeClr val="tx1"/>
          </a:solidFill>
          <a:latin typeface="+mj-lt"/>
          <a:ea typeface="+mj-ea"/>
          <a:cs typeface="+mj-cs"/>
        </a:defRPr>
      </a:lvl1pPr>
    </p:titleStyle>
    <p:bodyStyle>
      <a:lvl1pPr marL="548514" indent="-548514" algn="l" defTabSz="1462704"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8445" indent="-457094" algn="l" defTabSz="1462704"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2pPr>
      <a:lvl3pPr marL="1828378" indent="-365676" algn="l" defTabSz="1462704"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59731" indent="-365676" algn="l" defTabSz="14627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91086" indent="-365676" algn="l" defTabSz="14627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22435" indent="-365676" algn="l" defTabSz="14627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3785" indent="-365676" algn="l" defTabSz="14627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5136" indent="-365676" algn="l" defTabSz="14627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6489" indent="-365676" algn="l" defTabSz="14627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s-CO"/>
      </a:defPPr>
      <a:lvl1pPr marL="0" algn="l" defTabSz="1462704" rtl="0" eaLnBrk="1" latinLnBrk="0" hangingPunct="1">
        <a:defRPr sz="2900" kern="1200">
          <a:solidFill>
            <a:schemeClr val="tx1"/>
          </a:solidFill>
          <a:latin typeface="+mn-lt"/>
          <a:ea typeface="+mn-ea"/>
          <a:cs typeface="+mn-cs"/>
        </a:defRPr>
      </a:lvl1pPr>
      <a:lvl2pPr marL="731351" algn="l" defTabSz="1462704" rtl="0" eaLnBrk="1" latinLnBrk="0" hangingPunct="1">
        <a:defRPr sz="2900" kern="1200">
          <a:solidFill>
            <a:schemeClr val="tx1"/>
          </a:solidFill>
          <a:latin typeface="+mn-lt"/>
          <a:ea typeface="+mn-ea"/>
          <a:cs typeface="+mn-cs"/>
        </a:defRPr>
      </a:lvl2pPr>
      <a:lvl3pPr marL="1462704" algn="l" defTabSz="1462704" rtl="0" eaLnBrk="1" latinLnBrk="0" hangingPunct="1">
        <a:defRPr sz="2900" kern="1200">
          <a:solidFill>
            <a:schemeClr val="tx1"/>
          </a:solidFill>
          <a:latin typeface="+mn-lt"/>
          <a:ea typeface="+mn-ea"/>
          <a:cs typeface="+mn-cs"/>
        </a:defRPr>
      </a:lvl3pPr>
      <a:lvl4pPr marL="2194054" algn="l" defTabSz="1462704" rtl="0" eaLnBrk="1" latinLnBrk="0" hangingPunct="1">
        <a:defRPr sz="2900" kern="1200">
          <a:solidFill>
            <a:schemeClr val="tx1"/>
          </a:solidFill>
          <a:latin typeface="+mn-lt"/>
          <a:ea typeface="+mn-ea"/>
          <a:cs typeface="+mn-cs"/>
        </a:defRPr>
      </a:lvl4pPr>
      <a:lvl5pPr marL="2925408" algn="l" defTabSz="1462704" rtl="0" eaLnBrk="1" latinLnBrk="0" hangingPunct="1">
        <a:defRPr sz="2900" kern="1200">
          <a:solidFill>
            <a:schemeClr val="tx1"/>
          </a:solidFill>
          <a:latin typeface="+mn-lt"/>
          <a:ea typeface="+mn-ea"/>
          <a:cs typeface="+mn-cs"/>
        </a:defRPr>
      </a:lvl5pPr>
      <a:lvl6pPr marL="3656758" algn="l" defTabSz="1462704" rtl="0" eaLnBrk="1" latinLnBrk="0" hangingPunct="1">
        <a:defRPr sz="2900" kern="1200">
          <a:solidFill>
            <a:schemeClr val="tx1"/>
          </a:solidFill>
          <a:latin typeface="+mn-lt"/>
          <a:ea typeface="+mn-ea"/>
          <a:cs typeface="+mn-cs"/>
        </a:defRPr>
      </a:lvl6pPr>
      <a:lvl7pPr marL="4388109" algn="l" defTabSz="1462704" rtl="0" eaLnBrk="1" latinLnBrk="0" hangingPunct="1">
        <a:defRPr sz="2900" kern="1200">
          <a:solidFill>
            <a:schemeClr val="tx1"/>
          </a:solidFill>
          <a:latin typeface="+mn-lt"/>
          <a:ea typeface="+mn-ea"/>
          <a:cs typeface="+mn-cs"/>
        </a:defRPr>
      </a:lvl7pPr>
      <a:lvl8pPr marL="5119462" algn="l" defTabSz="1462704" rtl="0" eaLnBrk="1" latinLnBrk="0" hangingPunct="1">
        <a:defRPr sz="2900" kern="1200">
          <a:solidFill>
            <a:schemeClr val="tx1"/>
          </a:solidFill>
          <a:latin typeface="+mn-lt"/>
          <a:ea typeface="+mn-ea"/>
          <a:cs typeface="+mn-cs"/>
        </a:defRPr>
      </a:lvl8pPr>
      <a:lvl9pPr marL="5850814" algn="l" defTabSz="1462704"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814" y="535603"/>
            <a:ext cx="13408760" cy="1944467"/>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068814" y="2678006"/>
            <a:ext cx="13408760" cy="638297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1068815" y="9324121"/>
            <a:ext cx="3497937" cy="535602"/>
          </a:xfrm>
          <a:prstGeom prst="rect">
            <a:avLst/>
          </a:prstGeom>
        </p:spPr>
        <p:txBody>
          <a:bodyPr vert="horz" lIns="91440" tIns="45720" rIns="91440" bIns="45720" rtlCol="0" anchor="ctr"/>
          <a:lstStyle>
            <a:lvl1pPr algn="l">
              <a:defRPr sz="1760">
                <a:solidFill>
                  <a:schemeClr val="tx1">
                    <a:tint val="75000"/>
                  </a:schemeClr>
                </a:solidFill>
              </a:defRPr>
            </a:lvl1pPr>
          </a:lstStyle>
          <a:p>
            <a:fld id="{09624451-3B6F-4CD7-BFAE-67138B65E701}" type="datetimeFigureOut">
              <a:rPr lang="es-CO" smtClean="0"/>
              <a:t>25/09/2023</a:t>
            </a:fld>
            <a:endParaRPr lang="es-CO"/>
          </a:p>
        </p:txBody>
      </p:sp>
      <p:sp>
        <p:nvSpPr>
          <p:cNvPr id="5" name="Footer Placeholder 4"/>
          <p:cNvSpPr>
            <a:spLocks noGrp="1"/>
          </p:cNvSpPr>
          <p:nvPr>
            <p:ph type="ftr" sz="quarter" idx="3"/>
          </p:nvPr>
        </p:nvSpPr>
        <p:spPr>
          <a:xfrm>
            <a:off x="5149741" y="9324121"/>
            <a:ext cx="5246906" cy="535602"/>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10979638" y="9324121"/>
            <a:ext cx="3497937" cy="535602"/>
          </a:xfrm>
          <a:prstGeom prst="rect">
            <a:avLst/>
          </a:prstGeom>
        </p:spPr>
        <p:txBody>
          <a:bodyPr vert="horz" lIns="91440" tIns="45720" rIns="91440" bIns="45720" rtlCol="0" anchor="ctr"/>
          <a:lstStyle>
            <a:lvl1pPr algn="r">
              <a:defRPr sz="1760">
                <a:solidFill>
                  <a:schemeClr val="tx1">
                    <a:tint val="75000"/>
                  </a:schemeClr>
                </a:solidFill>
              </a:defRPr>
            </a:lvl1pPr>
          </a:lstStyle>
          <a:p>
            <a:fld id="{2B6706F8-933F-4AC3-963B-E8A8F1DD828B}" type="slidenum">
              <a:rPr lang="es-CO" smtClean="0"/>
              <a:t>‹Nº›</a:t>
            </a:fld>
            <a:endParaRPr lang="es-CO"/>
          </a:p>
        </p:txBody>
      </p:sp>
    </p:spTree>
    <p:extLst>
      <p:ext uri="{BB962C8B-B14F-4D97-AF65-F5344CB8AC3E}">
        <p14:creationId xmlns:p14="http://schemas.microsoft.com/office/powerpoint/2010/main" val="239760067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p:titleStyle>
    <p:bodyStyle>
      <a:lvl1pPr marL="335327" indent="-335327" algn="l" defTabSz="1341307" rtl="0" eaLnBrk="1" latinLnBrk="0" hangingPunct="1">
        <a:lnSpc>
          <a:spcPct val="90000"/>
        </a:lnSpc>
        <a:spcBef>
          <a:spcPts val="1466"/>
        </a:spcBef>
        <a:buFont typeface="Arial" panose="020B0604020202020204" pitchFamily="34" charset="0"/>
        <a:buChar char="•"/>
        <a:defRPr sz="4108" kern="1200">
          <a:solidFill>
            <a:schemeClr val="tx1"/>
          </a:solidFill>
          <a:latin typeface="+mn-lt"/>
          <a:ea typeface="+mn-ea"/>
          <a:cs typeface="+mn-cs"/>
        </a:defRPr>
      </a:lvl1pPr>
      <a:lvl2pPr marL="1005980" indent="-335327" algn="l" defTabSz="1341307" rtl="0" eaLnBrk="1" latinLnBrk="0" hangingPunct="1">
        <a:lnSpc>
          <a:spcPct val="90000"/>
        </a:lnSpc>
        <a:spcBef>
          <a:spcPts val="734"/>
        </a:spcBef>
        <a:buFont typeface="Arial" panose="020B0604020202020204" pitchFamily="34" charset="0"/>
        <a:buChar char="•"/>
        <a:defRPr sz="3521" kern="1200">
          <a:solidFill>
            <a:schemeClr val="tx1"/>
          </a:solidFill>
          <a:latin typeface="+mn-lt"/>
          <a:ea typeface="+mn-ea"/>
          <a:cs typeface="+mn-cs"/>
        </a:defRPr>
      </a:lvl2pPr>
      <a:lvl3pPr marL="1676632" indent="-335327" algn="l" defTabSz="1341307" rtl="0" eaLnBrk="1" latinLnBrk="0" hangingPunct="1">
        <a:lnSpc>
          <a:spcPct val="90000"/>
        </a:lnSpc>
        <a:spcBef>
          <a:spcPts val="734"/>
        </a:spcBef>
        <a:buFont typeface="Arial" panose="020B0604020202020204" pitchFamily="34" charset="0"/>
        <a:buChar char="•"/>
        <a:defRPr sz="2934" kern="1200">
          <a:solidFill>
            <a:schemeClr val="tx1"/>
          </a:solidFill>
          <a:latin typeface="+mn-lt"/>
          <a:ea typeface="+mn-ea"/>
          <a:cs typeface="+mn-cs"/>
        </a:defRPr>
      </a:lvl3pPr>
      <a:lvl4pPr marL="2347285" indent="-335327" algn="l" defTabSz="134130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4pPr>
      <a:lvl5pPr marL="3017939" indent="-335327" algn="l" defTabSz="134130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5pPr>
      <a:lvl6pPr marL="3688592" indent="-335327" algn="l" defTabSz="134130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9245" indent="-335327" algn="l" defTabSz="134130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9899" indent="-335327" algn="l" defTabSz="134130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700551" indent="-335327" algn="l" defTabSz="134130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307" rtl="0" eaLnBrk="1" latinLnBrk="0" hangingPunct="1">
        <a:defRPr sz="2640" kern="1200">
          <a:solidFill>
            <a:schemeClr val="tx1"/>
          </a:solidFill>
          <a:latin typeface="+mn-lt"/>
          <a:ea typeface="+mn-ea"/>
          <a:cs typeface="+mn-cs"/>
        </a:defRPr>
      </a:lvl1pPr>
      <a:lvl2pPr marL="670653" algn="l" defTabSz="1341307" rtl="0" eaLnBrk="1" latinLnBrk="0" hangingPunct="1">
        <a:defRPr sz="2640" kern="1200">
          <a:solidFill>
            <a:schemeClr val="tx1"/>
          </a:solidFill>
          <a:latin typeface="+mn-lt"/>
          <a:ea typeface="+mn-ea"/>
          <a:cs typeface="+mn-cs"/>
        </a:defRPr>
      </a:lvl2pPr>
      <a:lvl3pPr marL="1341307" algn="l" defTabSz="1341307" rtl="0" eaLnBrk="1" latinLnBrk="0" hangingPunct="1">
        <a:defRPr sz="2640" kern="1200">
          <a:solidFill>
            <a:schemeClr val="tx1"/>
          </a:solidFill>
          <a:latin typeface="+mn-lt"/>
          <a:ea typeface="+mn-ea"/>
          <a:cs typeface="+mn-cs"/>
        </a:defRPr>
      </a:lvl3pPr>
      <a:lvl4pPr marL="2011959" algn="l" defTabSz="1341307" rtl="0" eaLnBrk="1" latinLnBrk="0" hangingPunct="1">
        <a:defRPr sz="2640" kern="1200">
          <a:solidFill>
            <a:schemeClr val="tx1"/>
          </a:solidFill>
          <a:latin typeface="+mn-lt"/>
          <a:ea typeface="+mn-ea"/>
          <a:cs typeface="+mn-cs"/>
        </a:defRPr>
      </a:lvl4pPr>
      <a:lvl5pPr marL="2682612" algn="l" defTabSz="1341307" rtl="0" eaLnBrk="1" latinLnBrk="0" hangingPunct="1">
        <a:defRPr sz="2640" kern="1200">
          <a:solidFill>
            <a:schemeClr val="tx1"/>
          </a:solidFill>
          <a:latin typeface="+mn-lt"/>
          <a:ea typeface="+mn-ea"/>
          <a:cs typeface="+mn-cs"/>
        </a:defRPr>
      </a:lvl5pPr>
      <a:lvl6pPr marL="3353265" algn="l" defTabSz="1341307" rtl="0" eaLnBrk="1" latinLnBrk="0" hangingPunct="1">
        <a:defRPr sz="2640" kern="1200">
          <a:solidFill>
            <a:schemeClr val="tx1"/>
          </a:solidFill>
          <a:latin typeface="+mn-lt"/>
          <a:ea typeface="+mn-ea"/>
          <a:cs typeface="+mn-cs"/>
        </a:defRPr>
      </a:lvl6pPr>
      <a:lvl7pPr marL="4023919" algn="l" defTabSz="1341307" rtl="0" eaLnBrk="1" latinLnBrk="0" hangingPunct="1">
        <a:defRPr sz="2640" kern="1200">
          <a:solidFill>
            <a:schemeClr val="tx1"/>
          </a:solidFill>
          <a:latin typeface="+mn-lt"/>
          <a:ea typeface="+mn-ea"/>
          <a:cs typeface="+mn-cs"/>
        </a:defRPr>
      </a:lvl7pPr>
      <a:lvl8pPr marL="4694572" algn="l" defTabSz="1341307" rtl="0" eaLnBrk="1" latinLnBrk="0" hangingPunct="1">
        <a:defRPr sz="2640" kern="1200">
          <a:solidFill>
            <a:schemeClr val="tx1"/>
          </a:solidFill>
          <a:latin typeface="+mn-lt"/>
          <a:ea typeface="+mn-ea"/>
          <a:cs typeface="+mn-cs"/>
        </a:defRPr>
      </a:lvl8pPr>
      <a:lvl9pPr marL="5365224" algn="l" defTabSz="1341307"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27.xml"/><Relationship Id="rId5" Type="http://schemas.openxmlformats.org/officeDocument/2006/relationships/chart" Target="../charts/chart5.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slide" Target="slide9.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6.xml"/><Relationship Id="rId5" Type="http://schemas.openxmlformats.org/officeDocument/2006/relationships/image" Target="../media/image12.sv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bomberosbogota.gov.co/" TargetMode="Externa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noGrp="1"/>
          </p:cNvSpPr>
          <p:nvPr>
            <p:ph type="title" idx="4294967295"/>
          </p:nvPr>
        </p:nvSpPr>
        <p:spPr>
          <a:xfrm>
            <a:off x="5434125" y="3778131"/>
            <a:ext cx="9684383" cy="2403031"/>
          </a:xfrm>
          <a:prstGeom prst="rect">
            <a:avLst/>
          </a:prstGeom>
          <a:noFill/>
          <a:ln>
            <a:noFill/>
            <a:prstDash/>
          </a:ln>
          <a:effectLst/>
        </p:spPr>
        <p:txBody>
          <a:bodyPr rot="0" spcFirstLastPara="0" vertOverflow="overflow" horzOverflow="overflow" vert="horz" wrap="square" lIns="127124" tIns="63562" rIns="127124" bIns="63562" numCol="1" spcCol="0" rtlCol="0" fromWordArt="0" anchor="ctr" anchorCtr="0" forceAA="0" compatLnSpc="1">
            <a:prstTxWarp prst="textNoShape">
              <a:avLst/>
            </a:prstTxWarp>
            <a:noAutofit/>
          </a:bodyPr>
          <a:lstStyle>
            <a:lvl1pPr algn="ctr" defTabSz="1462704" rtl="0" eaLnBrk="1" latinLnBrk="0" hangingPunct="1">
              <a:spcBef>
                <a:spcPct val="0"/>
              </a:spcBef>
              <a:buNone/>
              <a:defRPr sz="7000" kern="1200">
                <a:solidFill>
                  <a:schemeClr val="tx1"/>
                </a:solidFill>
                <a:latin typeface="+mj-lt"/>
                <a:ea typeface="+mj-ea"/>
                <a:cs typeface="+mj-cs"/>
              </a:defRPr>
            </a:lvl1pPr>
          </a:lstStyle>
          <a:p>
            <a:pPr marL="0" marR="0" lvl="0" indent="0" algn="r" defTabSz="1271320" rtl="0" eaLnBrk="1" fontAlgn="auto" latinLnBrk="0" hangingPunct="1">
              <a:lnSpc>
                <a:spcPct val="100000"/>
              </a:lnSpc>
              <a:spcBef>
                <a:spcPct val="0"/>
              </a:spcBef>
              <a:spcAft>
                <a:spcPts val="0"/>
              </a:spcAft>
              <a:buClrTx/>
              <a:buSzTx/>
              <a:buFontTx/>
              <a:buNone/>
              <a:tabLst/>
              <a:defRPr/>
            </a:pPr>
            <a:r>
              <a:rPr kumimoji="0" lang="es-CO" sz="6600" b="1" i="0" u="none" strike="noStrike" kern="1200" cap="none" spc="0" normalizeH="0" baseline="0" noProof="0" dirty="0">
                <a:ln>
                  <a:noFill/>
                </a:ln>
                <a:solidFill>
                  <a:schemeClr val="tx1"/>
                </a:solidFill>
                <a:effectLst/>
                <a:uLnTx/>
                <a:uFillTx/>
                <a:latin typeface="Calibri"/>
                <a:ea typeface="Arial Unicode MS"/>
                <a:cs typeface="Arial Unicode MS"/>
              </a:rPr>
              <a:t>Comité Institucional de Gestión y Desempeño</a:t>
            </a:r>
            <a:endParaRPr kumimoji="0" lang="es-CO" sz="6600" b="1" i="0" u="none" strike="noStrike" kern="1200" cap="none" spc="0" normalizeH="0" baseline="0" noProof="0" dirty="0">
              <a:ln>
                <a:noFill/>
              </a:ln>
              <a:solidFill>
                <a:schemeClr val="tx1"/>
              </a:solidFill>
              <a:effectLst/>
              <a:uLnTx/>
              <a:uFillTx/>
              <a:latin typeface="Calibri"/>
              <a:ea typeface="Arial Unicode MS" panose="020B0604020202020204" pitchFamily="34" charset="-128"/>
              <a:cs typeface="Arial Unicode MS" panose="020B0604020202020204" pitchFamily="34" charset="-128"/>
            </a:endParaRPr>
          </a:p>
        </p:txBody>
      </p:sp>
      <p:sp>
        <p:nvSpPr>
          <p:cNvPr id="7" name="Rectángulo 6"/>
          <p:cNvSpPr/>
          <p:nvPr/>
        </p:nvSpPr>
        <p:spPr>
          <a:xfrm>
            <a:off x="11200845" y="6281857"/>
            <a:ext cx="3525200" cy="503439"/>
          </a:xfrm>
          <a:prstGeom prst="rect">
            <a:avLst/>
          </a:prstGeom>
        </p:spPr>
        <p:txBody>
          <a:bodyPr wrap="none" lIns="79472" tIns="39735" rIns="79472" bIns="39735" anchor="t">
            <a:spAutoFit/>
          </a:bodyPr>
          <a:lstStyle/>
          <a:p>
            <a:pPr algn="r" defTabSz="1271320">
              <a:spcBef>
                <a:spcPct val="0"/>
              </a:spcBef>
              <a:defRPr/>
            </a:pPr>
            <a:r>
              <a:rPr lang="es-CO" sz="2750" b="1">
                <a:latin typeface="Arial Unicode MS"/>
                <a:ea typeface="Arial Unicode MS"/>
                <a:cs typeface="Arial Unicode MS"/>
              </a:rPr>
              <a:t>Septiembre 13 / 2023</a:t>
            </a:r>
          </a:p>
        </p:txBody>
      </p:sp>
      <p:cxnSp>
        <p:nvCxnSpPr>
          <p:cNvPr id="8" name="Conector recto 7">
            <a:extLst>
              <a:ext uri="{C183D7F6-B498-43B3-948B-1728B52AA6E4}">
                <adec:decorative xmlns:adec="http://schemas.microsoft.com/office/drawing/2017/decorative" val="1"/>
              </a:ext>
            </a:extLst>
          </p:cNvPr>
          <p:cNvCxnSpPr/>
          <p:nvPr/>
        </p:nvCxnSpPr>
        <p:spPr>
          <a:xfrm flipH="1">
            <a:off x="4643537" y="6020609"/>
            <a:ext cx="10640834"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BD8E7BC4-D660-BB8C-DA10-64A159A6057D}"/>
              </a:ext>
            </a:extLst>
          </p:cNvPr>
          <p:cNvSpPr/>
          <p:nvPr/>
        </p:nvSpPr>
        <p:spPr>
          <a:xfrm>
            <a:off x="11164864" y="3164532"/>
            <a:ext cx="3567448" cy="613599"/>
          </a:xfrm>
          <a:prstGeom prst="rect">
            <a:avLst/>
          </a:prstGeom>
          <a:solidFill>
            <a:srgbClr val="BD191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a:solidFill>
                  <a:schemeClr val="bg1"/>
                </a:solidFill>
              </a:rPr>
              <a:t>07-2023</a:t>
            </a:r>
            <a:endParaRPr lang="es-CO" b="1">
              <a:solidFill>
                <a:schemeClr val="bg1"/>
              </a:solidFill>
            </a:endParaRPr>
          </a:p>
        </p:txBody>
      </p:sp>
    </p:spTree>
    <p:extLst>
      <p:ext uri="{BB962C8B-B14F-4D97-AF65-F5344CB8AC3E}">
        <p14:creationId xmlns:p14="http://schemas.microsoft.com/office/powerpoint/2010/main" val="2953539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60F01E6F-C070-8A90-738D-AE7F5B9F0ACA}"/>
              </a:ext>
              <a:ext uri="{C183D7F6-B498-43B3-948B-1728B52AA6E4}">
                <adec:decorative xmlns:adec="http://schemas.microsoft.com/office/drawing/2017/decorative" val="1"/>
              </a:ext>
            </a:extLst>
          </p:cNvPr>
          <p:cNvSpPr>
            <a:spLocks noGrp="1"/>
          </p:cNvSpPr>
          <p:nvPr>
            <p:ph type="title" idx="4294967295"/>
          </p:nvPr>
        </p:nvSpPr>
        <p:spPr>
          <a:xfrm>
            <a:off x="9364342" y="195236"/>
            <a:ext cx="603081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defTabSz="1462704">
              <a:lnSpc>
                <a:spcPct val="100000"/>
              </a:lnSpc>
              <a:spcBef>
                <a:spcPts val="0"/>
              </a:spcBef>
              <a:defRPr/>
            </a:pPr>
            <a:r>
              <a:rPr kumimoji="0" lang="es-MX" sz="3200" b="0" i="0" u="none" strike="noStrike" kern="1200" cap="none" spc="0" normalizeH="0" baseline="0" noProof="0">
                <a:ln>
                  <a:noFill/>
                </a:ln>
                <a:effectLst/>
                <a:uLnTx/>
                <a:uFillTx/>
                <a:latin typeface="Calibri"/>
                <a:ea typeface="+mn-ea"/>
                <a:cs typeface="+mn-cs"/>
              </a:rPr>
              <a:t>Tabla # 2 Indicadores de Impacto</a:t>
            </a:r>
            <a:r>
              <a:rPr lang="es-MX" sz="3200">
                <a:latin typeface="Calibri"/>
                <a:ea typeface="+mn-ea"/>
                <a:cs typeface="+mn-cs"/>
              </a:rPr>
              <a:t>    </a:t>
            </a:r>
            <a:endParaRPr kumimoji="0" lang="es-MX" sz="32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8" name="Rectángulo 17">
            <a:extLst>
              <a:ext uri="{FF2B5EF4-FFF2-40B4-BE49-F238E27FC236}">
                <a16:creationId xmlns:a16="http://schemas.microsoft.com/office/drawing/2014/main" id="{94002710-A791-3BCA-BB3E-38816068A223}"/>
              </a:ext>
              <a:ext uri="{C183D7F6-B498-43B3-948B-1728B52AA6E4}">
                <adec:decorative xmlns:adec="http://schemas.microsoft.com/office/drawing/2017/decorative" val="1"/>
              </a:ext>
            </a:extLst>
          </p:cNvPr>
          <p:cNvSpPr/>
          <p:nvPr/>
        </p:nvSpPr>
        <p:spPr>
          <a:xfrm>
            <a:off x="466293" y="1020130"/>
            <a:ext cx="320934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sp>
        <p:nvSpPr>
          <p:cNvPr id="10" name="Título 1">
            <a:extLst>
              <a:ext uri="{FF2B5EF4-FFF2-40B4-BE49-F238E27FC236}">
                <a16:creationId xmlns:a16="http://schemas.microsoft.com/office/drawing/2014/main" id="{AA20C9BE-0082-C517-FE8E-769ACAA0464B}"/>
              </a:ext>
              <a:ext uri="{C183D7F6-B498-43B3-948B-1728B52AA6E4}">
                <adec:decorative xmlns:adec="http://schemas.microsoft.com/office/drawing/2017/decorative" val="1"/>
              </a:ext>
            </a:extLst>
          </p:cNvPr>
          <p:cNvSpPr txBox="1">
            <a:spLocks/>
          </p:cNvSpPr>
          <p:nvPr/>
        </p:nvSpPr>
        <p:spPr>
          <a:xfrm>
            <a:off x="373540" y="58580"/>
            <a:ext cx="8990802" cy="943174"/>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C00000"/>
                </a:solidFill>
                <a:uLnTx/>
                <a:uFillTx/>
                <a:latin typeface="Impact" panose="020B0806030902050204" pitchFamily="34" charset="0"/>
                <a:ea typeface="+mj-ea"/>
                <a:cs typeface="+mj-cs"/>
              </a:rPr>
              <a:t>Plan Estratégico Institucional   </a:t>
            </a:r>
            <a:endParaRPr kumimoji="0" lang="es-CO" sz="5400" b="1" i="0" u="none" strike="noStrike" kern="1200" cap="none" spc="0" normalizeH="0" baseline="0" noProof="0">
              <a:ln>
                <a:noFill/>
              </a:ln>
              <a:solidFill>
                <a:srgbClr val="C00000"/>
              </a:solidFill>
              <a:uLnTx/>
              <a:uFillTx/>
              <a:latin typeface="Impact" panose="020B0806030902050204" pitchFamily="34" charset="0"/>
              <a:ea typeface="+mj-ea"/>
              <a:cs typeface="+mj-cs"/>
            </a:endParaRPr>
          </a:p>
        </p:txBody>
      </p:sp>
      <p:graphicFrame>
        <p:nvGraphicFramePr>
          <p:cNvPr id="13" name="Tabla 12">
            <a:extLst>
              <a:ext uri="{FF2B5EF4-FFF2-40B4-BE49-F238E27FC236}">
                <a16:creationId xmlns:a16="http://schemas.microsoft.com/office/drawing/2014/main" id="{06784C6B-7B68-CE7D-A381-24387E4D542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33270636"/>
              </p:ext>
            </p:extLst>
          </p:nvPr>
        </p:nvGraphicFramePr>
        <p:xfrm>
          <a:off x="331876" y="1276011"/>
          <a:ext cx="14450924" cy="8293277"/>
        </p:xfrm>
        <a:graphic>
          <a:graphicData uri="http://schemas.openxmlformats.org/drawingml/2006/table">
            <a:tbl>
              <a:tblPr firstRow="1" bandRow="1">
                <a:tableStyleId>{5940675A-B579-460E-94D1-54222C63F5DA}</a:tableStyleId>
              </a:tblPr>
              <a:tblGrid>
                <a:gridCol w="2295549">
                  <a:extLst>
                    <a:ext uri="{9D8B030D-6E8A-4147-A177-3AD203B41FA5}">
                      <a16:colId xmlns:a16="http://schemas.microsoft.com/office/drawing/2014/main" val="20000"/>
                    </a:ext>
                  </a:extLst>
                </a:gridCol>
                <a:gridCol w="2622794">
                  <a:extLst>
                    <a:ext uri="{9D8B030D-6E8A-4147-A177-3AD203B41FA5}">
                      <a16:colId xmlns:a16="http://schemas.microsoft.com/office/drawing/2014/main" val="1673358718"/>
                    </a:ext>
                  </a:extLst>
                </a:gridCol>
                <a:gridCol w="3810662">
                  <a:extLst>
                    <a:ext uri="{9D8B030D-6E8A-4147-A177-3AD203B41FA5}">
                      <a16:colId xmlns:a16="http://schemas.microsoft.com/office/drawing/2014/main" val="20001"/>
                    </a:ext>
                  </a:extLst>
                </a:gridCol>
                <a:gridCol w="5721919">
                  <a:extLst>
                    <a:ext uri="{9D8B030D-6E8A-4147-A177-3AD203B41FA5}">
                      <a16:colId xmlns:a16="http://schemas.microsoft.com/office/drawing/2014/main" val="20002"/>
                    </a:ext>
                  </a:extLst>
                </a:gridCol>
              </a:tblGrid>
              <a:tr h="825978">
                <a:tc>
                  <a:txBody>
                    <a:bodyPr/>
                    <a:lstStyle/>
                    <a:p>
                      <a:pPr algn="ctr"/>
                      <a:r>
                        <a:rPr lang="es-MX" sz="2000" b="1">
                          <a:solidFill>
                            <a:schemeClr val="bg1"/>
                          </a:solidFill>
                          <a:latin typeface="Arial Narrow" panose="020B0606020202030204" pitchFamily="34" charset="0"/>
                        </a:rPr>
                        <a:t>Proyecto Estratégico</a:t>
                      </a:r>
                      <a:endParaRPr lang="es-CO" sz="2000" b="1">
                        <a:solidFill>
                          <a:schemeClr val="bg1"/>
                        </a:solidFill>
                        <a:latin typeface="Arial Narrow" panose="020B0606020202030204" pitchFamily="34" charset="0"/>
                      </a:endParaRPr>
                    </a:p>
                  </a:txBody>
                  <a:tcPr marL="140921" marR="140921" marT="70462" marB="70462" anchor="ctr">
                    <a:solidFill>
                      <a:srgbClr val="C00000"/>
                    </a:solidFill>
                  </a:tcPr>
                </a:tc>
                <a:tc>
                  <a:txBody>
                    <a:bodyPr/>
                    <a:lstStyle/>
                    <a:p>
                      <a:pPr algn="ctr"/>
                      <a:r>
                        <a:rPr lang="es-MX" sz="2000" b="1">
                          <a:solidFill>
                            <a:schemeClr val="bg1"/>
                          </a:solidFill>
                          <a:latin typeface="Arial Narrow" panose="020B0606020202030204" pitchFamily="34" charset="0"/>
                        </a:rPr>
                        <a:t>Responsable (s)</a:t>
                      </a:r>
                      <a:endParaRPr lang="es-CO" sz="2000" b="1">
                        <a:solidFill>
                          <a:schemeClr val="bg1"/>
                        </a:solidFill>
                        <a:latin typeface="Arial Narrow" panose="020B0606020202030204" pitchFamily="34" charset="0"/>
                      </a:endParaRPr>
                    </a:p>
                  </a:txBody>
                  <a:tcPr marL="140921" marR="140921" marT="70462" marB="70462" anchor="ctr">
                    <a:solidFill>
                      <a:srgbClr val="C00000"/>
                    </a:solidFill>
                  </a:tcPr>
                </a:tc>
                <a:tc>
                  <a:txBody>
                    <a:bodyPr/>
                    <a:lstStyle/>
                    <a:p>
                      <a:pPr algn="ctr"/>
                      <a:r>
                        <a:rPr lang="es-CO" sz="2000" b="1">
                          <a:solidFill>
                            <a:schemeClr val="bg1"/>
                          </a:solidFill>
                          <a:latin typeface="Arial Narrow" panose="020B0606020202030204" pitchFamily="34" charset="0"/>
                        </a:rPr>
                        <a:t>Avance </a:t>
                      </a:r>
                    </a:p>
                  </a:txBody>
                  <a:tcPr marL="140921" marR="140921" marT="70462" marB="70462" anchor="ctr">
                    <a:solidFill>
                      <a:srgbClr val="C00000"/>
                    </a:solidFill>
                  </a:tcPr>
                </a:tc>
                <a:tc>
                  <a:txBody>
                    <a:bodyPr/>
                    <a:lstStyle/>
                    <a:p>
                      <a:pPr algn="ctr"/>
                      <a:r>
                        <a:rPr lang="es-CO" sz="2000" b="1">
                          <a:solidFill>
                            <a:schemeClr val="bg1"/>
                          </a:solidFill>
                          <a:latin typeface="Arial Narrow" panose="020B0606020202030204" pitchFamily="34" charset="0"/>
                        </a:rPr>
                        <a:t>Observación </a:t>
                      </a:r>
                    </a:p>
                  </a:txBody>
                  <a:tcPr marL="140921" marR="140921" marT="70462" marB="70462" anchor="ctr">
                    <a:solidFill>
                      <a:srgbClr val="C00000"/>
                    </a:solidFill>
                  </a:tcPr>
                </a:tc>
                <a:extLst>
                  <a:ext uri="{0D108BD9-81ED-4DB2-BD59-A6C34878D82A}">
                    <a16:rowId xmlns:a16="http://schemas.microsoft.com/office/drawing/2014/main" val="10000"/>
                  </a:ext>
                </a:extLst>
              </a:tr>
              <a:tr h="2436518">
                <a:tc>
                  <a:txBody>
                    <a:bodyPr/>
                    <a:lstStyle/>
                    <a:p>
                      <a:pPr algn="just"/>
                      <a:r>
                        <a:rPr lang="es-MX" sz="1500">
                          <a:solidFill>
                            <a:schemeClr val="tx1"/>
                          </a:solidFill>
                          <a:latin typeface="Arial Narrow" panose="020B0606020202030204" pitchFamily="34" charset="0"/>
                        </a:rPr>
                        <a:t>Implementar  un programa de renovación de vehículos para la Unidad Administrativa Cuerpo Oficial de Bomberos de Bogotá.</a:t>
                      </a:r>
                      <a:endParaRPr lang="es-CO" sz="1500">
                        <a:solidFill>
                          <a:schemeClr val="tx1"/>
                        </a:solidFill>
                        <a:latin typeface="Arial Narrow" panose="020B0606020202030204" pitchFamily="34" charset="0"/>
                      </a:endParaRPr>
                    </a:p>
                  </a:txBody>
                  <a:tcPr marL="140921" marR="140921" marT="70462" marB="70462" anchor="ctr"/>
                </a:tc>
                <a:tc>
                  <a:txBody>
                    <a:bodyPr/>
                    <a:lstStyle/>
                    <a:p>
                      <a:pPr algn="just"/>
                      <a:r>
                        <a:rPr lang="es-MX" sz="1500">
                          <a:latin typeface="Arial Narrow" panose="020B0606020202030204" pitchFamily="34" charset="0"/>
                        </a:rPr>
                        <a:t>Subdirección Operativa-</a:t>
                      </a:r>
                      <a:endParaRPr lang="es-CO" sz="1500">
                        <a:latin typeface="Arial Narrow" panose="020B0606020202030204" pitchFamily="34" charset="0"/>
                      </a:endParaRPr>
                    </a:p>
                  </a:txBody>
                  <a:tcPr marL="140921" marR="140921" marT="70462" marB="70462" anchor="ctr"/>
                </a:tc>
                <a:tc>
                  <a:txBody>
                    <a:bodyPr/>
                    <a:lstStyle/>
                    <a:p>
                      <a:endParaRPr lang="es-CO" sz="1500">
                        <a:latin typeface="Arial Narrow" panose="020B0606020202030204" pitchFamily="34" charset="0"/>
                      </a:endParaRPr>
                    </a:p>
                  </a:txBody>
                  <a:tcPr marL="140921" marR="140921" marT="70462" marB="70462"/>
                </a:tc>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a:solidFill>
                            <a:schemeClr val="tx1"/>
                          </a:solidFill>
                          <a:latin typeface="Arial Narrow" panose="020B0606020202030204" pitchFamily="34" charset="0"/>
                          <a:ea typeface="+mn-ea"/>
                          <a:cs typeface="+mn-cs"/>
                        </a:rPr>
                        <a:t>A corte de junio/2023, la supervisión realizó el seguimiento a la ejecución del contrato de vehículos operativos CTO.588/2022, mediante contacto con el proveedor, en la cual se indicó el estado del avance de los vehículos y se programó una próxima reunión de seguimiento.</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a:solidFill>
                            <a:schemeClr val="tx1"/>
                          </a:solidFill>
                          <a:latin typeface="Arial Narrow" panose="020B0606020202030204" pitchFamily="34" charset="0"/>
                          <a:ea typeface="+mn-ea"/>
                          <a:cs typeface="+mn-cs"/>
                        </a:rPr>
                        <a:t>NOTA: El avance total de esta meta queda supeditado a la entrega de los vehículos operativos.</a:t>
                      </a:r>
                    </a:p>
                    <a:p>
                      <a:pPr algn="just" fontAlgn="ctr"/>
                      <a:endParaRPr lang="es-MX" sz="1500" kern="1200" baseline="0">
                        <a:solidFill>
                          <a:schemeClr val="tx1"/>
                        </a:solidFill>
                        <a:latin typeface="Arial Narrow" panose="020B0606020202030204" pitchFamily="34" charset="0"/>
                        <a:ea typeface="+mn-ea"/>
                        <a:cs typeface="+mn-cs"/>
                      </a:endParaRPr>
                    </a:p>
                  </a:txBody>
                  <a:tcPr marL="13283" marR="13283" marT="13283" marB="63760" anchor="ctr"/>
                </a:tc>
                <a:extLst>
                  <a:ext uri="{0D108BD9-81ED-4DB2-BD59-A6C34878D82A}">
                    <a16:rowId xmlns:a16="http://schemas.microsoft.com/office/drawing/2014/main" val="10001"/>
                  </a:ext>
                </a:extLst>
              </a:tr>
              <a:tr h="2688213">
                <a:tc>
                  <a:txBody>
                    <a:bodyPr/>
                    <a:lstStyle/>
                    <a:p>
                      <a:pPr algn="just"/>
                      <a:r>
                        <a:rPr lang="es-MX" sz="1500">
                          <a:solidFill>
                            <a:schemeClr val="tx1"/>
                          </a:solidFill>
                          <a:latin typeface="Arial Narrow" panose="020B0606020202030204" pitchFamily="34" charset="0"/>
                        </a:rPr>
                        <a:t>Implementar 100 % del plan de gestión de riesgo para los procesos de conocimiento y reducción en incendios, incidentes con materiales peligrosos y escenarios de riesgos.</a:t>
                      </a:r>
                      <a:endParaRPr lang="es-CO" sz="1500">
                        <a:solidFill>
                          <a:schemeClr val="tx1"/>
                        </a:solidFill>
                        <a:latin typeface="Arial Narrow" panose="020B0606020202030204" pitchFamily="34" charset="0"/>
                      </a:endParaRPr>
                    </a:p>
                  </a:txBody>
                  <a:tcPr marL="140921" marR="140921" marT="70462" marB="70462" anchor="ctr"/>
                </a:tc>
                <a:tc>
                  <a:txBody>
                    <a:bodyPr/>
                    <a:lstStyle/>
                    <a:p>
                      <a:pPr algn="l"/>
                      <a:r>
                        <a:rPr lang="es-MX" sz="1500">
                          <a:latin typeface="Arial Narrow" panose="020B0606020202030204" pitchFamily="34" charset="0"/>
                        </a:rPr>
                        <a:t>Subdirección de Gestión del Riesgo </a:t>
                      </a:r>
                      <a:endParaRPr lang="es-CO" sz="1500">
                        <a:latin typeface="Arial Narrow" panose="020B0606020202030204" pitchFamily="34" charset="0"/>
                      </a:endParaRPr>
                    </a:p>
                  </a:txBody>
                  <a:tcPr marL="140921" marR="140921" marT="70462" marB="70462" anchor="ctr"/>
                </a:tc>
                <a:tc>
                  <a:txBody>
                    <a:bodyPr/>
                    <a:lstStyle/>
                    <a:p>
                      <a:endParaRPr lang="es-CO" sz="1500">
                        <a:latin typeface="Arial Narrow" panose="020B0606020202030204" pitchFamily="34" charset="0"/>
                      </a:endParaRPr>
                    </a:p>
                  </a:txBody>
                  <a:tcPr marL="140921" marR="140921" marT="70462" marB="70462"/>
                </a:tc>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CO" sz="1500" kern="1200">
                          <a:solidFill>
                            <a:schemeClr val="tx1"/>
                          </a:solidFill>
                          <a:latin typeface="Arial Narrow" panose="020B0606020202030204" pitchFamily="34" charset="0"/>
                          <a:ea typeface="+mn-ea"/>
                          <a:cs typeface="+mn-cs"/>
                        </a:rPr>
                        <a:t>10 número de planes, proyectos e instrumentos de gestión de riesgo misional formulados en el periodo </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CO" sz="1500" kern="1200">
                          <a:solidFill>
                            <a:schemeClr val="tx1"/>
                          </a:solidFill>
                          <a:latin typeface="Arial Narrow" panose="020B0606020202030204" pitchFamily="34" charset="0"/>
                          <a:ea typeface="+mn-ea"/>
                          <a:cs typeface="+mn-cs"/>
                        </a:rPr>
                        <a:t>Porcentaje de casuística asociada a incidentes antrópicos conforme a la estrategia Vivienda Segura mi casa sin incendios 100%</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CO" sz="1500" kern="1200">
                          <a:solidFill>
                            <a:schemeClr val="tx1"/>
                          </a:solidFill>
                          <a:latin typeface="Arial Narrow" panose="020B0606020202030204" pitchFamily="34" charset="0"/>
                          <a:ea typeface="+mn-ea"/>
                          <a:cs typeface="+mn-cs"/>
                        </a:rPr>
                        <a:t>Porcentaje de requerimientos e inspecciones realizadas. 100%</a:t>
                      </a:r>
                    </a:p>
                    <a:p>
                      <a:pPr algn="just"/>
                      <a:endParaRPr lang="es-ES" sz="1500" b="1" baseline="0">
                        <a:solidFill>
                          <a:srgbClr val="FF0000"/>
                        </a:solidFill>
                        <a:latin typeface="Arial Narrow" panose="020B0606020202030204" pitchFamily="34" charset="0"/>
                      </a:endParaRPr>
                    </a:p>
                  </a:txBody>
                  <a:tcPr marL="140921" marR="140921" marT="70462" marB="70462" anchor="ctr"/>
                </a:tc>
                <a:extLst>
                  <a:ext uri="{0D108BD9-81ED-4DB2-BD59-A6C34878D82A}">
                    <a16:rowId xmlns:a16="http://schemas.microsoft.com/office/drawing/2014/main" val="10003"/>
                  </a:ext>
                </a:extLst>
              </a:tr>
              <a:tr h="2342568">
                <a:tc>
                  <a:txBody>
                    <a:bodyPr/>
                    <a:lstStyle/>
                    <a:p>
                      <a:pPr algn="just"/>
                      <a:r>
                        <a:rPr lang="es-ES" sz="1500">
                          <a:solidFill>
                            <a:schemeClr val="tx1"/>
                          </a:solidFill>
                          <a:latin typeface="Arial Narrow" panose="020B0606020202030204" pitchFamily="34" charset="0"/>
                        </a:rPr>
                        <a:t>Implementar 100 % De Un Programa De Suministros Y Consumibles Para La Atención</a:t>
                      </a:r>
                      <a:r>
                        <a:rPr lang="es-ES" sz="1500" baseline="0">
                          <a:solidFill>
                            <a:schemeClr val="tx1"/>
                          </a:solidFill>
                          <a:latin typeface="Arial Narrow" panose="020B0606020202030204" pitchFamily="34" charset="0"/>
                        </a:rPr>
                        <a:t> </a:t>
                      </a:r>
                      <a:r>
                        <a:rPr lang="es-ES" sz="1500">
                          <a:solidFill>
                            <a:schemeClr val="tx1"/>
                          </a:solidFill>
                          <a:latin typeface="Arial Narrow" panose="020B0606020202030204" pitchFamily="34" charset="0"/>
                        </a:rPr>
                        <a:t>De Emergencias En La UAECOB</a:t>
                      </a:r>
                      <a:r>
                        <a:rPr lang="es-CO" sz="1500">
                          <a:solidFill>
                            <a:schemeClr val="tx1"/>
                          </a:solidFill>
                          <a:latin typeface="Arial Narrow" panose="020B0606020202030204" pitchFamily="34" charset="0"/>
                        </a:rPr>
                        <a:t>.</a:t>
                      </a:r>
                      <a:endParaRPr lang="es-ES" sz="1500">
                        <a:solidFill>
                          <a:schemeClr val="tx1"/>
                        </a:solidFill>
                        <a:latin typeface="Arial Narrow" panose="020B0606020202030204" pitchFamily="34" charset="0"/>
                      </a:endParaRPr>
                    </a:p>
                  </a:txBody>
                  <a:tcPr marL="140921" marR="140921" marT="70462" marB="70462" anchor="ctr"/>
                </a:tc>
                <a:tc>
                  <a:txBody>
                    <a:bodyPr/>
                    <a:lstStyle/>
                    <a:p>
                      <a:pPr algn="l"/>
                      <a:r>
                        <a:rPr lang="es-CO" sz="1500">
                          <a:latin typeface="Arial Narrow" panose="020B0606020202030204" pitchFamily="34" charset="0"/>
                        </a:rPr>
                        <a:t>Subdirección Logística </a:t>
                      </a:r>
                    </a:p>
                  </a:txBody>
                  <a:tcPr marL="140921" marR="140921" marT="70462" marB="70462" anchor="ctr"/>
                </a:tc>
                <a:tc>
                  <a:txBody>
                    <a:bodyPr/>
                    <a:lstStyle/>
                    <a:p>
                      <a:endParaRPr lang="es-CO" sz="1500">
                        <a:latin typeface="Arial Narrow" panose="020B0606020202030204" pitchFamily="34" charset="0"/>
                      </a:endParaRPr>
                    </a:p>
                  </a:txBody>
                  <a:tcPr marL="140921" marR="140921" marT="70462" marB="70462"/>
                </a:tc>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ES" sz="1500" kern="1200" dirty="0">
                          <a:solidFill>
                            <a:schemeClr val="tx1"/>
                          </a:solidFill>
                          <a:latin typeface="Arial Narrow" panose="020B0606020202030204" pitchFamily="34" charset="0"/>
                          <a:ea typeface="+mn-ea"/>
                          <a:cs typeface="+mn-cs"/>
                        </a:rPr>
                        <a:t>Se identifica avance en la suscripción de 3 contratos de suministros de los 5 programados </a:t>
                      </a:r>
                    </a:p>
                    <a:p>
                      <a:pPr marL="0" marR="0" lvl="0" indent="0" algn="just" defTabSz="1341307" rtl="0" eaLnBrk="1" fontAlgn="auto" latinLnBrk="0" hangingPunct="1">
                        <a:lnSpc>
                          <a:spcPct val="100000"/>
                        </a:lnSpc>
                        <a:spcBef>
                          <a:spcPts val="0"/>
                        </a:spcBef>
                        <a:spcAft>
                          <a:spcPts val="0"/>
                        </a:spcAft>
                        <a:buClrTx/>
                        <a:buSzTx/>
                        <a:buFontTx/>
                        <a:buNone/>
                        <a:tabLst/>
                        <a:defRPr/>
                      </a:pPr>
                      <a:endParaRPr lang="es-ES" sz="1500" kern="1200" dirty="0">
                        <a:solidFill>
                          <a:schemeClr val="tx1"/>
                        </a:solidFill>
                        <a:latin typeface="Arial Narrow" panose="020B0606020202030204" pitchFamily="34" charset="0"/>
                        <a:ea typeface="+mn-ea"/>
                        <a:cs typeface="+mn-cs"/>
                      </a:endParaRPr>
                    </a:p>
                    <a:p>
                      <a:pPr marL="0" marR="0" lvl="0" indent="0" algn="just" defTabSz="1341307" rtl="0" eaLnBrk="1" fontAlgn="auto" latinLnBrk="0" hangingPunct="1">
                        <a:lnSpc>
                          <a:spcPct val="100000"/>
                        </a:lnSpc>
                        <a:spcBef>
                          <a:spcPts val="0"/>
                        </a:spcBef>
                        <a:spcAft>
                          <a:spcPts val="0"/>
                        </a:spcAft>
                        <a:buClrTx/>
                        <a:buSzTx/>
                        <a:buFontTx/>
                        <a:buNone/>
                        <a:tabLst/>
                        <a:defRPr/>
                      </a:pPr>
                      <a:r>
                        <a:rPr lang="es-ES" sz="1500" kern="1200" dirty="0">
                          <a:solidFill>
                            <a:schemeClr val="tx1"/>
                          </a:solidFill>
                          <a:latin typeface="Arial Narrow" panose="020B0606020202030204" pitchFamily="34" charset="0"/>
                          <a:ea typeface="+mn-ea"/>
                          <a:cs typeface="+mn-cs"/>
                        </a:rPr>
                        <a:t>Contrato  346 de 2023  con el contratista </a:t>
                      </a:r>
                      <a:r>
                        <a:rPr lang="es-ES" sz="1500" kern="1200" dirty="0" err="1">
                          <a:solidFill>
                            <a:schemeClr val="tx1"/>
                          </a:solidFill>
                          <a:latin typeface="Arial Narrow" panose="020B0606020202030204" pitchFamily="34" charset="0"/>
                          <a:ea typeface="+mn-ea"/>
                          <a:cs typeface="+mn-cs"/>
                        </a:rPr>
                        <a:t>Agrovet</a:t>
                      </a:r>
                      <a:r>
                        <a:rPr lang="es-ES" sz="1500" kern="1200" dirty="0">
                          <a:solidFill>
                            <a:schemeClr val="tx1"/>
                          </a:solidFill>
                          <a:latin typeface="Arial Narrow" panose="020B0606020202030204" pitchFamily="34" charset="0"/>
                          <a:ea typeface="+mn-ea"/>
                          <a:cs typeface="+mn-cs"/>
                        </a:rPr>
                        <a:t> medical SAS </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ES" sz="1500" kern="1200" dirty="0">
                          <a:solidFill>
                            <a:schemeClr val="tx1"/>
                          </a:solidFill>
                          <a:latin typeface="Arial Narrow" panose="020B0606020202030204" pitchFamily="34" charset="0"/>
                          <a:ea typeface="+mn-ea"/>
                          <a:cs typeface="+mn-cs"/>
                        </a:rPr>
                        <a:t>Contrato 345 DE 2023 con el contratista concentrados el rancho LTDA droguería veterinaria </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ES" sz="1500" kern="1200" dirty="0">
                          <a:solidFill>
                            <a:schemeClr val="tx1"/>
                          </a:solidFill>
                          <a:latin typeface="Arial Narrow" panose="020B0606020202030204" pitchFamily="34" charset="0"/>
                          <a:ea typeface="+mn-ea"/>
                          <a:cs typeface="+mn-cs"/>
                        </a:rPr>
                        <a:t>Contrato 449 DE 2023 con el contratista ATLAS CONTINETAL GROUP S.A.S</a:t>
                      </a:r>
                    </a:p>
                    <a:p>
                      <a:pPr algn="just"/>
                      <a:endParaRPr lang="es-ES" sz="1500" b="1" baseline="0" dirty="0">
                        <a:solidFill>
                          <a:srgbClr val="FF0000"/>
                        </a:solidFill>
                        <a:latin typeface="Arial Narrow" panose="020B0606020202030204" pitchFamily="34" charset="0"/>
                      </a:endParaRPr>
                    </a:p>
                  </a:txBody>
                  <a:tcPr marL="140921" marR="140921" marT="70462" marB="70462" anchor="ctr"/>
                </a:tc>
                <a:extLst>
                  <a:ext uri="{0D108BD9-81ED-4DB2-BD59-A6C34878D82A}">
                    <a16:rowId xmlns:a16="http://schemas.microsoft.com/office/drawing/2014/main" val="3328294509"/>
                  </a:ext>
                </a:extLst>
              </a:tr>
            </a:tbl>
          </a:graphicData>
        </a:graphic>
      </p:graphicFrame>
      <p:sp>
        <p:nvSpPr>
          <p:cNvPr id="19" name="CuadroTexto 18">
            <a:extLst>
              <a:ext uri="{FF2B5EF4-FFF2-40B4-BE49-F238E27FC236}">
                <a16:creationId xmlns:a16="http://schemas.microsoft.com/office/drawing/2014/main" id="{8F575F15-FB37-B106-5FAD-647B8068CEEF}"/>
              </a:ext>
              <a:ext uri="{C183D7F6-B498-43B3-948B-1728B52AA6E4}">
                <adec:decorative xmlns:adec="http://schemas.microsoft.com/office/drawing/2017/decorative" val="1"/>
              </a:ext>
            </a:extLst>
          </p:cNvPr>
          <p:cNvSpPr txBox="1"/>
          <p:nvPr/>
        </p:nvSpPr>
        <p:spPr>
          <a:xfrm>
            <a:off x="443658" y="9759450"/>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7E9ED13A-EC67-DD61-A760-8D13AC02D87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82802" y="2177424"/>
            <a:ext cx="1951548" cy="2122736"/>
          </a:xfrm>
          <a:prstGeom prst="rect">
            <a:avLst/>
          </a:prstGeom>
        </p:spPr>
      </p:pic>
      <p:pic>
        <p:nvPicPr>
          <p:cNvPr id="4" name="Imagen 3">
            <a:extLst>
              <a:ext uri="{FF2B5EF4-FFF2-40B4-BE49-F238E27FC236}">
                <a16:creationId xmlns:a16="http://schemas.microsoft.com/office/drawing/2014/main" id="{E1BD1608-BD0B-E23A-87C9-E9A654CEF37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94" t="43584" r="46070" b="44487"/>
          <a:stretch/>
        </p:blipFill>
        <p:spPr>
          <a:xfrm>
            <a:off x="13985275" y="3876157"/>
            <a:ext cx="528033" cy="440936"/>
          </a:xfrm>
          <a:prstGeom prst="rect">
            <a:avLst/>
          </a:prstGeom>
        </p:spPr>
      </p:pic>
      <p:pic>
        <p:nvPicPr>
          <p:cNvPr id="7" name="Imagen 6">
            <a:extLst>
              <a:ext uri="{FF2B5EF4-FFF2-40B4-BE49-F238E27FC236}">
                <a16:creationId xmlns:a16="http://schemas.microsoft.com/office/drawing/2014/main" id="{25DDFE31-7CBC-0002-0180-640FEF0191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90939" y="4652583"/>
            <a:ext cx="2429161" cy="2214491"/>
          </a:xfrm>
          <a:prstGeom prst="rect">
            <a:avLst/>
          </a:prstGeom>
        </p:spPr>
      </p:pic>
      <p:pic>
        <p:nvPicPr>
          <p:cNvPr id="9" name="Imagen 8">
            <a:extLst>
              <a:ext uri="{FF2B5EF4-FFF2-40B4-BE49-F238E27FC236}">
                <a16:creationId xmlns:a16="http://schemas.microsoft.com/office/drawing/2014/main" id="{0205A24C-2E28-D999-3079-96A7C176C07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22646" y="7293511"/>
            <a:ext cx="2271860" cy="2214491"/>
          </a:xfrm>
          <a:prstGeom prst="rect">
            <a:avLst/>
          </a:prstGeom>
        </p:spPr>
      </p:pic>
    </p:spTree>
    <p:extLst>
      <p:ext uri="{BB962C8B-B14F-4D97-AF65-F5344CB8AC3E}">
        <p14:creationId xmlns:p14="http://schemas.microsoft.com/office/powerpoint/2010/main" val="10431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C151ADB-47CF-79D8-DFE8-508DA30A89D1}"/>
              </a:ext>
              <a:ext uri="{C183D7F6-B498-43B3-948B-1728B52AA6E4}">
                <adec:decorative xmlns:adec="http://schemas.microsoft.com/office/drawing/2017/decorative" val="1"/>
              </a:ext>
            </a:extLst>
          </p:cNvPr>
          <p:cNvSpPr/>
          <p:nvPr/>
        </p:nvSpPr>
        <p:spPr>
          <a:xfrm>
            <a:off x="391342" y="990150"/>
            <a:ext cx="301980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graphicFrame>
        <p:nvGraphicFramePr>
          <p:cNvPr id="9" name="Tabla 8">
            <a:extLst>
              <a:ext uri="{FF2B5EF4-FFF2-40B4-BE49-F238E27FC236}">
                <a16:creationId xmlns:a16="http://schemas.microsoft.com/office/drawing/2014/main" id="{5A00943D-4E3D-F84A-E85B-0435C4E2C56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01388038"/>
              </p:ext>
            </p:extLst>
          </p:nvPr>
        </p:nvGraphicFramePr>
        <p:xfrm>
          <a:off x="333592" y="1267149"/>
          <a:ext cx="15212796" cy="8270269"/>
        </p:xfrm>
        <a:graphic>
          <a:graphicData uri="http://schemas.openxmlformats.org/drawingml/2006/table">
            <a:tbl>
              <a:tblPr firstRow="1" bandRow="1">
                <a:tableStyleId>{5940675A-B579-460E-94D1-54222C63F5DA}</a:tableStyleId>
              </a:tblPr>
              <a:tblGrid>
                <a:gridCol w="2195369">
                  <a:extLst>
                    <a:ext uri="{9D8B030D-6E8A-4147-A177-3AD203B41FA5}">
                      <a16:colId xmlns:a16="http://schemas.microsoft.com/office/drawing/2014/main" val="20000"/>
                    </a:ext>
                  </a:extLst>
                </a:gridCol>
                <a:gridCol w="2062089">
                  <a:extLst>
                    <a:ext uri="{9D8B030D-6E8A-4147-A177-3AD203B41FA5}">
                      <a16:colId xmlns:a16="http://schemas.microsoft.com/office/drawing/2014/main" val="1673358718"/>
                    </a:ext>
                  </a:extLst>
                </a:gridCol>
                <a:gridCol w="2651961">
                  <a:extLst>
                    <a:ext uri="{9D8B030D-6E8A-4147-A177-3AD203B41FA5}">
                      <a16:colId xmlns:a16="http://schemas.microsoft.com/office/drawing/2014/main" val="20001"/>
                    </a:ext>
                  </a:extLst>
                </a:gridCol>
                <a:gridCol w="8303377">
                  <a:extLst>
                    <a:ext uri="{9D8B030D-6E8A-4147-A177-3AD203B41FA5}">
                      <a16:colId xmlns:a16="http://schemas.microsoft.com/office/drawing/2014/main" val="20002"/>
                    </a:ext>
                  </a:extLst>
                </a:gridCol>
              </a:tblGrid>
              <a:tr h="930855">
                <a:tc>
                  <a:txBody>
                    <a:bodyPr/>
                    <a:lstStyle/>
                    <a:p>
                      <a:pPr algn="ctr"/>
                      <a:r>
                        <a:rPr lang="es-CO" sz="2600" b="1">
                          <a:solidFill>
                            <a:schemeClr val="bg1"/>
                          </a:solidFill>
                          <a:latin typeface="Arial Narrow" panose="020B0606020202030204" pitchFamily="34" charset="0"/>
                        </a:rPr>
                        <a:t>Proyecto Estratégico  </a:t>
                      </a:r>
                    </a:p>
                  </a:txBody>
                  <a:tcPr marL="144048" marR="144048" marT="72025" marB="72025" anchor="ctr">
                    <a:solidFill>
                      <a:srgbClr val="C00000"/>
                    </a:solidFill>
                  </a:tcPr>
                </a:tc>
                <a:tc>
                  <a:txBody>
                    <a:bodyPr/>
                    <a:lstStyle/>
                    <a:p>
                      <a:pPr algn="ctr"/>
                      <a:r>
                        <a:rPr lang="es-MX" sz="2600" b="1">
                          <a:solidFill>
                            <a:schemeClr val="bg1"/>
                          </a:solidFill>
                          <a:latin typeface="Arial Narrow" panose="020B0606020202030204" pitchFamily="34" charset="0"/>
                        </a:rPr>
                        <a:t>Responsable (s)</a:t>
                      </a:r>
                      <a:endParaRPr lang="es-CO" sz="2600" b="1">
                        <a:solidFill>
                          <a:schemeClr val="bg1"/>
                        </a:solidFill>
                        <a:latin typeface="Arial Narrow" panose="020B0606020202030204" pitchFamily="34" charset="0"/>
                      </a:endParaRPr>
                    </a:p>
                  </a:txBody>
                  <a:tcPr marL="144048" marR="144048" marT="72025" marB="72025" anchor="ctr">
                    <a:solidFill>
                      <a:srgbClr val="C00000"/>
                    </a:solidFill>
                  </a:tcPr>
                </a:tc>
                <a:tc>
                  <a:txBody>
                    <a:bodyPr/>
                    <a:lstStyle/>
                    <a:p>
                      <a:pPr algn="ctr"/>
                      <a:r>
                        <a:rPr lang="es-CO" sz="2600" b="1">
                          <a:solidFill>
                            <a:schemeClr val="bg1"/>
                          </a:solidFill>
                          <a:latin typeface="Arial Narrow" panose="020B0606020202030204" pitchFamily="34" charset="0"/>
                        </a:rPr>
                        <a:t>Avance </a:t>
                      </a:r>
                    </a:p>
                  </a:txBody>
                  <a:tcPr marL="144048" marR="144048" marT="72025" marB="72025" anchor="ctr">
                    <a:solidFill>
                      <a:srgbClr val="C00000"/>
                    </a:solidFill>
                  </a:tcPr>
                </a:tc>
                <a:tc>
                  <a:txBody>
                    <a:bodyPr/>
                    <a:lstStyle/>
                    <a:p>
                      <a:pPr algn="ctr"/>
                      <a:r>
                        <a:rPr lang="es-CO" sz="2600" b="1">
                          <a:solidFill>
                            <a:schemeClr val="bg1"/>
                          </a:solidFill>
                          <a:latin typeface="Arial Narrow" panose="020B0606020202030204" pitchFamily="34" charset="0"/>
                        </a:rPr>
                        <a:t>Observación </a:t>
                      </a:r>
                    </a:p>
                  </a:txBody>
                  <a:tcPr marL="144048" marR="144048" marT="72025" marB="72025" anchor="ctr">
                    <a:solidFill>
                      <a:srgbClr val="C00000"/>
                    </a:solidFill>
                  </a:tcPr>
                </a:tc>
                <a:extLst>
                  <a:ext uri="{0D108BD9-81ED-4DB2-BD59-A6C34878D82A}">
                    <a16:rowId xmlns:a16="http://schemas.microsoft.com/office/drawing/2014/main" val="10000"/>
                  </a:ext>
                </a:extLst>
              </a:tr>
              <a:tr h="1964763">
                <a:tc>
                  <a:txBody>
                    <a:bodyPr/>
                    <a:lstStyle/>
                    <a:p>
                      <a:pPr algn="just"/>
                      <a:r>
                        <a:rPr lang="es-MX" sz="1400">
                          <a:solidFill>
                            <a:schemeClr val="tx1"/>
                          </a:solidFill>
                          <a:latin typeface="Arial Narrow" panose="020B0606020202030204" pitchFamily="34" charset="0"/>
                        </a:rPr>
                        <a:t>Implementar 100% de un programa de mantenimiento a las estaciones de bomberos de Bogotá.</a:t>
                      </a:r>
                      <a:endParaRPr lang="es-CO" sz="1400">
                        <a:solidFill>
                          <a:schemeClr val="tx1"/>
                        </a:solidFill>
                        <a:latin typeface="Arial Narrow" panose="020B0606020202030204" pitchFamily="34" charset="0"/>
                      </a:endParaRPr>
                    </a:p>
                  </a:txBody>
                  <a:tcPr marL="144048" marR="144048" marT="72025" marB="72025" anchor="ctr"/>
                </a:tc>
                <a:tc>
                  <a:txBody>
                    <a:bodyPr/>
                    <a:lstStyle/>
                    <a:p>
                      <a:pPr algn="just"/>
                      <a:r>
                        <a:rPr lang="es-MX" sz="1400">
                          <a:latin typeface="Arial Narrow" panose="020B0606020202030204" pitchFamily="34" charset="0"/>
                        </a:rPr>
                        <a:t>Subdirección Corporativa. </a:t>
                      </a:r>
                      <a:endParaRPr lang="es-CO" sz="1400">
                        <a:latin typeface="Arial Narrow" panose="020B0606020202030204" pitchFamily="34" charset="0"/>
                      </a:endParaRPr>
                    </a:p>
                  </a:txBody>
                  <a:tcPr marL="144048" marR="144048" marT="72025" marB="72025" anchor="ctr"/>
                </a:tc>
                <a:tc>
                  <a:txBody>
                    <a:bodyPr/>
                    <a:lstStyle/>
                    <a:p>
                      <a:endParaRPr lang="es-CO" sz="1400">
                        <a:latin typeface="Arial Narrow" panose="020B0606020202030204" pitchFamily="34" charset="0"/>
                      </a:endParaRPr>
                    </a:p>
                  </a:txBody>
                  <a:tcPr marL="144048" marR="144048" marT="72025" marB="72025"/>
                </a:tc>
                <a:tc>
                  <a:txBody>
                    <a:bodyPr/>
                    <a:lstStyle/>
                    <a:p>
                      <a:pPr algn="just"/>
                      <a:r>
                        <a:rPr lang="es-MX" sz="1400" b="0">
                          <a:solidFill>
                            <a:schemeClr val="tx1"/>
                          </a:solidFill>
                          <a:latin typeface="Arial Narrow" panose="020B0606020202030204" pitchFamily="34" charset="0"/>
                        </a:rPr>
                        <a:t> Se realizo mantenimiento a las siguientes estaciones : </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B1-ESTACION CHAPINERO:</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B3-ESTACION RESTREPO:</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B4- ESTACION PUENTE ARANDA:.</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B5-ESTACION KENNEDY:</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B6-ESTACION FONTIBON.</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B8-ESTACION BOSA:.  </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B12- ESTACION SUBA: B14-ESTACION BICENTENARIO:.</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B15-ESTACION GARCES NAVAS: </a:t>
                      </a:r>
                    </a:p>
                    <a:p>
                      <a:pPr marL="285750" indent="-285750" algn="just">
                        <a:buFont typeface="Wingdings" panose="05000000000000000000" pitchFamily="2" charset="2"/>
                        <a:buChar char="Ø"/>
                      </a:pPr>
                      <a:r>
                        <a:rPr lang="es-MX" sz="1400" b="0">
                          <a:solidFill>
                            <a:schemeClr val="tx1"/>
                          </a:solidFill>
                          <a:latin typeface="Arial Narrow" panose="020B0606020202030204" pitchFamily="34" charset="0"/>
                        </a:rPr>
                        <a:t>B17-ESTACION CENTRO HISTORICO:.</a:t>
                      </a:r>
                    </a:p>
                    <a:p>
                      <a:pPr algn="just"/>
                      <a:r>
                        <a:rPr lang="es-MX" sz="1400" b="0">
                          <a:solidFill>
                            <a:schemeClr val="tx1"/>
                          </a:solidFill>
                          <a:latin typeface="Arial Narrow" panose="020B0606020202030204" pitchFamily="34" charset="0"/>
                        </a:rPr>
                        <a:t> Adicionalmente se realizó mantenimiento al EDIFICIO COMANDO:.</a:t>
                      </a:r>
                    </a:p>
                    <a:p>
                      <a:pPr marL="0" algn="just" defTabSz="914400" rtl="0" eaLnBrk="1" fontAlgn="ctr" latinLnBrk="0" hangingPunct="1"/>
                      <a:endParaRPr lang="es-ES" sz="1400" kern="1200">
                        <a:solidFill>
                          <a:schemeClr val="tx1"/>
                        </a:solidFill>
                        <a:latin typeface="Arial Narrow" panose="020B0606020202030204" pitchFamily="34" charset="0"/>
                        <a:ea typeface="+mn-ea"/>
                        <a:cs typeface="+mn-cs"/>
                      </a:endParaRPr>
                    </a:p>
                  </a:txBody>
                  <a:tcPr marL="10526" marR="10526" marT="10526" marB="50525" anchor="ctr"/>
                </a:tc>
                <a:extLst>
                  <a:ext uri="{0D108BD9-81ED-4DB2-BD59-A6C34878D82A}">
                    <a16:rowId xmlns:a16="http://schemas.microsoft.com/office/drawing/2014/main" val="10001"/>
                  </a:ext>
                </a:extLst>
              </a:tr>
              <a:tr h="2052000">
                <a:tc>
                  <a:txBody>
                    <a:bodyPr/>
                    <a:lstStyle/>
                    <a:p>
                      <a:pPr algn="just"/>
                      <a:r>
                        <a:rPr lang="es-MX" sz="1400">
                          <a:solidFill>
                            <a:schemeClr val="tx1"/>
                          </a:solidFill>
                          <a:latin typeface="Arial Narrow" panose="020B0606020202030204" pitchFamily="34" charset="0"/>
                        </a:rPr>
                        <a:t>Implementar 100% del modelo de seguridad y privacidad de la información en la UAECOB alineado a la Política de Gobierno Digital.</a:t>
                      </a:r>
                      <a:endParaRPr lang="es-CO" sz="1400">
                        <a:solidFill>
                          <a:schemeClr val="tx1"/>
                        </a:solidFill>
                        <a:latin typeface="Arial Narrow" panose="020B0606020202030204" pitchFamily="34" charset="0"/>
                      </a:endParaRPr>
                    </a:p>
                  </a:txBody>
                  <a:tcPr marL="144048" marR="144048" marT="72025" marB="72025" anchor="ctr"/>
                </a:tc>
                <a:tc>
                  <a:txBody>
                    <a:bodyPr/>
                    <a:lstStyle/>
                    <a:p>
                      <a:pPr algn="just"/>
                      <a:r>
                        <a:rPr lang="es-MX" sz="1400">
                          <a:latin typeface="Arial Narrow" panose="020B0606020202030204" pitchFamily="34" charset="0"/>
                        </a:rPr>
                        <a:t>Oficina Asesora de Planeación. </a:t>
                      </a:r>
                      <a:endParaRPr lang="es-CO" sz="1400">
                        <a:latin typeface="Arial Narrow" panose="020B0606020202030204" pitchFamily="34" charset="0"/>
                      </a:endParaRPr>
                    </a:p>
                  </a:txBody>
                  <a:tcPr marL="144048" marR="144048" marT="72025" marB="72025" anchor="ctr"/>
                </a:tc>
                <a:tc>
                  <a:txBody>
                    <a:bodyPr/>
                    <a:lstStyle/>
                    <a:p>
                      <a:endParaRPr lang="es-CO" sz="1400">
                        <a:latin typeface="Arial Narrow" panose="020B0606020202030204" pitchFamily="34" charset="0"/>
                      </a:endParaRPr>
                    </a:p>
                  </a:txBody>
                  <a:tcPr marL="144048" marR="144048" marT="72025" marB="72025"/>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ES" sz="1400" kern="1200">
                          <a:solidFill>
                            <a:schemeClr val="tx1"/>
                          </a:solidFill>
                          <a:latin typeface="Arial Narrow" panose="020B0606020202030204" pitchFamily="34" charset="0"/>
                          <a:ea typeface="+mn-ea"/>
                          <a:cs typeface="+mn-cs"/>
                        </a:rPr>
                        <a:t>El nivel de madurez alcanzado en la Unidad Administrativa Especial Cuerpo Oficial Bomberos Bogotá arrojó un resultado de </a:t>
                      </a:r>
                      <a:r>
                        <a:rPr lang="es-ES" sz="1400" b="1" kern="1200">
                          <a:solidFill>
                            <a:schemeClr val="tx1"/>
                          </a:solidFill>
                          <a:latin typeface="Arial Narrow" panose="020B0606020202030204" pitchFamily="34" charset="0"/>
                          <a:ea typeface="+mn-ea"/>
                          <a:cs typeface="+mn-cs"/>
                        </a:rPr>
                        <a:t>71% </a:t>
                      </a:r>
                      <a:r>
                        <a:rPr lang="es-ES" sz="1400" kern="1200">
                          <a:solidFill>
                            <a:schemeClr val="tx1"/>
                          </a:solidFill>
                          <a:latin typeface="Arial Narrow" panose="020B0606020202030204" pitchFamily="34" charset="0"/>
                          <a:ea typeface="+mn-ea"/>
                          <a:cs typeface="+mn-cs"/>
                        </a:rPr>
                        <a:t>en Seguridad de la Información, de acuerdo al  instrumento de evaluación del MSPI  del Mintic.</a:t>
                      </a:r>
                    </a:p>
                    <a:p>
                      <a:pPr marL="0" algn="just" defTabSz="914400" rtl="0" eaLnBrk="1" fontAlgn="ctr" latinLnBrk="0" hangingPunct="1"/>
                      <a:endParaRPr lang="es-CO" sz="1400" kern="1200">
                        <a:solidFill>
                          <a:schemeClr val="tx1"/>
                        </a:solidFill>
                        <a:latin typeface="Arial Narrow" panose="020B0606020202030204" pitchFamily="34" charset="0"/>
                        <a:ea typeface="+mn-ea"/>
                        <a:cs typeface="+mn-cs"/>
                      </a:endParaRPr>
                    </a:p>
                  </a:txBody>
                  <a:tcPr marL="101049" marR="101049" marT="50525" marB="50525" anchor="ctr"/>
                </a:tc>
                <a:extLst>
                  <a:ext uri="{0D108BD9-81ED-4DB2-BD59-A6C34878D82A}">
                    <a16:rowId xmlns:a16="http://schemas.microsoft.com/office/drawing/2014/main" val="10002"/>
                  </a:ext>
                </a:extLst>
              </a:tr>
              <a:tr h="2660368">
                <a:tc>
                  <a:txBody>
                    <a:bodyPr/>
                    <a:lstStyle/>
                    <a:p>
                      <a:pPr algn="just"/>
                      <a:r>
                        <a:rPr lang="es-CO" sz="1400">
                          <a:latin typeface="Arial Narrow" panose="020B0606020202030204" pitchFamily="34" charset="0"/>
                        </a:rPr>
                        <a:t>Implementar 100% del programa de arquitectura TI, conforme a las necesidades de la UAECOB.</a:t>
                      </a:r>
                    </a:p>
                  </a:txBody>
                  <a:tcPr marL="144048" marR="144048" marT="72025" marB="72025" anchor="ctr"/>
                </a:tc>
                <a:tc>
                  <a:txBody>
                    <a:bodyPr/>
                    <a:lstStyle/>
                    <a:p>
                      <a:pPr marL="0" marR="0" lvl="0" indent="0" algn="just" defTabSz="1104047" rtl="0" eaLnBrk="1" fontAlgn="auto" latinLnBrk="0" hangingPunct="1">
                        <a:lnSpc>
                          <a:spcPct val="100000"/>
                        </a:lnSpc>
                        <a:spcBef>
                          <a:spcPts val="0"/>
                        </a:spcBef>
                        <a:spcAft>
                          <a:spcPts val="0"/>
                        </a:spcAft>
                        <a:buClrTx/>
                        <a:buSzTx/>
                        <a:buFontTx/>
                        <a:buNone/>
                        <a:tabLst/>
                        <a:defRPr/>
                      </a:pPr>
                      <a:r>
                        <a:rPr lang="es-MX" sz="1400">
                          <a:latin typeface="Arial Narrow" panose="020B0606020202030204" pitchFamily="34" charset="0"/>
                        </a:rPr>
                        <a:t>Oficina Asesora de Planeación. </a:t>
                      </a:r>
                      <a:endParaRPr lang="es-CO" sz="1400">
                        <a:latin typeface="Arial Narrow" panose="020B0606020202030204" pitchFamily="34" charset="0"/>
                      </a:endParaRPr>
                    </a:p>
                    <a:p>
                      <a:pPr algn="just"/>
                      <a:endParaRPr lang="es-CO" sz="1400">
                        <a:latin typeface="Arial Narrow" panose="020B0606020202030204" pitchFamily="34" charset="0"/>
                      </a:endParaRPr>
                    </a:p>
                  </a:txBody>
                  <a:tcPr marL="144048" marR="144048" marT="72025" marB="72025" anchor="ctr"/>
                </a:tc>
                <a:tc>
                  <a:txBody>
                    <a:bodyPr/>
                    <a:lstStyle/>
                    <a:p>
                      <a:endParaRPr lang="es-CO" sz="1400">
                        <a:latin typeface="Arial Narrow" panose="020B0606020202030204" pitchFamily="34" charset="0"/>
                      </a:endParaRPr>
                    </a:p>
                  </a:txBody>
                  <a:tcPr marL="144048" marR="144048" marT="72025" marB="72025"/>
                </a:tc>
                <a:tc>
                  <a:txBody>
                    <a:bodyPr/>
                    <a:lstStyle/>
                    <a:p>
                      <a:pPr algn="just"/>
                      <a:r>
                        <a:rPr lang="es-CO" sz="1400" dirty="0">
                          <a:solidFill>
                            <a:schemeClr val="tx1"/>
                          </a:solidFill>
                          <a:latin typeface="Arial Narrow" panose="020B0606020202030204" pitchFamily="34" charset="0"/>
                        </a:rPr>
                        <a:t> Disponibilidad                                         Abril               Mayo             Junio</a:t>
                      </a:r>
                    </a:p>
                    <a:p>
                      <a:pPr algn="just"/>
                      <a:endParaRPr lang="es-CO" sz="1400" dirty="0">
                        <a:solidFill>
                          <a:schemeClr val="tx1"/>
                        </a:solidFill>
                        <a:latin typeface="Arial Narrow" panose="020B0606020202030204" pitchFamily="34" charset="0"/>
                      </a:endParaRPr>
                    </a:p>
                    <a:p>
                      <a:pPr algn="just"/>
                      <a:r>
                        <a:rPr lang="es-CO" sz="1400" dirty="0" err="1">
                          <a:solidFill>
                            <a:schemeClr val="tx1"/>
                          </a:solidFill>
                          <a:latin typeface="Arial Narrow" panose="020B0606020202030204" pitchFamily="34" charset="0"/>
                        </a:rPr>
                        <a:t>Switch´s</a:t>
                      </a:r>
                      <a:r>
                        <a:rPr lang="es-CO" sz="1400" dirty="0">
                          <a:solidFill>
                            <a:schemeClr val="tx1"/>
                          </a:solidFill>
                          <a:latin typeface="Arial Narrow" panose="020B0606020202030204" pitchFamily="34" charset="0"/>
                        </a:rPr>
                        <a:t> Edificio Comando:                  100%                99.89%          99.93%             </a:t>
                      </a:r>
                    </a:p>
                    <a:p>
                      <a:pPr algn="just"/>
                      <a:r>
                        <a:rPr lang="es-CO" sz="1400" dirty="0">
                          <a:solidFill>
                            <a:schemeClr val="tx1"/>
                          </a:solidFill>
                          <a:latin typeface="Arial Narrow" panose="020B0606020202030204" pitchFamily="34" charset="0"/>
                        </a:rPr>
                        <a:t>Wifi Edificio Comando:                          99.98%             99.89%          99.95%              </a:t>
                      </a:r>
                    </a:p>
                    <a:p>
                      <a:pPr algn="just"/>
                      <a:r>
                        <a:rPr lang="es-CO" sz="1400" dirty="0">
                          <a:solidFill>
                            <a:schemeClr val="tx1"/>
                          </a:solidFill>
                          <a:latin typeface="Arial Narrow" panose="020B0606020202030204" pitchFamily="34" charset="0"/>
                        </a:rPr>
                        <a:t>Wifi Estaciones:                                    98.26%             98.14%          99.22%                  </a:t>
                      </a:r>
                    </a:p>
                    <a:p>
                      <a:pPr algn="just"/>
                      <a:r>
                        <a:rPr lang="es-CO" sz="1400" dirty="0">
                          <a:solidFill>
                            <a:schemeClr val="tx1"/>
                          </a:solidFill>
                          <a:latin typeface="Arial Narrow" panose="020B0606020202030204" pitchFamily="34" charset="0"/>
                        </a:rPr>
                        <a:t>Canales de datos e Internet:                 97.75%             97.63%          97.65% </a:t>
                      </a:r>
                    </a:p>
                  </a:txBody>
                  <a:tcPr marL="101049" marR="101049" marT="50525" marB="50525" anchor="ctr"/>
                </a:tc>
                <a:extLst>
                  <a:ext uri="{0D108BD9-81ED-4DB2-BD59-A6C34878D82A}">
                    <a16:rowId xmlns:a16="http://schemas.microsoft.com/office/drawing/2014/main" val="10003"/>
                  </a:ext>
                </a:extLst>
              </a:tr>
            </a:tbl>
          </a:graphicData>
        </a:graphic>
      </p:graphicFrame>
      <p:sp>
        <p:nvSpPr>
          <p:cNvPr id="14" name="CuadroTexto 13">
            <a:extLst>
              <a:ext uri="{FF2B5EF4-FFF2-40B4-BE49-F238E27FC236}">
                <a16:creationId xmlns:a16="http://schemas.microsoft.com/office/drawing/2014/main" id="{D3C217DE-3C62-5F81-7375-7C92594C255F}"/>
              </a:ext>
              <a:ext uri="{C183D7F6-B498-43B3-948B-1728B52AA6E4}">
                <adec:decorative xmlns:adec="http://schemas.microsoft.com/office/drawing/2017/decorative" val="1"/>
              </a:ext>
            </a:extLst>
          </p:cNvPr>
          <p:cNvSpPr txBox="1"/>
          <p:nvPr/>
        </p:nvSpPr>
        <p:spPr>
          <a:xfrm>
            <a:off x="518609" y="9671034"/>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824BE2A9-C4DF-36B6-3B2B-709977CD3C7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73573" y="2453353"/>
            <a:ext cx="2489227" cy="2116392"/>
          </a:xfrm>
          <a:prstGeom prst="rect">
            <a:avLst/>
          </a:prstGeom>
        </p:spPr>
      </p:pic>
      <p:pic>
        <p:nvPicPr>
          <p:cNvPr id="4" name="Imagen 3">
            <a:extLst>
              <a:ext uri="{FF2B5EF4-FFF2-40B4-BE49-F238E27FC236}">
                <a16:creationId xmlns:a16="http://schemas.microsoft.com/office/drawing/2014/main" id="{E3AC4FEF-6868-6148-DCB5-9310AB7357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24995" y="4924272"/>
            <a:ext cx="1925703" cy="1886800"/>
          </a:xfrm>
          <a:prstGeom prst="rect">
            <a:avLst/>
          </a:prstGeom>
        </p:spPr>
      </p:pic>
      <p:pic>
        <p:nvPicPr>
          <p:cNvPr id="6" name="Imagen 5">
            <a:extLst>
              <a:ext uri="{FF2B5EF4-FFF2-40B4-BE49-F238E27FC236}">
                <a16:creationId xmlns:a16="http://schemas.microsoft.com/office/drawing/2014/main" id="{B354BF4D-105B-3223-708B-0A905CE333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12895" y="7061681"/>
            <a:ext cx="2349905" cy="2374640"/>
          </a:xfrm>
          <a:prstGeom prst="rect">
            <a:avLst/>
          </a:prstGeom>
        </p:spPr>
      </p:pic>
      <p:sp>
        <p:nvSpPr>
          <p:cNvPr id="11" name="Título 11">
            <a:extLst>
              <a:ext uri="{FF2B5EF4-FFF2-40B4-BE49-F238E27FC236}">
                <a16:creationId xmlns:a16="http://schemas.microsoft.com/office/drawing/2014/main" id="{1BA236B2-B2B2-4919-9E9F-FDCF32C7309D}"/>
              </a:ext>
              <a:ext uri="{C183D7F6-B498-43B3-948B-1728B52AA6E4}">
                <adec:decorative xmlns:adec="http://schemas.microsoft.com/office/drawing/2017/decorative" val="1"/>
              </a:ext>
            </a:extLst>
          </p:cNvPr>
          <p:cNvSpPr txBox="1">
            <a:spLocks noGrp="1"/>
          </p:cNvSpPr>
          <p:nvPr>
            <p:ph type="title" idx="4294967295"/>
          </p:nvPr>
        </p:nvSpPr>
        <p:spPr>
          <a:xfrm>
            <a:off x="9364342" y="195236"/>
            <a:ext cx="5751896" cy="107721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schemeClr val="tx1"/>
                </a:solidFill>
                <a:effectLst/>
                <a:uLnTx/>
                <a:uFillTx/>
                <a:latin typeface="Calibri"/>
                <a:ea typeface="+mn-ea"/>
                <a:cs typeface="+mn-cs"/>
              </a:rPr>
              <a:t>Tabla # 2 Indicadores de Impacto </a:t>
            </a:r>
            <a:br>
              <a:rPr kumimoji="0" lang="es-MX" sz="3200" b="0" i="0" u="none" strike="noStrike" kern="1200" cap="none" spc="0" normalizeH="0" baseline="0" noProof="0" dirty="0">
                <a:ln>
                  <a:noFill/>
                </a:ln>
                <a:solidFill>
                  <a:schemeClr val="tx1"/>
                </a:solidFill>
                <a:effectLst/>
                <a:uLnTx/>
                <a:uFillTx/>
                <a:latin typeface="Calibri"/>
                <a:ea typeface="+mn-ea"/>
                <a:cs typeface="+mn-cs"/>
              </a:rPr>
            </a:br>
            <a:endParaRPr kumimoji="0" lang="es-MX" sz="3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EB0F8D37-3120-4607-A0F8-32B6B4D69B23}"/>
              </a:ext>
              <a:ext uri="{C183D7F6-B498-43B3-948B-1728B52AA6E4}">
                <adec:decorative xmlns:adec="http://schemas.microsoft.com/office/drawing/2017/decorative" val="1"/>
              </a:ext>
            </a:extLst>
          </p:cNvPr>
          <p:cNvSpPr/>
          <p:nvPr/>
        </p:nvSpPr>
        <p:spPr>
          <a:xfrm>
            <a:off x="466293" y="1020130"/>
            <a:ext cx="320934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sp>
        <p:nvSpPr>
          <p:cNvPr id="16" name="Título 1">
            <a:extLst>
              <a:ext uri="{FF2B5EF4-FFF2-40B4-BE49-F238E27FC236}">
                <a16:creationId xmlns:a16="http://schemas.microsoft.com/office/drawing/2014/main" id="{9D43ECEF-C5B3-48B8-BD7D-74706DB23953}"/>
              </a:ext>
              <a:ext uri="{C183D7F6-B498-43B3-948B-1728B52AA6E4}">
                <adec:decorative xmlns:adec="http://schemas.microsoft.com/office/drawing/2017/decorative" val="1"/>
              </a:ext>
            </a:extLst>
          </p:cNvPr>
          <p:cNvSpPr txBox="1">
            <a:spLocks/>
          </p:cNvSpPr>
          <p:nvPr/>
        </p:nvSpPr>
        <p:spPr>
          <a:xfrm>
            <a:off x="373540" y="58580"/>
            <a:ext cx="8990802" cy="943174"/>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C00000"/>
                </a:solidFill>
                <a:effectLst/>
                <a:uLnTx/>
                <a:uFillTx/>
                <a:latin typeface="Impact" panose="020B0806030902050204" pitchFamily="34" charset="0"/>
                <a:ea typeface="+mj-ea"/>
                <a:cs typeface="+mj-cs"/>
              </a:rPr>
              <a:t>Plan Estratégico Institucional   </a:t>
            </a:r>
            <a:endParaRPr kumimoji="0" lang="es-CO" sz="5400" b="1" i="0" u="none" strike="noStrike" kern="1200" cap="none" spc="0" normalizeH="0" baseline="0" noProof="0" dirty="0">
              <a:ln>
                <a:noFill/>
              </a:ln>
              <a:solidFill>
                <a:srgbClr val="C00000"/>
              </a:solidFill>
              <a:effectLst/>
              <a:uLnTx/>
              <a:uFillTx/>
              <a:latin typeface="Impact" panose="020B0806030902050204" pitchFamily="34" charset="0"/>
              <a:ea typeface="+mj-ea"/>
              <a:cs typeface="+mj-cs"/>
            </a:endParaRPr>
          </a:p>
        </p:txBody>
      </p:sp>
    </p:spTree>
    <p:extLst>
      <p:ext uri="{BB962C8B-B14F-4D97-AF65-F5344CB8AC3E}">
        <p14:creationId xmlns:p14="http://schemas.microsoft.com/office/powerpoint/2010/main" val="84637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7FA73BDF-2948-D187-8F55-4237B2D64BC1}"/>
              </a:ext>
              <a:ext uri="{C183D7F6-B498-43B3-948B-1728B52AA6E4}">
                <adec:decorative xmlns:adec="http://schemas.microsoft.com/office/drawing/2017/decorative" val="1"/>
              </a:ext>
            </a:extLst>
          </p:cNvPr>
          <p:cNvSpPr/>
          <p:nvPr/>
        </p:nvSpPr>
        <p:spPr>
          <a:xfrm>
            <a:off x="261425" y="1013105"/>
            <a:ext cx="320934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graphicFrame>
        <p:nvGraphicFramePr>
          <p:cNvPr id="13" name="Tabla 12">
            <a:extLst>
              <a:ext uri="{FF2B5EF4-FFF2-40B4-BE49-F238E27FC236}">
                <a16:creationId xmlns:a16="http://schemas.microsoft.com/office/drawing/2014/main" id="{3C52EF8C-6C2D-EC34-D6D7-69D3EE729F7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43423746"/>
              </p:ext>
            </p:extLst>
          </p:nvPr>
        </p:nvGraphicFramePr>
        <p:xfrm>
          <a:off x="261425" y="1290105"/>
          <a:ext cx="14972090" cy="7944557"/>
        </p:xfrm>
        <a:graphic>
          <a:graphicData uri="http://schemas.openxmlformats.org/drawingml/2006/table">
            <a:tbl>
              <a:tblPr firstRow="1" bandRow="1">
                <a:tableStyleId>{5940675A-B579-460E-94D1-54222C63F5DA}</a:tableStyleId>
              </a:tblPr>
              <a:tblGrid>
                <a:gridCol w="2093468">
                  <a:extLst>
                    <a:ext uri="{9D8B030D-6E8A-4147-A177-3AD203B41FA5}">
                      <a16:colId xmlns:a16="http://schemas.microsoft.com/office/drawing/2014/main" val="20000"/>
                    </a:ext>
                  </a:extLst>
                </a:gridCol>
                <a:gridCol w="1941534">
                  <a:extLst>
                    <a:ext uri="{9D8B030D-6E8A-4147-A177-3AD203B41FA5}">
                      <a16:colId xmlns:a16="http://schemas.microsoft.com/office/drawing/2014/main" val="1673358718"/>
                    </a:ext>
                  </a:extLst>
                </a:gridCol>
                <a:gridCol w="3068877">
                  <a:extLst>
                    <a:ext uri="{9D8B030D-6E8A-4147-A177-3AD203B41FA5}">
                      <a16:colId xmlns:a16="http://schemas.microsoft.com/office/drawing/2014/main" val="20001"/>
                    </a:ext>
                  </a:extLst>
                </a:gridCol>
                <a:gridCol w="7868211">
                  <a:extLst>
                    <a:ext uri="{9D8B030D-6E8A-4147-A177-3AD203B41FA5}">
                      <a16:colId xmlns:a16="http://schemas.microsoft.com/office/drawing/2014/main" val="20002"/>
                    </a:ext>
                  </a:extLst>
                </a:gridCol>
              </a:tblGrid>
              <a:tr h="905858">
                <a:tc>
                  <a:txBody>
                    <a:bodyPr/>
                    <a:lstStyle/>
                    <a:p>
                      <a:pPr marL="0" marR="0" lvl="0" indent="0" algn="ctr" rtl="0" eaLnBrk="1" fontAlgn="auto" latinLnBrk="0" hangingPunct="1">
                        <a:lnSpc>
                          <a:spcPct val="100000"/>
                        </a:lnSpc>
                        <a:spcBef>
                          <a:spcPts val="0"/>
                        </a:spcBef>
                        <a:spcAft>
                          <a:spcPts val="0"/>
                        </a:spcAft>
                        <a:buClrTx/>
                        <a:buSzTx/>
                        <a:buFontTx/>
                        <a:buNone/>
                      </a:pPr>
                      <a:r>
                        <a:rPr lang="es-MX" sz="2000" b="1">
                          <a:solidFill>
                            <a:schemeClr val="bg1"/>
                          </a:solidFill>
                          <a:latin typeface="Arial Narrow"/>
                        </a:rPr>
                        <a:t>Proyecto Estratégico</a:t>
                      </a:r>
                      <a:r>
                        <a:rPr lang="es-CO" sz="2000" b="1">
                          <a:solidFill>
                            <a:schemeClr val="bg1"/>
                          </a:solidFill>
                          <a:latin typeface="Arial Narrow"/>
                        </a:rPr>
                        <a:t> </a:t>
                      </a:r>
                      <a:endParaRPr lang="es-CO" sz="2000" b="1">
                        <a:solidFill>
                          <a:schemeClr val="bg1"/>
                        </a:solidFill>
                        <a:latin typeface="Arial Narrow" panose="020B0606020202030204" pitchFamily="34" charset="0"/>
                      </a:endParaRPr>
                    </a:p>
                  </a:txBody>
                  <a:tcPr marL="142544" marR="142544" marT="71273" marB="71273" anchor="ctr">
                    <a:solidFill>
                      <a:srgbClr val="C00000"/>
                    </a:solidFill>
                  </a:tcPr>
                </a:tc>
                <a:tc>
                  <a:txBody>
                    <a:bodyPr/>
                    <a:lstStyle/>
                    <a:p>
                      <a:pPr algn="ctr"/>
                      <a:r>
                        <a:rPr lang="es-MX" sz="2000" b="1">
                          <a:solidFill>
                            <a:schemeClr val="bg1"/>
                          </a:solidFill>
                          <a:latin typeface="Arial Narrow"/>
                        </a:rPr>
                        <a:t>Responsable (s)</a:t>
                      </a:r>
                      <a:endParaRPr lang="es-CO" sz="2000" b="1">
                        <a:solidFill>
                          <a:schemeClr val="bg1"/>
                        </a:solidFill>
                        <a:latin typeface="Arial Narrow"/>
                      </a:endParaRPr>
                    </a:p>
                  </a:txBody>
                  <a:tcPr marL="142544" marR="142544" marT="71273" marB="71273" anchor="ctr">
                    <a:solidFill>
                      <a:srgbClr val="C00000"/>
                    </a:solidFill>
                  </a:tcPr>
                </a:tc>
                <a:tc>
                  <a:txBody>
                    <a:bodyPr/>
                    <a:lstStyle/>
                    <a:p>
                      <a:pPr algn="ctr"/>
                      <a:r>
                        <a:rPr lang="es-CO" sz="2000" b="1">
                          <a:solidFill>
                            <a:schemeClr val="bg1"/>
                          </a:solidFill>
                          <a:latin typeface="Arial Narrow"/>
                        </a:rPr>
                        <a:t>Avance </a:t>
                      </a:r>
                      <a:endParaRPr lang="es-CO" sz="2000" b="1">
                        <a:solidFill>
                          <a:schemeClr val="bg1"/>
                        </a:solidFill>
                        <a:latin typeface="Arial Narrow" panose="020B0606020202030204" pitchFamily="34" charset="0"/>
                      </a:endParaRPr>
                    </a:p>
                  </a:txBody>
                  <a:tcPr marL="142544" marR="142544" marT="71273" marB="71273" anchor="ctr">
                    <a:solidFill>
                      <a:srgbClr val="C00000"/>
                    </a:solidFill>
                  </a:tcPr>
                </a:tc>
                <a:tc>
                  <a:txBody>
                    <a:bodyPr/>
                    <a:lstStyle/>
                    <a:p>
                      <a:pPr algn="ctr"/>
                      <a:r>
                        <a:rPr lang="es-CO" sz="2000" b="1">
                          <a:solidFill>
                            <a:schemeClr val="bg1"/>
                          </a:solidFill>
                          <a:latin typeface="Arial Narrow"/>
                        </a:rPr>
                        <a:t>Observación </a:t>
                      </a:r>
                      <a:endParaRPr lang="es-CO" sz="2000" b="1">
                        <a:solidFill>
                          <a:schemeClr val="bg1"/>
                        </a:solidFill>
                        <a:latin typeface="Arial Narrow" panose="020B0606020202030204" pitchFamily="34" charset="0"/>
                      </a:endParaRPr>
                    </a:p>
                  </a:txBody>
                  <a:tcPr marL="142544" marR="142544" marT="71273" marB="71273" anchor="ctr">
                    <a:solidFill>
                      <a:srgbClr val="C00000"/>
                    </a:solidFill>
                  </a:tcPr>
                </a:tc>
                <a:extLst>
                  <a:ext uri="{0D108BD9-81ED-4DB2-BD59-A6C34878D82A}">
                    <a16:rowId xmlns:a16="http://schemas.microsoft.com/office/drawing/2014/main" val="10000"/>
                  </a:ext>
                </a:extLst>
              </a:tr>
              <a:tr h="2229900">
                <a:tc>
                  <a:txBody>
                    <a:bodyPr/>
                    <a:lstStyle/>
                    <a:p>
                      <a:pPr algn="just"/>
                      <a:r>
                        <a:rPr lang="es-MX" sz="1400">
                          <a:solidFill>
                            <a:schemeClr val="tx1"/>
                          </a:solidFill>
                          <a:latin typeface="Arial Narrow"/>
                        </a:rPr>
                        <a:t>Implementar 100% el programa de  Capacitación, formación y entrenamiento al personal uniformado de la Unidad Cuerpo Oficial de Bomberos de Bogotá.</a:t>
                      </a:r>
                      <a:endParaRPr lang="es-CO" sz="1400">
                        <a:solidFill>
                          <a:schemeClr val="tx1"/>
                        </a:solidFill>
                        <a:latin typeface="Arial Narrow"/>
                      </a:endParaRPr>
                    </a:p>
                  </a:txBody>
                  <a:tcPr marL="142544" marR="142544" marT="71273" marB="71273" anchor="ctr"/>
                </a:tc>
                <a:tc>
                  <a:txBody>
                    <a:bodyPr/>
                    <a:lstStyle/>
                    <a:p>
                      <a:pPr marL="0" algn="just" defTabSz="1341307" rtl="0" eaLnBrk="1" fontAlgn="ctr" latinLnBrk="0" hangingPunct="1"/>
                      <a:r>
                        <a:rPr lang="es-CO" sz="1400" kern="1200">
                          <a:solidFill>
                            <a:schemeClr val="tx1"/>
                          </a:solidFill>
                          <a:latin typeface="Arial Narrow"/>
                          <a:ea typeface="+mn-ea"/>
                          <a:cs typeface="+mn-cs"/>
                        </a:rPr>
                        <a:t>Subdirección de Gestión Humana</a:t>
                      </a:r>
                    </a:p>
                  </a:txBody>
                  <a:tcPr marL="9525" marR="9525" marT="9525" anchor="ctr"/>
                </a:tc>
                <a:tc>
                  <a:txBody>
                    <a:bodyPr/>
                    <a:lstStyle/>
                    <a:p>
                      <a:endParaRPr lang="es-CO" sz="1400" dirty="0">
                        <a:solidFill>
                          <a:srgbClr val="C00000"/>
                        </a:solidFill>
                        <a:latin typeface="Arial Narrow" panose="020B0606020202030204" pitchFamily="34" charset="0"/>
                      </a:endParaRPr>
                    </a:p>
                  </a:txBody>
                  <a:tcPr marL="101049" marR="101049" marT="50525" marB="50525"/>
                </a:tc>
                <a:tc>
                  <a:txBody>
                    <a:bodyPr/>
                    <a:lstStyle/>
                    <a:p>
                      <a:pPr marL="0" algn="just" defTabSz="914400" rtl="0" eaLnBrk="1" fontAlgn="ctr" latinLnBrk="0" hangingPunct="1"/>
                      <a:r>
                        <a:rPr lang="es-MX" sz="1400" kern="1200" baseline="0">
                          <a:solidFill>
                            <a:schemeClr val="tx1"/>
                          </a:solidFill>
                          <a:latin typeface="Arial Narrow"/>
                          <a:ea typeface="+mn-ea"/>
                          <a:cs typeface="+mn-cs"/>
                        </a:rPr>
                        <a:t>Dentro de los procesos de capacitación ofertados por la entidad y /o en alianza con entidades distritales se ha logrado capacitar a 529 de los 673 servidores a para el segundo trimestre</a:t>
                      </a:r>
                      <a:endParaRPr lang="es-ES" sz="1400" kern="1200" baseline="0">
                        <a:solidFill>
                          <a:schemeClr val="tx1"/>
                        </a:solidFill>
                        <a:latin typeface="Arial Narrow"/>
                        <a:ea typeface="+mn-ea"/>
                        <a:cs typeface="+mn-cs"/>
                      </a:endParaRPr>
                    </a:p>
                  </a:txBody>
                  <a:tcPr marL="10526" marR="10526" marT="10526" marB="50525" anchor="ctr"/>
                </a:tc>
                <a:extLst>
                  <a:ext uri="{0D108BD9-81ED-4DB2-BD59-A6C34878D82A}">
                    <a16:rowId xmlns:a16="http://schemas.microsoft.com/office/drawing/2014/main" val="10001"/>
                  </a:ext>
                </a:extLst>
              </a:tr>
              <a:tr h="2489761">
                <a:tc>
                  <a:txBody>
                    <a:bodyPr/>
                    <a:lstStyle/>
                    <a:p>
                      <a:pPr marL="0" indent="0" algn="just" rtl="0" eaLnBrk="1" latinLnBrk="0" hangingPunct="1">
                        <a:buFont typeface="Arial" panose="020B0604020202020204" pitchFamily="34" charset="0"/>
                        <a:buNone/>
                      </a:pPr>
                      <a:r>
                        <a:rPr lang="es-MX" sz="1400" kern="1200">
                          <a:solidFill>
                            <a:schemeClr val="tx1"/>
                          </a:solidFill>
                          <a:latin typeface="Arial Narrow"/>
                          <a:ea typeface="+mn-ea"/>
                          <a:cs typeface="+mn-cs"/>
                        </a:rPr>
                        <a:t>Reforzar, adecuar y ampliar  6 estaciones de Bomberos</a:t>
                      </a:r>
                    </a:p>
                    <a:p>
                      <a:pPr marL="0" algn="just" defTabSz="1341307" rtl="0" eaLnBrk="1" latinLnBrk="0" hangingPunct="1"/>
                      <a:endParaRPr lang="es-CO" sz="1400" kern="1200">
                        <a:solidFill>
                          <a:schemeClr val="tx1"/>
                        </a:solidFill>
                        <a:latin typeface="Arial Narrow" panose="020B0606020202030204" pitchFamily="34" charset="0"/>
                        <a:ea typeface="+mn-ea"/>
                        <a:cs typeface="+mn-cs"/>
                      </a:endParaRPr>
                    </a:p>
                  </a:txBody>
                  <a:tcPr marL="142544" marR="142544" marT="71273" marB="71273" anchor="ctr"/>
                </a:tc>
                <a:tc>
                  <a:txBody>
                    <a:bodyPr/>
                    <a:lstStyle/>
                    <a:p>
                      <a:pPr algn="just"/>
                      <a:r>
                        <a:rPr lang="es-CO" sz="1400">
                          <a:latin typeface="Arial Narrow"/>
                        </a:rPr>
                        <a:t>Subdirección de Gestión Corporativa</a:t>
                      </a:r>
                    </a:p>
                  </a:txBody>
                  <a:tcPr marL="101049" marR="101049" marT="50525" marB="50525" anchor="ctr"/>
                </a:tc>
                <a:tc>
                  <a:txBody>
                    <a:bodyPr/>
                    <a:lstStyle/>
                    <a:p>
                      <a:endParaRPr lang="es-CO" sz="1400">
                        <a:latin typeface="Arial Narrow" panose="020B0606020202030204" pitchFamily="34" charset="0"/>
                      </a:endParaRPr>
                    </a:p>
                  </a:txBody>
                  <a:tcPr marL="101049" marR="101049" marT="50525" marB="50525"/>
                </a:tc>
                <a:tc>
                  <a:txBody>
                    <a:bodyPr/>
                    <a:lstStyle/>
                    <a:p>
                      <a:pPr algn="just"/>
                      <a:r>
                        <a:rPr lang="es-MX" sz="1400" b="0">
                          <a:solidFill>
                            <a:schemeClr val="tx1"/>
                          </a:solidFill>
                          <a:latin typeface="Arial Narrow"/>
                        </a:rPr>
                        <a:t>Estación Central: - Retiro de cubierta existente, Instalación de estructura metálica para cubierta, Instalación de teja arquitectónica, Demolición de baño sargentos, Instalación de puerta de vidrio en comedor, Pintura de muro en cocina,</a:t>
                      </a:r>
                    </a:p>
                    <a:p>
                      <a:pPr algn="just"/>
                      <a:r>
                        <a:rPr lang="es-MX" sz="1400" b="0">
                          <a:solidFill>
                            <a:schemeClr val="tx1"/>
                          </a:solidFill>
                          <a:latin typeface="Arial Narrow"/>
                        </a:rPr>
                        <a:t>Estación Marichuela: Se avanza actualmente en obra de mampostería de la fachada sur del edificio, mampostería interna del 3er piso. </a:t>
                      </a:r>
                    </a:p>
                    <a:p>
                      <a:pPr algn="just"/>
                      <a:r>
                        <a:rPr lang="es-MX" sz="1400" b="0">
                          <a:solidFill>
                            <a:schemeClr val="tx1"/>
                          </a:solidFill>
                          <a:latin typeface="Arial Narrow"/>
                        </a:rPr>
                        <a:t>Estación Candelaria: Se adecuó el baño del alojamiento de Bomberos y se finalizó intervención en comedor y pasillos de ingreso a los alojamientos de los bomberos y oficiales, de igual manera se realiza el suministro y adecuación de contenedores para almacenamiento.</a:t>
                      </a:r>
                    </a:p>
                    <a:p>
                      <a:pPr algn="just"/>
                      <a:r>
                        <a:rPr lang="es-MX" sz="1400" b="0">
                          <a:solidFill>
                            <a:schemeClr val="tx1"/>
                          </a:solidFill>
                          <a:latin typeface="Arial Narrow"/>
                        </a:rPr>
                        <a:t>Elaboración de estudios y diseños estación Caobos Salazar: 45%.</a:t>
                      </a:r>
                    </a:p>
                    <a:p>
                      <a:pPr algn="just"/>
                      <a:r>
                        <a:rPr lang="es-MX" sz="1400" b="0">
                          <a:solidFill>
                            <a:schemeClr val="tx1"/>
                          </a:solidFill>
                          <a:latin typeface="Arial Narrow"/>
                        </a:rPr>
                        <a:t>Se realiza la radicación del proyecto arquitectónico y estructural ante la curaduría urbana N° 2 para la obtención de la licencia. </a:t>
                      </a:r>
                      <a:endParaRPr lang="es-CO" sz="1400" b="0">
                        <a:solidFill>
                          <a:schemeClr val="tx1"/>
                        </a:solidFill>
                        <a:latin typeface="Arial Narrow" panose="020B0606020202030204" pitchFamily="34" charset="0"/>
                      </a:endParaRPr>
                    </a:p>
                    <a:p>
                      <a:pPr lvl="0" algn="just">
                        <a:lnSpc>
                          <a:spcPct val="100000"/>
                        </a:lnSpc>
                        <a:spcBef>
                          <a:spcPts val="0"/>
                        </a:spcBef>
                        <a:spcAft>
                          <a:spcPts val="0"/>
                        </a:spcAft>
                        <a:buNone/>
                      </a:pPr>
                      <a:r>
                        <a:rPr lang="es-MX" sz="1400" b="0" i="0" u="none" strike="noStrike" noProof="0">
                          <a:latin typeface="Arial Narrow"/>
                        </a:rPr>
                        <a:t>El avance en la estación Venecia es del 15%</a:t>
                      </a:r>
                      <a:endParaRPr lang="es-MX"/>
                    </a:p>
                  </a:txBody>
                  <a:tcPr marL="101049" marR="101049" marT="50525" marB="50525" anchor="ctr"/>
                </a:tc>
                <a:extLst>
                  <a:ext uri="{0D108BD9-81ED-4DB2-BD59-A6C34878D82A}">
                    <a16:rowId xmlns:a16="http://schemas.microsoft.com/office/drawing/2014/main" val="10003"/>
                  </a:ext>
                </a:extLst>
              </a:tr>
              <a:tr h="2319038">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ES" sz="1400" u="none" strike="noStrike" kern="1200">
                          <a:effectLst/>
                          <a:latin typeface="Arial Narrow"/>
                        </a:rPr>
                        <a:t>Poner 3 espacios nuevos en funcionamiento para la gestión integral de riesgos, incendios, incidentes con materiales peligrosos y rescates en todas sus modalidades</a:t>
                      </a:r>
                      <a:endParaRPr lang="es-ES" sz="1400" u="none" strike="noStrike" kern="1200">
                        <a:solidFill>
                          <a:schemeClr val="dk1"/>
                        </a:solidFill>
                        <a:effectLst/>
                        <a:latin typeface="Arial Narrow"/>
                        <a:ea typeface="+mn-ea"/>
                        <a:cs typeface="+mn-cs"/>
                      </a:endParaRPr>
                    </a:p>
                    <a:p>
                      <a:pPr marL="0" algn="just" defTabSz="1341307" rtl="0" eaLnBrk="1" latinLnBrk="0" hangingPunct="1"/>
                      <a:endParaRPr lang="es-CO" sz="1400" kern="1200">
                        <a:solidFill>
                          <a:schemeClr val="tx1"/>
                        </a:solidFill>
                        <a:latin typeface="Arial Narrow" panose="020B0606020202030204" pitchFamily="34" charset="0"/>
                        <a:ea typeface="+mn-ea"/>
                        <a:cs typeface="+mn-cs"/>
                      </a:endParaRPr>
                    </a:p>
                  </a:txBody>
                  <a:tcPr marL="142544" marR="142544" marT="71273" marB="71273" anchor="ctr"/>
                </a:tc>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CO" sz="1400">
                          <a:latin typeface="Arial Narrow"/>
                        </a:rPr>
                        <a:t>Subdirección de Gestión Corporativa</a:t>
                      </a:r>
                    </a:p>
                    <a:p>
                      <a:pPr algn="just"/>
                      <a:endParaRPr lang="es-CO" sz="1400">
                        <a:latin typeface="Arial Narrow" panose="020B0606020202030204" pitchFamily="34" charset="0"/>
                      </a:endParaRPr>
                    </a:p>
                  </a:txBody>
                  <a:tcPr marL="101049" marR="101049" marT="50525" marB="50525" anchor="ctr"/>
                </a:tc>
                <a:tc>
                  <a:txBody>
                    <a:bodyPr/>
                    <a:lstStyle/>
                    <a:p>
                      <a:endParaRPr lang="es-CO" sz="1400">
                        <a:latin typeface="Arial Narrow" panose="020B0606020202030204" pitchFamily="34" charset="0"/>
                      </a:endParaRPr>
                    </a:p>
                  </a:txBody>
                  <a:tcPr marL="101049" marR="101049" marT="50525" marB="50525"/>
                </a:tc>
                <a:tc>
                  <a:txBody>
                    <a:bodyPr/>
                    <a:lstStyle/>
                    <a:p>
                      <a:pPr algn="l" fontAlgn="ctr"/>
                      <a:r>
                        <a:rPr lang="es-MX" sz="1400" kern="1200" dirty="0">
                          <a:solidFill>
                            <a:schemeClr val="tx1"/>
                          </a:solidFill>
                          <a:latin typeface="Arial Narrow" panose="020B0606020202030204" pitchFamily="34" charset="0"/>
                          <a:ea typeface="+mn-ea"/>
                          <a:cs typeface="+mn-cs"/>
                        </a:rPr>
                        <a:t>El avance acumulado en el primer semestre - AVANCE REAL 0,7 (con reservas) DE 0,75 PROGRAMADO - corresponde a las actividades:</a:t>
                      </a:r>
                    </a:p>
                    <a:p>
                      <a:pPr algn="l" fontAlgn="ctr"/>
                      <a:r>
                        <a:rPr lang="es-MX" sz="1400" kern="1200" dirty="0">
                          <a:solidFill>
                            <a:schemeClr val="tx1"/>
                          </a:solidFill>
                          <a:latin typeface="Arial Narrow" panose="020B0606020202030204" pitchFamily="34" charset="0"/>
                          <a:ea typeface="+mn-ea"/>
                          <a:cs typeface="+mn-cs"/>
                        </a:rPr>
                        <a:t>1. Acabados bloque administrativo de la Academia, enchapes, estucos, cubiertas; redes eléctricas para bodegas; nicho para cilindro de gas; instalación de puertas para el cerramiento, instalación hidráulica y pozo de recolección de aguas negras.</a:t>
                      </a:r>
                    </a:p>
                  </a:txBody>
                  <a:tcPr marL="9525" marR="9525" marT="9525" anchor="ctr"/>
                </a:tc>
                <a:extLst>
                  <a:ext uri="{0D108BD9-81ED-4DB2-BD59-A6C34878D82A}">
                    <a16:rowId xmlns:a16="http://schemas.microsoft.com/office/drawing/2014/main" val="1549886842"/>
                  </a:ext>
                </a:extLst>
              </a:tr>
            </a:tbl>
          </a:graphicData>
        </a:graphic>
      </p:graphicFrame>
      <p:sp>
        <p:nvSpPr>
          <p:cNvPr id="18" name="CuadroTexto 17">
            <a:extLst>
              <a:ext uri="{FF2B5EF4-FFF2-40B4-BE49-F238E27FC236}">
                <a16:creationId xmlns:a16="http://schemas.microsoft.com/office/drawing/2014/main" id="{DCA449A9-BE75-75B3-A429-ABB7B3EB9822}"/>
              </a:ext>
              <a:ext uri="{C183D7F6-B498-43B3-948B-1728B52AA6E4}">
                <adec:decorative xmlns:adec="http://schemas.microsoft.com/office/drawing/2017/decorative" val="1"/>
              </a:ext>
            </a:extLst>
          </p:cNvPr>
          <p:cNvSpPr txBox="1"/>
          <p:nvPr/>
        </p:nvSpPr>
        <p:spPr>
          <a:xfrm>
            <a:off x="365514" y="9407018"/>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C23C639F-9ECC-D40C-B321-F6896B546C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895532" y="2323057"/>
            <a:ext cx="1987214" cy="1992875"/>
          </a:xfrm>
          <a:prstGeom prst="rect">
            <a:avLst/>
          </a:prstGeom>
        </p:spPr>
      </p:pic>
      <p:pic>
        <p:nvPicPr>
          <p:cNvPr id="5" name="Imagen 4">
            <a:extLst>
              <a:ext uri="{FF2B5EF4-FFF2-40B4-BE49-F238E27FC236}">
                <a16:creationId xmlns:a16="http://schemas.microsoft.com/office/drawing/2014/main" id="{4F8260A0-316C-BCAE-49C6-0DF6E21795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9100" y="4588613"/>
            <a:ext cx="2424378" cy="2219501"/>
          </a:xfrm>
          <a:prstGeom prst="rect">
            <a:avLst/>
          </a:prstGeom>
        </p:spPr>
      </p:pic>
      <p:pic>
        <p:nvPicPr>
          <p:cNvPr id="7" name="Imagen 6">
            <a:extLst>
              <a:ext uri="{FF2B5EF4-FFF2-40B4-BE49-F238E27FC236}">
                <a16:creationId xmlns:a16="http://schemas.microsoft.com/office/drawing/2014/main" id="{90AC32F5-0CEC-6AE6-5E19-45E8C22D5D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17682" y="6962278"/>
            <a:ext cx="2205796" cy="2118220"/>
          </a:xfrm>
          <a:prstGeom prst="rect">
            <a:avLst/>
          </a:prstGeom>
        </p:spPr>
      </p:pic>
      <p:sp>
        <p:nvSpPr>
          <p:cNvPr id="11" name="Título 11">
            <a:extLst>
              <a:ext uri="{FF2B5EF4-FFF2-40B4-BE49-F238E27FC236}">
                <a16:creationId xmlns:a16="http://schemas.microsoft.com/office/drawing/2014/main" id="{9BDA713F-8FDD-4C65-A608-288001E6F33F}"/>
              </a:ext>
              <a:ext uri="{C183D7F6-B498-43B3-948B-1728B52AA6E4}">
                <adec:decorative xmlns:adec="http://schemas.microsoft.com/office/drawing/2017/decorative" val="1"/>
              </a:ext>
            </a:extLst>
          </p:cNvPr>
          <p:cNvSpPr txBox="1">
            <a:spLocks noGrp="1"/>
          </p:cNvSpPr>
          <p:nvPr>
            <p:ph type="title" idx="4294967295"/>
          </p:nvPr>
        </p:nvSpPr>
        <p:spPr>
          <a:xfrm>
            <a:off x="9364342" y="195236"/>
            <a:ext cx="5844870"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schemeClr val="tx1"/>
                </a:solidFill>
                <a:effectLst/>
                <a:uLnTx/>
                <a:uFillTx/>
                <a:latin typeface="Calibri"/>
                <a:ea typeface="+mn-ea"/>
                <a:cs typeface="+mn-cs"/>
              </a:rPr>
              <a:t>Tabla # 2 Indicadores de Impacto  </a:t>
            </a:r>
            <a:endParaRPr kumimoji="0" lang="es-MX" sz="3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ángulo 13">
            <a:extLst>
              <a:ext uri="{FF2B5EF4-FFF2-40B4-BE49-F238E27FC236}">
                <a16:creationId xmlns:a16="http://schemas.microsoft.com/office/drawing/2014/main" id="{B5349738-70C6-44E8-A855-A13A29E37862}"/>
              </a:ext>
              <a:ext uri="{C183D7F6-B498-43B3-948B-1728B52AA6E4}">
                <adec:decorative xmlns:adec="http://schemas.microsoft.com/office/drawing/2017/decorative" val="1"/>
              </a:ext>
            </a:extLst>
          </p:cNvPr>
          <p:cNvSpPr/>
          <p:nvPr/>
        </p:nvSpPr>
        <p:spPr>
          <a:xfrm>
            <a:off x="466293" y="1020130"/>
            <a:ext cx="320934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sp>
        <p:nvSpPr>
          <p:cNvPr id="15" name="Título 1">
            <a:extLst>
              <a:ext uri="{FF2B5EF4-FFF2-40B4-BE49-F238E27FC236}">
                <a16:creationId xmlns:a16="http://schemas.microsoft.com/office/drawing/2014/main" id="{514F74FF-1314-46C0-AB04-8A1EC01B4D78}"/>
              </a:ext>
              <a:ext uri="{C183D7F6-B498-43B3-948B-1728B52AA6E4}">
                <adec:decorative xmlns:adec="http://schemas.microsoft.com/office/drawing/2017/decorative" val="1"/>
              </a:ext>
            </a:extLst>
          </p:cNvPr>
          <p:cNvSpPr txBox="1">
            <a:spLocks/>
          </p:cNvSpPr>
          <p:nvPr/>
        </p:nvSpPr>
        <p:spPr>
          <a:xfrm>
            <a:off x="373540" y="58580"/>
            <a:ext cx="8990802" cy="943174"/>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C00000"/>
                </a:solidFill>
                <a:effectLst/>
                <a:uLnTx/>
                <a:uFillTx/>
                <a:latin typeface="Impact" panose="020B0806030902050204" pitchFamily="34" charset="0"/>
                <a:ea typeface="+mj-ea"/>
                <a:cs typeface="+mj-cs"/>
              </a:rPr>
              <a:t>Plan Estratégico Institucional   </a:t>
            </a:r>
            <a:endParaRPr kumimoji="0" lang="es-CO" sz="5400" b="1" i="0" u="none" strike="noStrike" kern="1200" cap="none" spc="0" normalizeH="0" baseline="0" noProof="0" dirty="0">
              <a:ln>
                <a:noFill/>
              </a:ln>
              <a:solidFill>
                <a:srgbClr val="C00000"/>
              </a:solidFill>
              <a:effectLst/>
              <a:uLnTx/>
              <a:uFillTx/>
              <a:latin typeface="Impact" panose="020B0806030902050204" pitchFamily="34" charset="0"/>
              <a:ea typeface="+mj-ea"/>
              <a:cs typeface="+mj-cs"/>
            </a:endParaRPr>
          </a:p>
        </p:txBody>
      </p:sp>
    </p:spTree>
    <p:extLst>
      <p:ext uri="{BB962C8B-B14F-4D97-AF65-F5344CB8AC3E}">
        <p14:creationId xmlns:p14="http://schemas.microsoft.com/office/powerpoint/2010/main" val="3910737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326C2FE-14E2-17F4-1D44-7BEADE798C5F}"/>
              </a:ext>
              <a:ext uri="{C183D7F6-B498-43B3-948B-1728B52AA6E4}">
                <adec:decorative xmlns:adec="http://schemas.microsoft.com/office/drawing/2017/decorative" val="1"/>
              </a:ext>
            </a:extLst>
          </p:cNvPr>
          <p:cNvSpPr/>
          <p:nvPr/>
        </p:nvSpPr>
        <p:spPr>
          <a:xfrm>
            <a:off x="365514" y="7531496"/>
            <a:ext cx="7912212" cy="18755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7FA73BDF-2948-D187-8F55-4237B2D64BC1}"/>
              </a:ext>
              <a:ext uri="{C183D7F6-B498-43B3-948B-1728B52AA6E4}">
                <adec:decorative xmlns:adec="http://schemas.microsoft.com/office/drawing/2017/decorative" val="1"/>
              </a:ext>
            </a:extLst>
          </p:cNvPr>
          <p:cNvSpPr/>
          <p:nvPr/>
        </p:nvSpPr>
        <p:spPr>
          <a:xfrm>
            <a:off x="261425" y="1013105"/>
            <a:ext cx="320934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graphicFrame>
        <p:nvGraphicFramePr>
          <p:cNvPr id="13" name="Tabla 12">
            <a:extLst>
              <a:ext uri="{FF2B5EF4-FFF2-40B4-BE49-F238E27FC236}">
                <a16:creationId xmlns:a16="http://schemas.microsoft.com/office/drawing/2014/main" id="{3C52EF8C-6C2D-EC34-D6D7-69D3EE729F7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85812350"/>
              </p:ext>
            </p:extLst>
          </p:nvPr>
        </p:nvGraphicFramePr>
        <p:xfrm>
          <a:off x="261425" y="1290105"/>
          <a:ext cx="14972090" cy="5959267"/>
        </p:xfrm>
        <a:graphic>
          <a:graphicData uri="http://schemas.openxmlformats.org/drawingml/2006/table">
            <a:tbl>
              <a:tblPr firstRow="1" bandRow="1">
                <a:tableStyleId>{5940675A-B579-460E-94D1-54222C63F5DA}</a:tableStyleId>
              </a:tblPr>
              <a:tblGrid>
                <a:gridCol w="2506974">
                  <a:extLst>
                    <a:ext uri="{9D8B030D-6E8A-4147-A177-3AD203B41FA5}">
                      <a16:colId xmlns:a16="http://schemas.microsoft.com/office/drawing/2014/main" val="20000"/>
                    </a:ext>
                  </a:extLst>
                </a:gridCol>
                <a:gridCol w="2321938">
                  <a:extLst>
                    <a:ext uri="{9D8B030D-6E8A-4147-A177-3AD203B41FA5}">
                      <a16:colId xmlns:a16="http://schemas.microsoft.com/office/drawing/2014/main" val="1673358718"/>
                    </a:ext>
                  </a:extLst>
                </a:gridCol>
                <a:gridCol w="2960472">
                  <a:extLst>
                    <a:ext uri="{9D8B030D-6E8A-4147-A177-3AD203B41FA5}">
                      <a16:colId xmlns:a16="http://schemas.microsoft.com/office/drawing/2014/main" val="20001"/>
                    </a:ext>
                  </a:extLst>
                </a:gridCol>
                <a:gridCol w="7182706">
                  <a:extLst>
                    <a:ext uri="{9D8B030D-6E8A-4147-A177-3AD203B41FA5}">
                      <a16:colId xmlns:a16="http://schemas.microsoft.com/office/drawing/2014/main" val="20002"/>
                    </a:ext>
                  </a:extLst>
                </a:gridCol>
              </a:tblGrid>
              <a:tr h="905858">
                <a:tc>
                  <a:txBody>
                    <a:bodyPr/>
                    <a:lstStyle/>
                    <a:p>
                      <a:pPr marL="0" marR="0" lvl="0" indent="0" algn="ctr" defTabSz="1104047" rtl="0" eaLnBrk="1" fontAlgn="auto" latinLnBrk="0" hangingPunct="1">
                        <a:lnSpc>
                          <a:spcPct val="100000"/>
                        </a:lnSpc>
                        <a:spcBef>
                          <a:spcPts val="0"/>
                        </a:spcBef>
                        <a:spcAft>
                          <a:spcPts val="0"/>
                        </a:spcAft>
                        <a:buClrTx/>
                        <a:buSzTx/>
                        <a:buFontTx/>
                        <a:buNone/>
                        <a:tabLst/>
                        <a:defRPr/>
                      </a:pPr>
                      <a:r>
                        <a:rPr lang="es-MX" sz="2000" b="1">
                          <a:solidFill>
                            <a:schemeClr val="bg1"/>
                          </a:solidFill>
                          <a:latin typeface="Arial Narrow" panose="020B0606020202030204" pitchFamily="34" charset="0"/>
                        </a:rPr>
                        <a:t>Proyecto Estratégico</a:t>
                      </a:r>
                      <a:r>
                        <a:rPr lang="es-CO" sz="2000" b="1">
                          <a:solidFill>
                            <a:schemeClr val="bg1"/>
                          </a:solidFill>
                          <a:latin typeface="Arial Narrow" panose="020B0606020202030204" pitchFamily="34" charset="0"/>
                        </a:rPr>
                        <a:t> </a:t>
                      </a:r>
                    </a:p>
                  </a:txBody>
                  <a:tcPr marL="142544" marR="142544" marT="71273" marB="71273" anchor="ctr">
                    <a:solidFill>
                      <a:srgbClr val="C00000"/>
                    </a:solidFill>
                  </a:tcPr>
                </a:tc>
                <a:tc>
                  <a:txBody>
                    <a:bodyPr/>
                    <a:lstStyle/>
                    <a:p>
                      <a:pPr algn="ctr"/>
                      <a:r>
                        <a:rPr lang="es-MX" sz="2000" b="1">
                          <a:solidFill>
                            <a:schemeClr val="bg1"/>
                          </a:solidFill>
                          <a:latin typeface="Arial Narrow" panose="020B0606020202030204" pitchFamily="34" charset="0"/>
                        </a:rPr>
                        <a:t>Responsable (s)</a:t>
                      </a:r>
                      <a:endParaRPr lang="es-CO" sz="2000" b="1">
                        <a:solidFill>
                          <a:schemeClr val="bg1"/>
                        </a:solidFill>
                        <a:latin typeface="Arial Narrow" panose="020B0606020202030204" pitchFamily="34" charset="0"/>
                      </a:endParaRPr>
                    </a:p>
                  </a:txBody>
                  <a:tcPr marL="142544" marR="142544" marT="71273" marB="71273" anchor="ctr">
                    <a:solidFill>
                      <a:srgbClr val="C00000"/>
                    </a:solidFill>
                  </a:tcPr>
                </a:tc>
                <a:tc>
                  <a:txBody>
                    <a:bodyPr/>
                    <a:lstStyle/>
                    <a:p>
                      <a:pPr algn="ctr"/>
                      <a:r>
                        <a:rPr lang="es-CO" sz="2000" b="1">
                          <a:solidFill>
                            <a:schemeClr val="bg1"/>
                          </a:solidFill>
                          <a:latin typeface="Arial Narrow" panose="020B0606020202030204" pitchFamily="34" charset="0"/>
                        </a:rPr>
                        <a:t>Avance </a:t>
                      </a:r>
                    </a:p>
                  </a:txBody>
                  <a:tcPr marL="142544" marR="142544" marT="71273" marB="71273" anchor="ctr">
                    <a:solidFill>
                      <a:srgbClr val="C00000"/>
                    </a:solidFill>
                  </a:tcPr>
                </a:tc>
                <a:tc>
                  <a:txBody>
                    <a:bodyPr/>
                    <a:lstStyle/>
                    <a:p>
                      <a:pPr algn="ctr"/>
                      <a:r>
                        <a:rPr lang="es-CO" sz="2000" b="1">
                          <a:solidFill>
                            <a:schemeClr val="bg1"/>
                          </a:solidFill>
                          <a:latin typeface="Arial Narrow" panose="020B0606020202030204" pitchFamily="34" charset="0"/>
                        </a:rPr>
                        <a:t>Observación </a:t>
                      </a:r>
                    </a:p>
                  </a:txBody>
                  <a:tcPr marL="142544" marR="142544" marT="71273" marB="71273" anchor="ctr">
                    <a:solidFill>
                      <a:srgbClr val="C00000"/>
                    </a:solidFill>
                  </a:tcPr>
                </a:tc>
                <a:extLst>
                  <a:ext uri="{0D108BD9-81ED-4DB2-BD59-A6C34878D82A}">
                    <a16:rowId xmlns:a16="http://schemas.microsoft.com/office/drawing/2014/main" val="10000"/>
                  </a:ext>
                </a:extLst>
              </a:tr>
              <a:tr h="2823509">
                <a:tc>
                  <a:txBody>
                    <a:bodyPr/>
                    <a:lstStyle/>
                    <a:p>
                      <a:pPr algn="ctr" fontAlgn="ctr"/>
                      <a:r>
                        <a:rPr lang="es-ES" sz="1400" b="0" i="0" u="none" strike="noStrike">
                          <a:solidFill>
                            <a:srgbClr val="000000"/>
                          </a:solidFill>
                          <a:effectLst/>
                          <a:latin typeface="Arial Narrow" panose="020B0606020202030204" pitchFamily="34" charset="0"/>
                        </a:rPr>
                        <a:t>Elaborar 1 plan de preparativos y continuidad del servicio para la UAECOB ante la eventual ocurrencia de un desastre en el Distrito Capital</a:t>
                      </a:r>
                    </a:p>
                  </a:txBody>
                  <a:tcPr marL="0" marR="0" marT="0" marB="0" anchor="ctr"/>
                </a:tc>
                <a:tc>
                  <a:txBody>
                    <a:bodyPr/>
                    <a:lstStyle/>
                    <a:p>
                      <a:pPr marL="0" algn="just" defTabSz="1341307" rtl="0" eaLnBrk="1" fontAlgn="ctr" latinLnBrk="0" hangingPunct="1"/>
                      <a:r>
                        <a:rPr lang="es-MX" sz="1400">
                          <a:latin typeface="Arial Narrow" panose="020B0606020202030204" pitchFamily="34" charset="0"/>
                        </a:rPr>
                        <a:t>Subdirección Operativa</a:t>
                      </a:r>
                      <a:endParaRPr lang="es-CO" sz="1400" kern="1200">
                        <a:solidFill>
                          <a:schemeClr val="tx1"/>
                        </a:solidFill>
                        <a:latin typeface="Arial Narrow" panose="020B0606020202030204" pitchFamily="34" charset="0"/>
                        <a:ea typeface="+mn-ea"/>
                        <a:cs typeface="+mn-cs"/>
                      </a:endParaRPr>
                    </a:p>
                  </a:txBody>
                  <a:tcPr marL="9525" marR="9525" marT="9525" anchor="ctr"/>
                </a:tc>
                <a:tc>
                  <a:txBody>
                    <a:bodyPr/>
                    <a:lstStyle/>
                    <a:p>
                      <a:endParaRPr lang="es-CO" sz="1400">
                        <a:solidFill>
                          <a:srgbClr val="C00000"/>
                        </a:solidFill>
                        <a:latin typeface="Arial Narrow" panose="020B0606020202030204" pitchFamily="34" charset="0"/>
                      </a:endParaRPr>
                    </a:p>
                  </a:txBody>
                  <a:tcPr marL="101049" marR="101049" marT="50525" marB="50525"/>
                </a:tc>
                <a:tc>
                  <a:txBody>
                    <a:bodyPr/>
                    <a:lstStyle/>
                    <a:p>
                      <a:pPr marL="0" algn="just" defTabSz="914400" rtl="0" eaLnBrk="1" fontAlgn="ctr" latinLnBrk="0" hangingPunct="1"/>
                      <a:r>
                        <a:rPr lang="es-ES" sz="1400" kern="1200">
                          <a:solidFill>
                            <a:schemeClr val="tx1"/>
                          </a:solidFill>
                          <a:latin typeface="Arial Narrow" panose="020B0606020202030204" pitchFamily="34" charset="0"/>
                          <a:ea typeface="+mn-ea"/>
                          <a:cs typeface="+mn-cs"/>
                        </a:rPr>
                        <a:t>El resultado del indicador es un promedio de avance en la ejecución de las siguientes actividades: </a:t>
                      </a:r>
                    </a:p>
                    <a:p>
                      <a:pPr marL="285750" indent="-285750" algn="just" defTabSz="914400" rtl="0" eaLnBrk="1" fontAlgn="ctr" latinLnBrk="0" hangingPunct="1">
                        <a:buFont typeface="Wingdings" panose="05000000000000000000" pitchFamily="2" charset="2"/>
                        <a:buChar char="Ø"/>
                      </a:pPr>
                      <a:r>
                        <a:rPr lang="es-MX" sz="1400" kern="1200">
                          <a:solidFill>
                            <a:schemeClr val="tx1"/>
                          </a:solidFill>
                          <a:latin typeface="Arial Narrow" panose="020B0606020202030204" pitchFamily="34" charset="0"/>
                          <a:ea typeface="+mn-ea"/>
                          <a:cs typeface="+mn-cs"/>
                        </a:rPr>
                        <a:t>Establecer la diferencia y análisis simple de la capacidad actual de respuesta del distrito capital</a:t>
                      </a:r>
                    </a:p>
                    <a:p>
                      <a:pPr marL="285750" indent="-285750" algn="just" defTabSz="914400" rtl="0" eaLnBrk="1" fontAlgn="ctr" latinLnBrk="0" hangingPunct="1">
                        <a:buFont typeface="Wingdings" panose="05000000000000000000" pitchFamily="2" charset="2"/>
                        <a:buChar char="Ø"/>
                      </a:pPr>
                      <a:r>
                        <a:rPr lang="es-MX" sz="1400" kern="1200">
                          <a:solidFill>
                            <a:schemeClr val="tx1"/>
                          </a:solidFill>
                          <a:latin typeface="Arial Narrow" panose="020B0606020202030204" pitchFamily="34" charset="0"/>
                          <a:ea typeface="+mn-ea"/>
                          <a:cs typeface="+mn-cs"/>
                        </a:rPr>
                        <a:t>Establecer y analizar la diferencia de la capacidad actual de respuesta de la UNIDAD ADMINISTRATIVA ESPECIAL CUERPO OFICIAL DE BOMBEROS DE BOGOTA, la capacidad de preparar comunidades y la capacidad viable de respuesta determinada en la actividad, de conformidad con los resultados del Contrato 698 de 2020 y las recomendaciones y conceptos de los expertos internacionales.</a:t>
                      </a:r>
                    </a:p>
                    <a:p>
                      <a:pPr marL="285750" indent="-285750" algn="just" defTabSz="914400" rtl="0" eaLnBrk="1" fontAlgn="ctr" latinLnBrk="0" hangingPunct="1">
                        <a:buFont typeface="Wingdings" panose="05000000000000000000" pitchFamily="2" charset="2"/>
                        <a:buChar char="Ø"/>
                      </a:pPr>
                      <a:r>
                        <a:rPr lang="es-MX" sz="1400" kern="1200">
                          <a:solidFill>
                            <a:schemeClr val="tx1"/>
                          </a:solidFill>
                          <a:latin typeface="Arial Narrow" panose="020B0606020202030204" pitchFamily="34" charset="0"/>
                          <a:ea typeface="+mn-ea"/>
                          <a:cs typeface="+mn-cs"/>
                        </a:rPr>
                        <a:t>Diseño de instrumento de planeación a largo plazo para establecer la estrategia de preparativos, se deberán establecer los ejes de intervención y sus componentes.</a:t>
                      </a:r>
                    </a:p>
                    <a:p>
                      <a:pPr marL="285750" indent="-285750" algn="just" defTabSz="914400" rtl="0" eaLnBrk="1" fontAlgn="ctr" latinLnBrk="0" hangingPunct="1">
                        <a:buFont typeface="Wingdings" panose="05000000000000000000" pitchFamily="2" charset="2"/>
                        <a:buChar char="Ø"/>
                      </a:pPr>
                      <a:r>
                        <a:rPr lang="es-MX" sz="1400" kern="1200">
                          <a:solidFill>
                            <a:schemeClr val="tx1"/>
                          </a:solidFill>
                          <a:latin typeface="Arial Narrow" panose="020B0606020202030204" pitchFamily="34" charset="0"/>
                          <a:ea typeface="+mn-ea"/>
                          <a:cs typeface="+mn-cs"/>
                        </a:rPr>
                        <a:t>Realizar seguimiento a los compromisos hechos por las estaciones, derivadas del plan de fortalecimiento operativo.</a:t>
                      </a:r>
                    </a:p>
                    <a:p>
                      <a:pPr marL="0" algn="just" defTabSz="914400" rtl="0" eaLnBrk="1" fontAlgn="ctr" latinLnBrk="0" hangingPunct="1"/>
                      <a:endParaRPr lang="es-ES" sz="1400" kern="1200">
                        <a:solidFill>
                          <a:schemeClr val="tx1"/>
                        </a:solidFill>
                        <a:latin typeface="Arial Narrow" panose="020B0606020202030204" pitchFamily="34" charset="0"/>
                        <a:ea typeface="+mn-ea"/>
                        <a:cs typeface="+mn-cs"/>
                      </a:endParaRPr>
                    </a:p>
                  </a:txBody>
                  <a:tcPr marL="10526" marR="10526" marT="10526" marB="50525" anchor="ctr"/>
                </a:tc>
                <a:extLst>
                  <a:ext uri="{0D108BD9-81ED-4DB2-BD59-A6C34878D82A}">
                    <a16:rowId xmlns:a16="http://schemas.microsoft.com/office/drawing/2014/main" val="10001"/>
                  </a:ext>
                </a:extLst>
              </a:tr>
              <a:tr h="2229900">
                <a:tc>
                  <a:txBody>
                    <a:bodyPr/>
                    <a:lstStyle/>
                    <a:p>
                      <a:pPr marL="0" algn="ctr" defTabSz="1341307" rtl="0" eaLnBrk="1" fontAlgn="ctr" latinLnBrk="0" hangingPunct="1"/>
                      <a:r>
                        <a:rPr lang="es-ES" sz="1400" b="0" i="0" u="none" strike="noStrike" kern="1200">
                          <a:solidFill>
                            <a:srgbClr val="000000"/>
                          </a:solidFill>
                          <a:effectLst/>
                          <a:latin typeface="Arial Narrow" panose="020B0606020202030204" pitchFamily="34" charset="0"/>
                          <a:ea typeface="+mn-ea"/>
                          <a:cs typeface="+mn-cs"/>
                        </a:rPr>
                        <a:t>Ejecutar 100 % Del Programa De Mantenimiento De Vehículos Y Equipo Menor De La Uaecob</a:t>
                      </a:r>
                    </a:p>
                  </a:txBody>
                  <a:tcPr marL="0" marR="0" marT="0" marB="0" anchor="ctr"/>
                </a:tc>
                <a:tc>
                  <a:txBody>
                    <a:bodyPr/>
                    <a:lstStyle/>
                    <a:p>
                      <a:pPr marL="0" algn="just" defTabSz="1341307" rtl="0" eaLnBrk="1" fontAlgn="ctr" latinLnBrk="0" hangingPunct="1"/>
                      <a:r>
                        <a:rPr lang="es-CO" sz="1400" kern="1200">
                          <a:solidFill>
                            <a:schemeClr val="tx1"/>
                          </a:solidFill>
                          <a:latin typeface="Arial Narrow" panose="020B0606020202030204" pitchFamily="34" charset="0"/>
                          <a:ea typeface="+mn-ea"/>
                          <a:cs typeface="+mn-cs"/>
                        </a:rPr>
                        <a:t>Subdirección Logística</a:t>
                      </a:r>
                    </a:p>
                  </a:txBody>
                  <a:tcPr marL="9525" marR="9525" marT="9525" anchor="ctr"/>
                </a:tc>
                <a:tc>
                  <a:txBody>
                    <a:bodyPr/>
                    <a:lstStyle/>
                    <a:p>
                      <a:endParaRPr lang="es-CO" sz="1400">
                        <a:solidFill>
                          <a:srgbClr val="C00000"/>
                        </a:solidFill>
                        <a:latin typeface="Arial Narrow" panose="020B0606020202030204" pitchFamily="34" charset="0"/>
                      </a:endParaRPr>
                    </a:p>
                  </a:txBody>
                  <a:tcPr marL="101049" marR="101049" marT="50525" marB="50525"/>
                </a:tc>
                <a:tc>
                  <a:txBody>
                    <a:bodyPr/>
                    <a:lstStyle/>
                    <a:p>
                      <a:pPr marL="0" algn="just" defTabSz="914400" rtl="0" eaLnBrk="1" fontAlgn="ctr" latinLnBrk="0" hangingPunct="1"/>
                      <a:r>
                        <a:rPr lang="es-MX" sz="1400" kern="1200" dirty="0">
                          <a:solidFill>
                            <a:schemeClr val="tx1"/>
                          </a:solidFill>
                          <a:latin typeface="Arial Narrow" panose="020B0606020202030204" pitchFamily="34" charset="0"/>
                          <a:ea typeface="+mn-ea"/>
                          <a:cs typeface="+mn-cs"/>
                        </a:rPr>
                        <a:t>El indicador del primer y segundo trimestre es acumulativo, quedaría en total la acción según orden así ( Mantenimiento del parque automotor 47,63% ;  inspecciones realizadas 55,7%  Mantenimiento equipo menor ; 33,5%)</a:t>
                      </a:r>
                    </a:p>
                    <a:p>
                      <a:pPr marL="0" algn="just" defTabSz="914400" rtl="0" eaLnBrk="1" fontAlgn="ctr" latinLnBrk="0" hangingPunct="1"/>
                      <a:endParaRPr lang="es-ES" sz="1400" kern="1200" dirty="0">
                        <a:solidFill>
                          <a:schemeClr val="tx1"/>
                        </a:solidFill>
                        <a:latin typeface="Arial Narrow" panose="020B0606020202030204" pitchFamily="34" charset="0"/>
                        <a:ea typeface="+mn-ea"/>
                        <a:cs typeface="+mn-cs"/>
                      </a:endParaRPr>
                    </a:p>
                  </a:txBody>
                  <a:tcPr marL="10526" marR="10526" marT="10526" marB="50525" anchor="ctr"/>
                </a:tc>
                <a:extLst>
                  <a:ext uri="{0D108BD9-81ED-4DB2-BD59-A6C34878D82A}">
                    <a16:rowId xmlns:a16="http://schemas.microsoft.com/office/drawing/2014/main" val="3698696126"/>
                  </a:ext>
                </a:extLst>
              </a:tr>
            </a:tbl>
          </a:graphicData>
        </a:graphic>
      </p:graphicFrame>
      <p:sp>
        <p:nvSpPr>
          <p:cNvPr id="18" name="CuadroTexto 17">
            <a:extLst>
              <a:ext uri="{FF2B5EF4-FFF2-40B4-BE49-F238E27FC236}">
                <a16:creationId xmlns:a16="http://schemas.microsoft.com/office/drawing/2014/main" id="{DCA449A9-BE75-75B3-A429-ABB7B3EB9822}"/>
              </a:ext>
              <a:ext uri="{C183D7F6-B498-43B3-948B-1728B52AA6E4}">
                <adec:decorative xmlns:adec="http://schemas.microsoft.com/office/drawing/2017/decorative" val="1"/>
              </a:ext>
            </a:extLst>
          </p:cNvPr>
          <p:cNvSpPr txBox="1"/>
          <p:nvPr/>
        </p:nvSpPr>
        <p:spPr>
          <a:xfrm>
            <a:off x="365514" y="9407018"/>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uadroTexto 3">
            <a:extLst>
              <a:ext uri="{C183D7F6-B498-43B3-948B-1728B52AA6E4}">
                <adec:decorative xmlns:adec="http://schemas.microsoft.com/office/drawing/2017/decorative" val="1"/>
              </a:ext>
            </a:extLst>
          </p:cNvPr>
          <p:cNvSpPr txBox="1"/>
          <p:nvPr/>
        </p:nvSpPr>
        <p:spPr>
          <a:xfrm>
            <a:off x="498294" y="7719430"/>
            <a:ext cx="7646651"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srgbClr val="C00000"/>
                </a:solidFill>
                <a:effectLst/>
                <a:uLnTx/>
                <a:uFillTx/>
                <a:latin typeface="Arial Narrow" panose="020B0606020202030204" pitchFamily="34" charset="0"/>
                <a:ea typeface="+mn-ea"/>
                <a:cs typeface="+mn-cs"/>
              </a:rPr>
              <a:t>Observaciones Indicadores Proyectos estratégicos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Frente al Proyecto </a:t>
            </a:r>
            <a:r>
              <a:rPr kumimoji="0" lang="es-MX"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Implementar  un programa de renovación de vehículos para la Unidad Administrativa Cuerpo Oficial de Bomberos de Bogotá. Se evidencia la posibilidad de que la entrega de los vehículos no se de en esta vigencia , es importante que se tenga un cronograma de entrega y acciones de contingencia para evitar que la magnitud física del proyecto sea incumplida </a:t>
            </a:r>
            <a:endParaRPr kumimoji="0" lang="es-CO"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FBAA4E0C-6633-8E6B-2AC6-AC25D743FDA7}"/>
              </a:ext>
              <a:ext uri="{C183D7F6-B498-43B3-948B-1728B52AA6E4}">
                <adec:decorative xmlns:adec="http://schemas.microsoft.com/office/drawing/2017/decorative" val="1"/>
              </a:ext>
            </a:extLst>
          </p:cNvPr>
          <p:cNvSpPr/>
          <p:nvPr/>
        </p:nvSpPr>
        <p:spPr>
          <a:xfrm>
            <a:off x="8734926" y="7584278"/>
            <a:ext cx="6201694" cy="18755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1160CF83-1D6C-9EB3-27CF-22CE476FE9C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17556" y="2340558"/>
            <a:ext cx="2229914" cy="2298816"/>
          </a:xfrm>
          <a:prstGeom prst="rect">
            <a:avLst/>
          </a:prstGeom>
        </p:spPr>
      </p:pic>
      <p:pic>
        <p:nvPicPr>
          <p:cNvPr id="5" name="Imagen 4">
            <a:extLst>
              <a:ext uri="{FF2B5EF4-FFF2-40B4-BE49-F238E27FC236}">
                <a16:creationId xmlns:a16="http://schemas.microsoft.com/office/drawing/2014/main" id="{0B9A96C0-00E6-68E4-2A9D-E94A9B0F3BC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94" t="43584" r="46070" b="44487"/>
          <a:stretch/>
        </p:blipFill>
        <p:spPr>
          <a:xfrm>
            <a:off x="14408587" y="4418906"/>
            <a:ext cx="528033" cy="440936"/>
          </a:xfrm>
          <a:prstGeom prst="rect">
            <a:avLst/>
          </a:prstGeom>
        </p:spPr>
      </p:pic>
      <p:pic>
        <p:nvPicPr>
          <p:cNvPr id="9" name="Imagen 8">
            <a:extLst>
              <a:ext uri="{FF2B5EF4-FFF2-40B4-BE49-F238E27FC236}">
                <a16:creationId xmlns:a16="http://schemas.microsoft.com/office/drawing/2014/main" id="{A356C98A-993D-3BFA-CF8A-A12B8C2D52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95236" y="5029994"/>
            <a:ext cx="2049622" cy="2071197"/>
          </a:xfrm>
          <a:prstGeom prst="rect">
            <a:avLst/>
          </a:prstGeom>
        </p:spPr>
      </p:pic>
      <p:sp>
        <p:nvSpPr>
          <p:cNvPr id="14" name="CuadroTexto 13">
            <a:extLst>
              <a:ext uri="{FF2B5EF4-FFF2-40B4-BE49-F238E27FC236}">
                <a16:creationId xmlns:a16="http://schemas.microsoft.com/office/drawing/2014/main" id="{59144FA5-F36E-FB96-860C-54C2F9284177}"/>
              </a:ext>
              <a:ext uri="{C183D7F6-B498-43B3-948B-1728B52AA6E4}">
                <adec:decorative xmlns:adec="http://schemas.microsoft.com/office/drawing/2017/decorative" val="1"/>
              </a:ext>
            </a:extLst>
          </p:cNvPr>
          <p:cNvSpPr txBox="1"/>
          <p:nvPr/>
        </p:nvSpPr>
        <p:spPr>
          <a:xfrm>
            <a:off x="8734926" y="7783375"/>
            <a:ext cx="6201694" cy="1477328"/>
          </a:xfrm>
          <a:prstGeom prst="rect">
            <a:avLst/>
          </a:prstGeom>
          <a:noFill/>
        </p:spPr>
        <p:txBody>
          <a:bodyPr wrap="square" lIns="91440" tIns="45720" rIns="91440" bIns="45720" anchor="t">
            <a:spAutoFit/>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El nivel de ejecución de acciones para Elaborar 1 plan de preparativos y continuidad del servicio para la UAECOB ante la eventual ocurrencia de un desastre en el Distrito Capital es bajo y puede conllevar a que la meta definida en el plan de acción no se cumpla, por lo que se recomienda priorizar acciones por parte de la Subdirección Operativa </a:t>
            </a:r>
          </a:p>
        </p:txBody>
      </p:sp>
      <p:sp>
        <p:nvSpPr>
          <p:cNvPr id="15" name="Título 11">
            <a:extLst>
              <a:ext uri="{FF2B5EF4-FFF2-40B4-BE49-F238E27FC236}">
                <a16:creationId xmlns:a16="http://schemas.microsoft.com/office/drawing/2014/main" id="{8D92A939-7541-47D0-BD84-42499F7F99E7}"/>
              </a:ext>
              <a:ext uri="{C183D7F6-B498-43B3-948B-1728B52AA6E4}">
                <adec:decorative xmlns:adec="http://schemas.microsoft.com/office/drawing/2017/decorative" val="1"/>
              </a:ext>
            </a:extLst>
          </p:cNvPr>
          <p:cNvSpPr txBox="1">
            <a:spLocks noGrp="1"/>
          </p:cNvSpPr>
          <p:nvPr>
            <p:ph type="title" idx="4294967295"/>
          </p:nvPr>
        </p:nvSpPr>
        <p:spPr>
          <a:xfrm>
            <a:off x="9364342" y="195236"/>
            <a:ext cx="5751896"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schemeClr val="tx1"/>
                </a:solidFill>
                <a:effectLst/>
                <a:uLnTx/>
                <a:uFillTx/>
                <a:latin typeface="Calibri"/>
                <a:ea typeface="+mn-ea"/>
                <a:cs typeface="+mn-cs"/>
              </a:rPr>
              <a:t>Tabla # 2 Indicadores de Impacto </a:t>
            </a:r>
            <a:endParaRPr kumimoji="0" lang="es-MX" sz="3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6" name="Rectángulo 15">
            <a:extLst>
              <a:ext uri="{FF2B5EF4-FFF2-40B4-BE49-F238E27FC236}">
                <a16:creationId xmlns:a16="http://schemas.microsoft.com/office/drawing/2014/main" id="{D12BDB1A-01FC-47B7-A429-FED8D122D925}"/>
              </a:ext>
              <a:ext uri="{C183D7F6-B498-43B3-948B-1728B52AA6E4}">
                <adec:decorative xmlns:adec="http://schemas.microsoft.com/office/drawing/2017/decorative" val="1"/>
              </a:ext>
            </a:extLst>
          </p:cNvPr>
          <p:cNvSpPr/>
          <p:nvPr/>
        </p:nvSpPr>
        <p:spPr>
          <a:xfrm>
            <a:off x="466293" y="1020130"/>
            <a:ext cx="320934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Tabla 2, Indicadores de Impacto PEI </a:t>
            </a:r>
          </a:p>
        </p:txBody>
      </p:sp>
      <p:sp>
        <p:nvSpPr>
          <p:cNvPr id="19" name="Título 1">
            <a:extLst>
              <a:ext uri="{FF2B5EF4-FFF2-40B4-BE49-F238E27FC236}">
                <a16:creationId xmlns:a16="http://schemas.microsoft.com/office/drawing/2014/main" id="{4E7CF0BA-EFEB-4EE4-853E-7D405ED80BD9}"/>
              </a:ext>
              <a:ext uri="{C183D7F6-B498-43B3-948B-1728B52AA6E4}">
                <adec:decorative xmlns:adec="http://schemas.microsoft.com/office/drawing/2017/decorative" val="1"/>
              </a:ext>
            </a:extLst>
          </p:cNvPr>
          <p:cNvSpPr txBox="1">
            <a:spLocks/>
          </p:cNvSpPr>
          <p:nvPr/>
        </p:nvSpPr>
        <p:spPr>
          <a:xfrm>
            <a:off x="373540" y="58580"/>
            <a:ext cx="8990802" cy="943174"/>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C00000"/>
                </a:solidFill>
                <a:effectLst/>
                <a:uLnTx/>
                <a:uFillTx/>
                <a:latin typeface="Impact" panose="020B0806030902050204" pitchFamily="34" charset="0"/>
                <a:ea typeface="+mj-ea"/>
                <a:cs typeface="+mj-cs"/>
              </a:rPr>
              <a:t>Plan Estratégico Institucional   </a:t>
            </a:r>
            <a:endParaRPr kumimoji="0" lang="es-CO" sz="5400" b="1" i="0" u="none" strike="noStrike" kern="1200" cap="none" spc="0" normalizeH="0" baseline="0" noProof="0" dirty="0">
              <a:ln>
                <a:noFill/>
              </a:ln>
              <a:solidFill>
                <a:srgbClr val="C00000"/>
              </a:solidFill>
              <a:effectLst/>
              <a:uLnTx/>
              <a:uFillTx/>
              <a:latin typeface="Impact" panose="020B0806030902050204" pitchFamily="34" charset="0"/>
              <a:ea typeface="+mj-ea"/>
              <a:cs typeface="+mj-cs"/>
            </a:endParaRPr>
          </a:p>
        </p:txBody>
      </p:sp>
    </p:spTree>
    <p:extLst>
      <p:ext uri="{BB962C8B-B14F-4D97-AF65-F5344CB8AC3E}">
        <p14:creationId xmlns:p14="http://schemas.microsoft.com/office/powerpoint/2010/main" val="2186660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9072B45-2765-1B37-0520-CDBEB8A59871}"/>
              </a:ext>
              <a:ext uri="{C183D7F6-B498-43B3-948B-1728B52AA6E4}">
                <adec:decorative xmlns:adec="http://schemas.microsoft.com/office/drawing/2017/decorative" val="1"/>
              </a:ext>
            </a:extLst>
          </p:cNvPr>
          <p:cNvSpPr/>
          <p:nvPr/>
        </p:nvSpPr>
        <p:spPr>
          <a:xfrm>
            <a:off x="9850662" y="1771650"/>
            <a:ext cx="4763696" cy="36925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ítulo 11">
            <a:extLst>
              <a:ext uri="{FF2B5EF4-FFF2-40B4-BE49-F238E27FC236}">
                <a16:creationId xmlns:a16="http://schemas.microsoft.com/office/drawing/2014/main" id="{60F01E6F-C070-8A90-738D-AE7F5B9F0ACA}"/>
              </a:ext>
              <a:ext uri="{C183D7F6-B498-43B3-948B-1728B52AA6E4}">
                <adec:decorative xmlns:adec="http://schemas.microsoft.com/office/drawing/2017/decorative" val="1"/>
              </a:ext>
            </a:extLst>
          </p:cNvPr>
          <p:cNvSpPr>
            <a:spLocks noGrp="1"/>
          </p:cNvSpPr>
          <p:nvPr>
            <p:ph type="title" idx="4294967295"/>
          </p:nvPr>
        </p:nvSpPr>
        <p:spPr>
          <a:xfrm>
            <a:off x="10911923" y="210702"/>
            <a:ext cx="4148123"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a:ln>
                  <a:noFill/>
                </a:ln>
                <a:solidFill>
                  <a:prstClr val="white">
                    <a:lumMod val="50000"/>
                  </a:prstClr>
                </a:solidFill>
                <a:effectLst/>
                <a:uLnTx/>
                <a:uFillTx/>
                <a:latin typeface="Calibri"/>
                <a:ea typeface="+mn-ea"/>
                <a:cs typeface="+mn-cs"/>
              </a:rPr>
              <a:t>Tabla # 3 Indicadores     </a:t>
            </a:r>
          </a:p>
        </p:txBody>
      </p:sp>
      <p:sp>
        <p:nvSpPr>
          <p:cNvPr id="7" name="Rectángulo 6">
            <a:extLst>
              <a:ext uri="{FF2B5EF4-FFF2-40B4-BE49-F238E27FC236}">
                <a16:creationId xmlns:a16="http://schemas.microsoft.com/office/drawing/2014/main" id="{D39297D5-15CB-17A9-288C-1C42DC43526B}"/>
              </a:ext>
              <a:ext uri="{C183D7F6-B498-43B3-948B-1728B52AA6E4}">
                <adec:decorative xmlns:adec="http://schemas.microsoft.com/office/drawing/2017/decorative" val="1"/>
              </a:ext>
            </a:extLst>
          </p:cNvPr>
          <p:cNvSpPr/>
          <p:nvPr/>
        </p:nvSpPr>
        <p:spPr>
          <a:xfrm>
            <a:off x="336433" y="1036771"/>
            <a:ext cx="239373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Tabla 3. Indicadores de Plan de Acción </a:t>
            </a:r>
          </a:p>
        </p:txBody>
      </p:sp>
      <p:sp>
        <p:nvSpPr>
          <p:cNvPr id="10" name="Título 1">
            <a:extLst>
              <a:ext uri="{FF2B5EF4-FFF2-40B4-BE49-F238E27FC236}">
                <a16:creationId xmlns:a16="http://schemas.microsoft.com/office/drawing/2014/main" id="{AA20C9BE-0082-C517-FE8E-769ACAA0464B}"/>
              </a:ext>
              <a:ext uri="{C183D7F6-B498-43B3-948B-1728B52AA6E4}">
                <adec:decorative xmlns:adec="http://schemas.microsoft.com/office/drawing/2017/decorative" val="1"/>
              </a:ext>
            </a:extLst>
          </p:cNvPr>
          <p:cNvSpPr txBox="1">
            <a:spLocks/>
          </p:cNvSpPr>
          <p:nvPr/>
        </p:nvSpPr>
        <p:spPr>
          <a:xfrm>
            <a:off x="2416897" y="-1632"/>
            <a:ext cx="8032379" cy="1048538"/>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srgbClr val="C00000"/>
                </a:solidFill>
                <a:uLnTx/>
                <a:uFillTx/>
                <a:latin typeface="Impact" panose="020B0806030902050204" pitchFamily="34" charset="0"/>
                <a:ea typeface="+mj-ea"/>
                <a:cs typeface="+mj-cs"/>
              </a:rPr>
              <a:t>Plan de Acción   </a:t>
            </a:r>
            <a:endParaRPr kumimoji="0" lang="es-CO" sz="6000" b="1" i="0" u="none" strike="noStrike" kern="1200" cap="none" spc="0" normalizeH="0" baseline="0" noProof="0">
              <a:ln>
                <a:noFill/>
              </a:ln>
              <a:solidFill>
                <a:srgbClr val="C00000"/>
              </a:solidFill>
              <a:uLnTx/>
              <a:uFillTx/>
              <a:latin typeface="Impact" panose="020B0806030902050204" pitchFamily="34" charset="0"/>
              <a:ea typeface="+mj-ea"/>
              <a:cs typeface="+mj-cs"/>
            </a:endParaRPr>
          </a:p>
        </p:txBody>
      </p:sp>
      <p:sp>
        <p:nvSpPr>
          <p:cNvPr id="8" name="CuadroTexto 7">
            <a:extLst>
              <a:ext uri="{FF2B5EF4-FFF2-40B4-BE49-F238E27FC236}">
                <a16:creationId xmlns:a16="http://schemas.microsoft.com/office/drawing/2014/main" id="{74B91AB4-EC70-6008-5755-BADCE9C4C6C7}"/>
              </a:ext>
              <a:ext uri="{C183D7F6-B498-43B3-948B-1728B52AA6E4}">
                <adec:decorative xmlns:adec="http://schemas.microsoft.com/office/drawing/2017/decorative" val="1"/>
              </a:ext>
            </a:extLst>
          </p:cNvPr>
          <p:cNvSpPr txBox="1"/>
          <p:nvPr/>
        </p:nvSpPr>
        <p:spPr>
          <a:xfrm>
            <a:off x="399732" y="9249812"/>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Tabla 1">
            <a:extLst>
              <a:ext uri="{FF2B5EF4-FFF2-40B4-BE49-F238E27FC236}">
                <a16:creationId xmlns:a16="http://schemas.microsoft.com/office/drawing/2014/main" id="{C0FE77DD-0D90-AEF5-FDF5-2A05829D8AF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66302595"/>
              </p:ext>
            </p:extLst>
          </p:nvPr>
        </p:nvGraphicFramePr>
        <p:xfrm>
          <a:off x="399732" y="1489139"/>
          <a:ext cx="8861000" cy="7311019"/>
        </p:xfrm>
        <a:graphic>
          <a:graphicData uri="http://schemas.openxmlformats.org/drawingml/2006/table">
            <a:tbl>
              <a:tblPr firstRow="1">
                <a:tableStyleId>{616DA210-FB5B-4158-B5E0-FEB733F419BA}</a:tableStyleId>
              </a:tblPr>
              <a:tblGrid>
                <a:gridCol w="7285119">
                  <a:extLst>
                    <a:ext uri="{9D8B030D-6E8A-4147-A177-3AD203B41FA5}">
                      <a16:colId xmlns:a16="http://schemas.microsoft.com/office/drawing/2014/main" val="698061429"/>
                    </a:ext>
                  </a:extLst>
                </a:gridCol>
                <a:gridCol w="1575881">
                  <a:extLst>
                    <a:ext uri="{9D8B030D-6E8A-4147-A177-3AD203B41FA5}">
                      <a16:colId xmlns:a16="http://schemas.microsoft.com/office/drawing/2014/main" val="1601813461"/>
                    </a:ext>
                  </a:extLst>
                </a:gridCol>
              </a:tblGrid>
              <a:tr h="359701">
                <a:tc>
                  <a:txBody>
                    <a:bodyPr/>
                    <a:lstStyle/>
                    <a:p>
                      <a:pPr algn="l" fontAlgn="ctr"/>
                      <a:r>
                        <a:rPr lang="es-CO" sz="1800" u="none" strike="noStrike">
                          <a:solidFill>
                            <a:schemeClr val="bg1"/>
                          </a:solidFill>
                          <a:effectLst/>
                          <a:latin typeface="Arial Narrow"/>
                        </a:rPr>
                        <a:t>Nombre del Indicador</a:t>
                      </a:r>
                      <a:endParaRPr lang="es-CO" sz="1800" b="1" i="0" u="none" strike="noStrike">
                        <a:solidFill>
                          <a:schemeClr val="bg1"/>
                        </a:solidFill>
                        <a:effectLst/>
                        <a:latin typeface="Arial Narrow"/>
                      </a:endParaRPr>
                    </a:p>
                  </a:txBody>
                  <a:tcPr marL="0" marR="0" marT="0" marB="0" anchor="ctr">
                    <a:solidFill>
                      <a:schemeClr val="tx1"/>
                    </a:solidFill>
                  </a:tcPr>
                </a:tc>
                <a:tc>
                  <a:txBody>
                    <a:bodyPr/>
                    <a:lstStyle/>
                    <a:p>
                      <a:pPr algn="r" fontAlgn="ctr"/>
                      <a:r>
                        <a:rPr lang="es-CO" sz="1800" u="none" strike="noStrike">
                          <a:solidFill>
                            <a:schemeClr val="bg1"/>
                          </a:solidFill>
                          <a:effectLst/>
                          <a:latin typeface="Arial Narrow"/>
                        </a:rPr>
                        <a:t>Reporte a Junio </a:t>
                      </a:r>
                      <a:endParaRPr lang="es-CO" sz="1800" b="1" i="0" u="none" strike="noStrike">
                        <a:solidFill>
                          <a:schemeClr val="bg1"/>
                        </a:solidFill>
                        <a:effectLst/>
                        <a:latin typeface="Arial Narrow" panose="020B0606020202030204" pitchFamily="34" charset="0"/>
                      </a:endParaRPr>
                    </a:p>
                  </a:txBody>
                  <a:tcPr marL="0" marR="0" marT="0" marB="0" anchor="ctr">
                    <a:solidFill>
                      <a:schemeClr val="tx1"/>
                    </a:solidFill>
                  </a:tcPr>
                </a:tc>
                <a:extLst>
                  <a:ext uri="{0D108BD9-81ED-4DB2-BD59-A6C34878D82A}">
                    <a16:rowId xmlns:a16="http://schemas.microsoft.com/office/drawing/2014/main" val="1039636417"/>
                  </a:ext>
                </a:extLst>
              </a:tr>
              <a:tr h="287761">
                <a:tc>
                  <a:txBody>
                    <a:bodyPr/>
                    <a:lstStyle/>
                    <a:p>
                      <a:pPr algn="l" fontAlgn="t"/>
                      <a:r>
                        <a:rPr lang="es-MX" sz="1800" u="none" strike="noStrike">
                          <a:effectLst/>
                          <a:latin typeface="Arial Narrow"/>
                        </a:rPr>
                        <a:t>Diseñar programas y campañas orientados a reducir los riesgos misionales</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100%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265291815"/>
                  </a:ext>
                </a:extLst>
              </a:tr>
              <a:tr h="287761">
                <a:tc>
                  <a:txBody>
                    <a:bodyPr/>
                    <a:lstStyle/>
                    <a:p>
                      <a:pPr algn="l" fontAlgn="t"/>
                      <a:r>
                        <a:rPr lang="es-MX" sz="1800" u="none" strike="noStrike">
                          <a:effectLst/>
                          <a:latin typeface="Arial Narrow"/>
                        </a:rPr>
                        <a:t>Finalizar adecuación de la estación Candelaria </a:t>
                      </a:r>
                      <a:endParaRPr lang="es-MX"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a:effectLst/>
                          <a:latin typeface="Arial Narrow"/>
                        </a:rPr>
                        <a:t>100,00%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3761261576"/>
                  </a:ext>
                </a:extLst>
              </a:tr>
              <a:tr h="287761">
                <a:tc>
                  <a:txBody>
                    <a:bodyPr/>
                    <a:lstStyle/>
                    <a:p>
                      <a:pPr algn="l" fontAlgn="t"/>
                      <a:r>
                        <a:rPr lang="es-MX" sz="1800" u="none" strike="noStrike">
                          <a:effectLst/>
                          <a:latin typeface="Arial Narrow"/>
                        </a:rPr>
                        <a:t>Finalizar adecuación de la estación Central </a:t>
                      </a:r>
                      <a:endParaRPr lang="es-MX"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a:effectLst/>
                          <a:latin typeface="Arial Narrow"/>
                        </a:rPr>
                        <a:t>100,00%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2852834928"/>
                  </a:ext>
                </a:extLst>
              </a:tr>
              <a:tr h="287761">
                <a:tc>
                  <a:txBody>
                    <a:bodyPr/>
                    <a:lstStyle/>
                    <a:p>
                      <a:pPr algn="l" fontAlgn="t"/>
                      <a:r>
                        <a:rPr lang="es-MX" sz="1800" u="none" strike="noStrike">
                          <a:effectLst/>
                          <a:latin typeface="Arial Narrow"/>
                        </a:rPr>
                        <a:t>Porcentaje de Disponibilidad de vehículos de primera respuesta.</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95%</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2243832556"/>
                  </a:ext>
                </a:extLst>
              </a:tr>
              <a:tr h="575521">
                <a:tc>
                  <a:txBody>
                    <a:bodyPr/>
                    <a:lstStyle/>
                    <a:p>
                      <a:pPr algn="l" fontAlgn="t"/>
                      <a:r>
                        <a:rPr lang="es-MX" sz="1800" u="none" strike="noStrike">
                          <a:effectLst/>
                          <a:latin typeface="Arial Narrow"/>
                        </a:rPr>
                        <a:t> Número de servidores satisfechos en las actividades del ciclo laboral / Número de servidores encuestados tras la realización de las actividades del ciclo laboral  *100</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84%</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4085943808"/>
                  </a:ext>
                </a:extLst>
              </a:tr>
              <a:tr h="287761">
                <a:tc>
                  <a:txBody>
                    <a:bodyPr/>
                    <a:lstStyle/>
                    <a:p>
                      <a:pPr algn="l" fontAlgn="t"/>
                      <a:r>
                        <a:rPr lang="es-MX" sz="1800" u="none" strike="noStrike">
                          <a:effectLst/>
                          <a:latin typeface="Arial Narrow"/>
                        </a:rPr>
                        <a:t>Finalizar adecuación de la estación Marichuela  </a:t>
                      </a:r>
                      <a:endParaRPr lang="es-MX"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a:effectLst/>
                          <a:latin typeface="Arial Narrow"/>
                        </a:rPr>
                        <a:t>80,00%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820521742"/>
                  </a:ext>
                </a:extLst>
              </a:tr>
              <a:tr h="575521">
                <a:tc>
                  <a:txBody>
                    <a:bodyPr/>
                    <a:lstStyle/>
                    <a:p>
                      <a:pPr algn="l" fontAlgn="t"/>
                      <a:r>
                        <a:rPr lang="es-MX" sz="1800" u="none" strike="noStrike">
                          <a:effectLst/>
                          <a:latin typeface="Arial Narrow"/>
                        </a:rPr>
                        <a:t>Porcentaje de cumplimiento de plan de mantenimiento preventivo y predictivo de las estaciones*100</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77,50%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16781763"/>
                  </a:ext>
                </a:extLst>
              </a:tr>
              <a:tr h="287761">
                <a:tc>
                  <a:txBody>
                    <a:bodyPr/>
                    <a:lstStyle/>
                    <a:p>
                      <a:pPr algn="l" fontAlgn="t"/>
                      <a:r>
                        <a:rPr lang="es-MX" sz="1800" u="none" strike="noStrike">
                          <a:effectLst/>
                          <a:latin typeface="Arial Narrow"/>
                        </a:rPr>
                        <a:t>Construcción y estructuración de dos módulos de LOG+</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66,6%</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4237640384"/>
                  </a:ext>
                </a:extLst>
              </a:tr>
              <a:tr h="287761">
                <a:tc>
                  <a:txBody>
                    <a:bodyPr/>
                    <a:lstStyle/>
                    <a:p>
                      <a:pPr algn="l" fontAlgn="t"/>
                      <a:r>
                        <a:rPr lang="es-MX" sz="1800" u="none" strike="noStrike">
                          <a:effectLst/>
                          <a:latin typeface="Arial Narrow"/>
                        </a:rPr>
                        <a:t>Digitalización del procedimiento de revisiones técnicas y emisión de conceptos</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6500%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999633697"/>
                  </a:ext>
                </a:extLst>
              </a:tr>
              <a:tr h="575521">
                <a:tc>
                  <a:txBody>
                    <a:bodyPr/>
                    <a:lstStyle/>
                    <a:p>
                      <a:pPr algn="l" fontAlgn="t"/>
                      <a:r>
                        <a:rPr lang="es-MX" sz="1800" u="none" strike="noStrike">
                          <a:effectLst/>
                          <a:latin typeface="Arial Narrow"/>
                        </a:rPr>
                        <a:t>Personal uniformado y administrativo impactado con los procesos de capacitación, formación y entrenamiento / Total Personal * 100</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56%</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2867163848"/>
                  </a:ext>
                </a:extLst>
              </a:tr>
              <a:tr h="287761">
                <a:tc>
                  <a:txBody>
                    <a:bodyPr/>
                    <a:lstStyle/>
                    <a:p>
                      <a:pPr algn="l" fontAlgn="t"/>
                      <a:r>
                        <a:rPr lang="es-MX" sz="1800" u="none" strike="noStrike">
                          <a:effectLst/>
                          <a:latin typeface="Arial Narrow"/>
                        </a:rPr>
                        <a:t>Diseñar y desarrollar actividades de Capacitación dirigidas a la comunidad.</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55%</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48167352"/>
                  </a:ext>
                </a:extLst>
              </a:tr>
              <a:tr h="575521">
                <a:tc>
                  <a:txBody>
                    <a:bodyPr/>
                    <a:lstStyle/>
                    <a:p>
                      <a:pPr algn="l" fontAlgn="t"/>
                      <a:r>
                        <a:rPr lang="es-MX" sz="1800" u="none" strike="noStrike">
                          <a:effectLst/>
                          <a:latin typeface="Arial Narrow"/>
                        </a:rPr>
                        <a:t>Implementar un plan integrado de apoyo administrativo -financiero  orientado a fortalecer capacidad administrativa que da soporta a la misión institucional </a:t>
                      </a:r>
                      <a:endParaRPr lang="es-MX"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a:effectLst/>
                          <a:latin typeface="Arial Narrow"/>
                        </a:rPr>
                        <a:t>52,00%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909240573"/>
                  </a:ext>
                </a:extLst>
              </a:tr>
              <a:tr h="302149">
                <a:tc>
                  <a:txBody>
                    <a:bodyPr/>
                    <a:lstStyle/>
                    <a:p>
                      <a:pPr algn="l" fontAlgn="t"/>
                      <a:r>
                        <a:rPr lang="es-MX" sz="1800" u="none" strike="noStrike">
                          <a:effectLst/>
                          <a:latin typeface="Arial Narrow"/>
                        </a:rPr>
                        <a:t>Implementar el Plan Integrado  de Archivos</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50,00%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769849820"/>
                  </a:ext>
                </a:extLst>
              </a:tr>
              <a:tr h="302149">
                <a:tc>
                  <a:txBody>
                    <a:bodyPr/>
                    <a:lstStyle/>
                    <a:p>
                      <a:pPr algn="l" fontAlgn="t"/>
                      <a:r>
                        <a:rPr lang="es-MX" sz="1800" u="none" strike="noStrike">
                          <a:effectLst/>
                          <a:latin typeface="Arial Narrow"/>
                        </a:rPr>
                        <a:t>Implementar plan institucional de Gestión Ambiental</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50,00%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1476109757"/>
                  </a:ext>
                </a:extLst>
              </a:tr>
              <a:tr h="302149">
                <a:tc>
                  <a:txBody>
                    <a:bodyPr/>
                    <a:lstStyle/>
                    <a:p>
                      <a:pPr algn="l" fontAlgn="t"/>
                      <a:r>
                        <a:rPr lang="es-MX" sz="1800" u="none" strike="noStrike">
                          <a:effectLst/>
                          <a:latin typeface="Arial Narrow"/>
                        </a:rPr>
                        <a:t>Realizar diagnóstico y el plan de aseguramiento metrológico </a:t>
                      </a:r>
                      <a:endParaRPr lang="es-MX"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a:effectLst/>
                          <a:latin typeface="Arial Narrow"/>
                        </a:rPr>
                        <a:t>20%</a:t>
                      </a:r>
                      <a:endParaRPr lang="es-CO" sz="1800" b="0" i="0" u="none" strike="noStrike">
                        <a:solidFill>
                          <a:srgbClr val="000000"/>
                        </a:solidFill>
                        <a:effectLst/>
                        <a:latin typeface="Arial Narrow"/>
                      </a:endParaRPr>
                    </a:p>
                  </a:txBody>
                  <a:tcPr marL="0" marR="0" marT="0" marB="0" anchor="ctr">
                    <a:solidFill>
                      <a:srgbClr val="FFFF00"/>
                    </a:solidFill>
                  </a:tcPr>
                </a:tc>
                <a:extLst>
                  <a:ext uri="{0D108BD9-81ED-4DB2-BD59-A6C34878D82A}">
                    <a16:rowId xmlns:a16="http://schemas.microsoft.com/office/drawing/2014/main" val="304692213"/>
                  </a:ext>
                </a:extLst>
              </a:tr>
              <a:tr h="302149">
                <a:tc>
                  <a:txBody>
                    <a:bodyPr/>
                    <a:lstStyle/>
                    <a:p>
                      <a:pPr algn="l" fontAlgn="t"/>
                      <a:r>
                        <a:rPr lang="es-MX" sz="1800" u="none" strike="noStrike">
                          <a:effectLst/>
                          <a:latin typeface="Arial Narrow"/>
                        </a:rPr>
                        <a:t>Número de personas beneficiadas de los programas de formación y capacitación</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6328,00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1219637977"/>
                  </a:ext>
                </a:extLst>
              </a:tr>
              <a:tr h="302149">
                <a:tc>
                  <a:txBody>
                    <a:bodyPr/>
                    <a:lstStyle/>
                    <a:p>
                      <a:pPr algn="l" fontAlgn="t"/>
                      <a:r>
                        <a:rPr lang="es-CO" sz="1800" u="none" strike="noStrike">
                          <a:effectLst/>
                          <a:latin typeface="Arial Narrow"/>
                        </a:rPr>
                        <a:t>Adecuar la Estación Venecia </a:t>
                      </a:r>
                      <a:endParaRPr lang="es-CO"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a:effectLst/>
                          <a:latin typeface="Arial Narrow"/>
                        </a:rPr>
                        <a:t>15,00%</a:t>
                      </a:r>
                      <a:endParaRPr lang="es-CO" sz="1800" b="0" i="0" u="none" strike="noStrike">
                        <a:solidFill>
                          <a:srgbClr val="000000"/>
                        </a:solidFill>
                        <a:effectLst/>
                        <a:latin typeface="Arial Narrow"/>
                      </a:endParaRPr>
                    </a:p>
                  </a:txBody>
                  <a:tcPr marL="0" marR="0" marT="0" marB="0" anchor="ctr">
                    <a:solidFill>
                      <a:srgbClr val="FFFF00"/>
                    </a:solidFill>
                  </a:tcPr>
                </a:tc>
                <a:extLst>
                  <a:ext uri="{0D108BD9-81ED-4DB2-BD59-A6C34878D82A}">
                    <a16:rowId xmlns:a16="http://schemas.microsoft.com/office/drawing/2014/main" val="865747363"/>
                  </a:ext>
                </a:extLst>
              </a:tr>
              <a:tr h="489193">
                <a:tc>
                  <a:txBody>
                    <a:bodyPr/>
                    <a:lstStyle/>
                    <a:p>
                      <a:pPr algn="l" fontAlgn="t"/>
                      <a:r>
                        <a:rPr lang="es-MX" sz="1800" u="none" strike="noStrike">
                          <a:effectLst/>
                          <a:latin typeface="Arial Narrow"/>
                        </a:rPr>
                        <a:t>2 Planes implementados estrategia EIR y el Plan de gestión del riesgo de desastres de las entidades públicas, según decreto 2175 de 201</a:t>
                      </a:r>
                      <a:endParaRPr lang="es-MX" sz="1800" b="0" i="0" u="none" strike="noStrike">
                        <a:solidFill>
                          <a:srgbClr val="000000"/>
                        </a:solidFill>
                        <a:effectLst/>
                        <a:latin typeface="Arial Narrow"/>
                      </a:endParaRPr>
                    </a:p>
                  </a:txBody>
                  <a:tcPr marL="0" marR="0" marT="0" marB="0"/>
                </a:tc>
                <a:tc>
                  <a:txBody>
                    <a:bodyPr/>
                    <a:lstStyle/>
                    <a:p>
                      <a:pPr algn="ctr" fontAlgn="ctr"/>
                      <a:r>
                        <a:rPr lang="es-CO" sz="1800" u="none" strike="noStrike">
                          <a:effectLst/>
                          <a:latin typeface="Arial Narrow"/>
                        </a:rPr>
                        <a:t>1,00</a:t>
                      </a:r>
                      <a:endParaRPr lang="es-CO" sz="1800" b="0" i="0" u="none" strike="noStrike">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1762444477"/>
                  </a:ext>
                </a:extLst>
              </a:tr>
              <a:tr h="287761">
                <a:tc>
                  <a:txBody>
                    <a:bodyPr/>
                    <a:lstStyle/>
                    <a:p>
                      <a:pPr algn="l" fontAlgn="t"/>
                      <a:r>
                        <a:rPr lang="es-MX" sz="1800" u="none" strike="noStrike">
                          <a:effectLst/>
                          <a:latin typeface="Arial Narrow"/>
                        </a:rPr>
                        <a:t># estaciones de escenarios de riesgos  identificados </a:t>
                      </a:r>
                      <a:endParaRPr lang="es-MX" sz="1800" b="0" i="0" u="none" strike="noStrike">
                        <a:solidFill>
                          <a:srgbClr val="000000"/>
                        </a:solidFill>
                        <a:effectLst/>
                        <a:latin typeface="Arial Narrow" panose="020B0606020202030204" pitchFamily="34" charset="0"/>
                      </a:endParaRPr>
                    </a:p>
                  </a:txBody>
                  <a:tcPr marL="0" marR="0" marT="0" marB="0"/>
                </a:tc>
                <a:tc>
                  <a:txBody>
                    <a:bodyPr/>
                    <a:lstStyle/>
                    <a:p>
                      <a:pPr algn="ctr" fontAlgn="ctr"/>
                      <a:r>
                        <a:rPr lang="es-CO" sz="1800" u="none" strike="noStrike" dirty="0">
                          <a:effectLst/>
                          <a:latin typeface="Arial Narrow"/>
                        </a:rPr>
                        <a:t>9,00</a:t>
                      </a:r>
                      <a:endParaRPr lang="es-CO" sz="1800" b="0" i="0" u="none" strike="noStrike" dirty="0">
                        <a:solidFill>
                          <a:srgbClr val="000000"/>
                        </a:solidFill>
                        <a:effectLst/>
                        <a:latin typeface="Arial Narrow"/>
                      </a:endParaRPr>
                    </a:p>
                  </a:txBody>
                  <a:tcPr marL="0" marR="0" marT="0" marB="0" anchor="ctr">
                    <a:solidFill>
                      <a:srgbClr val="92D050"/>
                    </a:solidFill>
                  </a:tcPr>
                </a:tc>
                <a:extLst>
                  <a:ext uri="{0D108BD9-81ED-4DB2-BD59-A6C34878D82A}">
                    <a16:rowId xmlns:a16="http://schemas.microsoft.com/office/drawing/2014/main" val="1210585130"/>
                  </a:ext>
                </a:extLst>
              </a:tr>
            </a:tbl>
          </a:graphicData>
        </a:graphic>
      </p:graphicFrame>
      <p:sp>
        <p:nvSpPr>
          <p:cNvPr id="9" name="CuadroTexto 8">
            <a:extLst>
              <a:ext uri="{FF2B5EF4-FFF2-40B4-BE49-F238E27FC236}">
                <a16:creationId xmlns:a16="http://schemas.microsoft.com/office/drawing/2014/main" id="{09AE5520-EE41-505E-BD02-13E2B178CB0C}"/>
              </a:ext>
              <a:ext uri="{C183D7F6-B498-43B3-948B-1728B52AA6E4}">
                <adec:decorative xmlns:adec="http://schemas.microsoft.com/office/drawing/2017/decorative" val="1"/>
              </a:ext>
            </a:extLst>
          </p:cNvPr>
          <p:cNvSpPr txBox="1"/>
          <p:nvPr/>
        </p:nvSpPr>
        <p:spPr>
          <a:xfrm>
            <a:off x="10138105" y="2017054"/>
            <a:ext cx="3729902" cy="3170099"/>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Arial Narrow"/>
              </a:rPr>
              <a:t>Se evidencian </a:t>
            </a:r>
            <a:r>
              <a:rPr lang="es-CO" sz="2000">
                <a:solidFill>
                  <a:prstClr val="black"/>
                </a:solidFill>
                <a:latin typeface="Arial Narrow"/>
              </a:rPr>
              <a:t>17</a:t>
            </a:r>
            <a:r>
              <a:rPr kumimoji="0" lang="es-CO" sz="2000" b="0" i="0" u="none" strike="noStrike" kern="1200" cap="none" spc="0" normalizeH="0" baseline="0" noProof="0">
                <a:ln>
                  <a:noFill/>
                </a:ln>
                <a:solidFill>
                  <a:prstClr val="black"/>
                </a:solidFill>
                <a:effectLst/>
                <a:uLnTx/>
                <a:uFillTx/>
                <a:latin typeface="Arial Narrow"/>
              </a:rPr>
              <a:t> indicadores de gestión con resultados satisfactorios</a:t>
            </a:r>
            <a:r>
              <a:rPr kumimoji="0" lang="es-419" sz="2000" b="0" i="0" u="none" strike="noStrike" kern="1200" cap="none" spc="0" normalizeH="0" baseline="0" noProof="0">
                <a:ln>
                  <a:noFill/>
                </a:ln>
                <a:solidFill>
                  <a:prstClr val="black"/>
                </a:solidFill>
                <a:effectLst/>
                <a:uLnTx/>
                <a:uFillTx/>
                <a:latin typeface="Arial Narrow"/>
              </a:rPr>
              <a:t>.</a:t>
            </a:r>
            <a:endParaRPr kumimoji="0" lang="es-CO" sz="2000" b="0" i="0" u="none" strike="noStrike" kern="1200" cap="none" spc="0" normalizeH="0" baseline="0" noProof="0">
              <a:ln>
                <a:noFill/>
              </a:ln>
              <a:solidFill>
                <a:prstClr val="black"/>
              </a:solidFill>
              <a:effectLst/>
              <a:uLnTx/>
              <a:uFillTx/>
              <a:latin typeface="Arial Narrow"/>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algn="just" defTabSz="914400">
              <a:defRPr/>
            </a:pPr>
            <a:r>
              <a:rPr lang="es-CO" sz="2000">
                <a:solidFill>
                  <a:prstClr val="black"/>
                </a:solidFill>
                <a:latin typeface="Arial Narrow"/>
              </a:rPr>
              <a:t>Dos indicadores</a:t>
            </a:r>
            <a:r>
              <a:rPr kumimoji="0" lang="es-CO" sz="2000" b="0" i="0" u="none" strike="noStrike" kern="1200" cap="none" spc="0" normalizeH="0" baseline="0" noProof="0">
                <a:ln>
                  <a:noFill/>
                </a:ln>
                <a:solidFill>
                  <a:prstClr val="black"/>
                </a:solidFill>
                <a:effectLst/>
                <a:uLnTx/>
                <a:uFillTx/>
                <a:latin typeface="Arial Narrow"/>
              </a:rPr>
              <a:t> poseen reporte aceptable y</a:t>
            </a:r>
            <a:r>
              <a:rPr lang="es-CO" sz="2000">
                <a:solidFill>
                  <a:prstClr val="black"/>
                </a:solidFill>
                <a:latin typeface="Arial Narrow"/>
              </a:rPr>
              <a:t> </a:t>
            </a:r>
            <a:r>
              <a:rPr kumimoji="0" lang="es-CO" sz="2000" b="0" i="0" u="none" strike="noStrike" kern="1200" cap="none" spc="0" normalizeH="0" baseline="0" noProof="0">
                <a:ln>
                  <a:noFill/>
                </a:ln>
                <a:solidFill>
                  <a:prstClr val="black"/>
                </a:solidFill>
                <a:effectLst/>
                <a:uLnTx/>
                <a:uFillTx/>
                <a:latin typeface="Arial Narrow"/>
              </a:rPr>
              <a:t> un indicador tienen un avance bajo</a:t>
            </a:r>
            <a:r>
              <a:rPr kumimoji="0" lang="es-419" sz="2000" b="0" i="0" u="none" strike="noStrike" kern="1200" cap="none" spc="0" normalizeH="0" baseline="0" noProof="0">
                <a:ln>
                  <a:noFill/>
                </a:ln>
                <a:solidFill>
                  <a:prstClr val="black"/>
                </a:solidFill>
                <a:effectLst/>
                <a:uLnTx/>
                <a:uFillTx/>
                <a:latin typeface="Arial Narrow"/>
              </a:rPr>
              <a:t>.</a:t>
            </a:r>
            <a:endParaRPr lang="es-CO" sz="2000" b="0" i="0" u="none" strike="noStrike" kern="1200" cap="none" spc="0" normalizeH="0" baseline="0" noProof="0">
              <a:ln>
                <a:noFill/>
              </a:ln>
              <a:solidFill>
                <a:prstClr val="black"/>
              </a:solidFill>
              <a:effectLst/>
              <a:uLnTx/>
              <a:uFillTx/>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algn="just" defTabSz="914400">
              <a:defRPr/>
            </a:pPr>
            <a:r>
              <a:rPr kumimoji="0" lang="es-CO" sz="2000" b="0" i="0" u="none" strike="noStrike" kern="1200" cap="none" spc="0" normalizeH="0" baseline="0" noProof="0">
                <a:ln>
                  <a:noFill/>
                </a:ln>
                <a:solidFill>
                  <a:prstClr val="black"/>
                </a:solidFill>
                <a:effectLst/>
                <a:uLnTx/>
                <a:uFillTx/>
                <a:latin typeface="Arial Narrow"/>
              </a:rPr>
              <a:t>Avances satisfactorios en los indicadores de gestión del Plan de Acción 2023</a:t>
            </a:r>
            <a:r>
              <a:rPr kumimoji="0" lang="es-419" sz="2000" b="0" i="0" u="none" strike="noStrike" kern="1200" cap="none" spc="0" normalizeH="0" baseline="0" noProof="0">
                <a:ln>
                  <a:noFill/>
                </a:ln>
                <a:solidFill>
                  <a:prstClr val="black"/>
                </a:solidFill>
                <a:effectLst/>
                <a:uLnTx/>
                <a:uFillTx/>
                <a:latin typeface="Arial Narrow"/>
              </a:rPr>
              <a:t>.</a:t>
            </a:r>
            <a:endParaRPr lang="es-CO" sz="2000" b="0" i="0" u="none" strike="noStrike" kern="1200" cap="none" spc="0" normalizeH="0" baseline="0" noProof="0">
              <a:ln>
                <a:noFill/>
              </a:ln>
              <a:solidFill>
                <a:prstClr val="black"/>
              </a:solidFill>
              <a:effectLst/>
              <a:uLnTx/>
              <a:uFillTx/>
              <a:latin typeface="Arial Narrow" panose="020B0606020202030204" pitchFamily="34" charset="0"/>
            </a:endParaRPr>
          </a:p>
        </p:txBody>
      </p:sp>
      <p:pic>
        <p:nvPicPr>
          <p:cNvPr id="11" name="Picture 4">
            <a:extLst>
              <a:ext uri="{FF2B5EF4-FFF2-40B4-BE49-F238E27FC236}">
                <a16:creationId xmlns:a16="http://schemas.microsoft.com/office/drawing/2014/main" id="{942FBD9E-6543-DB72-50C4-7394DB9D9D3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662" y="5860871"/>
            <a:ext cx="4988441" cy="293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05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C46DF5F-09AE-2E42-E162-D08DF3957274}"/>
              </a:ext>
              <a:ext uri="{C183D7F6-B498-43B3-948B-1728B52AA6E4}">
                <adec:decorative xmlns:adec="http://schemas.microsoft.com/office/drawing/2017/decorative" val="1"/>
              </a:ext>
            </a:extLst>
          </p:cNvPr>
          <p:cNvSpPr/>
          <p:nvPr/>
        </p:nvSpPr>
        <p:spPr>
          <a:xfrm>
            <a:off x="1347619" y="1376738"/>
            <a:ext cx="7874540" cy="801286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ítulo 11">
            <a:extLst>
              <a:ext uri="{FF2B5EF4-FFF2-40B4-BE49-F238E27FC236}">
                <a16:creationId xmlns:a16="http://schemas.microsoft.com/office/drawing/2014/main" id="{60F01E6F-C070-8A90-738D-AE7F5B9F0ACA}"/>
              </a:ext>
              <a:ext uri="{C183D7F6-B498-43B3-948B-1728B52AA6E4}">
                <adec:decorative xmlns:adec="http://schemas.microsoft.com/office/drawing/2017/decorative" val="1"/>
              </a:ext>
            </a:extLst>
          </p:cNvPr>
          <p:cNvSpPr>
            <a:spLocks noGrp="1"/>
          </p:cNvSpPr>
          <p:nvPr>
            <p:ph type="title" idx="4294967295"/>
          </p:nvPr>
        </p:nvSpPr>
        <p:spPr>
          <a:xfrm>
            <a:off x="10997894" y="608697"/>
            <a:ext cx="3474028"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dirty="0">
                <a:ln>
                  <a:noFill/>
                </a:ln>
                <a:solidFill>
                  <a:prstClr val="white">
                    <a:lumMod val="50000"/>
                  </a:prstClr>
                </a:solidFill>
                <a:effectLst/>
                <a:uLnTx/>
                <a:uFillTx/>
                <a:latin typeface="Calibri"/>
                <a:ea typeface="+mn-ea"/>
                <a:cs typeface="+mn-cs"/>
              </a:rPr>
              <a:t>Actividades   </a:t>
            </a:r>
            <a:endParaRPr kumimoji="0" lang="es-MX" sz="45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0" name="Título 1">
            <a:extLst>
              <a:ext uri="{FF2B5EF4-FFF2-40B4-BE49-F238E27FC236}">
                <a16:creationId xmlns:a16="http://schemas.microsoft.com/office/drawing/2014/main" id="{AA20C9BE-0082-C517-FE8E-769ACAA0464B}"/>
              </a:ext>
              <a:ext uri="{C183D7F6-B498-43B3-948B-1728B52AA6E4}">
                <adec:decorative xmlns:adec="http://schemas.microsoft.com/office/drawing/2017/decorative" val="1"/>
              </a:ext>
            </a:extLst>
          </p:cNvPr>
          <p:cNvSpPr txBox="1">
            <a:spLocks/>
          </p:cNvSpPr>
          <p:nvPr/>
        </p:nvSpPr>
        <p:spPr>
          <a:xfrm>
            <a:off x="6160172" y="1437180"/>
            <a:ext cx="1260949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37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j-ea"/>
                <a:cs typeface="+mj-cs"/>
              </a:rPr>
              <a:t>Plan de Acción  </a:t>
            </a:r>
            <a:endParaRPr kumimoji="0" lang="es-CO" sz="437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j-ea"/>
              <a:cs typeface="+mj-cs"/>
            </a:endParaRPr>
          </a:p>
        </p:txBody>
      </p:sp>
      <p:pic>
        <p:nvPicPr>
          <p:cNvPr id="9" name="Imagen 8">
            <a:extLst>
              <a:ext uri="{FF2B5EF4-FFF2-40B4-BE49-F238E27FC236}">
                <a16:creationId xmlns:a16="http://schemas.microsoft.com/office/drawing/2014/main" id="{ED7E1471-C163-84D6-D8C6-6CD29FE35D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67900" y="2699879"/>
            <a:ext cx="4873828" cy="5445539"/>
          </a:xfrm>
          <a:prstGeom prst="rect">
            <a:avLst/>
          </a:prstGeom>
        </p:spPr>
      </p:pic>
      <p:sp>
        <p:nvSpPr>
          <p:cNvPr id="4" name="Rectángulo 3">
            <a:extLst>
              <a:ext uri="{FF2B5EF4-FFF2-40B4-BE49-F238E27FC236}">
                <a16:creationId xmlns:a16="http://schemas.microsoft.com/office/drawing/2014/main" id="{DDB0E208-EBD6-18FA-DA53-267B800A69BF}"/>
              </a:ext>
              <a:ext uri="{C183D7F6-B498-43B3-948B-1728B52AA6E4}">
                <adec:decorative xmlns:adec="http://schemas.microsoft.com/office/drawing/2017/decorative" val="1"/>
              </a:ext>
            </a:extLst>
          </p:cNvPr>
          <p:cNvSpPr/>
          <p:nvPr/>
        </p:nvSpPr>
        <p:spPr>
          <a:xfrm>
            <a:off x="1541564" y="1561637"/>
            <a:ext cx="7486650" cy="767514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C0FC4F3E-49C2-DEB2-A92E-F4FC74378C39}"/>
              </a:ext>
              <a:ext uri="{C183D7F6-B498-43B3-948B-1728B52AA6E4}">
                <adec:decorative xmlns:adec="http://schemas.microsoft.com/office/drawing/2017/decorative" val="1"/>
              </a:ext>
            </a:extLst>
          </p:cNvPr>
          <p:cNvSpPr txBox="1"/>
          <p:nvPr/>
        </p:nvSpPr>
        <p:spPr>
          <a:xfrm>
            <a:off x="1758477" y="1877647"/>
            <a:ext cx="6942518"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Concluido el Segundo trimestre de la vigencia 2023 se identificó un avance del </a:t>
            </a:r>
            <a:r>
              <a:rPr kumimoji="0" lang="es-MX"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51,87% </a:t>
            </a:r>
            <a:r>
              <a:rPr kumimoji="0" lang="es-MX"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 el Plan de Acción institucional 2023, los avances se asocian a los siguientes datos: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las 32 actividades definidas se identifica un avance igual o superior al 50% de 18 acciones.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mediana de las acciones fue del 51, 08%.</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Arial Narrow" panose="020B0606020202030204" pitchFamily="34" charset="0"/>
                <a:ea typeface="Calibri"/>
                <a:cs typeface="Calibri"/>
              </a:rPr>
              <a:t>3 Acciones estuvieron tuvieron una ejecución igual o inferior al 20% durante el segundo trimestre del año.</a:t>
            </a:r>
          </a:p>
        </p:txBody>
      </p:sp>
    </p:spTree>
    <p:extLst>
      <p:ext uri="{BB962C8B-B14F-4D97-AF65-F5344CB8AC3E}">
        <p14:creationId xmlns:p14="http://schemas.microsoft.com/office/powerpoint/2010/main" val="1105312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9507AD0-EB36-4AF4-83DE-3E1270B4CEEA}"/>
              </a:ext>
              <a:ext uri="{C183D7F6-B498-43B3-948B-1728B52AA6E4}">
                <adec:decorative xmlns:adec="http://schemas.microsoft.com/office/drawing/2017/decorative" val="1"/>
              </a:ext>
            </a:extLst>
          </p:cNvPr>
          <p:cNvSpPr/>
          <p:nvPr/>
        </p:nvSpPr>
        <p:spPr>
          <a:xfrm>
            <a:off x="0" y="1654684"/>
            <a:ext cx="15546388" cy="840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descr="Resaltado titulo Plan de Accion- FOGED" title="Resaltado titulo Plan de Accion- FOGEDI ">
            <a:extLst>
              <a:ext uri="{FF2B5EF4-FFF2-40B4-BE49-F238E27FC236}">
                <a16:creationId xmlns:a16="http://schemas.microsoft.com/office/drawing/2014/main" id="{5816736F-D2C4-746D-3797-6935798962D9}"/>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ítulo 1">
            <a:extLst>
              <a:ext uri="{FF2B5EF4-FFF2-40B4-BE49-F238E27FC236}">
                <a16:creationId xmlns:a16="http://schemas.microsoft.com/office/drawing/2014/main" id="{D78AF34F-CB16-A5CF-2F05-A79D943C760F}"/>
              </a:ext>
            </a:extLst>
          </p:cNvPr>
          <p:cNvSpPr txBox="1">
            <a:spLocks noGrp="1"/>
          </p:cNvSpPr>
          <p:nvPr>
            <p:ph type="title" idx="4294967295"/>
          </p:nvPr>
        </p:nvSpPr>
        <p:spPr>
          <a:xfrm>
            <a:off x="1457669" y="518374"/>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374" b="1" i="0" u="none" strike="noStrike" kern="1200" cap="none" spc="0" normalizeH="0" baseline="0" noProof="0">
                <a:ln>
                  <a:noFill/>
                </a:ln>
                <a:solidFill>
                  <a:srgbClr val="E21A00"/>
                </a:solidFill>
                <a:effectLst>
                  <a:outerShdw blurRad="38100" dist="38100" dir="2700000" algn="tl">
                    <a:srgbClr val="000000">
                      <a:alpha val="43137"/>
                    </a:srgbClr>
                  </a:outerShdw>
                </a:effectLst>
                <a:uLnTx/>
                <a:uFillTx/>
                <a:latin typeface="Impact" panose="020B0806030902050204" pitchFamily="34" charset="0"/>
                <a:ea typeface="+mn-ea"/>
                <a:cs typeface="+mn-cs"/>
              </a:rPr>
              <a:t>Plan de Acción - FOGEDI </a:t>
            </a:r>
            <a:endParaRPr kumimoji="0" lang="es-CO" sz="4374" b="1" i="0" u="none" strike="noStrike" kern="1200" cap="none" spc="0" normalizeH="0" baseline="0" noProof="0">
              <a:ln>
                <a:noFill/>
              </a:ln>
              <a:solidFill>
                <a:srgbClr val="E21A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5" name="Grupo 4" descr="Grafica de avance en las acciones del Plan de Acción ">
            <a:extLst>
              <a:ext uri="{FF2B5EF4-FFF2-40B4-BE49-F238E27FC236}">
                <a16:creationId xmlns:a16="http://schemas.microsoft.com/office/drawing/2014/main" id="{6898904B-FD57-2DF2-47E3-B2E8AA4B90AD}"/>
              </a:ext>
            </a:extLst>
          </p:cNvPr>
          <p:cNvGrpSpPr/>
          <p:nvPr/>
        </p:nvGrpSpPr>
        <p:grpSpPr>
          <a:xfrm>
            <a:off x="563263" y="1377685"/>
            <a:ext cx="7652997" cy="8346496"/>
            <a:chOff x="563263" y="1377685"/>
            <a:chExt cx="7652997" cy="8346496"/>
          </a:xfrm>
        </p:grpSpPr>
        <p:sp>
          <p:nvSpPr>
            <p:cNvPr id="12" name="Rectángulo 11">
              <a:extLst>
                <a:ext uri="{FF2B5EF4-FFF2-40B4-BE49-F238E27FC236}">
                  <a16:creationId xmlns:a16="http://schemas.microsoft.com/office/drawing/2014/main" id="{3A4BE461-23B2-DE88-5BA8-2E03A0662279}"/>
                </a:ext>
              </a:extLst>
            </p:cNvPr>
            <p:cNvSpPr/>
            <p:nvPr/>
          </p:nvSpPr>
          <p:spPr>
            <a:xfrm>
              <a:off x="563263" y="1377685"/>
              <a:ext cx="426858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Gráfica 3 . Avance en las acciones del Plan de Acción   </a:t>
              </a:r>
            </a:p>
          </p:txBody>
        </p:sp>
        <p:sp>
          <p:nvSpPr>
            <p:cNvPr id="7" name="Rectángulo 6"/>
            <p:cNvSpPr/>
            <p:nvPr/>
          </p:nvSpPr>
          <p:spPr>
            <a:xfrm>
              <a:off x="563263" y="9444874"/>
              <a:ext cx="7652997" cy="279307"/>
            </a:xfrm>
            <a:prstGeom prst="rect">
              <a:avLst/>
            </a:prstGeom>
          </p:spPr>
          <p:txBody>
            <a:bodyPr>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ES" sz="1215"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15"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9" name="Tabla 8">
            <a:extLst>
              <a:ext uri="{FF2B5EF4-FFF2-40B4-BE49-F238E27FC236}">
                <a16:creationId xmlns:a16="http://schemas.microsoft.com/office/drawing/2014/main" id="{C0980AAA-80AB-BA94-3E9A-0ECF1F5F734E}"/>
              </a:ext>
            </a:extLst>
          </p:cNvPr>
          <p:cNvGraphicFramePr>
            <a:graphicFrameLocks noGrp="1"/>
          </p:cNvGraphicFramePr>
          <p:nvPr>
            <p:extLst>
              <p:ext uri="{D42A27DB-BD31-4B8C-83A1-F6EECF244321}">
                <p14:modId xmlns:p14="http://schemas.microsoft.com/office/powerpoint/2010/main" val="518776640"/>
              </p:ext>
            </p:extLst>
          </p:nvPr>
        </p:nvGraphicFramePr>
        <p:xfrm>
          <a:off x="1249123" y="2255849"/>
          <a:ext cx="13044394" cy="6426454"/>
        </p:xfrm>
        <a:graphic>
          <a:graphicData uri="http://schemas.openxmlformats.org/drawingml/2006/table">
            <a:tbl>
              <a:tblPr firstRow="1">
                <a:tableStyleId>{5C22544A-7EE6-4342-B048-85BDC9FD1C3A}</a:tableStyleId>
              </a:tblPr>
              <a:tblGrid>
                <a:gridCol w="10367978">
                  <a:extLst>
                    <a:ext uri="{9D8B030D-6E8A-4147-A177-3AD203B41FA5}">
                      <a16:colId xmlns:a16="http://schemas.microsoft.com/office/drawing/2014/main" val="3888797021"/>
                    </a:ext>
                  </a:extLst>
                </a:gridCol>
                <a:gridCol w="2676416">
                  <a:extLst>
                    <a:ext uri="{9D8B030D-6E8A-4147-A177-3AD203B41FA5}">
                      <a16:colId xmlns:a16="http://schemas.microsoft.com/office/drawing/2014/main" val="1415314430"/>
                    </a:ext>
                  </a:extLst>
                </a:gridCol>
              </a:tblGrid>
              <a:tr h="364156">
                <a:tc>
                  <a:txBody>
                    <a:bodyPr/>
                    <a:lstStyle/>
                    <a:p>
                      <a:pPr algn="ctr" fontAlgn="t"/>
                      <a:r>
                        <a:rPr lang="es-MX" sz="2400" u="none" strike="noStrike">
                          <a:solidFill>
                            <a:schemeClr val="bg1"/>
                          </a:solidFill>
                          <a:effectLst/>
                          <a:latin typeface="Arial Narrow" panose="020B0606020202030204" pitchFamily="34" charset="0"/>
                        </a:rPr>
                        <a:t>Acciones del Plan de Acción </a:t>
                      </a:r>
                      <a:endParaRPr lang="es-MX" sz="2400" b="1" i="0" u="none" strike="noStrike">
                        <a:solidFill>
                          <a:schemeClr val="bg1"/>
                        </a:solidFill>
                        <a:effectLst/>
                        <a:latin typeface="Arial Narrow" panose="020B0606020202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t"/>
                      <a:r>
                        <a:rPr lang="es-CO" sz="2400" u="none" strike="noStrike" dirty="0">
                          <a:solidFill>
                            <a:schemeClr val="bg1"/>
                          </a:solidFill>
                          <a:effectLst/>
                          <a:latin typeface="Arial Narrow" panose="020B0606020202030204" pitchFamily="34" charset="0"/>
                        </a:rPr>
                        <a:t>Promedio de avance </a:t>
                      </a:r>
                      <a:endParaRPr lang="es-CO" sz="2400" b="1" i="0" u="none" strike="noStrike" dirty="0">
                        <a:solidFill>
                          <a:schemeClr val="bg1"/>
                        </a:solidFill>
                        <a:effectLst/>
                        <a:latin typeface="Arial Narrow" panose="020B0606020202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726561268"/>
                  </a:ext>
                </a:extLst>
              </a:tr>
              <a:tr h="594262">
                <a:tc>
                  <a:txBody>
                    <a:bodyPr/>
                    <a:lstStyle/>
                    <a:p>
                      <a:pPr algn="just" fontAlgn="b"/>
                      <a:r>
                        <a:rPr lang="es-MX" sz="2000" b="0" i="0" u="none" strike="noStrike">
                          <a:solidFill>
                            <a:srgbClr val="000000"/>
                          </a:solidFill>
                          <a:effectLst/>
                          <a:latin typeface="Arial Narrow" panose="020B0606020202030204" pitchFamily="34" charset="0"/>
                        </a:rPr>
                        <a:t>Implementar el Plan Integrado  de Archivos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dirty="0">
                          <a:solidFill>
                            <a:srgbClr val="000000"/>
                          </a:solidFill>
                          <a:effectLst/>
                          <a:latin typeface="Arial Narrow" panose="020B0606020202030204" pitchFamily="34" charset="0"/>
                        </a:rPr>
                        <a:t>53.57%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3511680"/>
                  </a:ext>
                </a:extLst>
              </a:tr>
              <a:tr h="546233">
                <a:tc>
                  <a:txBody>
                    <a:bodyPr/>
                    <a:lstStyle/>
                    <a:p>
                      <a:pPr algn="just" fontAlgn="b"/>
                      <a:r>
                        <a:rPr lang="es-MX" sz="2000" b="0" i="0" u="none" strike="noStrike">
                          <a:solidFill>
                            <a:srgbClr val="000000"/>
                          </a:solidFill>
                          <a:effectLst/>
                          <a:latin typeface="Arial Narrow" panose="020B0606020202030204" pitchFamily="34" charset="0"/>
                        </a:rPr>
                        <a:t>Atender las necesidades y requerimientos relacionados con el mantenimiento preventivo y correctivo en las 17 estaciones de bomberos y el edificio comando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9584351"/>
                  </a:ext>
                </a:extLst>
              </a:tr>
              <a:tr h="195044">
                <a:tc>
                  <a:txBody>
                    <a:bodyPr/>
                    <a:lstStyle/>
                    <a:p>
                      <a:pPr algn="l" fontAlgn="b"/>
                      <a:r>
                        <a:rPr lang="es-MX" sz="2000" b="0" i="0" u="none" strike="noStrike" dirty="0">
                          <a:solidFill>
                            <a:srgbClr val="000000"/>
                          </a:solidFill>
                          <a:effectLst/>
                          <a:latin typeface="Arial Narrow" panose="020B0606020202030204" pitchFamily="34" charset="0"/>
                        </a:rPr>
                        <a:t>Construcción y estructuración de dos módulos de LOG+</a:t>
                      </a:r>
                      <a:br>
                        <a:rPr lang="es-MX" sz="2000" b="0" i="0" u="none" strike="noStrike" dirty="0">
                          <a:solidFill>
                            <a:srgbClr val="000000"/>
                          </a:solidFill>
                          <a:effectLst/>
                          <a:latin typeface="Arial Narrow" panose="020B0606020202030204" pitchFamily="34" charset="0"/>
                        </a:rPr>
                      </a:br>
                      <a:endParaRPr lang="es-MX" sz="20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66,66%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2334397"/>
                  </a:ext>
                </a:extLst>
              </a:tr>
              <a:tr h="546233">
                <a:tc>
                  <a:txBody>
                    <a:bodyPr/>
                    <a:lstStyle/>
                    <a:p>
                      <a:pPr algn="just" fontAlgn="b"/>
                      <a:r>
                        <a:rPr lang="es-MX" sz="2000" b="0" i="0" u="none" strike="noStrike">
                          <a:solidFill>
                            <a:srgbClr val="000000"/>
                          </a:solidFill>
                          <a:effectLst/>
                          <a:latin typeface="Arial Narrow" panose="020B0606020202030204" pitchFamily="34" charset="0"/>
                        </a:rPr>
                        <a:t>Desarrollar programa para potenciar las capacidades de los servidores a partir del ser, saber y hacer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145686"/>
                  </a:ext>
                </a:extLst>
              </a:tr>
              <a:tr h="273117">
                <a:tc>
                  <a:txBody>
                    <a:bodyPr/>
                    <a:lstStyle/>
                    <a:p>
                      <a:pPr algn="just" fontAlgn="b"/>
                      <a:r>
                        <a:rPr lang="es-MX" sz="2000" b="0" i="0" u="none" strike="noStrike">
                          <a:solidFill>
                            <a:srgbClr val="000000"/>
                          </a:solidFill>
                          <a:effectLst/>
                          <a:latin typeface="Arial Narrow" panose="020B0606020202030204" pitchFamily="34" charset="0"/>
                        </a:rPr>
                        <a:t>Diseñar programas y campañas orientados a reducir los riesgos misionales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43.33%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4664170"/>
                  </a:ext>
                </a:extLst>
              </a:tr>
              <a:tr h="546233">
                <a:tc>
                  <a:txBody>
                    <a:bodyPr/>
                    <a:lstStyle/>
                    <a:p>
                      <a:pPr algn="just" fontAlgn="b"/>
                      <a:r>
                        <a:rPr lang="es-MX" sz="2000" b="0" i="0" u="none" strike="noStrike">
                          <a:solidFill>
                            <a:srgbClr val="000000"/>
                          </a:solidFill>
                          <a:effectLst/>
                          <a:latin typeface="Arial Narrow" panose="020B0606020202030204" pitchFamily="34" charset="0"/>
                        </a:rPr>
                        <a:t>Diseñar y desarrollar actividades de Capacitación dirigidas a la comunidad.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dirty="0">
                          <a:solidFill>
                            <a:srgbClr val="000000"/>
                          </a:solidFill>
                          <a:effectLst/>
                          <a:latin typeface="Arial Narrow" panose="020B0606020202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6513639"/>
                  </a:ext>
                </a:extLst>
              </a:tr>
              <a:tr h="546233">
                <a:tc>
                  <a:txBody>
                    <a:bodyPr/>
                    <a:lstStyle/>
                    <a:p>
                      <a:pPr algn="just" fontAlgn="b"/>
                      <a:r>
                        <a:rPr lang="es-MX" sz="2000" b="0" i="0" u="none" strike="noStrike">
                          <a:solidFill>
                            <a:srgbClr val="000000"/>
                          </a:solidFill>
                          <a:effectLst/>
                          <a:latin typeface="Arial Narrow" panose="020B0606020202030204" pitchFamily="34" charset="0"/>
                        </a:rPr>
                        <a:t>Ejecutar actividades de un programa de renovación de equipo menor, herramientas, accesorios y elementos de protección personal (E.H.A./E.P.P.).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56.25%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9863488"/>
                  </a:ext>
                </a:extLst>
              </a:tr>
              <a:tr h="432000">
                <a:tc>
                  <a:txBody>
                    <a:bodyPr/>
                    <a:lstStyle/>
                    <a:p>
                      <a:pPr algn="just" fontAlgn="b"/>
                      <a:r>
                        <a:rPr lang="es-MX" sz="2000" b="0" i="0" u="none" strike="noStrike">
                          <a:solidFill>
                            <a:srgbClr val="000000"/>
                          </a:solidFill>
                          <a:effectLst/>
                          <a:latin typeface="Arial Narrow" panose="020B0606020202030204" pitchFamily="34" charset="0"/>
                        </a:rPr>
                        <a:t>Ejecutar actividades del programa de renovación de vehículos operativos.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1703731"/>
                  </a:ext>
                </a:extLst>
              </a:tr>
              <a:tr h="663941">
                <a:tc>
                  <a:txBody>
                    <a:bodyPr/>
                    <a:lstStyle/>
                    <a:p>
                      <a:pPr algn="just" fontAlgn="b"/>
                      <a:r>
                        <a:rPr lang="es-MX" sz="2000" b="0" i="0" u="none" strike="noStrike">
                          <a:solidFill>
                            <a:srgbClr val="000000"/>
                          </a:solidFill>
                          <a:effectLst/>
                          <a:latin typeface="Arial Narrow" panose="020B0606020202030204" pitchFamily="34" charset="0"/>
                        </a:rPr>
                        <a:t>Ejecutar el mantenimiento preventivo y correctivo de los vehículos y equipo menor de la UAECOB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57,02%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308297"/>
                  </a:ext>
                </a:extLst>
              </a:tr>
              <a:tr h="273117">
                <a:tc>
                  <a:txBody>
                    <a:bodyPr/>
                    <a:lstStyle/>
                    <a:p>
                      <a:pPr algn="just" fontAlgn="b"/>
                      <a:r>
                        <a:rPr lang="es-MX" sz="2000" b="0" i="0" u="none" strike="noStrike">
                          <a:solidFill>
                            <a:srgbClr val="000000"/>
                          </a:solidFill>
                          <a:effectLst/>
                          <a:latin typeface="Arial Narrow" panose="020B0606020202030204" pitchFamily="34" charset="0"/>
                        </a:rPr>
                        <a:t>Ejecutar las actividades para el soporte operativo a la respuesta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82309"/>
                  </a:ext>
                </a:extLst>
              </a:tr>
              <a:tr h="396000">
                <a:tc>
                  <a:txBody>
                    <a:bodyPr/>
                    <a:lstStyle/>
                    <a:p>
                      <a:pPr algn="just" fontAlgn="b"/>
                      <a:r>
                        <a:rPr lang="es-MX" sz="2000" b="0" i="0" u="none" strike="noStrike">
                          <a:solidFill>
                            <a:srgbClr val="000000"/>
                          </a:solidFill>
                          <a:effectLst/>
                          <a:latin typeface="Arial Narrow" panose="020B0606020202030204" pitchFamily="34" charset="0"/>
                        </a:rPr>
                        <a:t>Finalizar adecuación de la estación Central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a:solidFill>
                            <a:srgbClr val="000000"/>
                          </a:solidFill>
                          <a:effectLst/>
                          <a:latin typeface="Arial Narrow" panose="020B0606020202030204"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2936806"/>
                  </a:ext>
                </a:extLst>
              </a:tr>
              <a:tr h="396000">
                <a:tc>
                  <a:txBody>
                    <a:bodyPr/>
                    <a:lstStyle/>
                    <a:p>
                      <a:pPr algn="just" fontAlgn="b"/>
                      <a:r>
                        <a:rPr lang="es-MX" sz="2000" b="0" i="0" u="none" strike="noStrike">
                          <a:solidFill>
                            <a:srgbClr val="000000"/>
                          </a:solidFill>
                          <a:effectLst/>
                          <a:latin typeface="Arial Narrow" panose="020B0606020202030204" pitchFamily="34" charset="0"/>
                        </a:rPr>
                        <a:t>Finalizar adecuación de la estación Marichuela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2000" b="0" i="0" u="none" strike="noStrike" dirty="0">
                          <a:solidFill>
                            <a:srgbClr val="000000"/>
                          </a:solidFill>
                          <a:effectLst/>
                          <a:latin typeface="Arial Narrow" panose="020B0606020202030204" pitchFamily="34" charset="0"/>
                        </a:rPr>
                        <a:t>81,90%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121746"/>
                  </a:ext>
                </a:extLst>
              </a:tr>
            </a:tbl>
          </a:graphicData>
        </a:graphic>
      </p:graphicFrame>
    </p:spTree>
    <p:extLst>
      <p:ext uri="{BB962C8B-B14F-4D97-AF65-F5344CB8AC3E}">
        <p14:creationId xmlns:p14="http://schemas.microsoft.com/office/powerpoint/2010/main" val="373794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D5DE353-B6A8-4DF6-B735-48D43AD37BAC}"/>
              </a:ext>
              <a:ext uri="{C183D7F6-B498-43B3-948B-1728B52AA6E4}">
                <adec:decorative xmlns:adec="http://schemas.microsoft.com/office/drawing/2017/decorative" val="1"/>
              </a:ext>
            </a:extLst>
          </p:cNvPr>
          <p:cNvSpPr/>
          <p:nvPr/>
        </p:nvSpPr>
        <p:spPr>
          <a:xfrm>
            <a:off x="0" y="1654684"/>
            <a:ext cx="15546388" cy="840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descr="Resaltado titulo Plan de Accion- FOGED" title="Resaltado titulo Plan de Accion- FOGED">
            <a:extLst>
              <a:ext uri="{FF2B5EF4-FFF2-40B4-BE49-F238E27FC236}">
                <a16:creationId xmlns:a16="http://schemas.microsoft.com/office/drawing/2014/main" id="{3E5B226D-8D9C-3A39-98BD-2A4A373F85F9}"/>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19D0CD6-14DB-4B98-8949-DF137B014F57}"/>
              </a:ext>
            </a:extLst>
          </p:cNvPr>
          <p:cNvSpPr>
            <a:spLocks noGrp="1"/>
          </p:cNvSpPr>
          <p:nvPr>
            <p:ph type="title" idx="4294967295"/>
          </p:nvPr>
        </p:nvSpPr>
        <p:spPr>
          <a:xfrm>
            <a:off x="1572717" y="562226"/>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p>
            <a:pPr algn="ctr" defTabSz="555452">
              <a:lnSpc>
                <a:spcPct val="100000"/>
              </a:lnSpc>
              <a:spcBef>
                <a:spcPts val="0"/>
              </a:spcBef>
              <a:defRPr/>
            </a:pPr>
            <a:r>
              <a:rPr lang="es-ES" sz="4374" b="1">
                <a:solidFill>
                  <a:srgbClr val="E21A00"/>
                </a:solidFill>
                <a:effectLst>
                  <a:outerShdw blurRad="38100" dist="38100" dir="2700000" algn="tl">
                    <a:srgbClr val="000000">
                      <a:alpha val="43137"/>
                    </a:srgbClr>
                  </a:outerShdw>
                </a:effectLst>
                <a:latin typeface="Impact" panose="020B0806030902050204" pitchFamily="34" charset="0"/>
                <a:ea typeface="+mn-ea"/>
                <a:cs typeface="+mn-cs"/>
              </a:rPr>
              <a:t>Plan de Acción – FOGEDI   </a:t>
            </a:r>
            <a:endParaRPr lang="es-CO" sz="4374" b="1">
              <a:solidFill>
                <a:srgbClr val="E21A00"/>
              </a:solidFill>
              <a:effectLst>
                <a:outerShdw blurRad="38100" dist="38100" dir="2700000" algn="tl">
                  <a:srgbClr val="000000">
                    <a:alpha val="43137"/>
                  </a:srgbClr>
                </a:outerShdw>
              </a:effectLst>
              <a:latin typeface="Impact" panose="020B0806030902050204" pitchFamily="34" charset="0"/>
              <a:ea typeface="+mn-ea"/>
              <a:cs typeface="+mn-cs"/>
            </a:endParaRPr>
          </a:p>
        </p:txBody>
      </p:sp>
      <p:grpSp>
        <p:nvGrpSpPr>
          <p:cNvPr id="5" name="Grupo 4" descr="Continuación Grafica 3 ">
            <a:extLst>
              <a:ext uri="{FF2B5EF4-FFF2-40B4-BE49-F238E27FC236}">
                <a16:creationId xmlns:a16="http://schemas.microsoft.com/office/drawing/2014/main" id="{8D4DF1AA-366C-B6D9-E2EF-85553FEF4D44}"/>
              </a:ext>
            </a:extLst>
          </p:cNvPr>
          <p:cNvGrpSpPr/>
          <p:nvPr/>
        </p:nvGrpSpPr>
        <p:grpSpPr>
          <a:xfrm>
            <a:off x="385250" y="1686560"/>
            <a:ext cx="7822092" cy="8373428"/>
            <a:chOff x="385319" y="1347536"/>
            <a:chExt cx="7945241" cy="8731190"/>
          </a:xfrm>
        </p:grpSpPr>
        <p:sp>
          <p:nvSpPr>
            <p:cNvPr id="9" name="Rectángulo 8"/>
            <p:cNvSpPr/>
            <p:nvPr/>
          </p:nvSpPr>
          <p:spPr>
            <a:xfrm>
              <a:off x="677563" y="9799419"/>
              <a:ext cx="7652997" cy="279307"/>
            </a:xfrm>
            <a:prstGeom prst="rect">
              <a:avLst/>
            </a:prstGeom>
          </p:spPr>
          <p:txBody>
            <a:bodyPr>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ES" sz="1215"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15"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6E50E885-1B7A-E2EE-5CC3-15F13197FA8A}"/>
                </a:ext>
              </a:extLst>
            </p:cNvPr>
            <p:cNvSpPr/>
            <p:nvPr/>
          </p:nvSpPr>
          <p:spPr>
            <a:xfrm>
              <a:off x="385319" y="1347536"/>
              <a:ext cx="426858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Gráfica 3 . Avance en las acciones del Plan de Acción   </a:t>
              </a:r>
            </a:p>
          </p:txBody>
        </p:sp>
      </p:grpSp>
      <p:graphicFrame>
        <p:nvGraphicFramePr>
          <p:cNvPr id="3" name="Tabla 2">
            <a:extLst>
              <a:ext uri="{FF2B5EF4-FFF2-40B4-BE49-F238E27FC236}">
                <a16:creationId xmlns:a16="http://schemas.microsoft.com/office/drawing/2014/main" id="{D3C4872D-62F1-8A56-A4F3-CAF7F8A232FF}"/>
              </a:ext>
            </a:extLst>
          </p:cNvPr>
          <p:cNvGraphicFramePr>
            <a:graphicFrameLocks noGrp="1"/>
          </p:cNvGraphicFramePr>
          <p:nvPr>
            <p:extLst>
              <p:ext uri="{D42A27DB-BD31-4B8C-83A1-F6EECF244321}">
                <p14:modId xmlns:p14="http://schemas.microsoft.com/office/powerpoint/2010/main" val="1846824534"/>
              </p:ext>
            </p:extLst>
          </p:nvPr>
        </p:nvGraphicFramePr>
        <p:xfrm>
          <a:off x="1289147" y="2005526"/>
          <a:ext cx="12968095" cy="7604019"/>
        </p:xfrm>
        <a:graphic>
          <a:graphicData uri="http://schemas.openxmlformats.org/drawingml/2006/table">
            <a:tbl>
              <a:tblPr firstRow="1">
                <a:tableStyleId>{073A0DAA-6AF3-43AB-8588-CEC1D06C72B9}</a:tableStyleId>
              </a:tblPr>
              <a:tblGrid>
                <a:gridCol w="9661782">
                  <a:extLst>
                    <a:ext uri="{9D8B030D-6E8A-4147-A177-3AD203B41FA5}">
                      <a16:colId xmlns:a16="http://schemas.microsoft.com/office/drawing/2014/main" val="3717161672"/>
                    </a:ext>
                  </a:extLst>
                </a:gridCol>
                <a:gridCol w="3306313">
                  <a:extLst>
                    <a:ext uri="{9D8B030D-6E8A-4147-A177-3AD203B41FA5}">
                      <a16:colId xmlns:a16="http://schemas.microsoft.com/office/drawing/2014/main" val="2672741373"/>
                    </a:ext>
                  </a:extLst>
                </a:gridCol>
              </a:tblGrid>
              <a:tr h="345828">
                <a:tc>
                  <a:txBody>
                    <a:bodyPr/>
                    <a:lstStyle/>
                    <a:p>
                      <a:pPr algn="ctr" fontAlgn="t"/>
                      <a:r>
                        <a:rPr lang="es-MX" sz="2400" u="none" strike="noStrike">
                          <a:solidFill>
                            <a:schemeClr val="bg1"/>
                          </a:solidFill>
                          <a:effectLst/>
                          <a:latin typeface="Arial Narrow"/>
                        </a:rPr>
                        <a:t>Acciones del Plan de Acción </a:t>
                      </a:r>
                      <a:endParaRPr lang="es-MX" sz="2400" b="1" i="0" u="none" strike="noStrike">
                        <a:solidFill>
                          <a:schemeClr val="bg1"/>
                        </a:solidFill>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t"/>
                      <a:r>
                        <a:rPr lang="es-CO" sz="2400" u="none" strike="noStrike">
                          <a:solidFill>
                            <a:schemeClr val="bg1"/>
                          </a:solidFill>
                          <a:effectLst/>
                          <a:latin typeface="Arial Narrow"/>
                        </a:rPr>
                        <a:t>Promedio de avance </a:t>
                      </a:r>
                      <a:endParaRPr lang="es-CO" sz="2400" b="1" i="0" u="none" strike="noStrike">
                        <a:solidFill>
                          <a:schemeClr val="bg1"/>
                        </a:solidFill>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091613452"/>
                  </a:ext>
                </a:extLst>
              </a:tr>
              <a:tr h="259371">
                <a:tc>
                  <a:txBody>
                    <a:bodyPr/>
                    <a:lstStyle/>
                    <a:p>
                      <a:pPr algn="just" fontAlgn="b"/>
                      <a:r>
                        <a:rPr lang="es-MX" sz="2000" b="0" i="0" u="none" strike="noStrike">
                          <a:solidFill>
                            <a:srgbClr val="000000"/>
                          </a:solidFill>
                          <a:effectLst/>
                          <a:latin typeface="Arial Narrow"/>
                        </a:rPr>
                        <a:t>Finalizar puesta en  funcionamiento 1 nuevo espacio para el desarrollo de la academia bomberil </a:t>
                      </a:r>
                      <a:endParaRPr lang="es-MX" sz="2000" b="0" i="0" u="none" strike="noStrike">
                        <a:solidFill>
                          <a:srgbClr val="00000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996540"/>
                  </a:ext>
                </a:extLst>
              </a:tr>
              <a:tr h="518742">
                <a:tc>
                  <a:txBody>
                    <a:bodyPr/>
                    <a:lstStyle/>
                    <a:p>
                      <a:pPr algn="just" fontAlgn="b"/>
                      <a:r>
                        <a:rPr lang="es-MX" sz="2000" b="0" i="0" u="none" strike="noStrike">
                          <a:solidFill>
                            <a:srgbClr val="000000"/>
                          </a:solidFill>
                          <a:effectLst/>
                          <a:latin typeface="Arial Narrow"/>
                        </a:rPr>
                        <a:t>Formular, Implementar y hacer seguimiento a la matriz de Fortalecimiento de gestión y desempeño Institucional </a:t>
                      </a:r>
                      <a:endParaRPr lang="es-MX" sz="2000" b="0" i="0" u="none" strike="noStrike">
                        <a:solidFill>
                          <a:srgbClr val="00000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62,08%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6435987"/>
                  </a:ext>
                </a:extLst>
              </a:tr>
              <a:tr h="259371">
                <a:tc>
                  <a:txBody>
                    <a:bodyPr/>
                    <a:lstStyle/>
                    <a:p>
                      <a:pPr algn="just" fontAlgn="b"/>
                      <a:r>
                        <a:rPr lang="es-MX" sz="2000" b="0" i="0" u="none" strike="noStrike">
                          <a:solidFill>
                            <a:srgbClr val="000000"/>
                          </a:solidFill>
                          <a:effectLst/>
                          <a:latin typeface="Arial Narrow"/>
                        </a:rPr>
                        <a:t>Fortalecer la accesibilidad en los canales de atención de cara a la ciudadanía (portal de servicios para pago PSE, Digiturno, capacitaciones virtuales, interoperabilidad con Bogotá te escucha)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200086"/>
                  </a:ext>
                </a:extLst>
              </a:tr>
              <a:tr h="259371">
                <a:tc>
                  <a:txBody>
                    <a:bodyPr/>
                    <a:lstStyle/>
                    <a:p>
                      <a:pPr algn="just" fontAlgn="t"/>
                      <a:r>
                        <a:rPr lang="es-MX" sz="2000" b="0" i="0" u="none" strike="noStrike">
                          <a:solidFill>
                            <a:srgbClr val="000000"/>
                          </a:solidFill>
                          <a:effectLst/>
                          <a:latin typeface="Arial Narrow"/>
                        </a:rPr>
                        <a:t>Implementar el plan de acción para la estrategia EIR y el Plan de gestión del riesgo de desastres de las entidades públicas, según decreto 2175 de 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62,25%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992994"/>
                  </a:ext>
                </a:extLst>
              </a:tr>
              <a:tr h="518742">
                <a:tc>
                  <a:txBody>
                    <a:bodyPr/>
                    <a:lstStyle/>
                    <a:p>
                      <a:pPr algn="just" fontAlgn="t"/>
                      <a:r>
                        <a:rPr lang="es-MX" sz="2000" b="0" i="0" u="none" strike="noStrike">
                          <a:solidFill>
                            <a:srgbClr val="000000"/>
                          </a:solidFill>
                          <a:effectLst/>
                          <a:latin typeface="Arial Narrow"/>
                        </a:rPr>
                        <a:t>Identificar los escenarios de riesgo por área de la cobertura de las estaciones.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6120118"/>
                  </a:ext>
                </a:extLst>
              </a:tr>
              <a:tr h="518742">
                <a:tc>
                  <a:txBody>
                    <a:bodyPr/>
                    <a:lstStyle/>
                    <a:p>
                      <a:pPr algn="just" fontAlgn="b"/>
                      <a:r>
                        <a:rPr lang="es-MX" sz="2000" b="0" i="0" u="none" strike="noStrike">
                          <a:solidFill>
                            <a:srgbClr val="000000"/>
                          </a:solidFill>
                          <a:effectLst/>
                          <a:latin typeface="Arial Narrow"/>
                        </a:rPr>
                        <a:t>Implementar un plan integrado de apoyo administrativo -financiero  orientado a fortalecer capacidad administrativa que da soporta a la misión institucional </a:t>
                      </a:r>
                      <a:endParaRPr lang="es-MX" sz="2000" b="0" i="0" u="none" strike="noStrike">
                        <a:solidFill>
                          <a:srgbClr val="00000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202746"/>
                  </a:ext>
                </a:extLst>
              </a:tr>
              <a:tr h="518742">
                <a:tc>
                  <a:txBody>
                    <a:bodyPr/>
                    <a:lstStyle/>
                    <a:p>
                      <a:pPr algn="just" fontAlgn="b"/>
                      <a:r>
                        <a:rPr lang="es-MX" sz="2000" b="0" i="0" u="none" strike="noStrike">
                          <a:solidFill>
                            <a:srgbClr val="000000"/>
                          </a:solidFill>
                          <a:effectLst/>
                          <a:latin typeface="Arial Narrow"/>
                        </a:rPr>
                        <a:t>Implementar, gestionar y definir estrategias de seguridad de la información (Uso y apropiación, gestión de vulnerabilidades, continuidad de negocio)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8,57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627483"/>
                  </a:ext>
                </a:extLst>
              </a:tr>
              <a:tr h="259371">
                <a:tc>
                  <a:txBody>
                    <a:bodyPr/>
                    <a:lstStyle/>
                    <a:p>
                      <a:pPr algn="just" fontAlgn="b"/>
                      <a:r>
                        <a:rPr lang="es-MX" sz="2000" b="0" i="0" u="none" strike="noStrike">
                          <a:solidFill>
                            <a:srgbClr val="000000"/>
                          </a:solidFill>
                          <a:effectLst/>
                          <a:latin typeface="Arial Narrow"/>
                        </a:rPr>
                        <a:t>Mantener y robustecer la infraestructura tecnológica a partir de la integración de softwares institucionales y generar soluciones y adecuaciones tecnológicas a nivel administrativo y operativo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87,50%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5869877"/>
                  </a:ext>
                </a:extLst>
              </a:tr>
              <a:tr h="518742">
                <a:tc>
                  <a:txBody>
                    <a:bodyPr/>
                    <a:lstStyle/>
                    <a:p>
                      <a:pPr algn="just" fontAlgn="b"/>
                      <a:r>
                        <a:rPr lang="es-MX" sz="2000" b="0" i="0" u="none" strike="noStrike">
                          <a:solidFill>
                            <a:srgbClr val="000000"/>
                          </a:solidFill>
                          <a:effectLst/>
                          <a:latin typeface="Arial Narrow"/>
                        </a:rPr>
                        <a:t>Planificar y establecer los objetivos a cumplir anualmente para evaluar y mejorar la eficacia de los procesos de operación y control a través de la evaluación independiente del sistema de control interno de la 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983600"/>
                  </a:ext>
                </a:extLst>
              </a:tr>
              <a:tr h="518742">
                <a:tc>
                  <a:txBody>
                    <a:bodyPr/>
                    <a:lstStyle/>
                    <a:p>
                      <a:pPr algn="just" fontAlgn="b"/>
                      <a:r>
                        <a:rPr lang="es-MX" sz="2000" b="0" i="0" u="none" strike="noStrike">
                          <a:solidFill>
                            <a:srgbClr val="000000"/>
                          </a:solidFill>
                          <a:effectLst/>
                          <a:latin typeface="Arial Narrow"/>
                        </a:rPr>
                        <a:t>Potenciar el talento humano mediante la administración y desarrollo de rutas que permitan el acompañamiento y fortalecimiento de los servidores en su ciclo de vida laboral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36,71%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01786"/>
                  </a:ext>
                </a:extLst>
              </a:tr>
              <a:tr h="259371">
                <a:tc>
                  <a:txBody>
                    <a:bodyPr/>
                    <a:lstStyle/>
                    <a:p>
                      <a:pPr algn="just" fontAlgn="b"/>
                      <a:r>
                        <a:rPr lang="es-MX" sz="2000" b="0" i="0" u="none" strike="noStrike">
                          <a:solidFill>
                            <a:srgbClr val="000000"/>
                          </a:solidFill>
                          <a:effectLst/>
                          <a:latin typeface="Arial Narrow"/>
                        </a:rPr>
                        <a:t>Realizar diagnóstico y el plan de aseguramiento metrológico </a:t>
                      </a:r>
                      <a:endParaRPr lang="es-MX" sz="2000" b="0" i="0" u="none" strike="noStrike">
                        <a:solidFill>
                          <a:srgbClr val="00000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0694680"/>
                  </a:ext>
                </a:extLst>
              </a:tr>
              <a:tr h="518742">
                <a:tc>
                  <a:txBody>
                    <a:bodyPr/>
                    <a:lstStyle/>
                    <a:p>
                      <a:pPr algn="just" fontAlgn="b"/>
                      <a:r>
                        <a:rPr lang="es-MX" sz="2000" b="0" i="0" u="none" strike="noStrike">
                          <a:solidFill>
                            <a:srgbClr val="000000"/>
                          </a:solidFill>
                          <a:effectLst/>
                          <a:latin typeface="Arial Narrow"/>
                        </a:rPr>
                        <a:t>Realizar la entrega de suministros y consumibles para la atención de emergencias en la UAECOB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61,15%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6637554"/>
                  </a:ext>
                </a:extLst>
              </a:tr>
              <a:tr h="0">
                <a:tc>
                  <a:txBody>
                    <a:bodyPr/>
                    <a:lstStyle/>
                    <a:p>
                      <a:pPr algn="just" fontAlgn="t"/>
                      <a:r>
                        <a:rPr lang="es-MX" sz="2000" b="0" i="0" u="none" strike="noStrike">
                          <a:solidFill>
                            <a:srgbClr val="000000"/>
                          </a:solidFill>
                          <a:effectLst/>
                          <a:latin typeface="Arial Narrow"/>
                        </a:rPr>
                        <a:t>Digitalización del procedimiento de revisiones técnicas y emisión de conceptos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dirty="0">
                          <a:solidFill>
                            <a:srgbClr val="000000"/>
                          </a:solidFill>
                          <a:effectLst/>
                          <a:latin typeface="Arial Narrow"/>
                        </a:rPr>
                        <a:t>44,92%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973465"/>
                  </a:ext>
                </a:extLst>
              </a:tr>
            </a:tbl>
          </a:graphicData>
        </a:graphic>
      </p:graphicFrame>
      <p:pic>
        <p:nvPicPr>
          <p:cNvPr id="4" name="Imagen 3" descr="imagen de alerta">
            <a:extLst>
              <a:ext uri="{FF2B5EF4-FFF2-40B4-BE49-F238E27FC236}">
                <a16:creationId xmlns:a16="http://schemas.microsoft.com/office/drawing/2014/main" id="{402EE524-1BCF-76AC-1EE6-AD019CF64D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94" t="43584" r="46070" b="44487"/>
          <a:stretch/>
        </p:blipFill>
        <p:spPr>
          <a:xfrm>
            <a:off x="11360275" y="5807535"/>
            <a:ext cx="528033" cy="402134"/>
          </a:xfrm>
          <a:prstGeom prst="rect">
            <a:avLst/>
          </a:prstGeom>
        </p:spPr>
      </p:pic>
    </p:spTree>
    <p:extLst>
      <p:ext uri="{BB962C8B-B14F-4D97-AF65-F5344CB8AC3E}">
        <p14:creationId xmlns:p14="http://schemas.microsoft.com/office/powerpoint/2010/main" val="189232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4FF88701-88F4-4685-82C4-FBBCFF753E8F}"/>
              </a:ext>
              <a:ext uri="{C183D7F6-B498-43B3-948B-1728B52AA6E4}">
                <adec:decorative xmlns:adec="http://schemas.microsoft.com/office/drawing/2017/decorative" val="1"/>
              </a:ext>
            </a:extLst>
          </p:cNvPr>
          <p:cNvSpPr/>
          <p:nvPr/>
        </p:nvSpPr>
        <p:spPr>
          <a:xfrm>
            <a:off x="0" y="1654684"/>
            <a:ext cx="15546388" cy="840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descr="Resaltado titulo Plan de Accion- FOGED" title="Resaltado titulo Plan de Accion- FOGED">
            <a:extLst>
              <a:ext uri="{FF2B5EF4-FFF2-40B4-BE49-F238E27FC236}">
                <a16:creationId xmlns:a16="http://schemas.microsoft.com/office/drawing/2014/main" id="{3E5B226D-8D9C-3A39-98BD-2A4A373F85F9}"/>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19D0CD6-14DB-4B98-8949-DF137B014F57}"/>
              </a:ext>
            </a:extLst>
          </p:cNvPr>
          <p:cNvSpPr>
            <a:spLocks noGrp="1"/>
          </p:cNvSpPr>
          <p:nvPr>
            <p:ph type="title" idx="4294967295"/>
          </p:nvPr>
        </p:nvSpPr>
        <p:spPr>
          <a:xfrm>
            <a:off x="1572717" y="562225"/>
            <a:ext cx="12699108"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p>
            <a:pPr algn="ctr" defTabSz="555452">
              <a:lnSpc>
                <a:spcPct val="100000"/>
              </a:lnSpc>
              <a:spcBef>
                <a:spcPts val="0"/>
              </a:spcBef>
              <a:defRPr/>
            </a:pPr>
            <a:r>
              <a:rPr lang="es-ES" sz="4374" b="1" dirty="0">
                <a:solidFill>
                  <a:srgbClr val="E21A00"/>
                </a:solidFill>
                <a:effectLst>
                  <a:outerShdw blurRad="38100" dist="38100" dir="2700000" algn="tl">
                    <a:srgbClr val="000000">
                      <a:alpha val="43137"/>
                    </a:srgbClr>
                  </a:outerShdw>
                </a:effectLst>
                <a:latin typeface="Impact" panose="020B0806030902050204" pitchFamily="34" charset="0"/>
                <a:ea typeface="+mn-ea"/>
                <a:cs typeface="+mn-cs"/>
              </a:rPr>
              <a:t>Plan de Acción – FOGEDI</a:t>
            </a:r>
            <a:endParaRPr lang="es-CO" sz="4374" b="1" dirty="0">
              <a:solidFill>
                <a:srgbClr val="E21A00"/>
              </a:solidFill>
              <a:effectLst>
                <a:outerShdw blurRad="38100" dist="38100" dir="2700000" algn="tl">
                  <a:srgbClr val="000000">
                    <a:alpha val="43137"/>
                  </a:srgbClr>
                </a:outerShdw>
              </a:effectLst>
              <a:latin typeface="Impact" panose="020B0806030902050204" pitchFamily="34" charset="0"/>
              <a:ea typeface="+mn-ea"/>
              <a:cs typeface="+mn-cs"/>
            </a:endParaRPr>
          </a:p>
        </p:txBody>
      </p:sp>
      <p:grpSp>
        <p:nvGrpSpPr>
          <p:cNvPr id="5" name="Grupo 4" descr="Continuación Grafica 3 ">
            <a:extLst>
              <a:ext uri="{FF2B5EF4-FFF2-40B4-BE49-F238E27FC236}">
                <a16:creationId xmlns:a16="http://schemas.microsoft.com/office/drawing/2014/main" id="{8D4DF1AA-366C-B6D9-E2EF-85553FEF4D44}"/>
              </a:ext>
            </a:extLst>
          </p:cNvPr>
          <p:cNvGrpSpPr/>
          <p:nvPr/>
        </p:nvGrpSpPr>
        <p:grpSpPr>
          <a:xfrm>
            <a:off x="385250" y="1686560"/>
            <a:ext cx="7822092" cy="7934871"/>
            <a:chOff x="385319" y="1347536"/>
            <a:chExt cx="7945241" cy="8273895"/>
          </a:xfrm>
        </p:grpSpPr>
        <p:sp>
          <p:nvSpPr>
            <p:cNvPr id="9" name="Rectángulo 8"/>
            <p:cNvSpPr/>
            <p:nvPr/>
          </p:nvSpPr>
          <p:spPr>
            <a:xfrm>
              <a:off x="677563" y="9342124"/>
              <a:ext cx="7652997" cy="279307"/>
            </a:xfrm>
            <a:prstGeom prst="rect">
              <a:avLst/>
            </a:prstGeom>
          </p:spPr>
          <p:txBody>
            <a:bodyPr>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ES" sz="1215"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15"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6E50E885-1B7A-E2EE-5CC3-15F13197FA8A}"/>
                </a:ext>
              </a:extLst>
            </p:cNvPr>
            <p:cNvSpPr/>
            <p:nvPr/>
          </p:nvSpPr>
          <p:spPr>
            <a:xfrm>
              <a:off x="385319" y="1347536"/>
              <a:ext cx="426858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Continuación Gráfica 3 . Avance en las acciones del Plan de Acción   </a:t>
              </a:r>
            </a:p>
          </p:txBody>
        </p:sp>
      </p:grpSp>
      <p:graphicFrame>
        <p:nvGraphicFramePr>
          <p:cNvPr id="3" name="Tabla 2">
            <a:extLst>
              <a:ext uri="{FF2B5EF4-FFF2-40B4-BE49-F238E27FC236}">
                <a16:creationId xmlns:a16="http://schemas.microsoft.com/office/drawing/2014/main" id="{D3C4872D-62F1-8A56-A4F3-CAF7F8A232FF}"/>
              </a:ext>
            </a:extLst>
          </p:cNvPr>
          <p:cNvGraphicFramePr>
            <a:graphicFrameLocks noGrp="1"/>
          </p:cNvGraphicFramePr>
          <p:nvPr>
            <p:extLst>
              <p:ext uri="{D42A27DB-BD31-4B8C-83A1-F6EECF244321}">
                <p14:modId xmlns:p14="http://schemas.microsoft.com/office/powerpoint/2010/main" val="2582062040"/>
              </p:ext>
            </p:extLst>
          </p:nvPr>
        </p:nvGraphicFramePr>
        <p:xfrm>
          <a:off x="1274562" y="2498061"/>
          <a:ext cx="12997263" cy="5713984"/>
        </p:xfrm>
        <a:graphic>
          <a:graphicData uri="http://schemas.openxmlformats.org/drawingml/2006/table">
            <a:tbl>
              <a:tblPr firstRow="1">
                <a:tableStyleId>{073A0DAA-6AF3-43AB-8588-CEC1D06C72B9}</a:tableStyleId>
              </a:tblPr>
              <a:tblGrid>
                <a:gridCol w="9541263">
                  <a:extLst>
                    <a:ext uri="{9D8B030D-6E8A-4147-A177-3AD203B41FA5}">
                      <a16:colId xmlns:a16="http://schemas.microsoft.com/office/drawing/2014/main" val="3717161672"/>
                    </a:ext>
                  </a:extLst>
                </a:gridCol>
                <a:gridCol w="3456000">
                  <a:extLst>
                    <a:ext uri="{9D8B030D-6E8A-4147-A177-3AD203B41FA5}">
                      <a16:colId xmlns:a16="http://schemas.microsoft.com/office/drawing/2014/main" val="2672741373"/>
                    </a:ext>
                  </a:extLst>
                </a:gridCol>
              </a:tblGrid>
              <a:tr h="362505">
                <a:tc>
                  <a:txBody>
                    <a:bodyPr/>
                    <a:lstStyle/>
                    <a:p>
                      <a:pPr algn="ctr" fontAlgn="t"/>
                      <a:r>
                        <a:rPr lang="es-MX" sz="2000" b="1" u="none" strike="noStrike">
                          <a:solidFill>
                            <a:schemeClr val="bg1"/>
                          </a:solidFill>
                          <a:effectLst/>
                          <a:latin typeface="Arial Narrow"/>
                        </a:rPr>
                        <a:t>Acciones del Plan de Acción </a:t>
                      </a:r>
                      <a:endParaRPr lang="es-MX" sz="2000" b="1" i="0" u="none" strike="noStrike">
                        <a:solidFill>
                          <a:schemeClr val="bg1"/>
                        </a:solidFill>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t"/>
                      <a:r>
                        <a:rPr lang="es-CO" sz="2000" b="1" u="none" strike="noStrike">
                          <a:solidFill>
                            <a:schemeClr val="bg1"/>
                          </a:solidFill>
                          <a:effectLst/>
                          <a:latin typeface="Arial Narrow"/>
                        </a:rPr>
                        <a:t>Promedio de avance </a:t>
                      </a:r>
                      <a:endParaRPr lang="es-CO" sz="2000" b="1" i="0" u="none" strike="noStrike">
                        <a:solidFill>
                          <a:schemeClr val="bg1"/>
                        </a:solidFill>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091613452"/>
                  </a:ext>
                </a:extLst>
              </a:tr>
              <a:tr h="580365">
                <a:tc>
                  <a:txBody>
                    <a:bodyPr/>
                    <a:lstStyle/>
                    <a:p>
                      <a:pPr algn="l" fontAlgn="b"/>
                      <a:r>
                        <a:rPr lang="es-MX" sz="2000" b="0" i="0" u="none" strike="noStrike">
                          <a:solidFill>
                            <a:srgbClr val="000000"/>
                          </a:solidFill>
                          <a:effectLst/>
                          <a:latin typeface="Arial Narrow"/>
                        </a:rPr>
                        <a:t>Determinar causas y origen de los incidentes e incendios que se presenten en la ciudad de Bogotá D.C., Determinar estrategias para el mejoramiento continuo de las actividades misionales de la 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996540"/>
                  </a:ext>
                </a:extLst>
              </a:tr>
              <a:tr h="514126">
                <a:tc>
                  <a:txBody>
                    <a:bodyPr/>
                    <a:lstStyle/>
                    <a:p>
                      <a:pPr algn="l" fontAlgn="b"/>
                      <a:r>
                        <a:rPr lang="es-MX" sz="2000" b="0" i="0" u="none" strike="noStrike">
                          <a:solidFill>
                            <a:srgbClr val="000000"/>
                          </a:solidFill>
                          <a:effectLst/>
                          <a:latin typeface="Arial Narrow"/>
                        </a:rPr>
                        <a:t>Sostenimiento de los procesos de la Subdirección de Gestión del Riesgo.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6435987"/>
                  </a:ext>
                </a:extLst>
              </a:tr>
              <a:tr h="580365">
                <a:tc>
                  <a:txBody>
                    <a:bodyPr/>
                    <a:lstStyle/>
                    <a:p>
                      <a:pPr algn="l" fontAlgn="b"/>
                      <a:r>
                        <a:rPr lang="es-MX" sz="2000" b="0" i="0" u="none" strike="noStrike">
                          <a:solidFill>
                            <a:srgbClr val="000000"/>
                          </a:solidFill>
                          <a:effectLst/>
                          <a:latin typeface="Arial Narrow"/>
                        </a:rPr>
                        <a:t>Realizar las revisiones técnicas y conceptos técnicos de seguridad humana y protección contra incendios.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200086"/>
                  </a:ext>
                </a:extLst>
              </a:tr>
              <a:tr h="866084">
                <a:tc>
                  <a:txBody>
                    <a:bodyPr/>
                    <a:lstStyle/>
                    <a:p>
                      <a:pPr algn="l" fontAlgn="b"/>
                      <a:r>
                        <a:rPr lang="es-MX" sz="2000" b="0" i="0" u="none" strike="noStrike">
                          <a:solidFill>
                            <a:srgbClr val="000000"/>
                          </a:solidFill>
                          <a:effectLst/>
                          <a:latin typeface="Arial Narrow"/>
                        </a:rPr>
                        <a:t>Planificar y establecer los objetivos a cumplir anualmente para evaluar y mejorar la eficacia de los procesos de operación y control a través de la evaluación independiente del sistema de control interno de la 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992994"/>
                  </a:ext>
                </a:extLst>
              </a:tr>
              <a:tr h="514126">
                <a:tc>
                  <a:txBody>
                    <a:bodyPr/>
                    <a:lstStyle/>
                    <a:p>
                      <a:pPr algn="l" fontAlgn="b"/>
                      <a:r>
                        <a:rPr lang="es-MX" sz="2000" b="0" i="0" u="none" strike="noStrike">
                          <a:solidFill>
                            <a:srgbClr val="000000"/>
                          </a:solidFill>
                          <a:effectLst/>
                          <a:latin typeface="Arial Narrow"/>
                        </a:rPr>
                        <a:t>Implementar plan institucional de Gestión Ambiental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6120118"/>
                  </a:ext>
                </a:extLst>
              </a:tr>
              <a:tr h="514126">
                <a:tc>
                  <a:txBody>
                    <a:bodyPr/>
                    <a:lstStyle/>
                    <a:p>
                      <a:pPr algn="l" fontAlgn="b"/>
                      <a:r>
                        <a:rPr lang="es-MX" sz="2000" b="0" i="0" u="none" strike="noStrike">
                          <a:solidFill>
                            <a:srgbClr val="000000"/>
                          </a:solidFill>
                          <a:effectLst/>
                          <a:latin typeface="Arial Narrow"/>
                        </a:rPr>
                        <a:t>Desarrollar el plan de continuidad de la operación sustentado en los planes de contingencia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202746"/>
                  </a:ext>
                </a:extLst>
              </a:tr>
              <a:tr h="514126">
                <a:tc>
                  <a:txBody>
                    <a:bodyPr/>
                    <a:lstStyle/>
                    <a:p>
                      <a:pPr algn="l" fontAlgn="b"/>
                      <a:r>
                        <a:rPr lang="es-MX" sz="2000" b="0" i="0" u="none" strike="noStrike">
                          <a:solidFill>
                            <a:srgbClr val="000000"/>
                          </a:solidFill>
                          <a:effectLst/>
                          <a:latin typeface="Arial Narrow"/>
                        </a:rPr>
                        <a:t>Identificar los escenarios de riesgo por área de la cobertura de las estaciones..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a:solidFill>
                            <a:srgbClr val="000000"/>
                          </a:solidFill>
                          <a:effectLst/>
                          <a:latin typeface="Arial Narrow"/>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627483"/>
                  </a:ext>
                </a:extLst>
              </a:tr>
              <a:tr h="828000">
                <a:tc>
                  <a:txBody>
                    <a:bodyPr/>
                    <a:lstStyle/>
                    <a:p>
                      <a:pPr fontAlgn="b"/>
                      <a:r>
                        <a:rPr lang="es-MX" sz="2000" b="0" i="0" u="none" strike="noStrike">
                          <a:solidFill>
                            <a:srgbClr val="000000"/>
                          </a:solidFill>
                          <a:effectLst/>
                          <a:latin typeface="Arial Narrow"/>
                        </a:rPr>
                        <a:t>es  Implementar una estrategia institucional para la lucha contra la corrupción y el mejoramiento de la atención al ciudadano de la Unidad Administrativa Especial Cuerpo Oficial Bomberos de Bogotá</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2000" b="0"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973224"/>
                  </a:ext>
                </a:extLst>
              </a:tr>
            </a:tbl>
          </a:graphicData>
        </a:graphic>
      </p:graphicFrame>
      <p:pic>
        <p:nvPicPr>
          <p:cNvPr id="4" name="Imagen 3" descr="imagen de alerta">
            <a:extLst>
              <a:ext uri="{FF2B5EF4-FFF2-40B4-BE49-F238E27FC236}">
                <a16:creationId xmlns:a16="http://schemas.microsoft.com/office/drawing/2014/main" id="{BB697793-95C8-2898-21F8-CA612089BD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94" t="43584" r="46070" b="44487"/>
          <a:stretch/>
        </p:blipFill>
        <p:spPr>
          <a:xfrm>
            <a:off x="11531635" y="7571289"/>
            <a:ext cx="528033" cy="440936"/>
          </a:xfrm>
          <a:prstGeom prst="rect">
            <a:avLst/>
          </a:prstGeom>
        </p:spPr>
      </p:pic>
      <p:pic>
        <p:nvPicPr>
          <p:cNvPr id="6" name="Imagen 5" descr="imagen de alerta">
            <a:extLst>
              <a:ext uri="{FF2B5EF4-FFF2-40B4-BE49-F238E27FC236}">
                <a16:creationId xmlns:a16="http://schemas.microsoft.com/office/drawing/2014/main" id="{D79A4E6B-731B-BDA0-3C76-EDC123E45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94" t="43584" r="46070" b="44487"/>
          <a:stretch/>
        </p:blipFill>
        <p:spPr>
          <a:xfrm>
            <a:off x="11493998" y="6344419"/>
            <a:ext cx="528033" cy="440936"/>
          </a:xfrm>
          <a:prstGeom prst="rect">
            <a:avLst/>
          </a:prstGeom>
        </p:spPr>
      </p:pic>
    </p:spTree>
    <p:extLst>
      <p:ext uri="{BB962C8B-B14F-4D97-AF65-F5344CB8AC3E}">
        <p14:creationId xmlns:p14="http://schemas.microsoft.com/office/powerpoint/2010/main" val="132171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DE8E21FC-4C59-4CBC-B873-9BB84A083A26}"/>
              </a:ext>
              <a:ext uri="{C183D7F6-B498-43B3-948B-1728B52AA6E4}">
                <adec:decorative xmlns:adec="http://schemas.microsoft.com/office/drawing/2017/decorative" val="1"/>
              </a:ext>
            </a:extLst>
          </p:cNvPr>
          <p:cNvSpPr/>
          <p:nvPr/>
        </p:nvSpPr>
        <p:spPr>
          <a:xfrm>
            <a:off x="0" y="1654684"/>
            <a:ext cx="15546388" cy="840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descr="Resaltado titulo Plan de Accion- FOGED" title="Resaltado titulo Plan de Accion- FOGED">
            <a:extLst>
              <a:ext uri="{FF2B5EF4-FFF2-40B4-BE49-F238E27FC236}">
                <a16:creationId xmlns:a16="http://schemas.microsoft.com/office/drawing/2014/main" id="{3E5B226D-8D9C-3A39-98BD-2A4A373F85F9}"/>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19D0CD6-14DB-4B98-8949-DF137B014F57}"/>
              </a:ext>
            </a:extLst>
          </p:cNvPr>
          <p:cNvSpPr>
            <a:spLocks noGrp="1"/>
          </p:cNvSpPr>
          <p:nvPr>
            <p:ph type="title" idx="4294967295"/>
          </p:nvPr>
        </p:nvSpPr>
        <p:spPr>
          <a:xfrm>
            <a:off x="1572717" y="562226"/>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p>
            <a:pPr algn="ctr" defTabSz="555452">
              <a:lnSpc>
                <a:spcPct val="100000"/>
              </a:lnSpc>
              <a:spcBef>
                <a:spcPts val="0"/>
              </a:spcBef>
              <a:defRPr/>
            </a:pPr>
            <a:r>
              <a:rPr lang="es-ES" sz="4374" b="1">
                <a:solidFill>
                  <a:srgbClr val="E21A00"/>
                </a:solidFill>
                <a:effectLst>
                  <a:outerShdw blurRad="38100" dist="38100" dir="2700000" algn="tl">
                    <a:srgbClr val="000000">
                      <a:alpha val="43137"/>
                    </a:srgbClr>
                  </a:outerShdw>
                </a:effectLst>
                <a:latin typeface="Impact" panose="020B0806030902050204" pitchFamily="34" charset="0"/>
                <a:ea typeface="+mn-ea"/>
                <a:cs typeface="+mn-cs"/>
              </a:rPr>
              <a:t>Plan de Acción – FOGEDI  (Observaciones) </a:t>
            </a:r>
            <a:endParaRPr lang="es-CO" sz="4374" b="1">
              <a:solidFill>
                <a:srgbClr val="E21A00"/>
              </a:solidFill>
              <a:effectLst>
                <a:outerShdw blurRad="38100" dist="38100" dir="2700000" algn="tl">
                  <a:srgbClr val="000000">
                    <a:alpha val="43137"/>
                  </a:srgbClr>
                </a:outerShdw>
              </a:effectLst>
              <a:latin typeface="Impact" panose="020B0806030902050204" pitchFamily="34" charset="0"/>
              <a:ea typeface="+mn-ea"/>
              <a:cs typeface="+mn-cs"/>
            </a:endParaRPr>
          </a:p>
        </p:txBody>
      </p:sp>
      <p:sp>
        <p:nvSpPr>
          <p:cNvPr id="3" name="Rectángulo 2">
            <a:extLst>
              <a:ext uri="{FF2B5EF4-FFF2-40B4-BE49-F238E27FC236}">
                <a16:creationId xmlns:a16="http://schemas.microsoft.com/office/drawing/2014/main" id="{F790CFBC-CCF3-094E-6616-45574618F182}"/>
              </a:ext>
              <a:ext uri="{C183D7F6-B498-43B3-948B-1728B52AA6E4}">
                <adec:decorative xmlns:adec="http://schemas.microsoft.com/office/drawing/2017/decorative" val="1"/>
              </a:ext>
            </a:extLst>
          </p:cNvPr>
          <p:cNvSpPr/>
          <p:nvPr/>
        </p:nvSpPr>
        <p:spPr>
          <a:xfrm>
            <a:off x="416883" y="1885948"/>
            <a:ext cx="7343764" cy="548309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4">
            <a:extLst>
              <a:ext uri="{FF2B5EF4-FFF2-40B4-BE49-F238E27FC236}">
                <a16:creationId xmlns:a16="http://schemas.microsoft.com/office/drawing/2014/main" id="{084566D6-4002-802D-9EDE-21FF2AFFB729}"/>
              </a:ext>
              <a:ext uri="{C183D7F6-B498-43B3-948B-1728B52AA6E4}">
                <adec:decorative xmlns:adec="http://schemas.microsoft.com/office/drawing/2017/decorative" val="1"/>
              </a:ext>
            </a:extLst>
          </p:cNvPr>
          <p:cNvSpPr/>
          <p:nvPr/>
        </p:nvSpPr>
        <p:spPr>
          <a:xfrm>
            <a:off x="8131782" y="5149185"/>
            <a:ext cx="6470755" cy="221231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B20AA996-61CF-38A0-D0E5-F206B415D322}"/>
              </a:ext>
            </a:extLst>
          </p:cNvPr>
          <p:cNvSpPr txBox="1"/>
          <p:nvPr/>
        </p:nvSpPr>
        <p:spPr>
          <a:xfrm>
            <a:off x="751738" y="1977061"/>
            <a:ext cx="6729662" cy="5401479"/>
          </a:xfrm>
          <a:prstGeom prst="rect">
            <a:avLst/>
          </a:prstGeom>
          <a:noFill/>
        </p:spPr>
        <p:txBody>
          <a:bodyPr wrap="square" lIns="91440" tIns="45720" rIns="91440" bIns="45720" anchor="t">
            <a:spAutoFit/>
          </a:bodyPr>
          <a:lstStyle/>
          <a:p>
            <a:pPr algn="just" defTabSz="914400" fontAlgn="b">
              <a:defRPr/>
            </a:pPr>
            <a:r>
              <a:rPr kumimoji="0" lang="es-CO" sz="2300" b="0" i="0" u="none" strike="noStrike" kern="1200" cap="none" spc="0" normalizeH="0" baseline="0" noProof="0">
                <a:ln>
                  <a:noFill/>
                </a:ln>
                <a:solidFill>
                  <a:prstClr val="black"/>
                </a:solidFill>
                <a:effectLst/>
                <a:uLnTx/>
                <a:uFillTx/>
                <a:latin typeface="Arial Narrow"/>
              </a:rPr>
              <a:t>Se identifican dos acciones con un nivel bajo de avance en su implementación, estas son :</a:t>
            </a:r>
            <a:r>
              <a:rPr lang="es-CO" sz="2300">
                <a:solidFill>
                  <a:prstClr val="black"/>
                </a:solidFill>
                <a:latin typeface="Arial Narrow"/>
              </a:rPr>
              <a:t> </a:t>
            </a:r>
            <a:endParaRPr kumimoji="0" lang="es-CO" sz="23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b" latinLnBrk="0" hangingPunct="1">
              <a:lnSpc>
                <a:spcPct val="100000"/>
              </a:lnSpc>
              <a:spcBef>
                <a:spcPts val="0"/>
              </a:spcBef>
              <a:spcAft>
                <a:spcPts val="0"/>
              </a:spcAft>
              <a:buClrTx/>
              <a:buSzTx/>
              <a:buFontTx/>
              <a:buNone/>
              <a:tabLst/>
              <a:defRPr/>
            </a:pPr>
            <a:endParaRPr kumimoji="0" lang="es-CO" sz="23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342900" indent="-342900" algn="just" defTabSz="914400" fontAlgn="b">
              <a:buFont typeface="Wingdings" panose="05000000000000000000" pitchFamily="2" charset="2"/>
              <a:buChar char="Ø"/>
              <a:defRPr/>
            </a:pPr>
            <a:r>
              <a:rPr lang="es-CO" sz="2300">
                <a:solidFill>
                  <a:prstClr val="black"/>
                </a:solidFill>
                <a:latin typeface="Arial Narrow"/>
              </a:rPr>
              <a:t> </a:t>
            </a:r>
            <a:r>
              <a:rPr kumimoji="0" lang="es-MX" sz="2300" b="0" i="0" u="none" strike="noStrike" kern="1200" cap="none" spc="0" normalizeH="0" baseline="0" noProof="0">
                <a:ln>
                  <a:noFill/>
                </a:ln>
                <a:solidFill>
                  <a:srgbClr val="000000"/>
                </a:solidFill>
                <a:effectLst/>
                <a:uLnTx/>
                <a:uFillTx/>
                <a:latin typeface="Arial Narrow"/>
              </a:rPr>
              <a:t>Implementar, gestionar y definir estrategias de seguridad de la información (Uso y apropiación, gestión de vulnerabilidades, continuidad de negocio</a:t>
            </a:r>
            <a:r>
              <a:rPr lang="es-MX" sz="2300">
                <a:solidFill>
                  <a:srgbClr val="000000"/>
                </a:solidFill>
                <a:latin typeface="Arial Narrow"/>
              </a:rPr>
              <a:t>)- Tics OAP</a:t>
            </a:r>
            <a:endParaRPr lang="es-MX" sz="2300" b="0" i="0" u="none" strike="noStrike" kern="1200" cap="none" spc="0" normalizeH="0" baseline="0" noProof="0">
              <a:ln>
                <a:noFill/>
              </a:ln>
              <a:solidFill>
                <a:srgbClr val="000000"/>
              </a:solidFill>
              <a:effectLst/>
              <a:uLnTx/>
              <a:uFillTx/>
              <a:latin typeface="Arial Narrow"/>
            </a:endParaRPr>
          </a:p>
          <a:p>
            <a:pPr marL="342900" marR="0" lvl="0" indent="-342900" algn="just"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kumimoji="0" lang="es-MX" sz="2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a:p>
            <a:pPr marL="342900" indent="-342900" algn="just" defTabSz="914400" fontAlgn="b">
              <a:buFont typeface="Wingdings" panose="05000000000000000000" pitchFamily="2" charset="2"/>
              <a:buChar char="Ø"/>
              <a:defRPr/>
            </a:pPr>
            <a:r>
              <a:rPr kumimoji="0" lang="es-MX" sz="2300" b="0" i="0" u="none" strike="noStrike" kern="1200" cap="none" spc="0" normalizeH="0" baseline="0" noProof="0">
                <a:ln>
                  <a:noFill/>
                </a:ln>
                <a:solidFill>
                  <a:srgbClr val="000000"/>
                </a:solidFill>
                <a:effectLst/>
                <a:uLnTx/>
                <a:uFillTx/>
                <a:latin typeface="Arial Narrow"/>
              </a:rPr>
              <a:t>Desarrollar el plan de continuidad de la operación sustentado en los planes de </a:t>
            </a:r>
            <a:r>
              <a:rPr lang="es-MX" sz="2300">
                <a:solidFill>
                  <a:srgbClr val="000000"/>
                </a:solidFill>
                <a:latin typeface="Arial Narrow"/>
              </a:rPr>
              <a:t>contingencia- Operativa</a:t>
            </a:r>
            <a:endParaRPr lang="es-MX" sz="2300" b="0" i="0" u="none" strike="noStrike" kern="1200" cap="none" spc="0" normalizeH="0" baseline="0" noProof="0">
              <a:ln>
                <a:noFill/>
              </a:ln>
              <a:solidFill>
                <a:srgbClr val="000000"/>
              </a:solidFill>
              <a:effectLst/>
              <a:uLnTx/>
              <a:uFillTx/>
              <a:latin typeface="Arial Narrow"/>
            </a:endParaRPr>
          </a:p>
          <a:p>
            <a:pPr marL="0" marR="0" lvl="0" indent="0" algn="just" defTabSz="914400" rtl="0" eaLnBrk="1" fontAlgn="b" latinLnBrk="0" hangingPunct="1">
              <a:lnSpc>
                <a:spcPct val="100000"/>
              </a:lnSpc>
              <a:spcBef>
                <a:spcPts val="0"/>
              </a:spcBef>
              <a:spcAft>
                <a:spcPts val="0"/>
              </a:spcAft>
              <a:buClrTx/>
              <a:buSzTx/>
              <a:buFontTx/>
              <a:buNone/>
              <a:tabLst/>
              <a:defRPr/>
            </a:pPr>
            <a:endParaRPr kumimoji="0" lang="es-MX" sz="2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a:p>
            <a:pPr algn="just" defTabSz="914400" fontAlgn="b">
              <a:defRPr/>
            </a:pPr>
            <a:r>
              <a:rPr kumimoji="0" lang="es-MX" sz="2300" b="0" i="0" u="none" strike="noStrike" kern="1200" cap="none" spc="0" normalizeH="0" baseline="0" noProof="0">
                <a:ln>
                  <a:noFill/>
                </a:ln>
                <a:solidFill>
                  <a:srgbClr val="000000"/>
                </a:solidFill>
                <a:effectLst/>
                <a:uLnTx/>
                <a:uFillTx/>
                <a:latin typeface="Arial Narrow"/>
              </a:rPr>
              <a:t>Y una actividad sin avance que es</a:t>
            </a:r>
            <a:r>
              <a:rPr lang="es-MX" sz="2300">
                <a:solidFill>
                  <a:srgbClr val="000000"/>
                </a:solidFill>
                <a:latin typeface="Arial Narrow"/>
              </a:rPr>
              <a:t>:</a:t>
            </a:r>
          </a:p>
          <a:p>
            <a:pPr marL="342900" indent="-342900" algn="just" defTabSz="914400">
              <a:buFont typeface="Arial"/>
              <a:buChar char="•"/>
              <a:defRPr/>
            </a:pPr>
            <a:r>
              <a:rPr lang="es-MX" sz="2300">
                <a:solidFill>
                  <a:srgbClr val="000000"/>
                </a:solidFill>
                <a:latin typeface="Arial Narrow"/>
              </a:rPr>
              <a:t> </a:t>
            </a:r>
            <a:r>
              <a:rPr kumimoji="0" lang="es-MX" sz="2300" b="0" i="0" u="none" strike="noStrike" kern="1200" cap="none" spc="0" normalizeH="0" baseline="0" noProof="0">
                <a:ln>
                  <a:noFill/>
                </a:ln>
                <a:solidFill>
                  <a:srgbClr val="000000"/>
                </a:solidFill>
                <a:effectLst/>
                <a:uLnTx/>
                <a:uFillTx/>
                <a:latin typeface="Arial Narrow"/>
              </a:rPr>
              <a:t>Implementar una estrategia institucional para la lucha contra la corrupción y el mejoramiento de la atención al ciudadano de la Unidad Administrativa Especial Cuerpo Oficial Bomberos de </a:t>
            </a:r>
            <a:r>
              <a:rPr lang="es-MX" sz="2300">
                <a:solidFill>
                  <a:srgbClr val="000000"/>
                </a:solidFill>
                <a:latin typeface="Arial Narrow"/>
              </a:rPr>
              <a:t>Bogotá- Corporativa </a:t>
            </a:r>
            <a:endParaRPr kumimoji="0" lang="es-CO"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uadroTexto 3">
            <a:extLst>
              <a:ext uri="{FF2B5EF4-FFF2-40B4-BE49-F238E27FC236}">
                <a16:creationId xmlns:a16="http://schemas.microsoft.com/office/drawing/2014/main" id="{A8357027-4943-9159-BDE7-A6E47BC3A90A}"/>
              </a:ext>
            </a:extLst>
          </p:cNvPr>
          <p:cNvSpPr txBox="1"/>
          <p:nvPr/>
        </p:nvSpPr>
        <p:spPr>
          <a:xfrm>
            <a:off x="8222548" y="5288732"/>
            <a:ext cx="6281597" cy="1938992"/>
          </a:xfrm>
          <a:prstGeom prst="rect">
            <a:avLst/>
          </a:prstGeom>
          <a:noFill/>
        </p:spPr>
        <p:txBody>
          <a:bodyPr wrap="square">
            <a:spAutoFit/>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000000"/>
                </a:solidFill>
                <a:effectLst/>
                <a:uLnTx/>
                <a:uFillTx/>
                <a:latin typeface="Arial Narrow"/>
                <a:ea typeface="+mn-ea"/>
                <a:cs typeface="+mn-cs"/>
              </a:rPr>
              <a:t>Se sugiere realizar una validación de las actividades de gestión en la FOGEDI asociadas a las acciones con bajo nivel de avance con el fin de identificar posibles ajustes que conlleven al cumplimiento de las mismas</a:t>
            </a:r>
            <a:endParaRPr kumimoji="0" lang="es-CO"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Imagen 5" descr="imagen de alerta">
            <a:extLst>
              <a:ext uri="{FF2B5EF4-FFF2-40B4-BE49-F238E27FC236}">
                <a16:creationId xmlns:a16="http://schemas.microsoft.com/office/drawing/2014/main" id="{084D9EE5-580E-4E29-00D4-01BBCD0CE0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94" t="43584" r="46070" b="44487"/>
          <a:stretch/>
        </p:blipFill>
        <p:spPr>
          <a:xfrm>
            <a:off x="82307" y="7774006"/>
            <a:ext cx="2237538" cy="1868465"/>
          </a:xfrm>
          <a:prstGeom prst="rect">
            <a:avLst/>
          </a:prstGeom>
        </p:spPr>
      </p:pic>
      <p:pic>
        <p:nvPicPr>
          <p:cNvPr id="8" name="Imagen 7">
            <a:extLst>
              <a:ext uri="{FF2B5EF4-FFF2-40B4-BE49-F238E27FC236}">
                <a16:creationId xmlns:a16="http://schemas.microsoft.com/office/drawing/2014/main" id="{10556718-DDAF-1DE3-E269-FE6FF221A5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61718" y="1914453"/>
            <a:ext cx="4886365" cy="3053028"/>
          </a:xfrm>
          <a:prstGeom prst="rect">
            <a:avLst/>
          </a:prstGeom>
        </p:spPr>
      </p:pic>
      <p:pic>
        <p:nvPicPr>
          <p:cNvPr id="9" name="Imagen 8">
            <a:extLst>
              <a:ext uri="{FF2B5EF4-FFF2-40B4-BE49-F238E27FC236}">
                <a16:creationId xmlns:a16="http://schemas.microsoft.com/office/drawing/2014/main" id="{EE7C4BEB-CA4E-A13E-BDEB-7EA915DE48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17316" y="7593801"/>
            <a:ext cx="9306411" cy="2032304"/>
          </a:xfrm>
          <a:prstGeom prst="rect">
            <a:avLst/>
          </a:prstGeom>
        </p:spPr>
      </p:pic>
    </p:spTree>
    <p:extLst>
      <p:ext uri="{BB962C8B-B14F-4D97-AF65-F5344CB8AC3E}">
        <p14:creationId xmlns:p14="http://schemas.microsoft.com/office/powerpoint/2010/main" val="251936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315"/>
            <a:ext cx="15546388" cy="10180618"/>
          </a:xfrm>
          <a:prstGeom prst="rect">
            <a:avLst/>
          </a:prstGeom>
          <a:noFill/>
        </p:spPr>
      </p:pic>
      <p:sp>
        <p:nvSpPr>
          <p:cNvPr id="6" name="1 Título">
            <a:extLst>
              <a:ext uri="{FF2B5EF4-FFF2-40B4-BE49-F238E27FC236}">
                <a16:creationId xmlns:a16="http://schemas.microsoft.com/office/drawing/2014/main" id="{2D4F513F-D350-4E80-ADDB-BD555D0BC27F}"/>
              </a:ext>
              <a:ext uri="{C183D7F6-B498-43B3-948B-1728B52AA6E4}">
                <adec:decorative xmlns:adec="http://schemas.microsoft.com/office/drawing/2017/decorative" val="1"/>
              </a:ext>
            </a:extLst>
          </p:cNvPr>
          <p:cNvSpPr txBox="1">
            <a:spLocks noGrp="1"/>
          </p:cNvSpPr>
          <p:nvPr>
            <p:ph type="title" idx="4294967295"/>
          </p:nvPr>
        </p:nvSpPr>
        <p:spPr>
          <a:xfrm>
            <a:off x="7013950" y="1838056"/>
            <a:ext cx="8375947" cy="3674723"/>
          </a:xfrm>
          <a:prstGeom prst="rect">
            <a:avLst/>
          </a:prstGeom>
          <a:noFill/>
          <a:ln>
            <a:noFill/>
            <a:prstDash/>
          </a:ln>
          <a:effectLst/>
        </p:spPr>
        <p:txBody>
          <a:bodyPr rot="0" spcFirstLastPara="0" vertOverflow="overflow" horzOverflow="overflow" vert="horz" wrap="square" lIns="121144" tIns="60571" rIns="121144" bIns="60571" numCol="1" spcCol="0" rtlCol="0" fromWordArt="0" anchor="ctr" anchorCtr="0" forceAA="0" compatLnSpc="1">
            <a:prstTxWarp prst="textNoShape">
              <a:avLst/>
            </a:prstTxWarp>
            <a:noAutofit/>
          </a:bodyPr>
          <a:lstStyle>
            <a:lvl1pPr algn="ctr" defTabSz="1462704" rtl="0" eaLnBrk="1" latinLnBrk="0" hangingPunct="1">
              <a:spcBef>
                <a:spcPct val="0"/>
              </a:spcBef>
              <a:buNone/>
              <a:defRPr sz="7000" kern="1200">
                <a:solidFill>
                  <a:schemeClr val="tx1"/>
                </a:solidFill>
                <a:latin typeface="+mj-lt"/>
                <a:ea typeface="+mj-ea"/>
                <a:cs typeface="+mj-cs"/>
              </a:defRPr>
            </a:lvl1pPr>
          </a:lstStyle>
          <a:p>
            <a:pPr algn="r" defTabSz="1777039">
              <a:defRPr/>
            </a:pPr>
            <a:r>
              <a:rPr lang="es-MX" sz="4800" b="1" dirty="0">
                <a:latin typeface="+mn-lt"/>
              </a:rPr>
              <a:t>Primer informe de seguimiento a la planeación institucional</a:t>
            </a:r>
            <a:br>
              <a:rPr lang="es-MX" sz="4800" b="1" dirty="0">
                <a:latin typeface="+mn-lt"/>
              </a:rPr>
            </a:br>
            <a:r>
              <a:rPr lang="es-MX" sz="4800" b="1" dirty="0">
                <a:latin typeface="+mn-lt"/>
              </a:rPr>
              <a:t>Corte a 30 de Junio</a:t>
            </a:r>
            <a:r>
              <a:rPr lang="es-CO" sz="4800" b="1" dirty="0">
                <a:latin typeface="+mn-lt"/>
                <a:cs typeface="Aharoni" pitchFamily="2" charset="-79"/>
              </a:rPr>
              <a:t>                 </a:t>
            </a:r>
          </a:p>
        </p:txBody>
      </p:sp>
      <p:sp>
        <p:nvSpPr>
          <p:cNvPr id="3" name="Rectángulo 2">
            <a:extLst>
              <a:ext uri="{FF2B5EF4-FFF2-40B4-BE49-F238E27FC236}">
                <a16:creationId xmlns:a16="http://schemas.microsoft.com/office/drawing/2014/main" id="{D7A0A7D7-B1DE-4D43-806D-1A71C7B244C7}"/>
              </a:ext>
              <a:ext uri="{C183D7F6-B498-43B3-948B-1728B52AA6E4}">
                <adec:decorative xmlns:adec="http://schemas.microsoft.com/office/drawing/2017/decorative" val="1"/>
              </a:ext>
            </a:extLst>
          </p:cNvPr>
          <p:cNvSpPr/>
          <p:nvPr/>
        </p:nvSpPr>
        <p:spPr>
          <a:xfrm>
            <a:off x="6730090" y="8574146"/>
            <a:ext cx="7744843" cy="1015663"/>
          </a:xfrm>
          <a:prstGeom prst="rect">
            <a:avLst/>
          </a:prstGeom>
          <a:noFill/>
        </p:spPr>
        <p:txBody>
          <a:bodyPr wrap="square" lIns="91440" tIns="45720" rIns="91440" bIns="45720" rtlCol="0" anchor="t">
            <a:spAutoFit/>
          </a:bodyPr>
          <a:lstStyle/>
          <a:p>
            <a:pPr defTabSz="914400"/>
            <a:r>
              <a:rPr lang="es-CO" sz="2000" dirty="0">
                <a:solidFill>
                  <a:prstClr val="black"/>
                </a:solidFill>
                <a:latin typeface="+mj-lt"/>
              </a:rPr>
              <a:t>Elaboró :Cristian Camilo Suarez Herrera  – Contratista OAP</a:t>
            </a:r>
            <a:br>
              <a:rPr lang="es-CO" sz="2000" dirty="0">
                <a:latin typeface="+mj-lt"/>
              </a:rPr>
            </a:br>
            <a:r>
              <a:rPr lang="es-CO" sz="2000" dirty="0">
                <a:solidFill>
                  <a:prstClr val="black"/>
                </a:solidFill>
                <a:latin typeface="+mj-lt"/>
              </a:rPr>
              <a:t>Revisó: Iveet Saudy Rojas Páez  – Profesional Especializada</a:t>
            </a:r>
            <a:br>
              <a:rPr lang="es-CO" sz="2000" dirty="0">
                <a:latin typeface="+mj-lt"/>
              </a:rPr>
            </a:br>
            <a:r>
              <a:rPr lang="es-CO" sz="2000" dirty="0">
                <a:solidFill>
                  <a:prstClr val="black"/>
                </a:solidFill>
                <a:latin typeface="+mj-lt"/>
              </a:rPr>
              <a:t>Aprobó: Olga Soraida Silva Albarrán - Jefe OAP</a:t>
            </a:r>
          </a:p>
        </p:txBody>
      </p:sp>
      <p:sp>
        <p:nvSpPr>
          <p:cNvPr id="4" name="CuadroTexto 3">
            <a:extLst>
              <a:ext uri="{FF2B5EF4-FFF2-40B4-BE49-F238E27FC236}">
                <a16:creationId xmlns:a16="http://schemas.microsoft.com/office/drawing/2014/main" id="{263E8834-8195-45EF-A5F5-E2F04CC4BD00}"/>
              </a:ext>
              <a:ext uri="{C183D7F6-B498-43B3-948B-1728B52AA6E4}">
                <adec:decorative xmlns:adec="http://schemas.microsoft.com/office/drawing/2017/decorative" val="1"/>
              </a:ext>
            </a:extLst>
          </p:cNvPr>
          <p:cNvSpPr txBox="1"/>
          <p:nvPr/>
        </p:nvSpPr>
        <p:spPr>
          <a:xfrm>
            <a:off x="6730090" y="5702306"/>
            <a:ext cx="404334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mj-lt"/>
                <a:ea typeface="+mn-ea"/>
                <a:cs typeface="+mn-cs"/>
              </a:rPr>
              <a:t>Plan Estratégico Institucional </a:t>
            </a:r>
            <a:br>
              <a:rPr kumimoji="0" lang="es-CO" sz="2000" b="0" i="0" u="none" strike="noStrike" kern="1200" cap="none" spc="0" normalizeH="0" baseline="0" noProof="0">
                <a:ln>
                  <a:noFill/>
                </a:ln>
                <a:solidFill>
                  <a:prstClr val="black"/>
                </a:solidFill>
                <a:effectLst/>
                <a:uLnTx/>
                <a:uFillTx/>
                <a:latin typeface="+mj-lt"/>
                <a:ea typeface="+mn-ea"/>
                <a:cs typeface="+mn-cs"/>
              </a:rPr>
            </a:br>
            <a:r>
              <a:rPr kumimoji="0" lang="es-CO" sz="2000" b="0" i="0" u="none" strike="noStrike" kern="1200" cap="none" spc="0" normalizeH="0" baseline="0" noProof="0">
                <a:ln>
                  <a:noFill/>
                </a:ln>
                <a:solidFill>
                  <a:prstClr val="black"/>
                </a:solidFill>
                <a:effectLst/>
                <a:uLnTx/>
                <a:uFillTx/>
                <a:latin typeface="+mj-lt"/>
                <a:ea typeface="+mn-ea"/>
                <a:cs typeface="+mn-cs"/>
              </a:rPr>
              <a:t>Plan de Acción</a:t>
            </a:r>
            <a:br>
              <a:rPr kumimoji="0" lang="es-CO" sz="2000" b="0" i="0" u="none" strike="noStrike" kern="1200" cap="none" spc="0" normalizeH="0" baseline="0" noProof="0">
                <a:ln>
                  <a:noFill/>
                </a:ln>
                <a:solidFill>
                  <a:prstClr val="black"/>
                </a:solidFill>
                <a:effectLst/>
                <a:uLnTx/>
                <a:uFillTx/>
                <a:latin typeface="+mj-lt"/>
                <a:ea typeface="+mn-ea"/>
                <a:cs typeface="+mn-cs"/>
              </a:rPr>
            </a:br>
            <a:r>
              <a:rPr kumimoji="0" lang="es-CO" sz="2000" b="0" i="0" u="none" strike="noStrike" kern="1200" cap="none" spc="0" normalizeH="0" baseline="0" noProof="0">
                <a:ln>
                  <a:noFill/>
                </a:ln>
                <a:solidFill>
                  <a:prstClr val="black"/>
                </a:solidFill>
                <a:effectLst/>
                <a:uLnTx/>
                <a:uFillTx/>
                <a:latin typeface="+mj-lt"/>
                <a:ea typeface="+mn-ea"/>
                <a:cs typeface="+mn-cs"/>
              </a:rPr>
              <a:t>Indicadores </a:t>
            </a:r>
            <a:br>
              <a:rPr kumimoji="0" lang="es-CO" sz="2000" b="0" i="0" u="none" strike="noStrike" kern="1200" cap="none" spc="0" normalizeH="0" baseline="0" noProof="0">
                <a:ln>
                  <a:noFill/>
                </a:ln>
                <a:solidFill>
                  <a:prstClr val="black"/>
                </a:solidFill>
                <a:effectLst/>
                <a:uLnTx/>
                <a:uFillTx/>
                <a:latin typeface="+mj-lt"/>
                <a:ea typeface="+mn-ea"/>
                <a:cs typeface="+mn-cs"/>
              </a:rPr>
            </a:br>
            <a:r>
              <a:rPr kumimoji="0" lang="es-CO" sz="2000" b="0" i="0" u="none" strike="noStrike" kern="1200" cap="none" spc="0" normalizeH="0" baseline="0" noProof="0">
                <a:ln>
                  <a:noFill/>
                </a:ln>
                <a:solidFill>
                  <a:prstClr val="black"/>
                </a:solidFill>
                <a:effectLst/>
                <a:uLnTx/>
                <a:uFillTx/>
                <a:latin typeface="+mj-lt"/>
                <a:ea typeface="+mn-ea"/>
                <a:cs typeface="+mn-cs"/>
              </a:rPr>
              <a:t>Planes Institucionales </a:t>
            </a:r>
            <a:br>
              <a:rPr kumimoji="0" lang="es-CO" sz="2000" b="0" i="0" u="none" strike="noStrike" kern="1200" cap="none" spc="0" normalizeH="0" baseline="0" noProof="0">
                <a:ln>
                  <a:noFill/>
                </a:ln>
                <a:solidFill>
                  <a:prstClr val="black"/>
                </a:solidFill>
                <a:effectLst/>
                <a:uLnTx/>
                <a:uFillTx/>
                <a:latin typeface="+mj-lt"/>
                <a:ea typeface="+mn-ea"/>
                <a:cs typeface="+mn-cs"/>
              </a:rPr>
            </a:br>
            <a:r>
              <a:rPr kumimoji="0" lang="es-CO" sz="2000" b="0" i="0" u="none" strike="noStrike" kern="1200" cap="none" spc="0" normalizeH="0" baseline="0" noProof="0">
                <a:ln>
                  <a:noFill/>
                </a:ln>
                <a:solidFill>
                  <a:prstClr val="black"/>
                </a:solidFill>
                <a:effectLst/>
                <a:uLnTx/>
                <a:uFillTx/>
                <a:latin typeface="+mj-lt"/>
                <a:ea typeface="+mn-ea"/>
                <a:cs typeface="+mn-cs"/>
              </a:rPr>
              <a:t>Implementación MIPG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mj-lt"/>
                <a:ea typeface="+mn-ea"/>
                <a:cs typeface="+mn-cs"/>
              </a:rPr>
              <a:t>Ejecución Proyectos de Inversión </a:t>
            </a:r>
          </a:p>
        </p:txBody>
      </p:sp>
      <p:sp>
        <p:nvSpPr>
          <p:cNvPr id="7" name="CuadroTexto 6">
            <a:extLst>
              <a:ext uri="{FF2B5EF4-FFF2-40B4-BE49-F238E27FC236}">
                <a16:creationId xmlns:a16="http://schemas.microsoft.com/office/drawing/2014/main" id="{98B0A21A-6A88-4336-9C75-ED62C6DEC3F7}"/>
              </a:ext>
              <a:ext uri="{C183D7F6-B498-43B3-948B-1728B52AA6E4}">
                <adec:decorative xmlns:adec="http://schemas.microsoft.com/office/drawing/2017/decorative" val="1"/>
              </a:ext>
            </a:extLst>
          </p:cNvPr>
          <p:cNvSpPr txBox="1"/>
          <p:nvPr/>
        </p:nvSpPr>
        <p:spPr>
          <a:xfrm>
            <a:off x="11723914" y="5796513"/>
            <a:ext cx="3505563" cy="707886"/>
          </a:xfrm>
          <a:prstGeom prst="rect">
            <a:avLst/>
          </a:prstGeom>
          <a:noFill/>
        </p:spPr>
        <p:txBody>
          <a:bodyPr wrap="square" rtlCol="0">
            <a:spAutoFit/>
          </a:bodyPr>
          <a:lstStyle>
            <a:defPPr>
              <a:defRPr lang="es-CO"/>
            </a:defPPr>
            <a:lvl1pPr marR="0" lvl="0" indent="0" defTabSz="914400"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solidFill>
                <a:effectLst/>
                <a:uLnTx/>
                <a:uFillTx/>
                <a:latin typeface="+mj-lt"/>
              </a:defRPr>
            </a:lvl1pPr>
          </a:lstStyle>
          <a:p>
            <a:r>
              <a:rPr lang="es-CO" dirty="0"/>
              <a:t>Oficina Asesora de Planeación</a:t>
            </a:r>
          </a:p>
          <a:p>
            <a:r>
              <a:rPr lang="es-CO" dirty="0"/>
              <a:t>2023, Septiembre  </a:t>
            </a:r>
          </a:p>
        </p:txBody>
      </p:sp>
      <p:sp>
        <p:nvSpPr>
          <p:cNvPr id="8" name="1 Título">
            <a:extLst>
              <a:ext uri="{FF2B5EF4-FFF2-40B4-BE49-F238E27FC236}">
                <a16:creationId xmlns:a16="http://schemas.microsoft.com/office/drawing/2014/main" id="{8E54DA75-559E-4A3E-B536-B64C0537B569}"/>
              </a:ext>
              <a:ext uri="{C183D7F6-B498-43B3-948B-1728B52AA6E4}">
                <adec:decorative xmlns:adec="http://schemas.microsoft.com/office/drawing/2017/decorative" val="1"/>
              </a:ext>
            </a:extLst>
          </p:cNvPr>
          <p:cNvSpPr txBox="1">
            <a:spLocks/>
          </p:cNvSpPr>
          <p:nvPr/>
        </p:nvSpPr>
        <p:spPr>
          <a:xfrm>
            <a:off x="1762155" y="1793"/>
            <a:ext cx="4778827" cy="3674723"/>
          </a:xfrm>
          <a:prstGeom prst="rect">
            <a:avLst/>
          </a:prstGeom>
          <a:noFill/>
          <a:ln>
            <a:noFill/>
            <a:prstDash/>
          </a:ln>
          <a:effectLst/>
        </p:spPr>
        <p:txBody>
          <a:bodyPr rot="0" spcFirstLastPara="0" vertOverflow="overflow" horzOverflow="overflow" vert="horz" wrap="square" lIns="121144" tIns="60571" rIns="121144" bIns="60571" numCol="1" spcCol="0" rtlCol="0" fromWordArt="0" anchor="ctr" anchorCtr="0" forceAA="0" compatLnSpc="1">
            <a:prstTxWarp prst="textNoShape">
              <a:avLst/>
            </a:prstTxWarp>
            <a:noAutofit/>
          </a:bodyPr>
          <a:lstStyle>
            <a:lvl1pPr algn="ctr" defTabSz="1462704" rtl="0" eaLnBrk="1" latinLnBrk="0" hangingPunct="1">
              <a:spcBef>
                <a:spcPct val="0"/>
              </a:spcBef>
              <a:buNone/>
              <a:defRPr sz="7000" kern="1200">
                <a:solidFill>
                  <a:schemeClr val="tx1"/>
                </a:solidFill>
                <a:latin typeface="+mj-lt"/>
                <a:ea typeface="+mj-ea"/>
                <a:cs typeface="+mj-cs"/>
              </a:defRPr>
            </a:lvl1pPr>
          </a:lstStyle>
          <a:p>
            <a:pPr defTabSz="1777039">
              <a:defRPr/>
            </a:pPr>
            <a:r>
              <a:rPr lang="es-ES" sz="6000" b="1" dirty="0">
                <a:solidFill>
                  <a:schemeClr val="bg1"/>
                </a:solidFill>
                <a:latin typeface="+mn-lt"/>
                <a:cs typeface="Aharoni" pitchFamily="2" charset="-79"/>
              </a:rPr>
              <a:t>Oficina Asesora de Planeación</a:t>
            </a:r>
            <a:endParaRPr lang="es-CO" sz="6000" b="1" dirty="0">
              <a:solidFill>
                <a:schemeClr val="bg1"/>
              </a:solidFill>
              <a:latin typeface="+mn-lt"/>
              <a:cs typeface="Aharoni" pitchFamily="2" charset="-79"/>
            </a:endParaRPr>
          </a:p>
        </p:txBody>
      </p:sp>
      <p:pic>
        <p:nvPicPr>
          <p:cNvPr id="5" name="Gráfico 4">
            <a:extLst>
              <a:ext uri="{FF2B5EF4-FFF2-40B4-BE49-F238E27FC236}">
                <a16:creationId xmlns:a16="http://schemas.microsoft.com/office/drawing/2014/main" id="{3AA4FCB9-25EB-4BA4-9AB3-0BA3C2D7A21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899" y="9081978"/>
            <a:ext cx="3263771" cy="796808"/>
          </a:xfrm>
          <a:prstGeom prst="rect">
            <a:avLst/>
          </a:prstGeom>
        </p:spPr>
      </p:pic>
    </p:spTree>
    <p:extLst>
      <p:ext uri="{BB962C8B-B14F-4D97-AF65-F5344CB8AC3E}">
        <p14:creationId xmlns:p14="http://schemas.microsoft.com/office/powerpoint/2010/main" val="186618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afica separatoria resultados de planes institucionales" title="Grafica separatoria resultados de planes institucionales ">
            <a:extLst>
              <a:ext uri="{FF2B5EF4-FFF2-40B4-BE49-F238E27FC236}">
                <a16:creationId xmlns:a16="http://schemas.microsoft.com/office/drawing/2014/main" id="{288F78F7-5689-4BDD-A0BC-210011815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 y="0"/>
            <a:ext cx="15546388" cy="8504244"/>
          </a:xfrm>
          <a:prstGeom prst="rect">
            <a:avLst/>
          </a:prstGeom>
        </p:spPr>
      </p:pic>
      <p:sp>
        <p:nvSpPr>
          <p:cNvPr id="5" name="Rectángulo 4" descr="Portada Planes Institucionales " title="Portada Planes Institucionales ">
            <a:extLst>
              <a:ext uri="{FF2B5EF4-FFF2-40B4-BE49-F238E27FC236}">
                <a16:creationId xmlns:a16="http://schemas.microsoft.com/office/drawing/2014/main" id="{25C13D98-F03C-E675-ABEA-C73A676CCC6F}"/>
              </a:ext>
            </a:extLst>
          </p:cNvPr>
          <p:cNvSpPr/>
          <p:nvPr/>
        </p:nvSpPr>
        <p:spPr>
          <a:xfrm>
            <a:off x="0" y="6178164"/>
            <a:ext cx="15546388" cy="3877866"/>
          </a:xfrm>
          <a:prstGeom prst="rect">
            <a:avLst/>
          </a:prstGeom>
          <a:gradFill>
            <a:gsLst>
              <a:gs pos="7000">
                <a:schemeClr val="bg1">
                  <a:alpha val="0"/>
                </a:schemeClr>
              </a:gs>
              <a:gs pos="2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704" rtl="0" eaLnBrk="1" fontAlgn="auto" latinLnBrk="0" hangingPunct="1">
              <a:lnSpc>
                <a:spcPct val="100000"/>
              </a:lnSpc>
              <a:spcBef>
                <a:spcPts val="0"/>
              </a:spcBef>
              <a:spcAft>
                <a:spcPts val="0"/>
              </a:spcAft>
              <a:buClrTx/>
              <a:buSzTx/>
              <a:buFontTx/>
              <a:buNone/>
              <a:tabLst/>
              <a:defRPr/>
            </a:pPr>
            <a:endParaRPr kumimoji="0" lang="es-CO" sz="2900" b="0" i="0" u="none" strike="noStrike" kern="1200" cap="none" spc="0" normalizeH="0" baseline="0" noProof="0">
              <a:ln>
                <a:noFill/>
              </a:ln>
              <a:solidFill>
                <a:prstClr val="white"/>
              </a:solidFill>
              <a:effectLst/>
              <a:uLnTx/>
              <a:uFillTx/>
              <a:latin typeface="Calibri"/>
              <a:ea typeface="+mn-ea"/>
              <a:cs typeface="+mn-cs"/>
            </a:endParaRPr>
          </a:p>
        </p:txBody>
      </p:sp>
      <p:sp>
        <p:nvSpPr>
          <p:cNvPr id="8" name="Título 7">
            <a:extLst>
              <a:ext uri="{FF2B5EF4-FFF2-40B4-BE49-F238E27FC236}">
                <a16:creationId xmlns:a16="http://schemas.microsoft.com/office/drawing/2014/main" id="{8EAA604D-73D5-5CA2-A5F3-C12CAF5BBD64}"/>
              </a:ext>
            </a:extLst>
          </p:cNvPr>
          <p:cNvSpPr>
            <a:spLocks noGrp="1"/>
          </p:cNvSpPr>
          <p:nvPr>
            <p:ph type="title" idx="4294967295"/>
          </p:nvPr>
        </p:nvSpPr>
        <p:spPr>
          <a:xfrm>
            <a:off x="657654" y="7537836"/>
            <a:ext cx="14306474"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rPr>
              <a:t>Planes Institucionales</a:t>
            </a:r>
            <a:endParaRPr kumimoji="0" lang="es-CO" sz="10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9" name="Gráfico 8" descr="Logo de bomberos " title="Logo de bomberos ">
            <a:extLst>
              <a:ext uri="{FF2B5EF4-FFF2-40B4-BE49-F238E27FC236}">
                <a16:creationId xmlns:a16="http://schemas.microsoft.com/office/drawing/2014/main" id="{9E8B92AE-3808-1D60-F5FD-C068F551F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1549" y="110725"/>
            <a:ext cx="7612485" cy="1814039"/>
          </a:xfrm>
          <a:prstGeom prst="rect">
            <a:avLst/>
          </a:prstGeom>
        </p:spPr>
      </p:pic>
    </p:spTree>
    <p:extLst>
      <p:ext uri="{BB962C8B-B14F-4D97-AF65-F5344CB8AC3E}">
        <p14:creationId xmlns:p14="http://schemas.microsoft.com/office/powerpoint/2010/main" val="3200656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C94E2B51-0F74-232B-55CB-DDADB8B3233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09482943"/>
              </p:ext>
            </p:extLst>
          </p:nvPr>
        </p:nvGraphicFramePr>
        <p:xfrm>
          <a:off x="304801" y="2600674"/>
          <a:ext cx="14630397" cy="6433457"/>
        </p:xfrm>
        <a:graphic>
          <a:graphicData uri="http://schemas.openxmlformats.org/drawingml/2006/chart">
            <c:chart xmlns:c="http://schemas.openxmlformats.org/drawingml/2006/chart" xmlns:r="http://schemas.openxmlformats.org/officeDocument/2006/relationships" r:id="rId2"/>
          </a:graphicData>
        </a:graphic>
      </p:graphicFrame>
      <p:sp>
        <p:nvSpPr>
          <p:cNvPr id="12" name="Título 11">
            <a:extLst>
              <a:ext uri="{FF2B5EF4-FFF2-40B4-BE49-F238E27FC236}">
                <a16:creationId xmlns:a16="http://schemas.microsoft.com/office/drawing/2014/main" id="{60F01E6F-C070-8A90-738D-AE7F5B9F0ACA}"/>
              </a:ext>
              <a:ext uri="{C183D7F6-B498-43B3-948B-1728B52AA6E4}">
                <adec:decorative xmlns:adec="http://schemas.microsoft.com/office/drawing/2017/decorative" val="1"/>
              </a:ext>
            </a:extLst>
          </p:cNvPr>
          <p:cNvSpPr>
            <a:spLocks noGrp="1"/>
          </p:cNvSpPr>
          <p:nvPr>
            <p:ph type="title" idx="4294967295"/>
          </p:nvPr>
        </p:nvSpPr>
        <p:spPr>
          <a:xfrm>
            <a:off x="9411882" y="56391"/>
            <a:ext cx="4679358"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a:ln>
                  <a:noFill/>
                </a:ln>
                <a:solidFill>
                  <a:prstClr val="white">
                    <a:lumMod val="50000"/>
                  </a:prstClr>
                </a:solidFill>
                <a:effectLst/>
                <a:uLnTx/>
                <a:uFillTx/>
                <a:latin typeface="Calibri"/>
                <a:ea typeface="+mn-ea"/>
                <a:cs typeface="+mn-cs"/>
              </a:rPr>
              <a:t>Gráfica Avances    </a:t>
            </a:r>
            <a:endParaRPr kumimoji="0" lang="es-MX" sz="45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0" name="Título 1">
            <a:extLst>
              <a:ext uri="{FF2B5EF4-FFF2-40B4-BE49-F238E27FC236}">
                <a16:creationId xmlns:a16="http://schemas.microsoft.com/office/drawing/2014/main" id="{AA20C9BE-0082-C517-FE8E-769ACAA0464B}"/>
              </a:ext>
              <a:ext uri="{C183D7F6-B498-43B3-948B-1728B52AA6E4}">
                <adec:decorative xmlns:adec="http://schemas.microsoft.com/office/drawing/2017/decorative" val="1"/>
              </a:ext>
            </a:extLst>
          </p:cNvPr>
          <p:cNvSpPr txBox="1">
            <a:spLocks/>
          </p:cNvSpPr>
          <p:nvPr/>
        </p:nvSpPr>
        <p:spPr>
          <a:xfrm>
            <a:off x="5001136" y="721236"/>
            <a:ext cx="1260949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j-ea"/>
                <a:cs typeface="+mj-cs"/>
              </a:rPr>
              <a:t>Planes Institucionales - FOGEDI  </a:t>
            </a:r>
            <a:endParaRPr kumimoji="0" lang="es-CO"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j-ea"/>
              <a:cs typeface="+mj-cs"/>
            </a:endParaRPr>
          </a:p>
        </p:txBody>
      </p:sp>
      <p:grpSp>
        <p:nvGrpSpPr>
          <p:cNvPr id="2" name="Grupo 1">
            <a:extLst>
              <a:ext uri="{FF2B5EF4-FFF2-40B4-BE49-F238E27FC236}">
                <a16:creationId xmlns:a16="http://schemas.microsoft.com/office/drawing/2014/main" id="{1E39CDFC-7EA1-0F43-EEA1-6BAC048AB81C}"/>
              </a:ext>
              <a:ext uri="{C183D7F6-B498-43B3-948B-1728B52AA6E4}">
                <adec:decorative xmlns:adec="http://schemas.microsoft.com/office/drawing/2017/decorative" val="1"/>
              </a:ext>
            </a:extLst>
          </p:cNvPr>
          <p:cNvGrpSpPr/>
          <p:nvPr/>
        </p:nvGrpSpPr>
        <p:grpSpPr>
          <a:xfrm>
            <a:off x="441776" y="2190488"/>
            <a:ext cx="14493422" cy="7187236"/>
            <a:chOff x="441887" y="3578135"/>
            <a:chExt cx="14849496" cy="7187236"/>
          </a:xfrm>
        </p:grpSpPr>
        <p:sp>
          <p:nvSpPr>
            <p:cNvPr id="19" name="Rectángulo 18">
              <a:extLst>
                <a:ext uri="{FF2B5EF4-FFF2-40B4-BE49-F238E27FC236}">
                  <a16:creationId xmlns:a16="http://schemas.microsoft.com/office/drawing/2014/main" id="{50238014-76C1-7325-56D3-F68CF5B6FA9B}"/>
                </a:ext>
              </a:extLst>
            </p:cNvPr>
            <p:cNvSpPr/>
            <p:nvPr/>
          </p:nvSpPr>
          <p:spPr>
            <a:xfrm>
              <a:off x="441887" y="3578135"/>
              <a:ext cx="29796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Gráfica 4. % de avance Planes Institucionales *  </a:t>
              </a:r>
            </a:p>
          </p:txBody>
        </p:sp>
        <p:cxnSp>
          <p:nvCxnSpPr>
            <p:cNvPr id="9" name="Conector recto 8" descr="Línea de referencia avance 25% primer trimestre">
              <a:extLst>
                <a:ext uri="{FF2B5EF4-FFF2-40B4-BE49-F238E27FC236}">
                  <a16:creationId xmlns:a16="http://schemas.microsoft.com/office/drawing/2014/main" id="{BE9982CC-5996-5629-EF12-2093A6BC95CF}"/>
                </a:ext>
              </a:extLst>
            </p:cNvPr>
            <p:cNvCxnSpPr>
              <a:cxnSpLocks/>
            </p:cNvCxnSpPr>
            <p:nvPr/>
          </p:nvCxnSpPr>
          <p:spPr>
            <a:xfrm>
              <a:off x="441887" y="6103267"/>
              <a:ext cx="13818896" cy="0"/>
            </a:xfrm>
            <a:prstGeom prst="line">
              <a:avLst/>
            </a:prstGeom>
            <a:ln w="57150">
              <a:solidFill>
                <a:srgbClr val="E21A00"/>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ector recto de flecha 17" descr="Nivel de diferencia entre el avance de un plan y la referencia del 1 trimestre ">
              <a:extLst>
                <a:ext uri="{FF2B5EF4-FFF2-40B4-BE49-F238E27FC236}">
                  <a16:creationId xmlns:a16="http://schemas.microsoft.com/office/drawing/2014/main" id="{331BA2A1-3944-5967-2978-FA7C9CA7BE93}"/>
                </a:ext>
              </a:extLst>
            </p:cNvPr>
            <p:cNvCxnSpPr>
              <a:cxnSpLocks/>
            </p:cNvCxnSpPr>
            <p:nvPr/>
          </p:nvCxnSpPr>
          <p:spPr>
            <a:xfrm>
              <a:off x="15291383" y="4665530"/>
              <a:ext cx="0" cy="2875473"/>
            </a:xfrm>
            <a:prstGeom prst="straightConnector1">
              <a:avLst/>
            </a:prstGeom>
            <a:ln w="38100">
              <a:solidFill>
                <a:srgbClr val="E21A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32BB1242-2534-4A91-5324-1D0E1576A5F5}"/>
                </a:ext>
              </a:extLst>
            </p:cNvPr>
            <p:cNvSpPr txBox="1"/>
            <p:nvPr/>
          </p:nvSpPr>
          <p:spPr>
            <a:xfrm>
              <a:off x="441887" y="10488372"/>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a:ea typeface="+mn-ea"/>
                <a:cs typeface="+mn-cs"/>
              </a:endParaRPr>
            </a:p>
          </p:txBody>
        </p:sp>
      </p:grpSp>
      <p:cxnSp>
        <p:nvCxnSpPr>
          <p:cNvPr id="3" name="Conector recto 2">
            <a:extLst>
              <a:ext uri="{FF2B5EF4-FFF2-40B4-BE49-F238E27FC236}">
                <a16:creationId xmlns:a16="http://schemas.microsoft.com/office/drawing/2014/main" id="{665A0A1A-DC62-E763-0EDC-98C064BFA0D8}"/>
              </a:ext>
              <a:ext uri="{C183D7F6-B498-43B3-948B-1728B52AA6E4}">
                <adec:decorative xmlns:adec="http://schemas.microsoft.com/office/drawing/2017/decorative" val="1"/>
              </a:ext>
            </a:extLst>
          </p:cNvPr>
          <p:cNvCxnSpPr>
            <a:cxnSpLocks/>
          </p:cNvCxnSpPr>
          <p:nvPr/>
        </p:nvCxnSpPr>
        <p:spPr>
          <a:xfrm>
            <a:off x="628649" y="6189756"/>
            <a:ext cx="13834852" cy="0"/>
          </a:xfrm>
          <a:prstGeom prst="line">
            <a:avLst/>
          </a:prstGeom>
          <a:ln w="57150">
            <a:solidFill>
              <a:srgbClr val="E21A00"/>
            </a:solidFill>
            <a:prstDash val="sysDot"/>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00770425-E421-8B54-190E-02D2DD3F8352}"/>
              </a:ext>
              <a:ext uri="{C183D7F6-B498-43B3-948B-1728B52AA6E4}">
                <adec:decorative xmlns:adec="http://schemas.microsoft.com/office/drawing/2017/decorative" val="1"/>
              </a:ext>
            </a:extLst>
          </p:cNvPr>
          <p:cNvSpPr txBox="1"/>
          <p:nvPr/>
        </p:nvSpPr>
        <p:spPr>
          <a:xfrm>
            <a:off x="628649" y="9444317"/>
            <a:ext cx="14755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La numeración de los planes corresponde a una estandarización interna, razón por la cual pueden no evidenciarse algunos consecutivos, debido a que , planes como el estandarizado con el numero 11 plan de tratamiento de riesgos son metodológicos, mientras que otros como los planes de mejoramiento son medidos por la Oficina de Control Interno , La Subdirección Logística cumplió en un 100% las actividades asociadas a el diagnóstico y formulación del Plan de Seguridad Vial,</a:t>
            </a:r>
            <a:endParaRPr kumimoji="0" lang="es-CO"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6" name="CuadroTexto 5">
            <a:extLst>
              <a:ext uri="{FF2B5EF4-FFF2-40B4-BE49-F238E27FC236}">
                <a16:creationId xmlns:a16="http://schemas.microsoft.com/office/drawing/2014/main" id="{EFD7935C-973A-0402-59F9-759C78873A57}"/>
              </a:ext>
              <a:ext uri="{C183D7F6-B498-43B3-948B-1728B52AA6E4}">
                <adec:decorative xmlns:adec="http://schemas.microsoft.com/office/drawing/2017/decorative" val="1"/>
              </a:ext>
            </a:extLst>
          </p:cNvPr>
          <p:cNvSpPr txBox="1"/>
          <p:nvPr/>
        </p:nvSpPr>
        <p:spPr>
          <a:xfrm>
            <a:off x="10395284" y="2534080"/>
            <a:ext cx="4273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black"/>
                </a:solidFill>
                <a:effectLst/>
                <a:uLnTx/>
                <a:uFillTx/>
                <a:latin typeface="Calibri"/>
                <a:ea typeface="+mn-ea"/>
                <a:cs typeface="+mn-cs"/>
              </a:rPr>
              <a:t>Línea de referencia avance del 75%</a:t>
            </a:r>
          </a:p>
        </p:txBody>
      </p:sp>
    </p:spTree>
    <p:extLst>
      <p:ext uri="{BB962C8B-B14F-4D97-AF65-F5344CB8AC3E}">
        <p14:creationId xmlns:p14="http://schemas.microsoft.com/office/powerpoint/2010/main" val="359592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ortada separatoria avances en la implementacion del Modelo Integrado de Planeacion y Gestion- MIPG" title="Portada separatoria avances en la implementacion del Modelo Integrado de Planeacion y Gestion- MIPG ">
            <a:extLst>
              <a:ext uri="{FF2B5EF4-FFF2-40B4-BE49-F238E27FC236}">
                <a16:creationId xmlns:a16="http://schemas.microsoft.com/office/drawing/2014/main" id="{23A279C0-8232-2F6D-4E03-0A7C8BBD5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55"/>
            <a:ext cx="15546388" cy="9843877"/>
          </a:xfrm>
          <a:prstGeom prst="rect">
            <a:avLst/>
          </a:prstGeom>
        </p:spPr>
      </p:pic>
      <p:sp>
        <p:nvSpPr>
          <p:cNvPr id="5" name="Rectángulo 4" descr="Portada separatoria avances en la implementacion del Modelo Integrado de Planeacion y Gestion- MIPG" title="Portada separatoria avances en la implementacion del Modelo Integrado de Planeacion y Gestion- MIPG">
            <a:extLst>
              <a:ext uri="{FF2B5EF4-FFF2-40B4-BE49-F238E27FC236}">
                <a16:creationId xmlns:a16="http://schemas.microsoft.com/office/drawing/2014/main" id="{25C13D98-F03C-E675-ABEA-C73A676CCC6F}"/>
              </a:ext>
            </a:extLst>
          </p:cNvPr>
          <p:cNvSpPr/>
          <p:nvPr/>
        </p:nvSpPr>
        <p:spPr>
          <a:xfrm>
            <a:off x="0" y="6178164"/>
            <a:ext cx="15546388" cy="3877866"/>
          </a:xfrm>
          <a:prstGeom prst="rect">
            <a:avLst/>
          </a:prstGeom>
          <a:gradFill>
            <a:gsLst>
              <a:gs pos="7000">
                <a:schemeClr val="bg1">
                  <a:alpha val="0"/>
                </a:schemeClr>
              </a:gs>
              <a:gs pos="2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704" rtl="0" eaLnBrk="1" fontAlgn="auto" latinLnBrk="0" hangingPunct="1">
              <a:lnSpc>
                <a:spcPct val="100000"/>
              </a:lnSpc>
              <a:spcBef>
                <a:spcPts val="0"/>
              </a:spcBef>
              <a:spcAft>
                <a:spcPts val="0"/>
              </a:spcAft>
              <a:buClrTx/>
              <a:buSzTx/>
              <a:buFontTx/>
              <a:buNone/>
              <a:tabLst/>
              <a:defRPr/>
            </a:pPr>
            <a:endParaRPr kumimoji="0" lang="es-CO" sz="2900" b="0" i="0" u="none" strike="noStrike" kern="1200" cap="none" spc="0" normalizeH="0" baseline="0" noProof="0">
              <a:ln>
                <a:noFill/>
              </a:ln>
              <a:solidFill>
                <a:prstClr val="white"/>
              </a:solidFill>
              <a:effectLst/>
              <a:uLnTx/>
              <a:uFillTx/>
              <a:latin typeface="Calibri"/>
              <a:ea typeface="+mn-ea"/>
              <a:cs typeface="+mn-cs"/>
            </a:endParaRPr>
          </a:p>
        </p:txBody>
      </p:sp>
      <p:sp>
        <p:nvSpPr>
          <p:cNvPr id="8" name="Título 7">
            <a:extLst>
              <a:ext uri="{FF2B5EF4-FFF2-40B4-BE49-F238E27FC236}">
                <a16:creationId xmlns:a16="http://schemas.microsoft.com/office/drawing/2014/main" id="{8EAA604D-73D5-5CA2-A5F3-C12CAF5BBD64}"/>
              </a:ext>
            </a:extLst>
          </p:cNvPr>
          <p:cNvSpPr>
            <a:spLocks noGrp="1"/>
          </p:cNvSpPr>
          <p:nvPr>
            <p:ph type="title" idx="4294967295"/>
          </p:nvPr>
        </p:nvSpPr>
        <p:spPr>
          <a:xfrm>
            <a:off x="657654" y="7537836"/>
            <a:ext cx="14306474"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0" b="1" i="0" u="none" strike="noStrike" kern="1200" cap="none" spc="0" normalizeH="0" baseline="0" noProof="0">
                <a:ln>
                  <a:noFill/>
                </a:ln>
                <a:solidFill>
                  <a:srgbClr val="C00000"/>
                </a:solidFill>
                <a:uLnTx/>
                <a:uFillTx/>
                <a:latin typeface="Impact" panose="020B0806030902050204" pitchFamily="34" charset="0"/>
                <a:ea typeface="+mn-ea"/>
                <a:cs typeface="+mn-cs"/>
              </a:rPr>
              <a:t>MIPG</a:t>
            </a:r>
            <a:endParaRPr kumimoji="0" lang="es-CO" sz="10000" b="1" i="0" u="none" strike="noStrike" kern="1200" cap="none" spc="0" normalizeH="0" baseline="0" noProof="0">
              <a:ln>
                <a:noFill/>
              </a:ln>
              <a:solidFill>
                <a:srgbClr val="C00000"/>
              </a:solidFill>
              <a:uLnTx/>
              <a:uFillTx/>
              <a:latin typeface="Impact" panose="020B0806030902050204" pitchFamily="34" charset="0"/>
              <a:ea typeface="+mn-ea"/>
              <a:cs typeface="+mn-cs"/>
            </a:endParaRPr>
          </a:p>
        </p:txBody>
      </p:sp>
      <p:sp>
        <p:nvSpPr>
          <p:cNvPr id="7" name="Rectángulo 6">
            <a:extLst>
              <a:ext uri="{FF2B5EF4-FFF2-40B4-BE49-F238E27FC236}">
                <a16:creationId xmlns:a16="http://schemas.microsoft.com/office/drawing/2014/main" id="{71917319-71EB-25CD-3B7B-AB54B3243254}"/>
              </a:ext>
            </a:extLst>
          </p:cNvPr>
          <p:cNvSpPr/>
          <p:nvPr/>
        </p:nvSpPr>
        <p:spPr>
          <a:xfrm>
            <a:off x="2661457" y="9118266"/>
            <a:ext cx="10585176" cy="830997"/>
          </a:xfrm>
          <a:prstGeom prst="rect">
            <a:avLst/>
          </a:prstGeom>
        </p:spPr>
        <p:txBody>
          <a:bodyPr wrap="square">
            <a:spAutoFit/>
          </a:bodyPr>
          <a:lstStyle/>
          <a:p>
            <a:pPr marL="0" marR="0" lvl="0" indent="0" algn="ctr" defTabSz="1462704" rtl="0" eaLnBrk="1" fontAlgn="ctr"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a:ln>
                  <a:noFill/>
                </a:ln>
                <a:solidFill>
                  <a:srgbClr val="C00000"/>
                </a:solidFill>
                <a:effectLst/>
                <a:uLnTx/>
                <a:uFillTx/>
                <a:ea typeface="+mn-ea"/>
                <a:cs typeface="Arial Narrow" panose="020B0604020202020204" pitchFamily="34" charset="0"/>
              </a:rPr>
              <a:t> </a:t>
            </a:r>
            <a:r>
              <a:rPr kumimoji="0" lang="es-CO" sz="3200" b="0" i="0" u="none" strike="noStrike" kern="1200" cap="none" spc="0" normalizeH="0" baseline="0" noProof="0">
                <a:ln>
                  <a:noFill/>
                </a:ln>
                <a:solidFill>
                  <a:srgbClr val="C00000"/>
                </a:solidFill>
                <a:effectLst/>
                <a:uLnTx/>
                <a:uFillTx/>
                <a:ea typeface="+mn-ea"/>
                <a:cs typeface="Arial Narrow" panose="020B0604020202020204" pitchFamily="34" charset="0"/>
              </a:rPr>
              <a:t>MODELO INTEGRADO DE PLANEACIÓN Y GESTIÓN</a:t>
            </a:r>
            <a:endParaRPr kumimoji="0" lang="es-ES" sz="3200" b="0" i="0" u="none" strike="noStrike" kern="1200" cap="none" spc="0" normalizeH="0" baseline="0" noProof="0">
              <a:ln>
                <a:noFill/>
              </a:ln>
              <a:solidFill>
                <a:srgbClr val="C00000"/>
              </a:solidFill>
              <a:effectLst/>
              <a:uLnTx/>
              <a:uFillTx/>
              <a:ea typeface="+mn-ea"/>
              <a:cs typeface="Arial Narrow" panose="020B0604020202020204" pitchFamily="34" charset="0"/>
            </a:endParaRPr>
          </a:p>
        </p:txBody>
      </p:sp>
      <p:pic>
        <p:nvPicPr>
          <p:cNvPr id="10" name="Gráfico 9">
            <a:extLst>
              <a:ext uri="{FF2B5EF4-FFF2-40B4-BE49-F238E27FC236}">
                <a16:creationId xmlns:a16="http://schemas.microsoft.com/office/drawing/2014/main" id="{9BA0B7CF-9781-46F6-827E-184F34580C2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7907" y="212273"/>
            <a:ext cx="8401072" cy="2018863"/>
          </a:xfrm>
          <a:prstGeom prst="rect">
            <a:avLst/>
          </a:prstGeom>
        </p:spPr>
      </p:pic>
    </p:spTree>
    <p:extLst>
      <p:ext uri="{BB962C8B-B14F-4D97-AF65-F5344CB8AC3E}">
        <p14:creationId xmlns:p14="http://schemas.microsoft.com/office/powerpoint/2010/main" val="3378008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6" name="Rectángulo 5" descr="% de avance en la implementacion del MIPG" title="% de avance en la implementacion del MIPG">
            <a:extLst>
              <a:ext uri="{FF2B5EF4-FFF2-40B4-BE49-F238E27FC236}">
                <a16:creationId xmlns:a16="http://schemas.microsoft.com/office/drawing/2014/main" id="{09A74032-22B3-36D6-C873-96D4CCA0CB5D}"/>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ítulo 1">
            <a:extLst>
              <a:ext uri="{FF2B5EF4-FFF2-40B4-BE49-F238E27FC236}">
                <a16:creationId xmlns:a16="http://schemas.microsoft.com/office/drawing/2014/main" id="{181F98A6-5231-304F-8B9A-C0F0C486FC38}"/>
              </a:ext>
            </a:extLst>
          </p:cNvPr>
          <p:cNvSpPr txBox="1">
            <a:spLocks noGrp="1"/>
          </p:cNvSpPr>
          <p:nvPr>
            <p:ph type="title" idx="4294967295"/>
          </p:nvPr>
        </p:nvSpPr>
        <p:spPr>
          <a:xfrm>
            <a:off x="1457669" y="511140"/>
            <a:ext cx="12631049" cy="850841"/>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a:ln>
                  <a:noFill/>
                </a:ln>
                <a:solidFill>
                  <a:srgbClr val="C00000"/>
                </a:solidFill>
                <a:uLnTx/>
                <a:uFillTx/>
                <a:latin typeface="Impact" panose="020B0806030902050204" pitchFamily="34" charset="0"/>
                <a:ea typeface="+mn-ea"/>
                <a:cs typeface="+mn-cs"/>
              </a:rPr>
              <a:t>Modelo integrado de Planeación y Gestión - MIPG </a:t>
            </a:r>
            <a:endParaRPr kumimoji="0" lang="es-CO" sz="4800" b="1" i="0" u="none" strike="noStrike" kern="1200" cap="none" spc="0" normalizeH="0" baseline="0" noProof="0">
              <a:ln>
                <a:noFill/>
              </a:ln>
              <a:solidFill>
                <a:srgbClr val="C00000"/>
              </a:solidFill>
              <a:uLnTx/>
              <a:uFillTx/>
              <a:latin typeface="Impact" panose="020B0806030902050204" pitchFamily="34" charset="0"/>
              <a:ea typeface="+mn-ea"/>
              <a:cs typeface="+mn-cs"/>
            </a:endParaRPr>
          </a:p>
        </p:txBody>
      </p:sp>
      <p:sp>
        <p:nvSpPr>
          <p:cNvPr id="11" name="Rectángulo 10">
            <a:extLst>
              <a:ext uri="{FF2B5EF4-FFF2-40B4-BE49-F238E27FC236}">
                <a16:creationId xmlns:a16="http://schemas.microsoft.com/office/drawing/2014/main" id="{85447B03-35B5-86AA-9B5C-527AEB732D0B}"/>
              </a:ext>
            </a:extLst>
          </p:cNvPr>
          <p:cNvSpPr/>
          <p:nvPr/>
        </p:nvSpPr>
        <p:spPr>
          <a:xfrm>
            <a:off x="449151" y="1513480"/>
            <a:ext cx="3757164" cy="288669"/>
          </a:xfrm>
          <a:prstGeom prst="rect">
            <a:avLst/>
          </a:prstGeom>
        </p:spPr>
        <p:txBody>
          <a:bodyPr wrap="square">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1276"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Gráfica 3. % de avance en la Implementación de MIPG  </a:t>
            </a:r>
          </a:p>
        </p:txBody>
      </p:sp>
      <p:sp>
        <p:nvSpPr>
          <p:cNvPr id="14" name="CuadroTexto 13">
            <a:extLst>
              <a:ext uri="{FF2B5EF4-FFF2-40B4-BE49-F238E27FC236}">
                <a16:creationId xmlns:a16="http://schemas.microsoft.com/office/drawing/2014/main" id="{F83FF00E-0FD8-CBE1-2E85-45A0A6EDF54B}"/>
              </a:ext>
            </a:extLst>
          </p:cNvPr>
          <p:cNvSpPr txBox="1"/>
          <p:nvPr/>
        </p:nvSpPr>
        <p:spPr>
          <a:xfrm>
            <a:off x="9182960" y="2117908"/>
            <a:ext cx="5982098"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prstClr val="black"/>
                </a:solidFill>
                <a:effectLst/>
                <a:uLnTx/>
                <a:uFillTx/>
                <a:ea typeface="+mn-ea"/>
                <a:cs typeface="+mn-cs"/>
              </a:rPr>
              <a:t>La U.A.E Cuerpo Oficial de Bomberos de Bogotá, en búsqueda de mejorar la gestión institucional y la evaluación de índice de desempeño Institucional, alinea su Plan Operativo con las actividades que deben desarrollarse para la implementación y apropiación de las dimensiones y políticas de gestión del MIPG. De tal manera los resultados de la implementación de las políticas son los siguientes: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prstClr val="black"/>
                </a:solidFill>
                <a:effectLst/>
                <a:uLnTx/>
                <a:uFillTx/>
                <a:ea typeface="+mn-ea"/>
                <a:cs typeface="+mn-cs"/>
              </a:rPr>
              <a:t>El avance promedio total de implementación MIPG es del </a:t>
            </a:r>
            <a:r>
              <a:rPr kumimoji="0" lang="es-CO" sz="2800" b="1" i="0" u="none" strike="noStrike" kern="1200" cap="none" spc="0" normalizeH="0" baseline="0" noProof="0">
                <a:ln>
                  <a:noFill/>
                </a:ln>
                <a:solidFill>
                  <a:prstClr val="black"/>
                </a:solidFill>
                <a:effectLst/>
                <a:uLnTx/>
                <a:uFillTx/>
                <a:ea typeface="+mn-ea"/>
                <a:cs typeface="+mn-cs"/>
              </a:rPr>
              <a:t>48,86%</a:t>
            </a:r>
          </a:p>
        </p:txBody>
      </p:sp>
      <p:sp>
        <p:nvSpPr>
          <p:cNvPr id="17" name="CuadroTexto 16">
            <a:extLst>
              <a:ext uri="{FF2B5EF4-FFF2-40B4-BE49-F238E27FC236}">
                <a16:creationId xmlns:a16="http://schemas.microsoft.com/office/drawing/2014/main" id="{298AE5E7-451B-D0DC-271F-A2B0CC52E6D6}"/>
              </a:ext>
            </a:extLst>
          </p:cNvPr>
          <p:cNvSpPr txBox="1"/>
          <p:nvPr/>
        </p:nvSpPr>
        <p:spPr>
          <a:xfrm>
            <a:off x="157652" y="9777337"/>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n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9150" y="1953648"/>
            <a:ext cx="8637237" cy="6983087"/>
          </a:xfrm>
          <a:prstGeom prst="rect">
            <a:avLst/>
          </a:prstGeom>
        </p:spPr>
      </p:pic>
    </p:spTree>
    <p:extLst>
      <p:ext uri="{BB962C8B-B14F-4D97-AF65-F5344CB8AC3E}">
        <p14:creationId xmlns:p14="http://schemas.microsoft.com/office/powerpoint/2010/main" val="106099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D0CD6-14DB-4B98-8949-DF137B014F57}"/>
              </a:ext>
            </a:extLst>
          </p:cNvPr>
          <p:cNvSpPr>
            <a:spLocks noGrp="1"/>
          </p:cNvSpPr>
          <p:nvPr>
            <p:ph type="title" idx="4294967295"/>
          </p:nvPr>
        </p:nvSpPr>
        <p:spPr>
          <a:xfrm>
            <a:off x="1307778" y="364528"/>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p>
            <a:pPr algn="ctr" defTabSz="555452">
              <a:lnSpc>
                <a:spcPct val="100000"/>
              </a:lnSpc>
              <a:spcBef>
                <a:spcPts val="0"/>
              </a:spcBef>
              <a:defRPr/>
            </a:pPr>
            <a:r>
              <a:rPr lang="es-MX" sz="4374" b="1">
                <a:solidFill>
                  <a:srgbClr val="C00000"/>
                </a:solidFill>
                <a:effectLst>
                  <a:outerShdw blurRad="38100" dist="38100" dir="2700000" algn="tl">
                    <a:srgbClr val="000000">
                      <a:alpha val="43137"/>
                    </a:srgbClr>
                  </a:outerShdw>
                </a:effectLst>
                <a:latin typeface="Impact" panose="020B0806030902050204" pitchFamily="34" charset="0"/>
                <a:ea typeface="+mn-ea"/>
                <a:cs typeface="+mn-cs"/>
              </a:rPr>
              <a:t>Ejecución presupuestal </a:t>
            </a:r>
            <a:endParaRPr lang="es-CO" sz="4374" b="1">
              <a:solidFill>
                <a:srgbClr val="C00000"/>
              </a:solidFill>
              <a:effectLst>
                <a:outerShdw blurRad="38100" dist="38100" dir="2700000" algn="tl">
                  <a:srgbClr val="000000">
                    <a:alpha val="43137"/>
                  </a:srgbClr>
                </a:outerShdw>
              </a:effectLst>
              <a:latin typeface="Impact" panose="020B0806030902050204" pitchFamily="34" charset="0"/>
              <a:ea typeface="+mn-ea"/>
              <a:cs typeface="+mn-cs"/>
            </a:endParaRPr>
          </a:p>
        </p:txBody>
      </p:sp>
      <p:sp>
        <p:nvSpPr>
          <p:cNvPr id="3" name="CuadroTexto 2"/>
          <p:cNvSpPr txBox="1"/>
          <p:nvPr/>
        </p:nvSpPr>
        <p:spPr>
          <a:xfrm>
            <a:off x="736409" y="2283791"/>
            <a:ext cx="7036785" cy="5632311"/>
          </a:xfrm>
          <a:prstGeom prst="rect">
            <a:avLst/>
          </a:prstGeom>
          <a:noFill/>
        </p:spPr>
        <p:txBody>
          <a:bodyPr wrap="square" rtlCol="0">
            <a:spAutoFit/>
          </a:bodyPr>
          <a:lstStyle/>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La Unidad Administrativa Especial Cuerpo Oficial de Bomberos de Bogotá,  en el marco del Plan Distrital de Desarrollo </a:t>
            </a:r>
            <a:r>
              <a:rPr kumimoji="0" lang="es-ES"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“Un nuevo contrato social y ambiental para la Bogotá del siglo XXI 2020-2024.” </a:t>
            </a:r>
            <a:r>
              <a:rPr kumimoji="0" lang="es-CO"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tuvo una asignación presupuestal de   36.241.955.000  , Este presupuesto se destinó para la ejecución de 3 proyectos de inversión; Fortalecimiento del Cuerpo Oficial de Bomberos de Bogotá, con denominación 7658, Fortalecimiento de la planeación y gestión de la UAECOB Bogotá con denominación 7655, y el proyecto de inversión de fortalecimiento de la infraestructura de tecnología informática y de comunicaciones de la UAECOB Bogotá, con código 7637.</a:t>
            </a:r>
          </a:p>
          <a:p>
            <a:pPr marL="0" marR="0" lvl="0" indent="0" algn="just" defTabSz="555452"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 continuación, se presentan los resultados de la ejecución presupuestal por proyecto de inversión</a:t>
            </a:r>
          </a:p>
        </p:txBody>
      </p:sp>
      <p:pic>
        <p:nvPicPr>
          <p:cNvPr id="9" name="Imagen 8" descr="Imagen decorativa">
            <a:extLst>
              <a:ext uri="{FF2B5EF4-FFF2-40B4-BE49-F238E27FC236}">
                <a16:creationId xmlns:a16="http://schemas.microsoft.com/office/drawing/2014/main" id="{78E6656D-E608-3F8E-D03D-2300E9B778C6}"/>
              </a:ext>
            </a:extLst>
          </p:cNvPr>
          <p:cNvPicPr>
            <a:picLocks noChangeAspect="1"/>
          </p:cNvPicPr>
          <p:nvPr/>
        </p:nvPicPr>
        <p:blipFill>
          <a:blip r:embed="rId3"/>
          <a:stretch>
            <a:fillRect/>
          </a:stretch>
        </p:blipFill>
        <p:spPr>
          <a:xfrm>
            <a:off x="9265964" y="2805991"/>
            <a:ext cx="4746610" cy="4746610"/>
          </a:xfrm>
          <a:prstGeom prst="rect">
            <a:avLst/>
          </a:prstGeom>
        </p:spPr>
      </p:pic>
    </p:spTree>
    <p:extLst>
      <p:ext uri="{BB962C8B-B14F-4D97-AF65-F5344CB8AC3E}">
        <p14:creationId xmlns:p14="http://schemas.microsoft.com/office/powerpoint/2010/main" val="4138152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6" name="Rectángulo 5" descr="Rectangulo resaltador de titulo " title="Rectangulo resaltador de titulo ">
            <a:extLst>
              <a:ext uri="{FF2B5EF4-FFF2-40B4-BE49-F238E27FC236}">
                <a16:creationId xmlns:a16="http://schemas.microsoft.com/office/drawing/2014/main" id="{09A74032-22B3-36D6-C873-96D4CCA0CB5D}"/>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ítulo 1">
            <a:extLst>
              <a:ext uri="{FF2B5EF4-FFF2-40B4-BE49-F238E27FC236}">
                <a16:creationId xmlns:a16="http://schemas.microsoft.com/office/drawing/2014/main" id="{181F98A6-5231-304F-8B9A-C0F0C486FC38}"/>
              </a:ext>
            </a:extLst>
          </p:cNvPr>
          <p:cNvSpPr txBox="1">
            <a:spLocks noGrp="1"/>
          </p:cNvSpPr>
          <p:nvPr>
            <p:ph type="title" idx="4294967295"/>
          </p:nvPr>
        </p:nvSpPr>
        <p:spPr>
          <a:xfrm>
            <a:off x="1516023" y="543171"/>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rPr>
              <a:t>Ejecución Presupuestal        </a:t>
            </a:r>
            <a:r>
              <a:rPr kumimoji="0" lang="es-ES" sz="4374" b="1" i="0" u="none" strike="noStrike" kern="1200" cap="none" spc="0" normalizeH="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rPr>
              <a:t> </a:t>
            </a:r>
            <a:endParaRPr kumimoji="0" lang="es-CO"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CuadroTexto 8">
            <a:extLst>
              <a:ext uri="{FF2B5EF4-FFF2-40B4-BE49-F238E27FC236}">
                <a16:creationId xmlns:a16="http://schemas.microsoft.com/office/drawing/2014/main" id="{5D25FC38-8C26-6BE7-BD1C-D9D6C312A7C6}"/>
              </a:ext>
            </a:extLst>
          </p:cNvPr>
          <p:cNvSpPr txBox="1"/>
          <p:nvPr/>
        </p:nvSpPr>
        <p:spPr>
          <a:xfrm>
            <a:off x="521833" y="1324799"/>
            <a:ext cx="14410943" cy="1569660"/>
          </a:xfrm>
          <a:prstGeom prst="rect">
            <a:avLst/>
          </a:prstGeom>
          <a:noFill/>
        </p:spPr>
        <p:txBody>
          <a:bodyPr wrap="square" lIns="91440" tIns="45720" rIns="91440" bIns="45720" rtlCol="0" anchor="t">
            <a:spAutoFit/>
          </a:bodyPr>
          <a:lstStyle/>
          <a:p>
            <a:pPr algn="just" defTabSz="914400">
              <a:defRPr/>
            </a:pPr>
            <a:r>
              <a:rPr kumimoji="0" lang="es-MX" sz="2400" b="1" i="0" u="none" strike="noStrike" kern="1200" cap="none" spc="0" normalizeH="0" baseline="0" noProof="0">
                <a:ln>
                  <a:noFill/>
                </a:ln>
                <a:solidFill>
                  <a:prstClr val="black"/>
                </a:solidFill>
                <a:effectLst/>
                <a:uLnTx/>
                <a:uFillTx/>
                <a:latin typeface="Arial Narrow"/>
              </a:rPr>
              <a:t>El porcentaje de ejecución presupuestal</a:t>
            </a:r>
            <a:r>
              <a:rPr lang="es-MX" sz="2400" b="1">
                <a:solidFill>
                  <a:prstClr val="black"/>
                </a:solidFill>
                <a:latin typeface="Arial Narrow"/>
              </a:rPr>
              <a:t> </a:t>
            </a:r>
            <a:r>
              <a:rPr kumimoji="0" lang="es-MX" sz="2400" b="1" i="0" u="none" strike="noStrike" kern="1200" cap="none" spc="0" normalizeH="0" baseline="0" noProof="0">
                <a:ln>
                  <a:noFill/>
                </a:ln>
                <a:solidFill>
                  <a:prstClr val="black"/>
                </a:solidFill>
                <a:effectLst/>
                <a:uLnTx/>
                <a:uFillTx/>
                <a:latin typeface="Arial Narrow"/>
              </a:rPr>
              <a:t> versus apropiación del proyecto 7673 Fortalecimiento de la infraestructura tecnológica informática y de comunicación con corte</a:t>
            </a:r>
            <a:r>
              <a:rPr kumimoji="0" lang="es-MX" sz="2400" b="1" i="0" u="none" strike="noStrike" kern="1200" cap="none" spc="0" normalizeH="0" baseline="0" noProof="0">
                <a:ln>
                  <a:noFill/>
                </a:ln>
                <a:solidFill>
                  <a:srgbClr val="FF0000"/>
                </a:solidFill>
                <a:effectLst/>
                <a:uLnTx/>
                <a:uFillTx/>
                <a:latin typeface="Arial Narrow"/>
              </a:rPr>
              <a:t> </a:t>
            </a:r>
            <a:r>
              <a:rPr kumimoji="0" lang="es-MX" sz="2400" b="1" i="0" u="none" strike="noStrike" kern="1200" cap="none" spc="0" normalizeH="0" baseline="0" noProof="0">
                <a:ln>
                  <a:noFill/>
                </a:ln>
                <a:effectLst/>
                <a:uLnTx/>
                <a:uFillTx/>
                <a:latin typeface="Arial Narrow"/>
              </a:rPr>
              <a:t>a 30 de</a:t>
            </a:r>
            <a:r>
              <a:rPr kumimoji="0" lang="es-MX" sz="2400" b="1" i="0" u="none" strike="noStrike" kern="1200" cap="none" spc="0" normalizeH="0" baseline="0" noProof="0">
                <a:ln>
                  <a:noFill/>
                </a:ln>
                <a:solidFill>
                  <a:prstClr val="black"/>
                </a:solidFill>
                <a:effectLst/>
                <a:uLnTx/>
                <a:uFillTx/>
                <a:latin typeface="Arial Narrow"/>
              </a:rPr>
              <a:t> Junio fue del 76,91%</a:t>
            </a:r>
            <a:r>
              <a:rPr lang="es-MX" sz="2400" b="1">
                <a:solidFill>
                  <a:prstClr val="black"/>
                </a:solidFill>
                <a:latin typeface="Arial Narrow"/>
              </a:rPr>
              <a:t> </a:t>
            </a:r>
            <a:endParaRPr kumimoji="0" lang="es-MX" sz="2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2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7" name="Rectángulo 6" descr="Gráfica 6 % de avance ejecución de fortalecimiento de la infraestructura de tecnología informática y de comunicaciones &#10;" title="Gráfica 6 % de avance ejecución de fortalecimiento de la infraestructura de tecnología informática y de comunicaciones ">
            <a:extLst>
              <a:ext uri="{FF2B5EF4-FFF2-40B4-BE49-F238E27FC236}">
                <a16:creationId xmlns:a16="http://schemas.microsoft.com/office/drawing/2014/main" id="{61D01FB4-9F43-4A00-2A4A-90A74D2C505B}"/>
              </a:ext>
            </a:extLst>
          </p:cNvPr>
          <p:cNvSpPr/>
          <p:nvPr/>
        </p:nvSpPr>
        <p:spPr>
          <a:xfrm>
            <a:off x="521833" y="2697019"/>
            <a:ext cx="8478603" cy="3166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58"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Gráfica 6 % de avance ejecución</a:t>
            </a:r>
            <a:r>
              <a:rPr kumimoji="0" lang="es-CO" sz="1458"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de fortalecimiento de la infraestructura de tecnología informática y de comunicaciones </a:t>
            </a:r>
            <a:endParaRPr kumimoji="0" lang="es-CO" sz="1458" b="1" i="1"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4" name="CuadroTexto 13">
            <a:extLst>
              <a:ext uri="{FF2B5EF4-FFF2-40B4-BE49-F238E27FC236}">
                <a16:creationId xmlns:a16="http://schemas.microsoft.com/office/drawing/2014/main" id="{F7FA5350-ACBB-EDED-640B-9251E26A69B5}"/>
              </a:ext>
            </a:extLst>
          </p:cNvPr>
          <p:cNvSpPr txBox="1"/>
          <p:nvPr/>
        </p:nvSpPr>
        <p:spPr>
          <a:xfrm>
            <a:off x="521833" y="9482698"/>
            <a:ext cx="8631323" cy="3166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58"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458" b="0" i="1"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Gráfico 2">
            <a:extLst>
              <a:ext uri="{FF2B5EF4-FFF2-40B4-BE49-F238E27FC236}">
                <a16:creationId xmlns:a16="http://schemas.microsoft.com/office/drawing/2014/main" id="{DE9AC434-BB17-9A13-7C82-4572AC7D381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76659321"/>
              </p:ext>
            </p:extLst>
          </p:nvPr>
        </p:nvGraphicFramePr>
        <p:xfrm>
          <a:off x="521833" y="3105150"/>
          <a:ext cx="13625239" cy="6405681"/>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n 3">
            <a:extLst>
              <a:ext uri="{FF2B5EF4-FFF2-40B4-BE49-F238E27FC236}">
                <a16:creationId xmlns:a16="http://schemas.microsoft.com/office/drawing/2014/main" id="{4A6818C6-170F-178F-8CC6-4C9A2E5EAE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718" y="3013709"/>
            <a:ext cx="13001662" cy="6378431"/>
          </a:xfrm>
          <a:prstGeom prst="rect">
            <a:avLst/>
          </a:prstGeom>
        </p:spPr>
      </p:pic>
    </p:spTree>
    <p:extLst>
      <p:ext uri="{BB962C8B-B14F-4D97-AF65-F5344CB8AC3E}">
        <p14:creationId xmlns:p14="http://schemas.microsoft.com/office/powerpoint/2010/main" val="2615615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6" name="Rectángulo 5" descr="Rectangulo resaltador de titulo " title="Rectangulo resaltador de titulo ">
            <a:extLst>
              <a:ext uri="{FF2B5EF4-FFF2-40B4-BE49-F238E27FC236}">
                <a16:creationId xmlns:a16="http://schemas.microsoft.com/office/drawing/2014/main" id="{09A74032-22B3-36D6-C873-96D4CCA0CB5D}"/>
              </a:ext>
            </a:extLst>
          </p:cNvPr>
          <p:cNvSpPr/>
          <p:nvPr/>
        </p:nvSpPr>
        <p:spPr>
          <a:xfrm>
            <a:off x="0" y="54915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ítulo 1">
            <a:extLst>
              <a:ext uri="{FF2B5EF4-FFF2-40B4-BE49-F238E27FC236}">
                <a16:creationId xmlns:a16="http://schemas.microsoft.com/office/drawing/2014/main" id="{181F98A6-5231-304F-8B9A-C0F0C486FC38}"/>
              </a:ext>
            </a:extLst>
          </p:cNvPr>
          <p:cNvSpPr txBox="1">
            <a:spLocks noGrp="1"/>
          </p:cNvSpPr>
          <p:nvPr>
            <p:ph type="title" idx="4294967295"/>
          </p:nvPr>
        </p:nvSpPr>
        <p:spPr>
          <a:xfrm>
            <a:off x="1504044" y="309300"/>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rPr>
              <a:t>Ejecución  Presupuestal </a:t>
            </a:r>
            <a:endParaRPr kumimoji="0" lang="es-CO"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CuadroTexto 6">
            <a:extLst>
              <a:ext uri="{FF2B5EF4-FFF2-40B4-BE49-F238E27FC236}">
                <a16:creationId xmlns:a16="http://schemas.microsoft.com/office/drawing/2014/main" id="{86487D0E-29D0-0645-E1DF-4498F246DD34}"/>
              </a:ext>
            </a:extLst>
          </p:cNvPr>
          <p:cNvSpPr txBox="1"/>
          <p:nvPr/>
        </p:nvSpPr>
        <p:spPr>
          <a:xfrm>
            <a:off x="566928" y="1269585"/>
            <a:ext cx="14337792" cy="830997"/>
          </a:xfrm>
          <a:prstGeom prst="rect">
            <a:avLst/>
          </a:prstGeom>
          <a:noFill/>
        </p:spPr>
        <p:txBody>
          <a:bodyPr wrap="square" lIns="91440" tIns="45720" rIns="91440" bIns="45720" anchor="t">
            <a:spAutoFit/>
          </a:bodyPr>
          <a:lstStyle/>
          <a:p>
            <a:pPr algn="just" defTabSz="914400">
              <a:defRPr/>
            </a:pPr>
            <a:r>
              <a:rPr kumimoji="0" lang="es-CO" sz="2400" b="1" i="0" u="none" strike="noStrike" kern="1200" cap="none" spc="0" normalizeH="0" baseline="0" noProof="0">
                <a:ln>
                  <a:noFill/>
                </a:ln>
                <a:solidFill>
                  <a:prstClr val="black"/>
                </a:solidFill>
                <a:effectLst/>
                <a:uLnTx/>
                <a:uFillTx/>
                <a:latin typeface="Arial Narrow"/>
              </a:rPr>
              <a:t>La ejecución del presupuesto destinado en el proyecto</a:t>
            </a:r>
            <a:r>
              <a:rPr lang="es-CO" sz="2400" b="1">
                <a:solidFill>
                  <a:prstClr val="black"/>
                </a:solidFill>
                <a:latin typeface="Arial Narrow"/>
              </a:rPr>
              <a:t> </a:t>
            </a:r>
            <a:r>
              <a:rPr kumimoji="0" lang="es-CO" sz="2400" b="1" i="0" u="none" strike="noStrike" kern="1200" cap="none" spc="0" normalizeH="0" baseline="0" noProof="0">
                <a:ln>
                  <a:noFill/>
                </a:ln>
                <a:solidFill>
                  <a:prstClr val="black"/>
                </a:solidFill>
                <a:effectLst/>
                <a:uLnTx/>
                <a:uFillTx/>
                <a:latin typeface="Arial Narrow"/>
              </a:rPr>
              <a:t> 7655 Fortalecimiento de la Planeación y Gestión de la UAE Cuerpo Oficial de Bomberos de</a:t>
            </a:r>
            <a:r>
              <a:rPr lang="es-CO" sz="2400" b="1">
                <a:solidFill>
                  <a:prstClr val="black"/>
                </a:solidFill>
                <a:latin typeface="Arial Narrow"/>
              </a:rPr>
              <a:t> </a:t>
            </a:r>
            <a:r>
              <a:rPr kumimoji="0" lang="es-CO" sz="2400" b="1" i="0" u="none" strike="noStrike" kern="1200" cap="none" spc="0" normalizeH="0" baseline="0" noProof="0">
                <a:ln>
                  <a:noFill/>
                </a:ln>
                <a:solidFill>
                  <a:prstClr val="black"/>
                </a:solidFill>
                <a:effectLst/>
                <a:uLnTx/>
                <a:uFillTx/>
                <a:latin typeface="Arial Narrow"/>
              </a:rPr>
              <a:t>Bogotá</a:t>
            </a:r>
            <a:r>
              <a:rPr lang="es-CO" sz="2400" b="1">
                <a:solidFill>
                  <a:prstClr val="black"/>
                </a:solidFill>
                <a:latin typeface="Arial Narrow"/>
              </a:rPr>
              <a:t> </a:t>
            </a:r>
            <a:r>
              <a:rPr kumimoji="0" lang="es-CO" sz="2400" b="1" i="0" u="none" strike="noStrike" kern="1200" cap="none" spc="0" normalizeH="0" baseline="0" noProof="0">
                <a:ln>
                  <a:noFill/>
                </a:ln>
                <a:solidFill>
                  <a:prstClr val="black"/>
                </a:solidFill>
                <a:effectLst/>
                <a:uLnTx/>
                <a:uFillTx/>
                <a:latin typeface="Arial Narrow"/>
              </a:rPr>
              <a:t>versus la apropiación fue del 89,82%</a:t>
            </a:r>
            <a:r>
              <a:rPr lang="es-CO" sz="2400" b="1">
                <a:solidFill>
                  <a:prstClr val="black"/>
                </a:solidFill>
                <a:latin typeface="Arial Narrow"/>
              </a:rPr>
              <a:t> </a:t>
            </a:r>
            <a:r>
              <a:rPr kumimoji="0" lang="es-CO" sz="2400" b="1" i="0" u="none" strike="noStrike" kern="1200" cap="none" spc="0" normalizeH="0" baseline="0" noProof="0">
                <a:ln>
                  <a:noFill/>
                </a:ln>
                <a:solidFill>
                  <a:prstClr val="black"/>
                </a:solidFill>
                <a:effectLst/>
                <a:uLnTx/>
                <a:uFillTx/>
                <a:latin typeface="Arial Narrow"/>
              </a:rPr>
              <a:t>durante el segundo trimestre del 2023</a:t>
            </a:r>
          </a:p>
        </p:txBody>
      </p:sp>
      <p:sp>
        <p:nvSpPr>
          <p:cNvPr id="5" name="Rectángulo 4" descr="Gráfica 7 % de avance ejecución Fortalecimiento de la planeación y gestión de la UAE Cuerpo Oficial de Bomberos de  Bogotá &#10;" title="Gráfica 7 % de avance ejecución Fortalecimiento de la planeación y gestión de la UAE Cuerpo Oficial de Bomberos de  Bogotá ">
            <a:extLst>
              <a:ext uri="{FF2B5EF4-FFF2-40B4-BE49-F238E27FC236}">
                <a16:creationId xmlns:a16="http://schemas.microsoft.com/office/drawing/2014/main" id="{D3511F85-F7DA-37C3-788C-557F5307C4F4}"/>
              </a:ext>
            </a:extLst>
          </p:cNvPr>
          <p:cNvSpPr/>
          <p:nvPr/>
        </p:nvSpPr>
        <p:spPr>
          <a:xfrm>
            <a:off x="486192" y="2518783"/>
            <a:ext cx="8861721" cy="3166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58"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Gráfica 7 % de avance ejecución </a:t>
            </a:r>
            <a:r>
              <a:rPr kumimoji="0" lang="es-CO" sz="1458"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Fortalecimiento de la planeación y gestión de la UAE Cuerpo Oficial de Bomberos de  Bogotá </a:t>
            </a:r>
            <a:endParaRPr kumimoji="0" lang="es-CO" sz="1458" b="0" i="1"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8" name="CuadroTexto 7">
            <a:extLst>
              <a:ext uri="{FF2B5EF4-FFF2-40B4-BE49-F238E27FC236}">
                <a16:creationId xmlns:a16="http://schemas.microsoft.com/office/drawing/2014/main" id="{3D3EE436-A823-1CDD-745F-EAA0BB13E6BD}"/>
              </a:ext>
            </a:extLst>
          </p:cNvPr>
          <p:cNvSpPr txBox="1"/>
          <p:nvPr/>
        </p:nvSpPr>
        <p:spPr>
          <a:xfrm>
            <a:off x="566928" y="9592343"/>
            <a:ext cx="8631323" cy="3166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58"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458"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7E79C59B-33DE-BCE0-7DDD-9B63F163068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4631" y="2822542"/>
            <a:ext cx="13769151" cy="6688289"/>
          </a:xfrm>
          <a:prstGeom prst="rect">
            <a:avLst/>
          </a:prstGeom>
        </p:spPr>
      </p:pic>
    </p:spTree>
    <p:extLst>
      <p:ext uri="{BB962C8B-B14F-4D97-AF65-F5344CB8AC3E}">
        <p14:creationId xmlns:p14="http://schemas.microsoft.com/office/powerpoint/2010/main" val="274773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6" name="Rectángulo 5" descr="Rectangulo resaltador de titulo " title="Rectangulo resaltador de titulo ">
            <a:extLst>
              <a:ext uri="{FF2B5EF4-FFF2-40B4-BE49-F238E27FC236}">
                <a16:creationId xmlns:a16="http://schemas.microsoft.com/office/drawing/2014/main" id="{09A74032-22B3-36D6-C873-96D4CCA0CB5D}"/>
              </a:ext>
            </a:extLst>
          </p:cNvPr>
          <p:cNvSpPr/>
          <p:nvPr/>
        </p:nvSpPr>
        <p:spPr>
          <a:xfrm>
            <a:off x="0" y="569477"/>
            <a:ext cx="15546388" cy="78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ítulo 1">
            <a:extLst>
              <a:ext uri="{FF2B5EF4-FFF2-40B4-BE49-F238E27FC236}">
                <a16:creationId xmlns:a16="http://schemas.microsoft.com/office/drawing/2014/main" id="{181F98A6-5231-304F-8B9A-C0F0C486FC38}"/>
              </a:ext>
            </a:extLst>
          </p:cNvPr>
          <p:cNvSpPr txBox="1">
            <a:spLocks noGrp="1"/>
          </p:cNvSpPr>
          <p:nvPr>
            <p:ph type="title" idx="4294967295"/>
          </p:nvPr>
        </p:nvSpPr>
        <p:spPr>
          <a:xfrm>
            <a:off x="1489333" y="539145"/>
            <a:ext cx="12631049" cy="78531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rPr>
              <a:t>Ejecución   Presupuestal </a:t>
            </a:r>
            <a:endParaRPr kumimoji="0" lang="es-CO" sz="4374"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CuadroTexto 6">
            <a:extLst>
              <a:ext uri="{FF2B5EF4-FFF2-40B4-BE49-F238E27FC236}">
                <a16:creationId xmlns:a16="http://schemas.microsoft.com/office/drawing/2014/main" id="{A558FB02-070E-DF67-C259-E9051B524A95}"/>
              </a:ext>
            </a:extLst>
          </p:cNvPr>
          <p:cNvSpPr txBox="1"/>
          <p:nvPr/>
        </p:nvSpPr>
        <p:spPr>
          <a:xfrm>
            <a:off x="557468" y="1324455"/>
            <a:ext cx="1438382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La ejecución presupuestal vs la apropiación  del proyecto de  7658 Fortalecimiento del Cuerpo Oficial de Bomberos de Bogotá,  Durante el segundo trimestre de la vigencia fue del 86.14% </a:t>
            </a:r>
            <a:endParaRPr kumimoji="0" lang="es-CO"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ángulo 3" descr="Gráfica 8 % de avance ejecución Fortalecimiento del Cuerpo Oficial de Bomberos de Bogotá&#10;" title="Gráfica 8 % de avance ejecución Fortalecimiento del Cuerpo Oficial de Bomberos de Bogotá">
            <a:extLst>
              <a:ext uri="{FF2B5EF4-FFF2-40B4-BE49-F238E27FC236}">
                <a16:creationId xmlns:a16="http://schemas.microsoft.com/office/drawing/2014/main" id="{D5C0D76C-36A8-5049-F602-475F84FB5940}"/>
              </a:ext>
            </a:extLst>
          </p:cNvPr>
          <p:cNvSpPr/>
          <p:nvPr/>
        </p:nvSpPr>
        <p:spPr>
          <a:xfrm>
            <a:off x="537091" y="2270054"/>
            <a:ext cx="6473247" cy="3166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58" b="0"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Gráfica 8 % de avance ejecución </a:t>
            </a:r>
            <a:r>
              <a:rPr kumimoji="0" lang="es-CO" sz="1458"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Fortalecimiento del Cuerpo Oficial de Bomberos de Bogotá</a:t>
            </a:r>
            <a:endParaRPr kumimoji="0" lang="es-CO" sz="1458" b="0" i="1"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8" name="CuadroTexto 7">
            <a:extLst>
              <a:ext uri="{FF2B5EF4-FFF2-40B4-BE49-F238E27FC236}">
                <a16:creationId xmlns:a16="http://schemas.microsoft.com/office/drawing/2014/main" id="{DF7A05E9-8A5B-63A8-2D22-4FB7B1ED9C72}"/>
              </a:ext>
            </a:extLst>
          </p:cNvPr>
          <p:cNvSpPr txBox="1"/>
          <p:nvPr/>
        </p:nvSpPr>
        <p:spPr>
          <a:xfrm>
            <a:off x="557468" y="9599562"/>
            <a:ext cx="8631323" cy="3166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58"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458"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96690C03-74D1-628F-A8C8-480993F0D7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7468" y="2720726"/>
            <a:ext cx="13760111" cy="6713310"/>
          </a:xfrm>
          <a:prstGeom prst="rect">
            <a:avLst/>
          </a:prstGeom>
        </p:spPr>
      </p:pic>
    </p:spTree>
    <p:extLst>
      <p:ext uri="{BB962C8B-B14F-4D97-AF65-F5344CB8AC3E}">
        <p14:creationId xmlns:p14="http://schemas.microsoft.com/office/powerpoint/2010/main" val="2263579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6387" cy="10059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ítulo 3">
            <a:extLst>
              <a:ext uri="{FF2B5EF4-FFF2-40B4-BE49-F238E27FC236}">
                <a16:creationId xmlns:a16="http://schemas.microsoft.com/office/drawing/2014/main" id="{E64B7E41-D315-5674-A9C0-C117F537A28E}"/>
              </a:ext>
              <a:ext uri="{C183D7F6-B498-43B3-948B-1728B52AA6E4}">
                <adec:decorative xmlns:adec="http://schemas.microsoft.com/office/drawing/2017/decorative" val="0"/>
              </a:ext>
            </a:extLst>
          </p:cNvPr>
          <p:cNvSpPr txBox="1">
            <a:spLocks noGrp="1"/>
          </p:cNvSpPr>
          <p:nvPr>
            <p:ph type="title" idx="4294967295"/>
          </p:nvPr>
        </p:nvSpPr>
        <p:spPr>
          <a:xfrm>
            <a:off x="804524" y="938110"/>
            <a:ext cx="4645299" cy="25217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marR="0" lvl="0" indent="0" algn="ctr" defTabSz="1462701" rtl="0" fontAlgn="auto" hangingPunct="1">
              <a:lnSpc>
                <a:spcPct val="100000"/>
              </a:lnSpc>
              <a:spcBef>
                <a:spcPts val="0"/>
              </a:spcBef>
              <a:spcAft>
                <a:spcPts val="0"/>
              </a:spcAft>
              <a:buNone/>
              <a:tabLst/>
              <a:defRPr lang="es-ES" sz="7000" b="0" i="0" u="none" strike="noStrike" kern="1200" cap="none" spc="0" baseline="0">
                <a:solidFill>
                  <a:srgbClr val="000000"/>
                </a:solidFill>
                <a:uFillTx/>
                <a:latin typeface="Calibri"/>
              </a:defRPr>
            </a:lvl1p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s-CO" sz="63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Alerta del Seguimiento</a:t>
            </a:r>
            <a:r>
              <a:rPr kumimoji="0" lang="en-US" sz="63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 </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263" y="3775437"/>
            <a:ext cx="4150670" cy="26827"/>
          </a:xfrm>
          <a:custGeom>
            <a:avLst/>
            <a:gdLst>
              <a:gd name="connsiteX0" fmla="*/ 0 w 4150670"/>
              <a:gd name="connsiteY0" fmla="*/ 0 h 26827"/>
              <a:gd name="connsiteX1" fmla="*/ 774792 w 4150670"/>
              <a:gd name="connsiteY1" fmla="*/ 0 h 26827"/>
              <a:gd name="connsiteX2" fmla="*/ 1508077 w 4150670"/>
              <a:gd name="connsiteY2" fmla="*/ 0 h 26827"/>
              <a:gd name="connsiteX3" fmla="*/ 2241362 w 4150670"/>
              <a:gd name="connsiteY3" fmla="*/ 0 h 26827"/>
              <a:gd name="connsiteX4" fmla="*/ 2808620 w 4150670"/>
              <a:gd name="connsiteY4" fmla="*/ 0 h 26827"/>
              <a:gd name="connsiteX5" fmla="*/ 3417385 w 4150670"/>
              <a:gd name="connsiteY5" fmla="*/ 0 h 26827"/>
              <a:gd name="connsiteX6" fmla="*/ 4150670 w 4150670"/>
              <a:gd name="connsiteY6" fmla="*/ 0 h 26827"/>
              <a:gd name="connsiteX7" fmla="*/ 4150670 w 4150670"/>
              <a:gd name="connsiteY7" fmla="*/ 26827 h 26827"/>
              <a:gd name="connsiteX8" fmla="*/ 3458892 w 4150670"/>
              <a:gd name="connsiteY8" fmla="*/ 26827 h 26827"/>
              <a:gd name="connsiteX9" fmla="*/ 2891633 w 4150670"/>
              <a:gd name="connsiteY9" fmla="*/ 26827 h 26827"/>
              <a:gd name="connsiteX10" fmla="*/ 2324375 w 4150670"/>
              <a:gd name="connsiteY10" fmla="*/ 26827 h 26827"/>
              <a:gd name="connsiteX11" fmla="*/ 1591090 w 4150670"/>
              <a:gd name="connsiteY11" fmla="*/ 26827 h 26827"/>
              <a:gd name="connsiteX12" fmla="*/ 982325 w 4150670"/>
              <a:gd name="connsiteY12" fmla="*/ 26827 h 26827"/>
              <a:gd name="connsiteX13" fmla="*/ 0 w 4150670"/>
              <a:gd name="connsiteY13" fmla="*/ 26827 h 26827"/>
              <a:gd name="connsiteX14" fmla="*/ 0 w 4150670"/>
              <a:gd name="connsiteY14" fmla="*/ 0 h 26827"/>
              <a:gd name="connsiteX0" fmla="*/ 0 w 4150670"/>
              <a:gd name="connsiteY0" fmla="*/ 0 h 26827"/>
              <a:gd name="connsiteX1" fmla="*/ 650272 w 4150670"/>
              <a:gd name="connsiteY1" fmla="*/ 0 h 26827"/>
              <a:gd name="connsiteX2" fmla="*/ 1217530 w 4150670"/>
              <a:gd name="connsiteY2" fmla="*/ 0 h 26827"/>
              <a:gd name="connsiteX3" fmla="*/ 1992322 w 4150670"/>
              <a:gd name="connsiteY3" fmla="*/ 0 h 26827"/>
              <a:gd name="connsiteX4" fmla="*/ 2642593 w 4150670"/>
              <a:gd name="connsiteY4" fmla="*/ 0 h 26827"/>
              <a:gd name="connsiteX5" fmla="*/ 3292865 w 4150670"/>
              <a:gd name="connsiteY5" fmla="*/ 0 h 26827"/>
              <a:gd name="connsiteX6" fmla="*/ 3704611 w 4150670"/>
              <a:gd name="connsiteY6" fmla="*/ 0 h 26827"/>
              <a:gd name="connsiteX7" fmla="*/ 4150670 w 4150670"/>
              <a:gd name="connsiteY7" fmla="*/ 0 h 26827"/>
              <a:gd name="connsiteX8" fmla="*/ 4150670 w 4150670"/>
              <a:gd name="connsiteY8" fmla="*/ 26827 h 26827"/>
              <a:gd name="connsiteX9" fmla="*/ 3458892 w 4150670"/>
              <a:gd name="connsiteY9" fmla="*/ 26827 h 26827"/>
              <a:gd name="connsiteX10" fmla="*/ 2891633 w 4150670"/>
              <a:gd name="connsiteY10" fmla="*/ 26827 h 26827"/>
              <a:gd name="connsiteX11" fmla="*/ 2199855 w 4150670"/>
              <a:gd name="connsiteY11" fmla="*/ 26827 h 26827"/>
              <a:gd name="connsiteX12" fmla="*/ 1508077 w 4150670"/>
              <a:gd name="connsiteY12" fmla="*/ 26827 h 26827"/>
              <a:gd name="connsiteX13" fmla="*/ 857805 w 4150670"/>
              <a:gd name="connsiteY13" fmla="*/ 26827 h 26827"/>
              <a:gd name="connsiteX14" fmla="*/ 0 w 4150670"/>
              <a:gd name="connsiteY14" fmla="*/ 26827 h 26827"/>
              <a:gd name="connsiteX15" fmla="*/ 0 w 4150670"/>
              <a:gd name="connsiteY15" fmla="*/ 0 h 2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670" h="26827" fill="none" extrusionOk="0">
                <a:moveTo>
                  <a:pt x="0" y="0"/>
                </a:moveTo>
                <a:cubicBezTo>
                  <a:pt x="159567" y="-76776"/>
                  <a:pt x="456265" y="10602"/>
                  <a:pt x="774792" y="0"/>
                </a:cubicBezTo>
                <a:cubicBezTo>
                  <a:pt x="1059543" y="34962"/>
                  <a:pt x="1341155" y="-14311"/>
                  <a:pt x="1508077" y="0"/>
                </a:cubicBezTo>
                <a:cubicBezTo>
                  <a:pt x="1682110" y="44190"/>
                  <a:pt x="2064518" y="-20771"/>
                  <a:pt x="2241362" y="0"/>
                </a:cubicBezTo>
                <a:cubicBezTo>
                  <a:pt x="2455027" y="9293"/>
                  <a:pt x="2551566" y="-19700"/>
                  <a:pt x="2808620" y="0"/>
                </a:cubicBezTo>
                <a:cubicBezTo>
                  <a:pt x="3053263" y="31642"/>
                  <a:pt x="3197054" y="44148"/>
                  <a:pt x="3417385" y="0"/>
                </a:cubicBezTo>
                <a:cubicBezTo>
                  <a:pt x="3610946" y="-45801"/>
                  <a:pt x="3839470" y="-31818"/>
                  <a:pt x="4150670" y="0"/>
                </a:cubicBezTo>
                <a:cubicBezTo>
                  <a:pt x="4152328" y="7509"/>
                  <a:pt x="4150030" y="21947"/>
                  <a:pt x="4150670" y="26827"/>
                </a:cubicBezTo>
                <a:cubicBezTo>
                  <a:pt x="3899778" y="30700"/>
                  <a:pt x="3726604" y="36076"/>
                  <a:pt x="3458892" y="26827"/>
                </a:cubicBezTo>
                <a:cubicBezTo>
                  <a:pt x="3179293" y="-4405"/>
                  <a:pt x="3053041" y="9224"/>
                  <a:pt x="2891633" y="26827"/>
                </a:cubicBezTo>
                <a:cubicBezTo>
                  <a:pt x="2759226" y="57428"/>
                  <a:pt x="2468954" y="48562"/>
                  <a:pt x="2324375" y="26827"/>
                </a:cubicBezTo>
                <a:cubicBezTo>
                  <a:pt x="2160676" y="18801"/>
                  <a:pt x="1948681" y="27016"/>
                  <a:pt x="1591090" y="26827"/>
                </a:cubicBezTo>
                <a:cubicBezTo>
                  <a:pt x="1236917" y="14623"/>
                  <a:pt x="1225424" y="46921"/>
                  <a:pt x="982325" y="26827"/>
                </a:cubicBezTo>
                <a:cubicBezTo>
                  <a:pt x="708485" y="-8554"/>
                  <a:pt x="314212" y="-38275"/>
                  <a:pt x="0" y="26827"/>
                </a:cubicBezTo>
                <a:cubicBezTo>
                  <a:pt x="-1252" y="17880"/>
                  <a:pt x="-182" y="6761"/>
                  <a:pt x="0" y="0"/>
                </a:cubicBezTo>
                <a:close/>
              </a:path>
              <a:path w="4150670" h="26827" stroke="0" extrusionOk="0">
                <a:moveTo>
                  <a:pt x="0" y="0"/>
                </a:moveTo>
                <a:cubicBezTo>
                  <a:pt x="158877" y="-17562"/>
                  <a:pt x="453262" y="39377"/>
                  <a:pt x="650272" y="0"/>
                </a:cubicBezTo>
                <a:cubicBezTo>
                  <a:pt x="842951" y="-9522"/>
                  <a:pt x="1073584" y="-53802"/>
                  <a:pt x="1217530" y="0"/>
                </a:cubicBezTo>
                <a:cubicBezTo>
                  <a:pt x="1383651" y="27024"/>
                  <a:pt x="1728259" y="32272"/>
                  <a:pt x="1992322" y="0"/>
                </a:cubicBezTo>
                <a:cubicBezTo>
                  <a:pt x="2276012" y="-12211"/>
                  <a:pt x="2396391" y="8932"/>
                  <a:pt x="2642593" y="0"/>
                </a:cubicBezTo>
                <a:cubicBezTo>
                  <a:pt x="2919902" y="31411"/>
                  <a:pt x="3060089" y="-36165"/>
                  <a:pt x="3292865" y="0"/>
                </a:cubicBezTo>
                <a:cubicBezTo>
                  <a:pt x="3490676" y="20389"/>
                  <a:pt x="3591436" y="7373"/>
                  <a:pt x="3704611" y="0"/>
                </a:cubicBezTo>
                <a:cubicBezTo>
                  <a:pt x="3817786" y="-7373"/>
                  <a:pt x="3997200" y="-5922"/>
                  <a:pt x="4150670" y="0"/>
                </a:cubicBezTo>
                <a:cubicBezTo>
                  <a:pt x="4151286" y="9503"/>
                  <a:pt x="4150992" y="18467"/>
                  <a:pt x="4150670" y="26827"/>
                </a:cubicBezTo>
                <a:cubicBezTo>
                  <a:pt x="3874894" y="-23175"/>
                  <a:pt x="3784766" y="35506"/>
                  <a:pt x="3458892" y="26827"/>
                </a:cubicBezTo>
                <a:cubicBezTo>
                  <a:pt x="3143988" y="10293"/>
                  <a:pt x="3114808" y="45852"/>
                  <a:pt x="2891633" y="26827"/>
                </a:cubicBezTo>
                <a:cubicBezTo>
                  <a:pt x="2670447" y="10893"/>
                  <a:pt x="2437554" y="-6296"/>
                  <a:pt x="2199855" y="26827"/>
                </a:cubicBezTo>
                <a:cubicBezTo>
                  <a:pt x="1963627" y="5904"/>
                  <a:pt x="1839904" y="-2312"/>
                  <a:pt x="1508077" y="26827"/>
                </a:cubicBezTo>
                <a:cubicBezTo>
                  <a:pt x="1175279" y="46076"/>
                  <a:pt x="1088331" y="-10606"/>
                  <a:pt x="857805" y="26827"/>
                </a:cubicBezTo>
                <a:cubicBezTo>
                  <a:pt x="646515" y="40879"/>
                  <a:pt x="362930" y="45102"/>
                  <a:pt x="0" y="26827"/>
                </a:cubicBezTo>
                <a:cubicBezTo>
                  <a:pt x="739" y="18301"/>
                  <a:pt x="1502" y="10451"/>
                  <a:pt x="0" y="0"/>
                </a:cubicBezTo>
                <a:close/>
              </a:path>
              <a:path w="4150670" h="26827" fill="none" stroke="0" extrusionOk="0">
                <a:moveTo>
                  <a:pt x="0" y="0"/>
                </a:moveTo>
                <a:cubicBezTo>
                  <a:pt x="97031" y="-52266"/>
                  <a:pt x="451022" y="10001"/>
                  <a:pt x="774792" y="0"/>
                </a:cubicBezTo>
                <a:cubicBezTo>
                  <a:pt x="1118317" y="4443"/>
                  <a:pt x="1298159" y="-19232"/>
                  <a:pt x="1508077" y="0"/>
                </a:cubicBezTo>
                <a:cubicBezTo>
                  <a:pt x="1644307" y="58238"/>
                  <a:pt x="2009045" y="52754"/>
                  <a:pt x="2241362" y="0"/>
                </a:cubicBezTo>
                <a:cubicBezTo>
                  <a:pt x="2458699" y="-10943"/>
                  <a:pt x="2591446" y="-10184"/>
                  <a:pt x="2808620" y="0"/>
                </a:cubicBezTo>
                <a:cubicBezTo>
                  <a:pt x="3065420" y="22758"/>
                  <a:pt x="3230134" y="21696"/>
                  <a:pt x="3417385" y="0"/>
                </a:cubicBezTo>
                <a:cubicBezTo>
                  <a:pt x="3553735" y="-36725"/>
                  <a:pt x="3853379" y="5967"/>
                  <a:pt x="4150670" y="0"/>
                </a:cubicBezTo>
                <a:cubicBezTo>
                  <a:pt x="4151234" y="5348"/>
                  <a:pt x="4150127" y="21358"/>
                  <a:pt x="4150670" y="26827"/>
                </a:cubicBezTo>
                <a:cubicBezTo>
                  <a:pt x="3938146" y="14169"/>
                  <a:pt x="3773912" y="67022"/>
                  <a:pt x="3458892" y="26827"/>
                </a:cubicBezTo>
                <a:cubicBezTo>
                  <a:pt x="3147616" y="-10457"/>
                  <a:pt x="3063589" y="23074"/>
                  <a:pt x="2891633" y="26827"/>
                </a:cubicBezTo>
                <a:cubicBezTo>
                  <a:pt x="2739088" y="52576"/>
                  <a:pt x="2485487" y="52293"/>
                  <a:pt x="2324375" y="26827"/>
                </a:cubicBezTo>
                <a:cubicBezTo>
                  <a:pt x="2171244" y="19788"/>
                  <a:pt x="1969809" y="57559"/>
                  <a:pt x="1591090" y="26827"/>
                </a:cubicBezTo>
                <a:cubicBezTo>
                  <a:pt x="1234792" y="15757"/>
                  <a:pt x="1224204" y="47756"/>
                  <a:pt x="982325" y="26827"/>
                </a:cubicBezTo>
                <a:cubicBezTo>
                  <a:pt x="670544" y="15414"/>
                  <a:pt x="245594" y="-49178"/>
                  <a:pt x="0" y="26827"/>
                </a:cubicBezTo>
                <a:cubicBezTo>
                  <a:pt x="-749" y="17391"/>
                  <a:pt x="-672" y="57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4150670"/>
                      <a:gd name="connsiteY0" fmla="*/ 0 h 26827"/>
                      <a:gd name="connsiteX1" fmla="*/ 774792 w 4150670"/>
                      <a:gd name="connsiteY1" fmla="*/ 0 h 26827"/>
                      <a:gd name="connsiteX2" fmla="*/ 1508077 w 4150670"/>
                      <a:gd name="connsiteY2" fmla="*/ 0 h 26827"/>
                      <a:gd name="connsiteX3" fmla="*/ 2241362 w 4150670"/>
                      <a:gd name="connsiteY3" fmla="*/ 0 h 26827"/>
                      <a:gd name="connsiteX4" fmla="*/ 2808620 w 4150670"/>
                      <a:gd name="connsiteY4" fmla="*/ 0 h 26827"/>
                      <a:gd name="connsiteX5" fmla="*/ 3417385 w 4150670"/>
                      <a:gd name="connsiteY5" fmla="*/ 0 h 26827"/>
                      <a:gd name="connsiteX6" fmla="*/ 4150670 w 4150670"/>
                      <a:gd name="connsiteY6" fmla="*/ 0 h 26827"/>
                      <a:gd name="connsiteX7" fmla="*/ 4150670 w 4150670"/>
                      <a:gd name="connsiteY7" fmla="*/ 26827 h 26827"/>
                      <a:gd name="connsiteX8" fmla="*/ 3458892 w 4150670"/>
                      <a:gd name="connsiteY8" fmla="*/ 26827 h 26827"/>
                      <a:gd name="connsiteX9" fmla="*/ 2891633 w 4150670"/>
                      <a:gd name="connsiteY9" fmla="*/ 26827 h 26827"/>
                      <a:gd name="connsiteX10" fmla="*/ 2324375 w 4150670"/>
                      <a:gd name="connsiteY10" fmla="*/ 26827 h 26827"/>
                      <a:gd name="connsiteX11" fmla="*/ 1591090 w 4150670"/>
                      <a:gd name="connsiteY11" fmla="*/ 26827 h 26827"/>
                      <a:gd name="connsiteX12" fmla="*/ 982325 w 4150670"/>
                      <a:gd name="connsiteY12" fmla="*/ 26827 h 26827"/>
                      <a:gd name="connsiteX13" fmla="*/ 0 w 4150670"/>
                      <a:gd name="connsiteY13" fmla="*/ 26827 h 26827"/>
                      <a:gd name="connsiteX14" fmla="*/ 0 w 4150670"/>
                      <a:gd name="connsiteY14" fmla="*/ 0 h 2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0670" h="26827" fill="none" extrusionOk="0">
                        <a:moveTo>
                          <a:pt x="0" y="0"/>
                        </a:moveTo>
                        <a:cubicBezTo>
                          <a:pt x="155107" y="-16444"/>
                          <a:pt x="468579" y="3412"/>
                          <a:pt x="774792" y="0"/>
                        </a:cubicBezTo>
                        <a:cubicBezTo>
                          <a:pt x="1081005" y="-3412"/>
                          <a:pt x="1333041" y="-20341"/>
                          <a:pt x="1508077" y="0"/>
                        </a:cubicBezTo>
                        <a:cubicBezTo>
                          <a:pt x="1683113" y="20341"/>
                          <a:pt x="2017277" y="7251"/>
                          <a:pt x="2241362" y="0"/>
                        </a:cubicBezTo>
                        <a:cubicBezTo>
                          <a:pt x="2465448" y="-7251"/>
                          <a:pt x="2569524" y="-20658"/>
                          <a:pt x="2808620" y="0"/>
                        </a:cubicBezTo>
                        <a:cubicBezTo>
                          <a:pt x="3047716" y="20658"/>
                          <a:pt x="3226862" y="28429"/>
                          <a:pt x="3417385" y="0"/>
                        </a:cubicBezTo>
                        <a:cubicBezTo>
                          <a:pt x="3607908" y="-28429"/>
                          <a:pt x="3890448" y="-28933"/>
                          <a:pt x="4150670" y="0"/>
                        </a:cubicBezTo>
                        <a:cubicBezTo>
                          <a:pt x="4151375" y="6688"/>
                          <a:pt x="4150308" y="21107"/>
                          <a:pt x="4150670" y="26827"/>
                        </a:cubicBezTo>
                        <a:cubicBezTo>
                          <a:pt x="3914584" y="978"/>
                          <a:pt x="3744619" y="59979"/>
                          <a:pt x="3458892" y="26827"/>
                        </a:cubicBezTo>
                        <a:cubicBezTo>
                          <a:pt x="3173165" y="-6325"/>
                          <a:pt x="3053303" y="14662"/>
                          <a:pt x="2891633" y="26827"/>
                        </a:cubicBezTo>
                        <a:cubicBezTo>
                          <a:pt x="2729963" y="38992"/>
                          <a:pt x="2484791" y="45087"/>
                          <a:pt x="2324375" y="26827"/>
                        </a:cubicBezTo>
                        <a:cubicBezTo>
                          <a:pt x="2163959" y="8567"/>
                          <a:pt x="1951103" y="34645"/>
                          <a:pt x="1591090" y="26827"/>
                        </a:cubicBezTo>
                        <a:cubicBezTo>
                          <a:pt x="1231078" y="19009"/>
                          <a:pt x="1223772" y="49790"/>
                          <a:pt x="982325" y="26827"/>
                        </a:cubicBezTo>
                        <a:cubicBezTo>
                          <a:pt x="740878" y="3864"/>
                          <a:pt x="292434" y="-16860"/>
                          <a:pt x="0" y="26827"/>
                        </a:cubicBezTo>
                        <a:cubicBezTo>
                          <a:pt x="-421" y="17414"/>
                          <a:pt x="-247" y="6585"/>
                          <a:pt x="0" y="0"/>
                        </a:cubicBezTo>
                        <a:close/>
                      </a:path>
                      <a:path w="4150670" h="26827" stroke="0" extrusionOk="0">
                        <a:moveTo>
                          <a:pt x="0" y="0"/>
                        </a:moveTo>
                        <a:cubicBezTo>
                          <a:pt x="130390" y="-11909"/>
                          <a:pt x="460981" y="10494"/>
                          <a:pt x="650272" y="0"/>
                        </a:cubicBezTo>
                        <a:cubicBezTo>
                          <a:pt x="839563" y="-10494"/>
                          <a:pt x="1082097" y="-26048"/>
                          <a:pt x="1217530" y="0"/>
                        </a:cubicBezTo>
                        <a:cubicBezTo>
                          <a:pt x="1352963" y="26048"/>
                          <a:pt x="1712145" y="15575"/>
                          <a:pt x="1992322" y="0"/>
                        </a:cubicBezTo>
                        <a:cubicBezTo>
                          <a:pt x="2272499" y="-15575"/>
                          <a:pt x="2389813" y="-7145"/>
                          <a:pt x="2642593" y="0"/>
                        </a:cubicBezTo>
                        <a:cubicBezTo>
                          <a:pt x="2895373" y="7145"/>
                          <a:pt x="3087838" y="943"/>
                          <a:pt x="3292865" y="0"/>
                        </a:cubicBezTo>
                        <a:cubicBezTo>
                          <a:pt x="3497892" y="-943"/>
                          <a:pt x="3850593" y="-4603"/>
                          <a:pt x="4150670" y="0"/>
                        </a:cubicBezTo>
                        <a:cubicBezTo>
                          <a:pt x="4151778" y="9275"/>
                          <a:pt x="4150935" y="17620"/>
                          <a:pt x="4150670" y="26827"/>
                        </a:cubicBezTo>
                        <a:cubicBezTo>
                          <a:pt x="3895951" y="916"/>
                          <a:pt x="3775533" y="45496"/>
                          <a:pt x="3458892" y="26827"/>
                        </a:cubicBezTo>
                        <a:cubicBezTo>
                          <a:pt x="3142251" y="8158"/>
                          <a:pt x="3107701" y="44634"/>
                          <a:pt x="2891633" y="26827"/>
                        </a:cubicBezTo>
                        <a:cubicBezTo>
                          <a:pt x="2675565" y="9020"/>
                          <a:pt x="2438435" y="23973"/>
                          <a:pt x="2199855" y="26827"/>
                        </a:cubicBezTo>
                        <a:cubicBezTo>
                          <a:pt x="1961275" y="29681"/>
                          <a:pt x="1836442" y="7924"/>
                          <a:pt x="1508077" y="26827"/>
                        </a:cubicBezTo>
                        <a:cubicBezTo>
                          <a:pt x="1179712" y="45730"/>
                          <a:pt x="1077624" y="6063"/>
                          <a:pt x="857805" y="26827"/>
                        </a:cubicBezTo>
                        <a:cubicBezTo>
                          <a:pt x="637986" y="47591"/>
                          <a:pt x="323340" y="48175"/>
                          <a:pt x="0" y="26827"/>
                        </a:cubicBezTo>
                        <a:cubicBezTo>
                          <a:pt x="338" y="19854"/>
                          <a:pt x="1223" y="115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Logo bomberos &#10;&#10;Logo bomberos &#10;&#10;Logo bomberos">
            <a:extLst>
              <a:ext uri="{FF2B5EF4-FFF2-40B4-BE49-F238E27FC236}">
                <a16:creationId xmlns:a16="http://schemas.microsoft.com/office/drawing/2014/main" id="{F985968B-09CC-9926-9AD3-C5189E6F7D14}"/>
              </a:ext>
              <a:ext uri="{C183D7F6-B498-43B3-948B-1728B52AA6E4}">
                <adec:decorative xmlns:adec="http://schemas.microsoft.com/office/drawing/2017/decorative" val="0"/>
              </a:ext>
            </a:extLst>
          </p:cNvPr>
          <p:cNvPicPr>
            <a:picLocks noChangeAspect="1"/>
          </p:cNvPicPr>
          <p:nvPr/>
        </p:nvPicPr>
        <p:blipFill rotWithShape="1">
          <a:blip r:embed="rId2"/>
          <a:srcRect r="91881"/>
          <a:stretch/>
        </p:blipFill>
        <p:spPr>
          <a:xfrm>
            <a:off x="-12139" y="5326"/>
            <a:ext cx="499819" cy="10059988"/>
          </a:xfrm>
          <a:prstGeom prst="rect">
            <a:avLst/>
          </a:prstGeom>
        </p:spPr>
      </p:pic>
      <p:pic>
        <p:nvPicPr>
          <p:cNvPr id="5" name="Imagen 4" descr="Logo bomberos &#10;&#10;Logo bomberos &#10;&#10;Logo bomberos">
            <a:extLst>
              <a:ext uri="{FF2B5EF4-FFF2-40B4-BE49-F238E27FC236}">
                <a16:creationId xmlns:a16="http://schemas.microsoft.com/office/drawing/2014/main" id="{33274754-0E23-2911-C17F-925F7D56E571}"/>
              </a:ext>
              <a:ext uri="{C183D7F6-B498-43B3-948B-1728B52AA6E4}">
                <adec:decorative xmlns:adec="http://schemas.microsoft.com/office/drawing/2017/decorative" val="0"/>
              </a:ext>
            </a:extLst>
          </p:cNvPr>
          <p:cNvPicPr>
            <a:picLocks noChangeAspect="1"/>
          </p:cNvPicPr>
          <p:nvPr/>
        </p:nvPicPr>
        <p:blipFill rotWithShape="1">
          <a:blip r:embed="rId2"/>
          <a:srcRect l="7922" t="90287" b="1520"/>
          <a:stretch/>
        </p:blipFill>
        <p:spPr>
          <a:xfrm>
            <a:off x="568960" y="9103723"/>
            <a:ext cx="5668420" cy="824184"/>
          </a:xfrm>
          <a:prstGeom prst="rect">
            <a:avLst/>
          </a:prstGeom>
        </p:spPr>
      </p:pic>
      <p:sp>
        <p:nvSpPr>
          <p:cNvPr id="2" name="CuadroTexto 1">
            <a:extLst>
              <a:ext uri="{FF2B5EF4-FFF2-40B4-BE49-F238E27FC236}">
                <a16:creationId xmlns:a16="http://schemas.microsoft.com/office/drawing/2014/main" id="{08FE99C7-413A-C791-D069-C46EAB3CA863}"/>
              </a:ext>
            </a:extLst>
          </p:cNvPr>
          <p:cNvSpPr txBox="1"/>
          <p:nvPr/>
        </p:nvSpPr>
        <p:spPr>
          <a:xfrm>
            <a:off x="6225990" y="855763"/>
            <a:ext cx="8698933" cy="3416320"/>
          </a:xfrm>
          <a:prstGeom prst="rect">
            <a:avLst/>
          </a:prstGeom>
          <a:noFill/>
        </p:spPr>
        <p:txBody>
          <a:bodyPr wrap="square" lIns="91440" tIns="45720" rIns="91440" bIns="45720" rtlCol="0" anchor="t">
            <a:spAutoFit/>
          </a:bodyPr>
          <a:lstStyle/>
          <a:p>
            <a:pPr algn="just" defTabSz="914400">
              <a:defRPr/>
            </a:pPr>
            <a:r>
              <a:rPr kumimoji="0" lang="es-CO" sz="2400" b="0" i="0" u="none" strike="noStrike" kern="1200" cap="none" spc="0" normalizeH="0" baseline="0" noProof="0" dirty="0">
                <a:ln>
                  <a:noFill/>
                </a:ln>
                <a:solidFill>
                  <a:prstClr val="black"/>
                </a:solidFill>
                <a:effectLst/>
                <a:uLnTx/>
                <a:uFillTx/>
                <a:ea typeface="+mn-ea"/>
                <a:cs typeface="+mn-cs"/>
              </a:rPr>
              <a:t>Se evidencian dos indicadores de proyecto con avances no favorables que representan riesgos en el cumplimiento de las metas de los proyectos de inversión del Plan Distrital de desarrollo, Estos son: </a:t>
            </a:r>
            <a:endParaRPr lang="es-ES" dirty="0">
              <a:solidFill>
                <a:prstClr val="black"/>
              </a:solidFill>
            </a:endParaRPr>
          </a:p>
          <a:p>
            <a:pPr marL="342900" indent="-342900" algn="just" defTabSz="914400">
              <a:buFont typeface="Arial"/>
              <a:buChar char="•"/>
              <a:defRPr/>
            </a:pPr>
            <a:r>
              <a:rPr kumimoji="0" lang="es-MX" sz="2400" b="0" i="0" u="none" strike="noStrike" kern="1200" cap="none" spc="0" normalizeH="0" baseline="0" noProof="0" dirty="0">
                <a:ln>
                  <a:noFill/>
                </a:ln>
                <a:solidFill>
                  <a:prstClr val="black"/>
                </a:solidFill>
                <a:effectLst/>
                <a:uLnTx/>
                <a:uFillTx/>
                <a:ea typeface="+mn-ea"/>
                <a:cs typeface="+mn-cs"/>
              </a:rPr>
              <a:t>Implementar</a:t>
            </a:r>
            <a:r>
              <a:rPr lang="es-MX" sz="2400" dirty="0">
                <a:solidFill>
                  <a:prstClr val="black"/>
                </a:solidFill>
              </a:rPr>
              <a:t> </a:t>
            </a:r>
            <a:r>
              <a:rPr kumimoji="0" lang="es-MX" sz="2400" b="0" i="0" u="none" strike="noStrike" kern="1200" cap="none" spc="0" normalizeH="0" baseline="0" noProof="0" dirty="0">
                <a:ln>
                  <a:noFill/>
                </a:ln>
                <a:solidFill>
                  <a:prstClr val="black"/>
                </a:solidFill>
                <a:effectLst/>
                <a:uLnTx/>
                <a:uFillTx/>
                <a:ea typeface="+mn-ea"/>
                <a:cs typeface="+mn-cs"/>
              </a:rPr>
              <a:t> un programa de renovación de vehículos para la Unidad Administrativa Cuerpo Oficial de Bomberos de Bogotá y</a:t>
            </a:r>
            <a:endParaRPr lang="es-MX" dirty="0">
              <a:solidFill>
                <a:prstClr val="black"/>
              </a:solidFill>
              <a:cs typeface="Calibri" panose="020F0502020204030204"/>
            </a:endParaRPr>
          </a:p>
          <a:p>
            <a:pPr marL="342900" indent="-342900" algn="just" defTabSz="914400">
              <a:buFont typeface="Arial"/>
              <a:buChar char="•"/>
              <a:defRPr/>
            </a:pPr>
            <a:r>
              <a:rPr kumimoji="0" lang="es-MX" sz="2400" b="0" i="0" u="none" strike="noStrike" kern="1200" cap="none" spc="0" normalizeH="0" baseline="0" noProof="0" dirty="0">
                <a:ln>
                  <a:noFill/>
                </a:ln>
                <a:solidFill>
                  <a:prstClr val="black"/>
                </a:solidFill>
                <a:effectLst/>
                <a:uLnTx/>
                <a:uFillTx/>
                <a:ea typeface="+mn-ea"/>
                <a:cs typeface="+mn-cs"/>
              </a:rPr>
              <a:t>Elaborar 1 plan de preparativos y continuidad del servicio para la UAECOB ante la eventual ocurrencia de un desastre en el Distrito Capital</a:t>
            </a:r>
            <a:endParaRPr lang="es-MX" dirty="0">
              <a:solidFill>
                <a:prstClr val="black"/>
              </a:solidFill>
              <a:cs typeface="Calibri"/>
            </a:endParaRPr>
          </a:p>
        </p:txBody>
      </p:sp>
      <p:graphicFrame>
        <p:nvGraphicFramePr>
          <p:cNvPr id="9" name="Gráfico 8">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369062047"/>
              </p:ext>
            </p:extLst>
          </p:nvPr>
        </p:nvGraphicFramePr>
        <p:xfrm>
          <a:off x="568960" y="4755824"/>
          <a:ext cx="4609081" cy="38641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17571321"/>
              </p:ext>
            </p:extLst>
          </p:nvPr>
        </p:nvGraphicFramePr>
        <p:xfrm>
          <a:off x="4920910" y="4575018"/>
          <a:ext cx="5386910" cy="42257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953238207"/>
              </p:ext>
            </p:extLst>
          </p:nvPr>
        </p:nvGraphicFramePr>
        <p:xfrm>
          <a:off x="10290628" y="4755824"/>
          <a:ext cx="4868217" cy="40449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9306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descr="Diapositiva final ">
            <a:extLst>
              <a:ext uri="{FF2B5EF4-FFF2-40B4-BE49-F238E27FC236}">
                <a16:creationId xmlns:a16="http://schemas.microsoft.com/office/drawing/2014/main" id="{27E890BB-73DB-324B-8177-376F2E8104F1}"/>
              </a:ext>
            </a:extLst>
          </p:cNvPr>
          <p:cNvSpPr/>
          <p:nvPr/>
        </p:nvSpPr>
        <p:spPr>
          <a:xfrm>
            <a:off x="0" y="0"/>
            <a:ext cx="15546387" cy="100599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7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00586DD-5C4F-4ADB-A61B-78B24B30042C}"/>
              </a:ext>
            </a:extLst>
          </p:cNvPr>
          <p:cNvSpPr txBox="1">
            <a:spLocks noGrp="1"/>
          </p:cNvSpPr>
          <p:nvPr>
            <p:ph type="title" idx="4294967295"/>
          </p:nvPr>
        </p:nvSpPr>
        <p:spPr>
          <a:xfrm>
            <a:off x="577881" y="8331016"/>
            <a:ext cx="9500954" cy="1346169"/>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p>
            <a:pPr defTabSz="555452">
              <a:lnSpc>
                <a:spcPct val="100000"/>
              </a:lnSpc>
              <a:spcBef>
                <a:spcPts val="0"/>
              </a:spcBef>
              <a:defRPr/>
            </a:pPr>
            <a:r>
              <a:rPr lang="es-CO" sz="2916" b="1" dirty="0">
                <a:solidFill>
                  <a:schemeClr val="bg1"/>
                </a:solidFill>
                <a:latin typeface="Arial Narrow" panose="020B0606020202030204" pitchFamily="34" charset="0"/>
                <a:ea typeface="+mn-ea"/>
                <a:cs typeface="+mn-cs"/>
              </a:rPr>
              <a:t>Oficina Asesora de Planeación</a:t>
            </a:r>
          </a:p>
          <a:p>
            <a:pPr defTabSz="555452">
              <a:lnSpc>
                <a:spcPct val="100000"/>
              </a:lnSpc>
              <a:spcBef>
                <a:spcPts val="0"/>
              </a:spcBef>
              <a:defRPr/>
            </a:pPr>
            <a:r>
              <a:rPr lang="es-CO" sz="2916" b="1" dirty="0">
                <a:solidFill>
                  <a:schemeClr val="bg1"/>
                </a:solidFill>
                <a:latin typeface="Arial Narrow" panose="020B0606020202030204" pitchFamily="34" charset="0"/>
                <a:ea typeface="+mn-ea"/>
                <a:cs typeface="+mn-cs"/>
              </a:rPr>
              <a:t>2023, Septiembre</a:t>
            </a:r>
          </a:p>
          <a:p>
            <a:pPr defTabSz="555452">
              <a:lnSpc>
                <a:spcPct val="100000"/>
              </a:lnSpc>
              <a:spcBef>
                <a:spcPts val="0"/>
              </a:spcBef>
              <a:defRPr/>
            </a:pPr>
            <a:endParaRPr lang="es-CO" sz="2187" dirty="0">
              <a:latin typeface="+mn-lt"/>
              <a:ea typeface="+mn-ea"/>
              <a:cs typeface="+mn-cs"/>
            </a:endParaRPr>
          </a:p>
        </p:txBody>
      </p:sp>
      <p:pic>
        <p:nvPicPr>
          <p:cNvPr id="8" name="Imagen 7" descr="logo_Mesa de trabajo 1.png bomberos bogota ">
            <a:extLst>
              <a:ext uri="{FF2B5EF4-FFF2-40B4-BE49-F238E27FC236}">
                <a16:creationId xmlns:a16="http://schemas.microsoft.com/office/drawing/2014/main" id="{FA96C24E-7C06-0849-B572-9AC29D0E25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24667" y="8504264"/>
            <a:ext cx="4843778" cy="1172921"/>
          </a:xfrm>
          <a:prstGeom prst="rect">
            <a:avLst/>
          </a:prstGeom>
        </p:spPr>
      </p:pic>
      <p:sp>
        <p:nvSpPr>
          <p:cNvPr id="6" name="Forma libre: forma 5">
            <a:extLst>
              <a:ext uri="{FF2B5EF4-FFF2-40B4-BE49-F238E27FC236}">
                <a16:creationId xmlns:a16="http://schemas.microsoft.com/office/drawing/2014/main" id="{254277BF-3ABA-4CC4-8E81-4C858CF4970F}"/>
              </a:ext>
              <a:ext uri="{C183D7F6-B498-43B3-948B-1728B52AA6E4}">
                <adec:decorative xmlns:adec="http://schemas.microsoft.com/office/drawing/2017/decorative" val="1"/>
              </a:ext>
            </a:extLst>
          </p:cNvPr>
          <p:cNvSpPr/>
          <p:nvPr/>
        </p:nvSpPr>
        <p:spPr>
          <a:xfrm>
            <a:off x="847747" y="3031958"/>
            <a:ext cx="13862865" cy="2698799"/>
          </a:xfrm>
          <a:custGeom>
            <a:avLst/>
            <a:gdLst/>
            <a:ahLst/>
            <a:cxnLst/>
            <a:rect l="l" t="t" r="r" b="b"/>
            <a:pathLst>
              <a:path w="5099735" h="909544">
                <a:moveTo>
                  <a:pt x="4080797" y="592164"/>
                </a:moveTo>
                <a:cubicBezTo>
                  <a:pt x="4047200" y="604163"/>
                  <a:pt x="4012202" y="614762"/>
                  <a:pt x="3975804" y="623962"/>
                </a:cubicBezTo>
                <a:cubicBezTo>
                  <a:pt x="3926207" y="637161"/>
                  <a:pt x="3894809" y="650160"/>
                  <a:pt x="3881610" y="662959"/>
                </a:cubicBezTo>
                <a:cubicBezTo>
                  <a:pt x="3868011" y="676159"/>
                  <a:pt x="3861211" y="691158"/>
                  <a:pt x="3861211" y="707957"/>
                </a:cubicBezTo>
                <a:cubicBezTo>
                  <a:pt x="3861211" y="727155"/>
                  <a:pt x="3867911" y="742854"/>
                  <a:pt x="3881310" y="755054"/>
                </a:cubicBezTo>
                <a:cubicBezTo>
                  <a:pt x="3894709" y="767253"/>
                  <a:pt x="3914408" y="773353"/>
                  <a:pt x="3940407" y="773353"/>
                </a:cubicBezTo>
                <a:cubicBezTo>
                  <a:pt x="3967605" y="773353"/>
                  <a:pt x="3992903" y="766753"/>
                  <a:pt x="4016301" y="753554"/>
                </a:cubicBezTo>
                <a:cubicBezTo>
                  <a:pt x="4039700" y="740355"/>
                  <a:pt x="4056299" y="724256"/>
                  <a:pt x="4066099" y="705257"/>
                </a:cubicBezTo>
                <a:cubicBezTo>
                  <a:pt x="4075898" y="686258"/>
                  <a:pt x="4080797" y="661559"/>
                  <a:pt x="4080797" y="631161"/>
                </a:cubicBezTo>
                <a:close/>
                <a:moveTo>
                  <a:pt x="2032923" y="592164"/>
                </a:moveTo>
                <a:cubicBezTo>
                  <a:pt x="1999325" y="604163"/>
                  <a:pt x="1964327" y="614762"/>
                  <a:pt x="1927929" y="623962"/>
                </a:cubicBezTo>
                <a:cubicBezTo>
                  <a:pt x="1878332" y="637161"/>
                  <a:pt x="1846934" y="650160"/>
                  <a:pt x="1833735" y="662959"/>
                </a:cubicBezTo>
                <a:cubicBezTo>
                  <a:pt x="1820136" y="676159"/>
                  <a:pt x="1813336" y="691158"/>
                  <a:pt x="1813336" y="707957"/>
                </a:cubicBezTo>
                <a:cubicBezTo>
                  <a:pt x="1813336" y="727155"/>
                  <a:pt x="1820036" y="742854"/>
                  <a:pt x="1833435" y="755054"/>
                </a:cubicBezTo>
                <a:cubicBezTo>
                  <a:pt x="1846834" y="767253"/>
                  <a:pt x="1866533" y="773353"/>
                  <a:pt x="1892531" y="773353"/>
                </a:cubicBezTo>
                <a:cubicBezTo>
                  <a:pt x="1919731" y="773353"/>
                  <a:pt x="1945028" y="766753"/>
                  <a:pt x="1968428" y="753554"/>
                </a:cubicBezTo>
                <a:cubicBezTo>
                  <a:pt x="1991826" y="740355"/>
                  <a:pt x="2008424" y="724256"/>
                  <a:pt x="2018223" y="705257"/>
                </a:cubicBezTo>
                <a:cubicBezTo>
                  <a:pt x="2028023" y="686258"/>
                  <a:pt x="2032923" y="661559"/>
                  <a:pt x="2032923" y="631161"/>
                </a:cubicBezTo>
                <a:close/>
                <a:moveTo>
                  <a:pt x="3245849" y="257384"/>
                </a:moveTo>
                <a:lnTo>
                  <a:pt x="3490034" y="257384"/>
                </a:lnTo>
                <a:lnTo>
                  <a:pt x="3490034" y="894545"/>
                </a:lnTo>
                <a:lnTo>
                  <a:pt x="3245849" y="894545"/>
                </a:lnTo>
                <a:close/>
                <a:moveTo>
                  <a:pt x="4758957" y="242985"/>
                </a:moveTo>
                <a:cubicBezTo>
                  <a:pt x="4834951" y="242985"/>
                  <a:pt x="4891049" y="248785"/>
                  <a:pt x="4927246" y="260384"/>
                </a:cubicBezTo>
                <a:cubicBezTo>
                  <a:pt x="4963444" y="271983"/>
                  <a:pt x="4993642" y="289982"/>
                  <a:pt x="5017841" y="314381"/>
                </a:cubicBezTo>
                <a:cubicBezTo>
                  <a:pt x="5042039" y="338779"/>
                  <a:pt x="5062138" y="371777"/>
                  <a:pt x="5078137" y="413375"/>
                </a:cubicBezTo>
                <a:lnTo>
                  <a:pt x="4846551" y="436173"/>
                </a:lnTo>
                <a:cubicBezTo>
                  <a:pt x="4840551" y="415774"/>
                  <a:pt x="4830552" y="400775"/>
                  <a:pt x="4816553" y="391176"/>
                </a:cubicBezTo>
                <a:cubicBezTo>
                  <a:pt x="4797354" y="378377"/>
                  <a:pt x="4774155" y="371977"/>
                  <a:pt x="4746957" y="371977"/>
                </a:cubicBezTo>
                <a:cubicBezTo>
                  <a:pt x="4719359" y="371977"/>
                  <a:pt x="4699260" y="376869"/>
                  <a:pt x="4686661" y="386653"/>
                </a:cubicBezTo>
                <a:cubicBezTo>
                  <a:pt x="4674061" y="396436"/>
                  <a:pt x="4667762" y="408319"/>
                  <a:pt x="4667762" y="422299"/>
                </a:cubicBezTo>
                <a:cubicBezTo>
                  <a:pt x="4667762" y="437873"/>
                  <a:pt x="4675761" y="449654"/>
                  <a:pt x="4691761" y="457641"/>
                </a:cubicBezTo>
                <a:cubicBezTo>
                  <a:pt x="4707759" y="465628"/>
                  <a:pt x="4742557" y="472818"/>
                  <a:pt x="4796154" y="479211"/>
                </a:cubicBezTo>
                <a:cubicBezTo>
                  <a:pt x="4877349" y="488398"/>
                  <a:pt x="4937745" y="501183"/>
                  <a:pt x="4977343" y="517567"/>
                </a:cubicBezTo>
                <a:cubicBezTo>
                  <a:pt x="5016941" y="533950"/>
                  <a:pt x="5047239" y="557325"/>
                  <a:pt x="5068237" y="587692"/>
                </a:cubicBezTo>
                <a:cubicBezTo>
                  <a:pt x="5089236" y="618059"/>
                  <a:pt x="5099735" y="651423"/>
                  <a:pt x="5099735" y="687783"/>
                </a:cubicBezTo>
                <a:cubicBezTo>
                  <a:pt x="5099735" y="724543"/>
                  <a:pt x="5088636" y="760305"/>
                  <a:pt x="5066437" y="795068"/>
                </a:cubicBezTo>
                <a:cubicBezTo>
                  <a:pt x="5044239" y="829832"/>
                  <a:pt x="5009241" y="857502"/>
                  <a:pt x="4961444" y="878079"/>
                </a:cubicBezTo>
                <a:cubicBezTo>
                  <a:pt x="4913647" y="898656"/>
                  <a:pt x="4848551" y="908944"/>
                  <a:pt x="4766156" y="908944"/>
                </a:cubicBezTo>
                <a:cubicBezTo>
                  <a:pt x="4649763" y="908944"/>
                  <a:pt x="4566868" y="892345"/>
                  <a:pt x="4517471" y="859147"/>
                </a:cubicBezTo>
                <a:cubicBezTo>
                  <a:pt x="4468074" y="825949"/>
                  <a:pt x="4436376" y="778752"/>
                  <a:pt x="4422377" y="717556"/>
                </a:cubicBezTo>
                <a:lnTo>
                  <a:pt x="4664762" y="694757"/>
                </a:lnTo>
                <a:cubicBezTo>
                  <a:pt x="4674761" y="723556"/>
                  <a:pt x="4688761" y="744154"/>
                  <a:pt x="4706759" y="756554"/>
                </a:cubicBezTo>
                <a:cubicBezTo>
                  <a:pt x="4724759" y="768953"/>
                  <a:pt x="4748757" y="775153"/>
                  <a:pt x="4778755" y="775153"/>
                </a:cubicBezTo>
                <a:cubicBezTo>
                  <a:pt x="4811553" y="775153"/>
                  <a:pt x="4836951" y="768162"/>
                  <a:pt x="4854951" y="754182"/>
                </a:cubicBezTo>
                <a:cubicBezTo>
                  <a:pt x="4868949" y="743801"/>
                  <a:pt x="4875949" y="730824"/>
                  <a:pt x="4875949" y="715250"/>
                </a:cubicBezTo>
                <a:cubicBezTo>
                  <a:pt x="4875949" y="697676"/>
                  <a:pt x="4866750" y="684096"/>
                  <a:pt x="4848351" y="674509"/>
                </a:cubicBezTo>
                <a:cubicBezTo>
                  <a:pt x="4835151" y="667722"/>
                  <a:pt x="4800154" y="659335"/>
                  <a:pt x="4743357" y="649348"/>
                </a:cubicBezTo>
                <a:cubicBezTo>
                  <a:pt x="4658563" y="634567"/>
                  <a:pt x="4599666" y="620884"/>
                  <a:pt x="4566668" y="608297"/>
                </a:cubicBezTo>
                <a:cubicBezTo>
                  <a:pt x="4533670" y="595710"/>
                  <a:pt x="4505872" y="574433"/>
                  <a:pt x="4483273" y="544467"/>
                </a:cubicBezTo>
                <a:cubicBezTo>
                  <a:pt x="4460675" y="514500"/>
                  <a:pt x="4449375" y="480336"/>
                  <a:pt x="4449375" y="441976"/>
                </a:cubicBezTo>
                <a:cubicBezTo>
                  <a:pt x="4449375" y="400016"/>
                  <a:pt x="4461575" y="363853"/>
                  <a:pt x="4485973" y="333486"/>
                </a:cubicBezTo>
                <a:cubicBezTo>
                  <a:pt x="4510371" y="303119"/>
                  <a:pt x="4543969" y="280444"/>
                  <a:pt x="4586767" y="265460"/>
                </a:cubicBezTo>
                <a:cubicBezTo>
                  <a:pt x="4629564" y="250477"/>
                  <a:pt x="4686961" y="242985"/>
                  <a:pt x="4758957" y="242985"/>
                </a:cubicBezTo>
                <a:close/>
                <a:moveTo>
                  <a:pt x="3965005" y="242985"/>
                </a:moveTo>
                <a:cubicBezTo>
                  <a:pt x="4038201" y="242985"/>
                  <a:pt x="4096997" y="247085"/>
                  <a:pt x="4141394" y="255284"/>
                </a:cubicBezTo>
                <a:cubicBezTo>
                  <a:pt x="4185791" y="263484"/>
                  <a:pt x="4222789" y="280583"/>
                  <a:pt x="4252387" y="306581"/>
                </a:cubicBezTo>
                <a:cubicBezTo>
                  <a:pt x="4273186" y="324580"/>
                  <a:pt x="4289585" y="350078"/>
                  <a:pt x="4301585" y="383076"/>
                </a:cubicBezTo>
                <a:cubicBezTo>
                  <a:pt x="4313583" y="416074"/>
                  <a:pt x="4319583" y="447572"/>
                  <a:pt x="4319583" y="477571"/>
                </a:cubicBezTo>
                <a:lnTo>
                  <a:pt x="4319583" y="758953"/>
                </a:lnTo>
                <a:cubicBezTo>
                  <a:pt x="4319583" y="788952"/>
                  <a:pt x="4321483" y="812450"/>
                  <a:pt x="4325283" y="829449"/>
                </a:cubicBezTo>
                <a:cubicBezTo>
                  <a:pt x="4329083" y="846448"/>
                  <a:pt x="4337382" y="868147"/>
                  <a:pt x="4350181" y="894545"/>
                </a:cubicBezTo>
                <a:lnTo>
                  <a:pt x="4120995" y="894545"/>
                </a:lnTo>
                <a:cubicBezTo>
                  <a:pt x="4111796" y="878146"/>
                  <a:pt x="4105796" y="865647"/>
                  <a:pt x="4102997" y="857048"/>
                </a:cubicBezTo>
                <a:cubicBezTo>
                  <a:pt x="4100197" y="848448"/>
                  <a:pt x="4097397" y="834949"/>
                  <a:pt x="4094597" y="816550"/>
                </a:cubicBezTo>
                <a:cubicBezTo>
                  <a:pt x="4062599" y="847348"/>
                  <a:pt x="4030801" y="869347"/>
                  <a:pt x="3999203" y="882546"/>
                </a:cubicBezTo>
                <a:cubicBezTo>
                  <a:pt x="3956005" y="900145"/>
                  <a:pt x="3905809" y="908944"/>
                  <a:pt x="3848612" y="908944"/>
                </a:cubicBezTo>
                <a:cubicBezTo>
                  <a:pt x="3772617" y="908944"/>
                  <a:pt x="3714920" y="891345"/>
                  <a:pt x="3675523" y="856148"/>
                </a:cubicBezTo>
                <a:cubicBezTo>
                  <a:pt x="3636125" y="820950"/>
                  <a:pt x="3616426" y="777552"/>
                  <a:pt x="3616426" y="725956"/>
                </a:cubicBezTo>
                <a:cubicBezTo>
                  <a:pt x="3616426" y="677558"/>
                  <a:pt x="3630625" y="637761"/>
                  <a:pt x="3659023" y="606563"/>
                </a:cubicBezTo>
                <a:cubicBezTo>
                  <a:pt x="3687422" y="575365"/>
                  <a:pt x="3739819" y="552166"/>
                  <a:pt x="3816214" y="536967"/>
                </a:cubicBezTo>
                <a:cubicBezTo>
                  <a:pt x="3907809" y="518568"/>
                  <a:pt x="3967205" y="505669"/>
                  <a:pt x="3994403" y="498269"/>
                </a:cubicBezTo>
                <a:cubicBezTo>
                  <a:pt x="4021601" y="490870"/>
                  <a:pt x="4050399" y="481170"/>
                  <a:pt x="4080797" y="469171"/>
                </a:cubicBezTo>
                <a:cubicBezTo>
                  <a:pt x="4080797" y="439173"/>
                  <a:pt x="4074598" y="418174"/>
                  <a:pt x="4062199" y="406175"/>
                </a:cubicBezTo>
                <a:cubicBezTo>
                  <a:pt x="4049799" y="394176"/>
                  <a:pt x="4028001" y="388176"/>
                  <a:pt x="3996803" y="388176"/>
                </a:cubicBezTo>
                <a:cubicBezTo>
                  <a:pt x="3956805" y="388176"/>
                  <a:pt x="3926807" y="394576"/>
                  <a:pt x="3906809" y="407375"/>
                </a:cubicBezTo>
                <a:cubicBezTo>
                  <a:pt x="3891209" y="417374"/>
                  <a:pt x="3878610" y="436173"/>
                  <a:pt x="3869011" y="463771"/>
                </a:cubicBezTo>
                <a:lnTo>
                  <a:pt x="3635625" y="439173"/>
                </a:lnTo>
                <a:cubicBezTo>
                  <a:pt x="3644425" y="398375"/>
                  <a:pt x="3657123" y="366277"/>
                  <a:pt x="3673723" y="342879"/>
                </a:cubicBezTo>
                <a:cubicBezTo>
                  <a:pt x="3690321" y="319480"/>
                  <a:pt x="3714220" y="299181"/>
                  <a:pt x="3745418" y="281983"/>
                </a:cubicBezTo>
                <a:cubicBezTo>
                  <a:pt x="3767817" y="269583"/>
                  <a:pt x="3798615" y="259984"/>
                  <a:pt x="3837813" y="253184"/>
                </a:cubicBezTo>
                <a:cubicBezTo>
                  <a:pt x="3877010" y="246385"/>
                  <a:pt x="3919407" y="242985"/>
                  <a:pt x="3965005" y="242985"/>
                </a:cubicBezTo>
                <a:close/>
                <a:moveTo>
                  <a:pt x="2759679" y="242985"/>
                </a:moveTo>
                <a:cubicBezTo>
                  <a:pt x="2863672" y="242985"/>
                  <a:pt x="2942967" y="261584"/>
                  <a:pt x="2997564" y="298782"/>
                </a:cubicBezTo>
                <a:cubicBezTo>
                  <a:pt x="3052161" y="335979"/>
                  <a:pt x="3090458" y="390376"/>
                  <a:pt x="3112457" y="461972"/>
                </a:cubicBezTo>
                <a:lnTo>
                  <a:pt x="2882672" y="492570"/>
                </a:lnTo>
                <a:cubicBezTo>
                  <a:pt x="2875472" y="465371"/>
                  <a:pt x="2862372" y="444873"/>
                  <a:pt x="2843374" y="431073"/>
                </a:cubicBezTo>
                <a:cubicBezTo>
                  <a:pt x="2824375" y="417274"/>
                  <a:pt x="2798876" y="410375"/>
                  <a:pt x="2766878" y="410375"/>
                </a:cubicBezTo>
                <a:cubicBezTo>
                  <a:pt x="2726481" y="410375"/>
                  <a:pt x="2693782" y="424847"/>
                  <a:pt x="2668784" y="453792"/>
                </a:cubicBezTo>
                <a:cubicBezTo>
                  <a:pt x="2643786" y="482737"/>
                  <a:pt x="2631287" y="526558"/>
                  <a:pt x="2631287" y="585255"/>
                </a:cubicBezTo>
                <a:cubicBezTo>
                  <a:pt x="2631287" y="637558"/>
                  <a:pt x="2643685" y="677283"/>
                  <a:pt x="2668484" y="704432"/>
                </a:cubicBezTo>
                <a:cubicBezTo>
                  <a:pt x="2693283" y="731580"/>
                  <a:pt x="2724881" y="745154"/>
                  <a:pt x="2763279" y="745154"/>
                </a:cubicBezTo>
                <a:cubicBezTo>
                  <a:pt x="2795276" y="745154"/>
                  <a:pt x="2822175" y="736955"/>
                  <a:pt x="2843973" y="720556"/>
                </a:cubicBezTo>
                <a:cubicBezTo>
                  <a:pt x="2865772" y="704157"/>
                  <a:pt x="2882071" y="678958"/>
                  <a:pt x="2892871" y="644960"/>
                </a:cubicBezTo>
                <a:lnTo>
                  <a:pt x="3125056" y="671359"/>
                </a:lnTo>
                <a:cubicBezTo>
                  <a:pt x="3112257" y="719756"/>
                  <a:pt x="3091258" y="761653"/>
                  <a:pt x="3062060" y="797051"/>
                </a:cubicBezTo>
                <a:cubicBezTo>
                  <a:pt x="3032862" y="832449"/>
                  <a:pt x="2995564" y="859947"/>
                  <a:pt x="2950167" y="879546"/>
                </a:cubicBezTo>
                <a:cubicBezTo>
                  <a:pt x="2904770" y="899145"/>
                  <a:pt x="2847073" y="908944"/>
                  <a:pt x="2777078" y="908944"/>
                </a:cubicBezTo>
                <a:cubicBezTo>
                  <a:pt x="2709482" y="908944"/>
                  <a:pt x="2653185" y="902651"/>
                  <a:pt x="2608188" y="890064"/>
                </a:cubicBezTo>
                <a:cubicBezTo>
                  <a:pt x="2563190" y="877478"/>
                  <a:pt x="2524493" y="857098"/>
                  <a:pt x="2492095" y="828924"/>
                </a:cubicBezTo>
                <a:cubicBezTo>
                  <a:pt x="2459697" y="800751"/>
                  <a:pt x="2434298" y="767683"/>
                  <a:pt x="2415899" y="729719"/>
                </a:cubicBezTo>
                <a:cubicBezTo>
                  <a:pt x="2397500" y="691756"/>
                  <a:pt x="2388301" y="641404"/>
                  <a:pt x="2388301" y="578664"/>
                </a:cubicBezTo>
                <a:cubicBezTo>
                  <a:pt x="2388301" y="513125"/>
                  <a:pt x="2399501" y="458575"/>
                  <a:pt x="2421899" y="415015"/>
                </a:cubicBezTo>
                <a:cubicBezTo>
                  <a:pt x="2438298" y="383048"/>
                  <a:pt x="2460697" y="354377"/>
                  <a:pt x="2489095" y="329000"/>
                </a:cubicBezTo>
                <a:cubicBezTo>
                  <a:pt x="2517493" y="303623"/>
                  <a:pt x="2546691" y="284742"/>
                  <a:pt x="2576690" y="272355"/>
                </a:cubicBezTo>
                <a:cubicBezTo>
                  <a:pt x="2624287" y="252775"/>
                  <a:pt x="2685283" y="242985"/>
                  <a:pt x="2759679" y="242985"/>
                </a:cubicBezTo>
                <a:close/>
                <a:moveTo>
                  <a:pt x="1917130" y="242985"/>
                </a:moveTo>
                <a:cubicBezTo>
                  <a:pt x="1990325" y="242985"/>
                  <a:pt x="2049122" y="247085"/>
                  <a:pt x="2093519" y="255284"/>
                </a:cubicBezTo>
                <a:cubicBezTo>
                  <a:pt x="2137917" y="263484"/>
                  <a:pt x="2174915" y="280583"/>
                  <a:pt x="2204512" y="306581"/>
                </a:cubicBezTo>
                <a:cubicBezTo>
                  <a:pt x="2225311" y="324580"/>
                  <a:pt x="2241711" y="350078"/>
                  <a:pt x="2253709" y="383076"/>
                </a:cubicBezTo>
                <a:cubicBezTo>
                  <a:pt x="2265708" y="416074"/>
                  <a:pt x="2271708" y="447572"/>
                  <a:pt x="2271708" y="477571"/>
                </a:cubicBezTo>
                <a:lnTo>
                  <a:pt x="2271708" y="758953"/>
                </a:lnTo>
                <a:cubicBezTo>
                  <a:pt x="2271708" y="788952"/>
                  <a:pt x="2273608" y="812450"/>
                  <a:pt x="2277408" y="829449"/>
                </a:cubicBezTo>
                <a:cubicBezTo>
                  <a:pt x="2281208" y="846448"/>
                  <a:pt x="2289507" y="868147"/>
                  <a:pt x="2302306" y="894545"/>
                </a:cubicBezTo>
                <a:lnTo>
                  <a:pt x="2073121" y="894545"/>
                </a:lnTo>
                <a:cubicBezTo>
                  <a:pt x="2063921" y="878146"/>
                  <a:pt x="2057921" y="865647"/>
                  <a:pt x="2055122" y="857048"/>
                </a:cubicBezTo>
                <a:cubicBezTo>
                  <a:pt x="2052322" y="848448"/>
                  <a:pt x="2049522" y="834949"/>
                  <a:pt x="2046722" y="816550"/>
                </a:cubicBezTo>
                <a:cubicBezTo>
                  <a:pt x="2014724" y="847348"/>
                  <a:pt x="1982926" y="869347"/>
                  <a:pt x="1951328" y="882546"/>
                </a:cubicBezTo>
                <a:cubicBezTo>
                  <a:pt x="1908130" y="900145"/>
                  <a:pt x="1857934" y="908944"/>
                  <a:pt x="1800737" y="908944"/>
                </a:cubicBezTo>
                <a:cubicBezTo>
                  <a:pt x="1724742" y="908944"/>
                  <a:pt x="1667045" y="891345"/>
                  <a:pt x="1627648" y="856148"/>
                </a:cubicBezTo>
                <a:cubicBezTo>
                  <a:pt x="1588250" y="820950"/>
                  <a:pt x="1568551" y="777552"/>
                  <a:pt x="1568551" y="725956"/>
                </a:cubicBezTo>
                <a:cubicBezTo>
                  <a:pt x="1568551" y="677558"/>
                  <a:pt x="1582750" y="637761"/>
                  <a:pt x="1611149" y="606563"/>
                </a:cubicBezTo>
                <a:cubicBezTo>
                  <a:pt x="1639547" y="575365"/>
                  <a:pt x="1691943" y="552166"/>
                  <a:pt x="1768339" y="536967"/>
                </a:cubicBezTo>
                <a:cubicBezTo>
                  <a:pt x="1859933" y="518568"/>
                  <a:pt x="1919330" y="505669"/>
                  <a:pt x="1946528" y="498269"/>
                </a:cubicBezTo>
                <a:cubicBezTo>
                  <a:pt x="1973727" y="490870"/>
                  <a:pt x="2002525" y="481170"/>
                  <a:pt x="2032923" y="469171"/>
                </a:cubicBezTo>
                <a:cubicBezTo>
                  <a:pt x="2032923" y="439173"/>
                  <a:pt x="2026723" y="418174"/>
                  <a:pt x="2014324" y="406175"/>
                </a:cubicBezTo>
                <a:cubicBezTo>
                  <a:pt x="2001925" y="394176"/>
                  <a:pt x="1980127" y="388176"/>
                  <a:pt x="1948928" y="388176"/>
                </a:cubicBezTo>
                <a:cubicBezTo>
                  <a:pt x="1908930" y="388176"/>
                  <a:pt x="1878932" y="394576"/>
                  <a:pt x="1858933" y="407375"/>
                </a:cubicBezTo>
                <a:cubicBezTo>
                  <a:pt x="1843335" y="417374"/>
                  <a:pt x="1830735" y="436173"/>
                  <a:pt x="1821136" y="463771"/>
                </a:cubicBezTo>
                <a:lnTo>
                  <a:pt x="1587750" y="439173"/>
                </a:lnTo>
                <a:cubicBezTo>
                  <a:pt x="1596550" y="398375"/>
                  <a:pt x="1609249" y="366277"/>
                  <a:pt x="1625847" y="342879"/>
                </a:cubicBezTo>
                <a:cubicBezTo>
                  <a:pt x="1642447" y="319480"/>
                  <a:pt x="1666345" y="299181"/>
                  <a:pt x="1697543" y="281983"/>
                </a:cubicBezTo>
                <a:cubicBezTo>
                  <a:pt x="1719942" y="269583"/>
                  <a:pt x="1750741" y="259984"/>
                  <a:pt x="1789938" y="253184"/>
                </a:cubicBezTo>
                <a:cubicBezTo>
                  <a:pt x="1829135" y="246385"/>
                  <a:pt x="1871533" y="242985"/>
                  <a:pt x="1917130" y="242985"/>
                </a:cubicBezTo>
                <a:close/>
                <a:moveTo>
                  <a:pt x="1422351" y="242985"/>
                </a:moveTo>
                <a:cubicBezTo>
                  <a:pt x="1458348" y="242985"/>
                  <a:pt x="1497746" y="254184"/>
                  <a:pt x="1540543" y="276583"/>
                </a:cubicBezTo>
                <a:lnTo>
                  <a:pt x="1464948" y="450572"/>
                </a:lnTo>
                <a:cubicBezTo>
                  <a:pt x="1436150" y="438573"/>
                  <a:pt x="1413351" y="432573"/>
                  <a:pt x="1396552" y="432573"/>
                </a:cubicBezTo>
                <a:cubicBezTo>
                  <a:pt x="1364554" y="432573"/>
                  <a:pt x="1339756" y="445773"/>
                  <a:pt x="1322157" y="472171"/>
                </a:cubicBezTo>
                <a:cubicBezTo>
                  <a:pt x="1296959" y="509369"/>
                  <a:pt x="1284360" y="578964"/>
                  <a:pt x="1284360" y="680958"/>
                </a:cubicBezTo>
                <a:lnTo>
                  <a:pt x="1284360" y="894545"/>
                </a:lnTo>
                <a:lnTo>
                  <a:pt x="1038974" y="894545"/>
                </a:lnTo>
                <a:lnTo>
                  <a:pt x="1038974" y="257384"/>
                </a:lnTo>
                <a:lnTo>
                  <a:pt x="1267560" y="257384"/>
                </a:lnTo>
                <a:lnTo>
                  <a:pt x="1267560" y="361778"/>
                </a:lnTo>
                <a:cubicBezTo>
                  <a:pt x="1289559" y="316580"/>
                  <a:pt x="1312257" y="285482"/>
                  <a:pt x="1335656" y="268483"/>
                </a:cubicBezTo>
                <a:cubicBezTo>
                  <a:pt x="1359054" y="251484"/>
                  <a:pt x="1387953" y="242985"/>
                  <a:pt x="1422351" y="242985"/>
                </a:cubicBezTo>
                <a:close/>
                <a:moveTo>
                  <a:pt x="3245849" y="14999"/>
                </a:moveTo>
                <a:lnTo>
                  <a:pt x="3490034" y="14999"/>
                </a:lnTo>
                <a:lnTo>
                  <a:pt x="3490034" y="181189"/>
                </a:lnTo>
                <a:lnTo>
                  <a:pt x="3245849" y="181189"/>
                </a:lnTo>
                <a:close/>
                <a:moveTo>
                  <a:pt x="473971" y="0"/>
                </a:moveTo>
                <a:cubicBezTo>
                  <a:pt x="571166" y="0"/>
                  <a:pt x="643862" y="8799"/>
                  <a:pt x="692058" y="26398"/>
                </a:cubicBezTo>
                <a:cubicBezTo>
                  <a:pt x="740255" y="43997"/>
                  <a:pt x="780253" y="71295"/>
                  <a:pt x="812052" y="108293"/>
                </a:cubicBezTo>
                <a:cubicBezTo>
                  <a:pt x="843849" y="145291"/>
                  <a:pt x="867747" y="192188"/>
                  <a:pt x="883746" y="248985"/>
                </a:cubicBezTo>
                <a:lnTo>
                  <a:pt x="621562" y="295782"/>
                </a:lnTo>
                <a:cubicBezTo>
                  <a:pt x="610763" y="262584"/>
                  <a:pt x="592464" y="237185"/>
                  <a:pt x="566666" y="219586"/>
                </a:cubicBezTo>
                <a:cubicBezTo>
                  <a:pt x="540868" y="201987"/>
                  <a:pt x="507969" y="193188"/>
                  <a:pt x="467972" y="193188"/>
                </a:cubicBezTo>
                <a:cubicBezTo>
                  <a:pt x="408375" y="193188"/>
                  <a:pt x="360878" y="213887"/>
                  <a:pt x="325480" y="255284"/>
                </a:cubicBezTo>
                <a:cubicBezTo>
                  <a:pt x="290082" y="296682"/>
                  <a:pt x="272384" y="362178"/>
                  <a:pt x="272384" y="451772"/>
                </a:cubicBezTo>
                <a:cubicBezTo>
                  <a:pt x="272384" y="546966"/>
                  <a:pt x="290282" y="614962"/>
                  <a:pt x="326080" y="655760"/>
                </a:cubicBezTo>
                <a:cubicBezTo>
                  <a:pt x="361878" y="696557"/>
                  <a:pt x="411775" y="716956"/>
                  <a:pt x="475771" y="716956"/>
                </a:cubicBezTo>
                <a:cubicBezTo>
                  <a:pt x="506169" y="716956"/>
                  <a:pt x="535167" y="712556"/>
                  <a:pt x="562766" y="703757"/>
                </a:cubicBezTo>
                <a:cubicBezTo>
                  <a:pt x="590365" y="694957"/>
                  <a:pt x="621962" y="679958"/>
                  <a:pt x="657560" y="658760"/>
                </a:cubicBezTo>
                <a:lnTo>
                  <a:pt x="657560" y="575965"/>
                </a:lnTo>
                <a:lnTo>
                  <a:pt x="475771" y="575965"/>
                </a:lnTo>
                <a:lnTo>
                  <a:pt x="475771" y="392976"/>
                </a:lnTo>
                <a:lnTo>
                  <a:pt x="895745" y="392976"/>
                </a:lnTo>
                <a:lnTo>
                  <a:pt x="895745" y="767953"/>
                </a:lnTo>
                <a:cubicBezTo>
                  <a:pt x="815351" y="822750"/>
                  <a:pt x="744255" y="860047"/>
                  <a:pt x="682458" y="879846"/>
                </a:cubicBezTo>
                <a:cubicBezTo>
                  <a:pt x="620662" y="899645"/>
                  <a:pt x="547367" y="909544"/>
                  <a:pt x="462572" y="909544"/>
                </a:cubicBezTo>
                <a:cubicBezTo>
                  <a:pt x="358178" y="909544"/>
                  <a:pt x="273083" y="891745"/>
                  <a:pt x="207288" y="856148"/>
                </a:cubicBezTo>
                <a:cubicBezTo>
                  <a:pt x="141492" y="820550"/>
                  <a:pt x="90495" y="767553"/>
                  <a:pt x="54297" y="697157"/>
                </a:cubicBezTo>
                <a:cubicBezTo>
                  <a:pt x="18099" y="626762"/>
                  <a:pt x="0" y="545966"/>
                  <a:pt x="0" y="454772"/>
                </a:cubicBezTo>
                <a:cubicBezTo>
                  <a:pt x="0" y="358778"/>
                  <a:pt x="19799" y="275283"/>
                  <a:pt x="59397" y="204287"/>
                </a:cubicBezTo>
                <a:cubicBezTo>
                  <a:pt x="98994" y="133292"/>
                  <a:pt x="156991" y="79395"/>
                  <a:pt x="233386" y="42597"/>
                </a:cubicBezTo>
                <a:cubicBezTo>
                  <a:pt x="292982" y="14199"/>
                  <a:pt x="373177" y="0"/>
                  <a:pt x="47397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14797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84F0D-5409-4DD6-96D9-868B79444425}"/>
              </a:ext>
              <a:ext uri="{C183D7F6-B498-43B3-948B-1728B52AA6E4}">
                <adec:decorative xmlns:adec="http://schemas.microsoft.com/office/drawing/2017/decorative" val="0"/>
              </a:ext>
            </a:extLst>
          </p:cNvPr>
          <p:cNvSpPr>
            <a:spLocks noGrp="1"/>
          </p:cNvSpPr>
          <p:nvPr>
            <p:ph type="title" idx="4294967295"/>
          </p:nvPr>
        </p:nvSpPr>
        <p:spPr>
          <a:xfrm>
            <a:off x="1799808" y="583966"/>
            <a:ext cx="12631049" cy="112784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p>
            <a:pPr defTabSz="555452">
              <a:spcBef>
                <a:spcPts val="0"/>
              </a:spcBef>
              <a:defRPr/>
            </a:pPr>
            <a:r>
              <a:rPr lang="es-ES" sz="6600" b="1">
                <a:solidFill>
                  <a:srgbClr val="C00000"/>
                </a:solidFill>
                <a:latin typeface="Impact" panose="020B0806030902050204" pitchFamily="34" charset="0"/>
                <a:ea typeface="+mn-ea"/>
                <a:cs typeface="+mn-cs"/>
              </a:rPr>
              <a:t>Introducción </a:t>
            </a:r>
            <a:endParaRPr lang="es-CO" sz="6600" b="1">
              <a:solidFill>
                <a:srgbClr val="C00000"/>
              </a:solidFill>
              <a:latin typeface="Impact" panose="020B0806030902050204" pitchFamily="34" charset="0"/>
              <a:ea typeface="+mn-ea"/>
              <a:cs typeface="+mn-cs"/>
            </a:endParaRPr>
          </a:p>
        </p:txBody>
      </p:sp>
      <p:pic>
        <p:nvPicPr>
          <p:cNvPr id="6" name="Imagen 5" descr="Logo bomberos &#10;&#10;Logo bomberos &#10;&#10;Logo bomberos">
            <a:extLst>
              <a:ext uri="{FF2B5EF4-FFF2-40B4-BE49-F238E27FC236}">
                <a16:creationId xmlns:a16="http://schemas.microsoft.com/office/drawing/2014/main" id="{F2571408-61B6-2138-BED9-DA67706CBAE4}"/>
              </a:ext>
              <a:ext uri="{C183D7F6-B498-43B3-948B-1728B52AA6E4}">
                <adec:decorative xmlns:adec="http://schemas.microsoft.com/office/drawing/2017/decorative" val="0"/>
              </a:ext>
            </a:extLst>
          </p:cNvPr>
          <p:cNvPicPr>
            <a:picLocks noChangeAspect="1"/>
          </p:cNvPicPr>
          <p:nvPr/>
        </p:nvPicPr>
        <p:blipFill rotWithShape="1">
          <a:blip r:embed="rId2"/>
          <a:srcRect r="91881"/>
          <a:stretch/>
        </p:blipFill>
        <p:spPr>
          <a:xfrm>
            <a:off x="-12139" y="5326"/>
            <a:ext cx="499819" cy="10059988"/>
          </a:xfrm>
          <a:prstGeom prst="rect">
            <a:avLst/>
          </a:prstGeom>
        </p:spPr>
      </p:pic>
      <p:sp>
        <p:nvSpPr>
          <p:cNvPr id="3" name="CuadroTexto 2">
            <a:extLst>
              <a:ext uri="{FF2B5EF4-FFF2-40B4-BE49-F238E27FC236}">
                <a16:creationId xmlns:a16="http://schemas.microsoft.com/office/drawing/2014/main" id="{05449DBA-1283-4860-AEB2-F68C945970B8}"/>
              </a:ext>
              <a:ext uri="{C183D7F6-B498-43B3-948B-1728B52AA6E4}">
                <adec:decorative xmlns:adec="http://schemas.microsoft.com/office/drawing/2017/decorative" val="0"/>
              </a:ext>
            </a:extLst>
          </p:cNvPr>
          <p:cNvSpPr txBox="1"/>
          <p:nvPr/>
        </p:nvSpPr>
        <p:spPr>
          <a:xfrm>
            <a:off x="6050660" y="2216458"/>
            <a:ext cx="8912162"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prstClr val="black"/>
                </a:solidFill>
                <a:effectLst/>
                <a:uLnTx/>
                <a:uFillTx/>
                <a:ea typeface="+mn-ea"/>
                <a:cs typeface="+mn-cs"/>
              </a:rPr>
              <a:t>El presente informe se define como un instrumento de gestión administrativa, que pretende establecer los avances en la ejecución del Plan estratégico Institucional 2020-2024 a través de los proyectos estratégicos, así como de la ejecución de las acciones definidas en el Plan de Acción 2023, y las actividades programadas en los diferentes planes institucionales, señalados en el Decreto 612 de 2018 “Por el cual se fijan directrices para la integración de los planes institucionales y estratégicos al Plan de Acción por parte de las entidades del Estado.”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prstClr val="black"/>
                </a:solidFill>
                <a:effectLst/>
                <a:uLnTx/>
                <a:uFillTx/>
                <a:ea typeface="+mn-ea"/>
                <a:cs typeface="+mn-cs"/>
              </a:rPr>
              <a:t>A su vez, se presentan en este documento los avances en la ejecución de las actividades realizadas en el marco de la implementación del Modelo Integrado de Planeación y Gestión, para finalmente exponer los avances en la ejecución presupuestal asociada a las metas plan y los proyectos de inversión.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prstClr val="black"/>
                </a:solidFill>
                <a:effectLst/>
                <a:uLnTx/>
                <a:uFillTx/>
                <a:ea typeface="+mn-ea"/>
                <a:cs typeface="+mn-cs"/>
              </a:rPr>
              <a:t>Cabe mencionar que este es el segundo informe trimestral de gestión institucional, el cual hace parte de los cuatros informes de seguimiento que se realizan con la periodicidad mencionada.  </a:t>
            </a:r>
            <a:endParaRPr kumimoji="0" lang="es-CO" sz="2400" b="0" i="0" u="none" strike="noStrike" kern="1200" cap="none" spc="0" normalizeH="0" baseline="0" noProof="0">
              <a:ln>
                <a:noFill/>
              </a:ln>
              <a:solidFill>
                <a:prstClr val="black"/>
              </a:solidFill>
              <a:effectLst/>
              <a:uLnTx/>
              <a:uFillTx/>
              <a:ea typeface="+mn-ea"/>
              <a:cs typeface="+mn-cs"/>
            </a:endParaRPr>
          </a:p>
        </p:txBody>
      </p:sp>
      <p:pic>
        <p:nvPicPr>
          <p:cNvPr id="5" name="Imagen 4" descr="Logo bomberos &#10;&#10;Logo bomberos &#10;&#10;Logo bomberos">
            <a:extLst>
              <a:ext uri="{C183D7F6-B498-43B3-948B-1728B52AA6E4}">
                <adec:decorative xmlns:adec="http://schemas.microsoft.com/office/drawing/2017/decorative" val="0"/>
              </a:ext>
            </a:extLst>
          </p:cNvPr>
          <p:cNvPicPr>
            <a:picLocks noChangeAspect="1"/>
          </p:cNvPicPr>
          <p:nvPr/>
        </p:nvPicPr>
        <p:blipFill rotWithShape="1">
          <a:blip r:embed="rId2"/>
          <a:srcRect l="7922" t="90287" b="1520"/>
          <a:stretch/>
        </p:blipFill>
        <p:spPr>
          <a:xfrm>
            <a:off x="568960" y="9103723"/>
            <a:ext cx="5668420" cy="824184"/>
          </a:xfrm>
          <a:prstGeom prst="rect">
            <a:avLst/>
          </a:prstGeom>
        </p:spPr>
      </p:pic>
      <p:pic>
        <p:nvPicPr>
          <p:cNvPr id="7" name="Modelo 3D 3">
            <a:extLst>
              <a:ext uri="{FF2B5EF4-FFF2-40B4-BE49-F238E27FC236}">
                <a16:creationId xmlns:a16="http://schemas.microsoft.com/office/drawing/2014/main" id="{C7D1D963-D63E-2C76-0800-0A01808B708B}"/>
              </a:ext>
              <a:ext uri="{C183D7F6-B498-43B3-948B-1728B52AA6E4}">
                <adec:decorative xmlns:adec="http://schemas.microsoft.com/office/drawing/2017/decorative" val="1"/>
              </a:ext>
            </a:extLst>
          </p:cNvPr>
          <p:cNvPicPr/>
          <p:nvPr/>
        </p:nvPicPr>
        <p:blipFill rotWithShape="1">
          <a:blip r:embed="rId3"/>
          <a:srcRect t="40308"/>
          <a:stretch/>
        </p:blipFill>
        <p:spPr>
          <a:xfrm>
            <a:off x="1115532" y="3575957"/>
            <a:ext cx="4321882" cy="3039257"/>
          </a:xfrm>
          <a:prstGeom prst="rect">
            <a:avLst/>
          </a:prstGeom>
        </p:spPr>
      </p:pic>
    </p:spTree>
    <p:extLst>
      <p:ext uri="{BB962C8B-B14F-4D97-AF65-F5344CB8AC3E}">
        <p14:creationId xmlns:p14="http://schemas.microsoft.com/office/powerpoint/2010/main" val="340185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42014AC3-8805-9E09-1AFC-2CAAC2DF3399}"/>
              </a:ext>
              <a:ext uri="{C183D7F6-B498-43B3-948B-1728B52AA6E4}">
                <adec:decorative xmlns:adec="http://schemas.microsoft.com/office/drawing/2017/decorative" val="1"/>
              </a:ext>
            </a:extLst>
          </p:cNvPr>
          <p:cNvSpPr/>
          <p:nvPr/>
        </p:nvSpPr>
        <p:spPr>
          <a:xfrm>
            <a:off x="13106940" y="75193"/>
            <a:ext cx="2321276" cy="830997"/>
          </a:xfrm>
          <a:prstGeom prst="rect">
            <a:avLst/>
          </a:prstGeom>
        </p:spPr>
        <p:txBody>
          <a:bodyPr wrap="none">
            <a:spAutoFit/>
          </a:body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a:ln>
                  <a:noFill/>
                </a:ln>
                <a:solidFill>
                  <a:prstClr val="white">
                    <a:lumMod val="50000"/>
                  </a:prstClr>
                </a:solidFill>
                <a:effectLst/>
                <a:uLnTx/>
                <a:uFillTx/>
                <a:latin typeface="Calibri"/>
                <a:ea typeface="+mn-ea"/>
                <a:cs typeface="+mn-cs"/>
              </a:rPr>
              <a:t>Temas    </a:t>
            </a:r>
            <a:endParaRPr kumimoji="0" lang="es-MX" sz="45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9" name="Título 3">
            <a:extLst>
              <a:ext uri="{FF2B5EF4-FFF2-40B4-BE49-F238E27FC236}">
                <a16:creationId xmlns:a16="http://schemas.microsoft.com/office/drawing/2014/main" id="{5CF4C3DA-0CAC-DCE1-184D-2661D3335818}"/>
              </a:ext>
              <a:ext uri="{C183D7F6-B498-43B3-948B-1728B52AA6E4}">
                <adec:decorative xmlns:adec="http://schemas.microsoft.com/office/drawing/2017/decorative" val="1"/>
              </a:ext>
            </a:extLst>
          </p:cNvPr>
          <p:cNvSpPr txBox="1">
            <a:spLocks noGrp="1"/>
          </p:cNvSpPr>
          <p:nvPr>
            <p:ph type="title" idx="4294967295"/>
          </p:nvPr>
        </p:nvSpPr>
        <p:spPr>
          <a:xfrm>
            <a:off x="3162245" y="321419"/>
            <a:ext cx="9668534" cy="112784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marL="0" marR="0" lvl="0" indent="0" algn="ctr" defTabSz="1462701" rtl="0" fontAlgn="auto" hangingPunct="1">
              <a:lnSpc>
                <a:spcPct val="100000"/>
              </a:lnSpc>
              <a:spcBef>
                <a:spcPts val="0"/>
              </a:spcBef>
              <a:spcAft>
                <a:spcPts val="0"/>
              </a:spcAft>
              <a:buNone/>
              <a:tabLst/>
              <a:defRPr lang="es-ES" sz="7000" b="0" i="0" u="none" strike="noStrike" kern="1200" cap="none" spc="0" baseline="0">
                <a:solidFill>
                  <a:srgbClr val="000000"/>
                </a:solidFill>
                <a:uFillTx/>
                <a:latin typeface="Calibri"/>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dirty="0">
                <a:ln>
                  <a:noFill/>
                </a:ln>
                <a:solidFill>
                  <a:srgbClr val="C00000"/>
                </a:solidFill>
                <a:uLnTx/>
                <a:uFillTx/>
                <a:latin typeface="Impact" panose="020B0806030902050204" pitchFamily="34" charset="0"/>
                <a:ea typeface="+mn-ea"/>
                <a:cs typeface="+mn-cs"/>
              </a:rPr>
              <a:t>Contenido del informe</a:t>
            </a:r>
            <a:endParaRPr kumimoji="0" lang="es-CO" sz="6600" b="0" i="0" u="none" strike="noStrike" kern="1200" cap="none" spc="0" normalizeH="0" baseline="0" noProof="0" dirty="0">
              <a:ln>
                <a:noFill/>
              </a:ln>
              <a:solidFill>
                <a:srgbClr val="C00000"/>
              </a:solidFill>
              <a:uLnTx/>
              <a:uFillTx/>
              <a:latin typeface="Impact" panose="020B0806030902050204" pitchFamily="34" charset="0"/>
              <a:ea typeface="+mn-ea"/>
              <a:cs typeface="+mn-cs"/>
            </a:endParaRPr>
          </a:p>
        </p:txBody>
      </p:sp>
      <p:graphicFrame>
        <p:nvGraphicFramePr>
          <p:cNvPr id="10" name="Diagrama 9">
            <a:extLst>
              <a:ext uri="{FF2B5EF4-FFF2-40B4-BE49-F238E27FC236}">
                <a16:creationId xmlns:a16="http://schemas.microsoft.com/office/drawing/2014/main" id="{80494E40-2C64-196D-9513-099985F0FD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1902820"/>
              </p:ext>
            </p:extLst>
          </p:nvPr>
        </p:nvGraphicFramePr>
        <p:xfrm>
          <a:off x="-1143114" y="1937027"/>
          <a:ext cx="9668533" cy="6681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Conector recto 10">
            <a:extLst>
              <a:ext uri="{FF2B5EF4-FFF2-40B4-BE49-F238E27FC236}">
                <a16:creationId xmlns:a16="http://schemas.microsoft.com/office/drawing/2014/main" id="{4787D1C6-6B31-EA61-B7C8-0EC1B779AC9B}"/>
              </a:ext>
              <a:ext uri="{C183D7F6-B498-43B3-948B-1728B52AA6E4}">
                <adec:decorative xmlns:adec="http://schemas.microsoft.com/office/drawing/2017/decorative" val="1"/>
              </a:ext>
            </a:extLst>
          </p:cNvPr>
          <p:cNvCxnSpPr>
            <a:cxnSpLocks/>
          </p:cNvCxnSpPr>
          <p:nvPr/>
        </p:nvCxnSpPr>
        <p:spPr>
          <a:xfrm flipH="1">
            <a:off x="7773194" y="1893226"/>
            <a:ext cx="7147" cy="6681447"/>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0571FA47-B797-53A6-69FA-B0F9867AC64A}"/>
              </a:ext>
              <a:ext uri="{C183D7F6-B498-43B3-948B-1728B52AA6E4}">
                <adec:decorative xmlns:adec="http://schemas.microsoft.com/office/drawing/2017/decorative" val="1"/>
              </a:ext>
            </a:extLst>
          </p:cNvPr>
          <p:cNvSpPr txBox="1"/>
          <p:nvPr/>
        </p:nvSpPr>
        <p:spPr>
          <a:xfrm>
            <a:off x="9807741" y="1356776"/>
            <a:ext cx="2502759" cy="400110"/>
          </a:xfrm>
          <a:prstGeom prst="rect">
            <a:avLst/>
          </a:prstGeom>
          <a:noFill/>
        </p:spPr>
        <p:txBody>
          <a:bodyPr wrap="square" rtlCol="0">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prstClr val="black"/>
                </a:solidFill>
                <a:effectLst/>
                <a:uLnTx/>
                <a:uFillTx/>
                <a:ea typeface="+mn-ea"/>
                <a:cs typeface="+mn-cs"/>
              </a:rPr>
              <a:t>Índice de Tablas</a:t>
            </a:r>
          </a:p>
        </p:txBody>
      </p:sp>
      <p:sp>
        <p:nvSpPr>
          <p:cNvPr id="13" name="CuadroTexto 12">
            <a:hlinkClick r:id="rId7" action="ppaction://hlinksldjump"/>
            <a:extLst>
              <a:ext uri="{FF2B5EF4-FFF2-40B4-BE49-F238E27FC236}">
                <a16:creationId xmlns:a16="http://schemas.microsoft.com/office/drawing/2014/main" id="{52191FE4-A3B0-56B1-1B44-B54D2CE7DEBC}"/>
              </a:ext>
              <a:ext uri="{C183D7F6-B498-43B3-948B-1728B52AA6E4}">
                <adec:decorative xmlns:adec="http://schemas.microsoft.com/office/drawing/2017/decorative" val="1"/>
              </a:ext>
            </a:extLst>
          </p:cNvPr>
          <p:cNvSpPr txBox="1"/>
          <p:nvPr/>
        </p:nvSpPr>
        <p:spPr>
          <a:xfrm>
            <a:off x="8397496" y="1793531"/>
            <a:ext cx="6087641" cy="400110"/>
          </a:xfrm>
          <a:prstGeom prst="rect">
            <a:avLst/>
          </a:prstGeom>
          <a:noFill/>
        </p:spPr>
        <p:txBody>
          <a:bodyPr wrap="square" rtlCol="0">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Tabla 1. alineación proyectos estratégicos PEI. </a:t>
            </a:r>
          </a:p>
        </p:txBody>
      </p:sp>
      <p:sp>
        <p:nvSpPr>
          <p:cNvPr id="14" name="CuadroTexto 13">
            <a:extLst>
              <a:ext uri="{FF2B5EF4-FFF2-40B4-BE49-F238E27FC236}">
                <a16:creationId xmlns:a16="http://schemas.microsoft.com/office/drawing/2014/main" id="{B618B4F0-BDD6-1362-9291-ED4F78817CDA}"/>
              </a:ext>
              <a:ext uri="{C183D7F6-B498-43B3-948B-1728B52AA6E4}">
                <adec:decorative xmlns:adec="http://schemas.microsoft.com/office/drawing/2017/decorative" val="1"/>
              </a:ext>
            </a:extLst>
          </p:cNvPr>
          <p:cNvSpPr txBox="1"/>
          <p:nvPr/>
        </p:nvSpPr>
        <p:spPr>
          <a:xfrm>
            <a:off x="8397496" y="2184655"/>
            <a:ext cx="4680741" cy="400110"/>
          </a:xfrm>
          <a:prstGeom prst="rect">
            <a:avLst/>
          </a:prstGeom>
          <a:noFill/>
        </p:spPr>
        <p:txBody>
          <a:bodyPr wrap="square" rtlCol="0">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Tabla 2. Indicadores de Impacto PEI. </a:t>
            </a:r>
          </a:p>
        </p:txBody>
      </p:sp>
      <p:sp>
        <p:nvSpPr>
          <p:cNvPr id="16" name="Rectángulo 15">
            <a:extLst>
              <a:ext uri="{FF2B5EF4-FFF2-40B4-BE49-F238E27FC236}">
                <a16:creationId xmlns:a16="http://schemas.microsoft.com/office/drawing/2014/main" id="{638F9BB7-99A1-92C4-5C8C-62AB9A567A22}"/>
              </a:ext>
              <a:ext uri="{C183D7F6-B498-43B3-948B-1728B52AA6E4}">
                <adec:decorative xmlns:adec="http://schemas.microsoft.com/office/drawing/2017/decorative" val="1"/>
              </a:ext>
            </a:extLst>
          </p:cNvPr>
          <p:cNvSpPr/>
          <p:nvPr/>
        </p:nvSpPr>
        <p:spPr>
          <a:xfrm>
            <a:off x="8405885" y="2575779"/>
            <a:ext cx="4245073" cy="400110"/>
          </a:xfrm>
          <a:prstGeom prst="rect">
            <a:avLst/>
          </a:prstGeom>
        </p:spPr>
        <p:txBody>
          <a:bodyPr wrap="none">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Tabla 3. Indicadores de Plan de Acción. </a:t>
            </a:r>
          </a:p>
        </p:txBody>
      </p:sp>
      <p:sp>
        <p:nvSpPr>
          <p:cNvPr id="17" name="Rectángulo 16">
            <a:extLst>
              <a:ext uri="{FF2B5EF4-FFF2-40B4-BE49-F238E27FC236}">
                <a16:creationId xmlns:a16="http://schemas.microsoft.com/office/drawing/2014/main" id="{22C27656-E6C0-9353-38EA-5D2A7183DE63}"/>
              </a:ext>
              <a:ext uri="{C183D7F6-B498-43B3-948B-1728B52AA6E4}">
                <adec:decorative xmlns:adec="http://schemas.microsoft.com/office/drawing/2017/decorative" val="1"/>
              </a:ext>
            </a:extLst>
          </p:cNvPr>
          <p:cNvSpPr/>
          <p:nvPr/>
        </p:nvSpPr>
        <p:spPr>
          <a:xfrm>
            <a:off x="8397495" y="2966903"/>
            <a:ext cx="4486356" cy="400110"/>
          </a:xfrm>
          <a:prstGeom prst="rect">
            <a:avLst/>
          </a:prstGeom>
        </p:spPr>
        <p:txBody>
          <a:bodyPr wrap="none">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Tabla 4. Observaciones de Avance MIPG.  </a:t>
            </a:r>
          </a:p>
        </p:txBody>
      </p:sp>
      <p:sp>
        <p:nvSpPr>
          <p:cNvPr id="18" name="Rectángulo 17">
            <a:extLst>
              <a:ext uri="{FF2B5EF4-FFF2-40B4-BE49-F238E27FC236}">
                <a16:creationId xmlns:a16="http://schemas.microsoft.com/office/drawing/2014/main" id="{7328C0E1-9C4E-27B0-126B-D948950D0D1C}"/>
              </a:ext>
              <a:ext uri="{C183D7F6-B498-43B3-948B-1728B52AA6E4}">
                <adec:decorative xmlns:adec="http://schemas.microsoft.com/office/drawing/2017/decorative" val="1"/>
              </a:ext>
            </a:extLst>
          </p:cNvPr>
          <p:cNvSpPr/>
          <p:nvPr/>
        </p:nvSpPr>
        <p:spPr>
          <a:xfrm>
            <a:off x="9852710" y="3491090"/>
            <a:ext cx="2123851" cy="400110"/>
          </a:xfrm>
          <a:prstGeom prst="rect">
            <a:avLst/>
          </a:prstGeom>
        </p:spPr>
        <p:txBody>
          <a:bodyPr wrap="none">
            <a:spAutoFit/>
          </a:bodyPr>
          <a:lstStyle/>
          <a:p>
            <a:pPr marL="0" marR="0" lvl="0" indent="0" algn="l" defTabSz="555452"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prstClr val="black"/>
                </a:solidFill>
                <a:effectLst/>
                <a:uLnTx/>
                <a:uFillTx/>
                <a:ea typeface="+mn-ea"/>
                <a:cs typeface="+mn-cs"/>
              </a:rPr>
              <a:t>Índice de Gráficas </a:t>
            </a:r>
          </a:p>
        </p:txBody>
      </p:sp>
      <p:sp>
        <p:nvSpPr>
          <p:cNvPr id="25" name="Rectángulo 24">
            <a:extLst>
              <a:ext uri="{FF2B5EF4-FFF2-40B4-BE49-F238E27FC236}">
                <a16:creationId xmlns:a16="http://schemas.microsoft.com/office/drawing/2014/main" id="{4B4D1B03-47F1-7AB3-C9B9-D8868898BCF2}"/>
              </a:ext>
              <a:ext uri="{C183D7F6-B498-43B3-948B-1728B52AA6E4}">
                <adec:decorative xmlns:adec="http://schemas.microsoft.com/office/drawing/2017/decorative" val="1"/>
              </a:ext>
            </a:extLst>
          </p:cNvPr>
          <p:cNvSpPr/>
          <p:nvPr/>
        </p:nvSpPr>
        <p:spPr>
          <a:xfrm>
            <a:off x="8501098" y="3877873"/>
            <a:ext cx="64944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1 . Avances por  Pilares del Plan Estratégico Institucional.</a:t>
            </a:r>
          </a:p>
        </p:txBody>
      </p:sp>
      <p:sp>
        <p:nvSpPr>
          <p:cNvPr id="26" name="CuadroTexto 25">
            <a:extLst>
              <a:ext uri="{FF2B5EF4-FFF2-40B4-BE49-F238E27FC236}">
                <a16:creationId xmlns:a16="http://schemas.microsoft.com/office/drawing/2014/main" id="{F19CB07B-4D8A-665D-4780-609B05215D1D}"/>
              </a:ext>
              <a:ext uri="{C183D7F6-B498-43B3-948B-1728B52AA6E4}">
                <adec:decorative xmlns:adec="http://schemas.microsoft.com/office/drawing/2017/decorative" val="1"/>
              </a:ext>
            </a:extLst>
          </p:cNvPr>
          <p:cNvSpPr txBox="1"/>
          <p:nvPr/>
        </p:nvSpPr>
        <p:spPr>
          <a:xfrm>
            <a:off x="8501098" y="4593165"/>
            <a:ext cx="652853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2 . Avances por Objetivos Estratégicos del Plan Estratégico Institucional.</a:t>
            </a:r>
          </a:p>
        </p:txBody>
      </p:sp>
      <p:sp>
        <p:nvSpPr>
          <p:cNvPr id="27" name="Rectángulo 26">
            <a:extLst>
              <a:ext uri="{FF2B5EF4-FFF2-40B4-BE49-F238E27FC236}">
                <a16:creationId xmlns:a16="http://schemas.microsoft.com/office/drawing/2014/main" id="{8BD3CEB7-93C1-E4E9-A181-1EFE64A48E8F}"/>
              </a:ext>
              <a:ext uri="{C183D7F6-B498-43B3-948B-1728B52AA6E4}">
                <adec:decorative xmlns:adec="http://schemas.microsoft.com/office/drawing/2017/decorative" val="1"/>
              </a:ext>
            </a:extLst>
          </p:cNvPr>
          <p:cNvSpPr/>
          <p:nvPr/>
        </p:nvSpPr>
        <p:spPr>
          <a:xfrm>
            <a:off x="8501098" y="5308457"/>
            <a:ext cx="426858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3 . Avance en las acciones del Plan de Acción.</a:t>
            </a:r>
          </a:p>
        </p:txBody>
      </p:sp>
      <p:sp>
        <p:nvSpPr>
          <p:cNvPr id="28" name="Rectángulo 27">
            <a:extLst>
              <a:ext uri="{FF2B5EF4-FFF2-40B4-BE49-F238E27FC236}">
                <a16:creationId xmlns:a16="http://schemas.microsoft.com/office/drawing/2014/main" id="{1CB669A0-77D0-C8AF-6140-01B2ADE65311}"/>
              </a:ext>
              <a:ext uri="{C183D7F6-B498-43B3-948B-1728B52AA6E4}">
                <adec:decorative xmlns:adec="http://schemas.microsoft.com/office/drawing/2017/decorative" val="1"/>
              </a:ext>
            </a:extLst>
          </p:cNvPr>
          <p:cNvSpPr/>
          <p:nvPr/>
        </p:nvSpPr>
        <p:spPr>
          <a:xfrm>
            <a:off x="8501098" y="6023749"/>
            <a:ext cx="494270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4. % de avance Planes Institucionales. </a:t>
            </a:r>
          </a:p>
        </p:txBody>
      </p:sp>
      <p:sp>
        <p:nvSpPr>
          <p:cNvPr id="29" name="Rectángulo 28">
            <a:extLst>
              <a:ext uri="{FF2B5EF4-FFF2-40B4-BE49-F238E27FC236}">
                <a16:creationId xmlns:a16="http://schemas.microsoft.com/office/drawing/2014/main" id="{8A1A88D7-1818-B26A-A2C2-C5356346098A}"/>
              </a:ext>
              <a:ext uri="{C183D7F6-B498-43B3-948B-1728B52AA6E4}">
                <adec:decorative xmlns:adec="http://schemas.microsoft.com/office/drawing/2017/decorative" val="1"/>
              </a:ext>
            </a:extLst>
          </p:cNvPr>
          <p:cNvSpPr/>
          <p:nvPr/>
        </p:nvSpPr>
        <p:spPr>
          <a:xfrm>
            <a:off x="8501098" y="6431265"/>
            <a:ext cx="64794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5. % de avance en la Implementación de MIPG.  </a:t>
            </a:r>
          </a:p>
        </p:txBody>
      </p:sp>
      <p:sp>
        <p:nvSpPr>
          <p:cNvPr id="30" name="CuadroTexto 29">
            <a:extLst>
              <a:ext uri="{FF2B5EF4-FFF2-40B4-BE49-F238E27FC236}">
                <a16:creationId xmlns:a16="http://schemas.microsoft.com/office/drawing/2014/main" id="{CDC213EC-B90A-A998-7715-D49EBE42C553}"/>
              </a:ext>
              <a:ext uri="{C183D7F6-B498-43B3-948B-1728B52AA6E4}">
                <adec:decorative xmlns:adec="http://schemas.microsoft.com/office/drawing/2017/decorative" val="1"/>
              </a:ext>
            </a:extLst>
          </p:cNvPr>
          <p:cNvSpPr txBox="1"/>
          <p:nvPr/>
        </p:nvSpPr>
        <p:spPr>
          <a:xfrm>
            <a:off x="8501098" y="6838781"/>
            <a:ext cx="648588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6 % de avance ejecución</a:t>
            </a:r>
            <a:r>
              <a:rPr kumimoji="0" lang="es-CO" sz="2000" b="0" i="0" u="none" strike="noStrike" kern="1200" cap="none" spc="0" normalizeH="0" baseline="0" noProof="0">
                <a:ln>
                  <a:noFill/>
                </a:ln>
                <a:solidFill>
                  <a:prstClr val="black"/>
                </a:solidFill>
                <a:effectLst/>
                <a:uLnTx/>
                <a:uFillTx/>
                <a:ea typeface="+mn-ea"/>
                <a:cs typeface="+mn-cs"/>
              </a:rPr>
              <a:t> de fortalecimiento de la infraestructura de tecnología informática y de comunicaciones.</a:t>
            </a:r>
            <a:endParaRPr kumimoji="0" lang="es-CO" sz="2000" b="0" i="1" u="none" strike="noStrike" kern="1200" cap="none" spc="0" normalizeH="0" baseline="0" noProof="0">
              <a:ln>
                <a:noFill/>
              </a:ln>
              <a:solidFill>
                <a:prstClr val="black"/>
              </a:solidFill>
              <a:effectLst/>
              <a:uLnTx/>
              <a:uFillTx/>
              <a:ea typeface="+mn-ea"/>
              <a:cs typeface="+mn-cs"/>
            </a:endParaRPr>
          </a:p>
        </p:txBody>
      </p:sp>
      <p:sp>
        <p:nvSpPr>
          <p:cNvPr id="31" name="CuadroTexto 30">
            <a:extLst>
              <a:ext uri="{FF2B5EF4-FFF2-40B4-BE49-F238E27FC236}">
                <a16:creationId xmlns:a16="http://schemas.microsoft.com/office/drawing/2014/main" id="{475D811D-AC94-465C-7D09-085F13EA61B2}"/>
              </a:ext>
              <a:ext uri="{C183D7F6-B498-43B3-948B-1728B52AA6E4}">
                <adec:decorative xmlns:adec="http://schemas.microsoft.com/office/drawing/2017/decorative" val="1"/>
              </a:ext>
            </a:extLst>
          </p:cNvPr>
          <p:cNvSpPr txBox="1"/>
          <p:nvPr/>
        </p:nvSpPr>
        <p:spPr>
          <a:xfrm>
            <a:off x="8501099" y="7861850"/>
            <a:ext cx="627829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7 % de avance ejecución </a:t>
            </a:r>
            <a:r>
              <a:rPr kumimoji="0" lang="es-CO" sz="2000" b="0" i="0" u="none" strike="noStrike" kern="1200" cap="none" spc="0" normalizeH="0" baseline="0" noProof="0">
                <a:ln>
                  <a:noFill/>
                </a:ln>
                <a:solidFill>
                  <a:prstClr val="black"/>
                </a:solidFill>
                <a:effectLst/>
                <a:uLnTx/>
                <a:uFillTx/>
                <a:ea typeface="+mn-ea"/>
                <a:cs typeface="+mn-cs"/>
              </a:rPr>
              <a:t>Fortalecimiento de la planeación y gestión de la UAE Cuerpo Oficial de Bomberos de  Bogotá.</a:t>
            </a:r>
            <a:endParaRPr kumimoji="0" lang="es-CO" sz="2000" b="0" i="1" u="none" strike="noStrike" kern="1200" cap="none" spc="0" normalizeH="0" baseline="0" noProof="0">
              <a:ln>
                <a:noFill/>
              </a:ln>
              <a:solidFill>
                <a:prstClr val="black"/>
              </a:solidFill>
              <a:effectLst/>
              <a:uLnTx/>
              <a:uFillTx/>
              <a:ea typeface="+mn-ea"/>
              <a:cs typeface="+mn-cs"/>
            </a:endParaRPr>
          </a:p>
        </p:txBody>
      </p:sp>
      <p:sp>
        <p:nvSpPr>
          <p:cNvPr id="32" name="Rectángulo 31">
            <a:extLst>
              <a:ext uri="{FF2B5EF4-FFF2-40B4-BE49-F238E27FC236}">
                <a16:creationId xmlns:a16="http://schemas.microsoft.com/office/drawing/2014/main" id="{456D4C65-35AF-B7B6-A113-1D76695B6B24}"/>
              </a:ext>
              <a:ext uri="{C183D7F6-B498-43B3-948B-1728B52AA6E4}">
                <adec:decorative xmlns:adec="http://schemas.microsoft.com/office/drawing/2017/decorative" val="1"/>
              </a:ext>
            </a:extLst>
          </p:cNvPr>
          <p:cNvSpPr/>
          <p:nvPr/>
        </p:nvSpPr>
        <p:spPr>
          <a:xfrm>
            <a:off x="8501098" y="8884921"/>
            <a:ext cx="648588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1" u="none" strike="noStrike" kern="1200" cap="none" spc="0" normalizeH="0" baseline="0" noProof="0">
                <a:ln>
                  <a:noFill/>
                </a:ln>
                <a:solidFill>
                  <a:prstClr val="black"/>
                </a:solidFill>
                <a:effectLst/>
                <a:uLnTx/>
                <a:uFillTx/>
                <a:ea typeface="+mn-ea"/>
                <a:cs typeface="+mn-cs"/>
              </a:rPr>
              <a:t>Gráfica 8 % de avance ejecución </a:t>
            </a:r>
            <a:r>
              <a:rPr kumimoji="0" lang="es-CO" sz="2000" b="0" i="0" u="none" strike="noStrike" kern="1200" cap="none" spc="0" normalizeH="0" baseline="0" noProof="0">
                <a:ln>
                  <a:noFill/>
                </a:ln>
                <a:solidFill>
                  <a:prstClr val="black"/>
                </a:solidFill>
                <a:effectLst/>
                <a:uLnTx/>
                <a:uFillTx/>
                <a:ea typeface="+mn-ea"/>
                <a:cs typeface="+mn-cs"/>
              </a:rPr>
              <a:t>Fortalecimiento del Cuerpo Oficial de Bomberos de Bogotá.</a:t>
            </a:r>
            <a:endParaRPr kumimoji="0" lang="es-CO" sz="2000" b="0" i="1" u="none" strike="noStrike" kern="1200" cap="none" spc="0" normalizeH="0" baseline="0" noProof="0">
              <a:ln>
                <a:noFill/>
              </a:ln>
              <a:solidFill>
                <a:prstClr val="black"/>
              </a:solidFill>
              <a:effectLst/>
              <a:uLnTx/>
              <a:uFillTx/>
              <a:ea typeface="+mn-ea"/>
              <a:cs typeface="+mn-cs"/>
            </a:endParaRPr>
          </a:p>
        </p:txBody>
      </p:sp>
      <p:pic>
        <p:nvPicPr>
          <p:cNvPr id="2" name="Imagen 1">
            <a:extLst>
              <a:ext uri="{FF2B5EF4-FFF2-40B4-BE49-F238E27FC236}">
                <a16:creationId xmlns:a16="http://schemas.microsoft.com/office/drawing/2014/main" id="{F21D6354-BCE7-D0BE-AE59-19CF3EB5C945}"/>
              </a:ext>
              <a:ext uri="{C183D7F6-B498-43B3-948B-1728B52AA6E4}">
                <adec:decorative xmlns:adec="http://schemas.microsoft.com/office/drawing/2017/decorative" val="1"/>
              </a:ext>
            </a:extLst>
          </p:cNvPr>
          <p:cNvPicPr>
            <a:picLocks noChangeAspect="1"/>
          </p:cNvPicPr>
          <p:nvPr/>
        </p:nvPicPr>
        <p:blipFill rotWithShape="1">
          <a:blip r:embed="rId8"/>
          <a:srcRect r="91881"/>
          <a:stretch/>
        </p:blipFill>
        <p:spPr>
          <a:xfrm>
            <a:off x="-12139" y="5326"/>
            <a:ext cx="499819" cy="10059988"/>
          </a:xfrm>
          <a:prstGeom prst="rect">
            <a:avLst/>
          </a:prstGeom>
        </p:spPr>
      </p:pic>
      <p:pic>
        <p:nvPicPr>
          <p:cNvPr id="3" name="Imagen 2">
            <a:extLst>
              <a:ext uri="{FF2B5EF4-FFF2-40B4-BE49-F238E27FC236}">
                <a16:creationId xmlns:a16="http://schemas.microsoft.com/office/drawing/2014/main" id="{B94E4E2A-064C-F265-FE68-45F850DE8E68}"/>
              </a:ext>
              <a:ext uri="{C183D7F6-B498-43B3-948B-1728B52AA6E4}">
                <adec:decorative xmlns:adec="http://schemas.microsoft.com/office/drawing/2017/decorative" val="1"/>
              </a:ext>
            </a:extLst>
          </p:cNvPr>
          <p:cNvPicPr>
            <a:picLocks noChangeAspect="1"/>
          </p:cNvPicPr>
          <p:nvPr/>
        </p:nvPicPr>
        <p:blipFill rotWithShape="1">
          <a:blip r:embed="rId8"/>
          <a:srcRect l="7922" t="90287" b="1520"/>
          <a:stretch/>
        </p:blipFill>
        <p:spPr>
          <a:xfrm>
            <a:off x="568960" y="9103723"/>
            <a:ext cx="5668420" cy="824184"/>
          </a:xfrm>
          <a:prstGeom prst="rect">
            <a:avLst/>
          </a:prstGeom>
        </p:spPr>
      </p:pic>
    </p:spTree>
    <p:extLst>
      <p:ext uri="{BB962C8B-B14F-4D97-AF65-F5344CB8AC3E}">
        <p14:creationId xmlns:p14="http://schemas.microsoft.com/office/powerpoint/2010/main" val="399942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42014AC3-8805-9E09-1AFC-2CAAC2DF3399}"/>
              </a:ext>
              <a:ext uri="{C183D7F6-B498-43B3-948B-1728B52AA6E4}">
                <adec:decorative xmlns:adec="http://schemas.microsoft.com/office/drawing/2017/decorative" val="1"/>
              </a:ext>
            </a:extLst>
          </p:cNvPr>
          <p:cNvSpPr>
            <a:spLocks noGrp="1"/>
          </p:cNvSpPr>
          <p:nvPr>
            <p:ph type="title" idx="4294967295"/>
          </p:nvPr>
        </p:nvSpPr>
        <p:spPr>
          <a:xfrm>
            <a:off x="11699418" y="30897"/>
            <a:ext cx="355146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a:ln>
                  <a:noFill/>
                </a:ln>
                <a:solidFill>
                  <a:prstClr val="white">
                    <a:lumMod val="50000"/>
                  </a:prstClr>
                </a:solidFill>
                <a:effectLst/>
                <a:uLnTx/>
                <a:uFillTx/>
                <a:latin typeface="Calibri"/>
                <a:ea typeface="+mn-ea"/>
                <a:cs typeface="+mn-cs"/>
              </a:rPr>
              <a:t>Instrumentos    </a:t>
            </a:r>
            <a:endParaRPr kumimoji="0" lang="es-MX" sz="45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9" name="Título 3">
            <a:extLst>
              <a:ext uri="{FF2B5EF4-FFF2-40B4-BE49-F238E27FC236}">
                <a16:creationId xmlns:a16="http://schemas.microsoft.com/office/drawing/2014/main" id="{5CF4C3DA-0CAC-DCE1-184D-2661D3335818}"/>
              </a:ext>
              <a:ext uri="{C183D7F6-B498-43B3-948B-1728B52AA6E4}">
                <adec:decorative xmlns:adec="http://schemas.microsoft.com/office/drawing/2017/decorative" val="1"/>
              </a:ext>
            </a:extLst>
          </p:cNvPr>
          <p:cNvSpPr txBox="1">
            <a:spLocks/>
          </p:cNvSpPr>
          <p:nvPr/>
        </p:nvSpPr>
        <p:spPr>
          <a:xfrm>
            <a:off x="4736894" y="132081"/>
            <a:ext cx="6072599" cy="112784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marL="0" marR="0" lvl="0" indent="0" algn="ctr" defTabSz="1462701" rtl="0" fontAlgn="auto" hangingPunct="1">
              <a:lnSpc>
                <a:spcPct val="100000"/>
              </a:lnSpc>
              <a:spcBef>
                <a:spcPts val="0"/>
              </a:spcBef>
              <a:spcAft>
                <a:spcPts val="0"/>
              </a:spcAft>
              <a:buNone/>
              <a:tabLst/>
              <a:defRPr lang="es-ES" sz="7000" b="0" i="0" u="none" strike="noStrike" kern="1200" cap="none" spc="0" baseline="0">
                <a:solidFill>
                  <a:srgbClr val="000000"/>
                </a:solidFill>
                <a:uFillTx/>
                <a:latin typeface="Calibri"/>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a:ln>
                  <a:noFill/>
                </a:ln>
                <a:solidFill>
                  <a:srgbClr val="C00000"/>
                </a:solidFill>
                <a:uLnTx/>
                <a:uFillTx/>
                <a:latin typeface="Impact" panose="020B0806030902050204" pitchFamily="34" charset="0"/>
                <a:ea typeface="+mn-ea"/>
                <a:cs typeface="+mn-cs"/>
              </a:rPr>
              <a:t>Metodológicos </a:t>
            </a:r>
          </a:p>
        </p:txBody>
      </p:sp>
      <p:sp>
        <p:nvSpPr>
          <p:cNvPr id="40" name="CuadroTexto 39">
            <a:extLst>
              <a:ext uri="{FF2B5EF4-FFF2-40B4-BE49-F238E27FC236}">
                <a16:creationId xmlns:a16="http://schemas.microsoft.com/office/drawing/2014/main" id="{25ACD1DD-0189-2B64-04F3-E297D8AD9DE6}"/>
              </a:ext>
              <a:ext uri="{C183D7F6-B498-43B3-948B-1728B52AA6E4}">
                <adec:decorative xmlns:adec="http://schemas.microsoft.com/office/drawing/2017/decorative" val="1"/>
              </a:ext>
            </a:extLst>
          </p:cNvPr>
          <p:cNvSpPr txBox="1"/>
          <p:nvPr/>
        </p:nvSpPr>
        <p:spPr>
          <a:xfrm>
            <a:off x="1143000" y="1519154"/>
            <a:ext cx="13813971" cy="7540526"/>
          </a:xfrm>
          <a:prstGeom prst="rect">
            <a:avLst/>
          </a:prstGeom>
          <a:noFill/>
        </p:spPr>
        <p:txBody>
          <a:bodyPr wrap="square" rtlCol="0">
            <a:spAutoFit/>
          </a:bodyPr>
          <a:lstStyle/>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ea typeface="+mn-ea"/>
                <a:cs typeface="+mn-cs"/>
              </a:rPr>
              <a:t>La Oficina Asesora de Planeación ha diseñado una serie de herramientas que permitan generar insumos para el seguimiento, monitoreo y la evaluación de la gestión institucional, a continuación, se presenta las herramientas que aportan la información del presente informe:</a:t>
            </a:r>
          </a:p>
          <a:p>
            <a:pPr marL="0" marR="0" lvl="0" indent="0" algn="just" defTabSz="555452" rtl="0" eaLnBrk="1" fontAlgn="auto" latinLnBrk="0" hangingPunct="1">
              <a:lnSpc>
                <a:spcPct val="100000"/>
              </a:lnSpc>
              <a:spcBef>
                <a:spcPts val="0"/>
              </a:spcBef>
              <a:spcAft>
                <a:spcPts val="0"/>
              </a:spcAft>
              <a:buClrTx/>
              <a:buSzTx/>
              <a:buFontTx/>
              <a:buNone/>
              <a:tabLst/>
              <a:defRPr/>
            </a:pPr>
            <a:endParaRPr kumimoji="0" lang="es-ES" sz="2200" b="1" i="0" u="none" strike="noStrike" kern="1200" cap="none" spc="0" normalizeH="0" baseline="0" noProof="0" dirty="0">
              <a:ln>
                <a:noFill/>
              </a:ln>
              <a:solidFill>
                <a:prstClr val="black"/>
              </a:solidFill>
              <a:effectLst/>
              <a:uLnTx/>
              <a:uFillTx/>
              <a:ea typeface="+mn-ea"/>
              <a:cs typeface="+mn-cs"/>
            </a:endParaRPr>
          </a:p>
          <a:p>
            <a:pPr marL="347158" marR="0" lvl="0" indent="-347158" algn="just" defTabSz="555452" rtl="0" eaLnBrk="1" fontAlgn="auto" latinLnBrk="0" hangingPunct="1">
              <a:lnSpc>
                <a:spcPct val="100000"/>
              </a:lnSpc>
              <a:spcBef>
                <a:spcPts val="0"/>
              </a:spcBef>
              <a:spcAft>
                <a:spcPts val="0"/>
              </a:spcAft>
              <a:buClr>
                <a:srgbClr val="FF0000"/>
              </a:buClr>
              <a:buSzTx/>
              <a:buFont typeface="Wingdings" panose="05000000000000000000" pitchFamily="2" charset="2"/>
              <a:buChar char="q"/>
              <a:tabLst/>
              <a:defRPr/>
            </a:pPr>
            <a:r>
              <a:rPr kumimoji="0" lang="es-ES" sz="2200" b="1" i="0" u="none" strike="noStrike" kern="1200" cap="none" spc="0" normalizeH="0" baseline="0" noProof="0" dirty="0">
                <a:ln>
                  <a:noFill/>
                </a:ln>
                <a:solidFill>
                  <a:prstClr val="black"/>
                </a:solidFill>
                <a:effectLst/>
                <a:uLnTx/>
                <a:uFillTx/>
                <a:ea typeface="+mn-ea"/>
                <a:cs typeface="+mn-cs"/>
              </a:rPr>
              <a:t>FORTALECIMIENTO DE LA GESTIÓN Y DESEMPEÑO INSTITUCIONAL  “FOGEDI”.</a:t>
            </a:r>
          </a:p>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ea typeface="+mn-ea"/>
                <a:cs typeface="+mn-cs"/>
              </a:rPr>
              <a:t>Matriz interna de trabajo, que permite alinear las acciones de gestión, con los objetivos institucionales formulados en el Plan Estratégico Institucional- (PEI) , las acciones del Plan de Acción, los Planes institucionales, y las Políticas de Gestión pertenecientes al Modelo Integrado de Planeación y Gestión- MIPG *. </a:t>
            </a:r>
          </a:p>
          <a:p>
            <a:pPr marL="347158" marR="0" lvl="0" indent="-347158" algn="just" defTabSz="555452"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ES" sz="2200" b="0" i="0" u="none" strike="noStrike" kern="1200" cap="none" spc="0" normalizeH="0" baseline="0" noProof="0" dirty="0">
              <a:ln>
                <a:noFill/>
              </a:ln>
              <a:solidFill>
                <a:prstClr val="black"/>
              </a:solidFill>
              <a:effectLst/>
              <a:uLnTx/>
              <a:uFillTx/>
              <a:ea typeface="+mn-ea"/>
              <a:cs typeface="+mn-cs"/>
            </a:endParaRPr>
          </a:p>
          <a:p>
            <a:pPr marL="347158" marR="0" lvl="0" indent="-347158" algn="just" defTabSz="555452" rtl="0" eaLnBrk="1" fontAlgn="auto" latinLnBrk="0" hangingPunct="1">
              <a:lnSpc>
                <a:spcPct val="100000"/>
              </a:lnSpc>
              <a:spcBef>
                <a:spcPts val="0"/>
              </a:spcBef>
              <a:spcAft>
                <a:spcPts val="0"/>
              </a:spcAft>
              <a:buClr>
                <a:srgbClr val="FF0000"/>
              </a:buClr>
              <a:buSzTx/>
              <a:buFont typeface="Wingdings" panose="05000000000000000000" pitchFamily="2" charset="2"/>
              <a:buChar char="q"/>
              <a:tabLst/>
              <a:defRPr/>
            </a:pPr>
            <a:r>
              <a:rPr kumimoji="0" lang="es-ES" sz="2200" b="1" i="0" u="none" strike="noStrike" kern="1200" cap="none" spc="0" normalizeH="0" baseline="0" noProof="0" dirty="0">
                <a:ln>
                  <a:noFill/>
                </a:ln>
                <a:solidFill>
                  <a:prstClr val="black"/>
                </a:solidFill>
                <a:effectLst/>
                <a:uLnTx/>
                <a:uFillTx/>
                <a:ea typeface="+mn-ea"/>
                <a:cs typeface="+mn-cs"/>
              </a:rPr>
              <a:t>INDICADORES.</a:t>
            </a:r>
          </a:p>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ea typeface="+mn-ea"/>
                <a:cs typeface="+mn-cs"/>
              </a:rPr>
              <a:t>La construcción de fichas de indicadores o metadatos se ha enfocado en; primero,  la definición de indicadores de impacto asociados a los proyectos estratégicos que se desprenden de cada uno de los objetivos institucionales, segundo, la definición de indicadores de gestión asociados al cumplimiento de las acciones del Plan de Acción.</a:t>
            </a:r>
          </a:p>
          <a:p>
            <a:pPr marL="347158" marR="0" lvl="0" indent="-347158" algn="just" defTabSz="555452"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ES" sz="2200" b="0" i="0" u="none" strike="noStrike" kern="1200" cap="none" spc="0" normalizeH="0" baseline="0" noProof="0" dirty="0">
              <a:ln>
                <a:noFill/>
              </a:ln>
              <a:solidFill>
                <a:prstClr val="black"/>
              </a:solidFill>
              <a:effectLst/>
              <a:uLnTx/>
              <a:uFillTx/>
              <a:ea typeface="+mn-ea"/>
              <a:cs typeface="+mn-cs"/>
            </a:endParaRPr>
          </a:p>
          <a:p>
            <a:pPr marL="347158" marR="0" lvl="0" indent="-347158" algn="just" defTabSz="555452" rtl="0" eaLnBrk="1" fontAlgn="auto" latinLnBrk="0" hangingPunct="1">
              <a:lnSpc>
                <a:spcPct val="100000"/>
              </a:lnSpc>
              <a:spcBef>
                <a:spcPts val="0"/>
              </a:spcBef>
              <a:spcAft>
                <a:spcPts val="0"/>
              </a:spcAft>
              <a:buClr>
                <a:srgbClr val="E21A00"/>
              </a:buClr>
              <a:buSzTx/>
              <a:buFont typeface="Wingdings" panose="05000000000000000000" pitchFamily="2" charset="2"/>
              <a:buChar char="q"/>
              <a:tabLst/>
              <a:defRPr/>
            </a:pPr>
            <a:r>
              <a:rPr kumimoji="0" lang="es-ES" sz="2200" b="1" i="0" u="none" strike="noStrike" kern="1200" cap="none" spc="0" normalizeH="0" baseline="0" noProof="0" dirty="0">
                <a:ln>
                  <a:noFill/>
                </a:ln>
                <a:solidFill>
                  <a:prstClr val="black"/>
                </a:solidFill>
                <a:effectLst/>
                <a:uLnTx/>
                <a:uFillTx/>
                <a:ea typeface="+mn-ea"/>
                <a:cs typeface="+mn-cs"/>
              </a:rPr>
              <a:t>BSC- TABLERO DE CONTROL.</a:t>
            </a:r>
          </a:p>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ea typeface="+mn-ea"/>
                <a:cs typeface="+mn-cs"/>
              </a:rPr>
              <a:t>La Oficina Asesora de Planeación ha utilizado el aplicativo POWER BI para consolidar un tablero de visualización, análisis y agrupación de datos, que permitan evidenciar visualmente los avances en la gestión institucional. </a:t>
            </a:r>
            <a:br>
              <a:rPr kumimoji="0" lang="es-ES" sz="2200" b="0" i="0" u="none" strike="noStrike" kern="1200" cap="none" spc="0" normalizeH="0" baseline="0" noProof="0" dirty="0">
                <a:ln>
                  <a:noFill/>
                </a:ln>
                <a:solidFill>
                  <a:prstClr val="black"/>
                </a:solidFill>
                <a:effectLst/>
                <a:uLnTx/>
                <a:uFillTx/>
                <a:ea typeface="+mn-ea"/>
                <a:cs typeface="+mn-cs"/>
              </a:rPr>
            </a:br>
            <a:endParaRPr kumimoji="0" lang="es-ES" sz="2200" b="0" i="0" u="none" strike="noStrike" kern="1200" cap="none" spc="0" normalizeH="0" baseline="0" noProof="0" dirty="0">
              <a:ln>
                <a:noFill/>
              </a:ln>
              <a:solidFill>
                <a:prstClr val="black"/>
              </a:solidFill>
              <a:effectLst/>
              <a:uLnTx/>
              <a:uFillTx/>
              <a:ea typeface="+mn-ea"/>
              <a:cs typeface="+mn-cs"/>
            </a:endParaRPr>
          </a:p>
          <a:p>
            <a:pPr marL="347158" marR="0" lvl="0" indent="-347158" algn="just" defTabSz="55545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2200" b="1" i="0" u="none" strike="noStrike" kern="1200" cap="none" spc="0" normalizeH="0" baseline="0" noProof="0" dirty="0">
                <a:ln>
                  <a:noFill/>
                </a:ln>
                <a:solidFill>
                  <a:prstClr val="black"/>
                </a:solidFill>
                <a:effectLst/>
                <a:uLnTx/>
                <a:uFillTx/>
                <a:ea typeface="+mn-ea"/>
                <a:cs typeface="+mn-cs"/>
              </a:rPr>
              <a:t>EJECUCIÓN PRESUPUESTAL </a:t>
            </a:r>
            <a:endParaRPr kumimoji="0" lang="es-CO" sz="2200" b="1" i="0" u="none" strike="noStrike" kern="1200" cap="none" spc="0" normalizeH="0" baseline="0" noProof="0" dirty="0">
              <a:ln>
                <a:noFill/>
              </a:ln>
              <a:solidFill>
                <a:prstClr val="black"/>
              </a:solidFill>
              <a:effectLst/>
              <a:uLnTx/>
              <a:uFillTx/>
              <a:ea typeface="+mn-ea"/>
              <a:cs typeface="+mn-cs"/>
            </a:endParaRPr>
          </a:p>
          <a:p>
            <a:pPr marL="0" marR="0" lvl="0" indent="0" algn="just" defTabSz="555452"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prstClr val="black"/>
                </a:solidFill>
                <a:effectLst/>
                <a:uLnTx/>
                <a:uFillTx/>
                <a:ea typeface="+mn-ea"/>
                <a:cs typeface="+mn-cs"/>
              </a:rPr>
              <a:t>La Información reportada en los avances en la ejecución presupuestal, es la presentada en los reportes del </a:t>
            </a:r>
            <a:r>
              <a:rPr kumimoji="0" lang="es-MX" sz="2200" b="0" i="0" u="none" strike="noStrike" kern="1200" cap="none" spc="0" normalizeH="0" baseline="0" noProof="0" dirty="0">
                <a:ln>
                  <a:noFill/>
                </a:ln>
                <a:solidFill>
                  <a:prstClr val="black"/>
                </a:solidFill>
                <a:effectLst/>
                <a:uLnTx/>
                <a:uFillTx/>
                <a:ea typeface="+mn-ea"/>
                <a:cs typeface="+mn-cs"/>
              </a:rPr>
              <a:t>Sistema de seguimiento a los programas proyectos y metas al Plan de Desarrollo de Bogotá D.C.- </a:t>
            </a:r>
            <a:r>
              <a:rPr kumimoji="0" lang="es-CO" sz="2200" b="0" i="0" u="none" strike="noStrike" kern="1200" cap="none" spc="0" normalizeH="0" baseline="0" noProof="0" dirty="0">
                <a:ln>
                  <a:noFill/>
                </a:ln>
                <a:solidFill>
                  <a:prstClr val="black"/>
                </a:solidFill>
                <a:effectLst/>
                <a:uLnTx/>
                <a:uFillTx/>
                <a:ea typeface="+mn-ea"/>
                <a:cs typeface="+mn-cs"/>
              </a:rPr>
              <a:t>SEGPLAN y se procesa a través de una matriz interna.</a:t>
            </a:r>
            <a:endParaRPr kumimoji="0" lang="es-ES" sz="2200" b="0" i="0" u="none" strike="noStrike" kern="1200" cap="none" spc="0" normalizeH="0" baseline="0" noProof="0" dirty="0">
              <a:ln>
                <a:noFill/>
              </a:ln>
              <a:solidFill>
                <a:prstClr val="black"/>
              </a:solidFill>
              <a:effectLst/>
              <a:uLnTx/>
              <a:uFillTx/>
              <a:ea typeface="+mn-ea"/>
              <a:cs typeface="+mn-cs"/>
            </a:endParaRPr>
          </a:p>
        </p:txBody>
      </p:sp>
      <p:pic>
        <p:nvPicPr>
          <p:cNvPr id="2" name="Imagen 1">
            <a:extLst>
              <a:ext uri="{FF2B5EF4-FFF2-40B4-BE49-F238E27FC236}">
                <a16:creationId xmlns:a16="http://schemas.microsoft.com/office/drawing/2014/main" id="{9DB34567-8D92-EC62-E4A5-D05E1732DBA7}"/>
              </a:ext>
              <a:ext uri="{C183D7F6-B498-43B3-948B-1728B52AA6E4}">
                <adec:decorative xmlns:adec="http://schemas.microsoft.com/office/drawing/2017/decorative" val="1"/>
              </a:ext>
            </a:extLst>
          </p:cNvPr>
          <p:cNvPicPr>
            <a:picLocks noChangeAspect="1"/>
          </p:cNvPicPr>
          <p:nvPr/>
        </p:nvPicPr>
        <p:blipFill rotWithShape="1">
          <a:blip r:embed="rId2"/>
          <a:srcRect r="91881"/>
          <a:stretch/>
        </p:blipFill>
        <p:spPr>
          <a:xfrm>
            <a:off x="-12139" y="5326"/>
            <a:ext cx="499819" cy="10059988"/>
          </a:xfrm>
          <a:prstGeom prst="rect">
            <a:avLst/>
          </a:prstGeom>
        </p:spPr>
      </p:pic>
      <p:pic>
        <p:nvPicPr>
          <p:cNvPr id="3" name="Imagen 2">
            <a:extLst>
              <a:ext uri="{FF2B5EF4-FFF2-40B4-BE49-F238E27FC236}">
                <a16:creationId xmlns:a16="http://schemas.microsoft.com/office/drawing/2014/main" id="{1E818E62-C268-DC74-4C6C-C9A4F518FD0C}"/>
              </a:ext>
              <a:ext uri="{C183D7F6-B498-43B3-948B-1728B52AA6E4}">
                <adec:decorative xmlns:adec="http://schemas.microsoft.com/office/drawing/2017/decorative" val="1"/>
              </a:ext>
            </a:extLst>
          </p:cNvPr>
          <p:cNvPicPr>
            <a:picLocks noChangeAspect="1"/>
          </p:cNvPicPr>
          <p:nvPr/>
        </p:nvPicPr>
        <p:blipFill rotWithShape="1">
          <a:blip r:embed="rId2"/>
          <a:srcRect l="7922" t="90287" b="1520"/>
          <a:stretch/>
        </p:blipFill>
        <p:spPr>
          <a:xfrm>
            <a:off x="568960" y="9103723"/>
            <a:ext cx="5668420" cy="824184"/>
          </a:xfrm>
          <a:prstGeom prst="rect">
            <a:avLst/>
          </a:prstGeom>
        </p:spPr>
      </p:pic>
    </p:spTree>
    <p:extLst>
      <p:ext uri="{BB962C8B-B14F-4D97-AF65-F5344CB8AC3E}">
        <p14:creationId xmlns:p14="http://schemas.microsoft.com/office/powerpoint/2010/main" val="189151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ortada Planes " title="Portada Planes ">
            <a:extLst>
              <a:ext uri="{FF2B5EF4-FFF2-40B4-BE49-F238E27FC236}">
                <a16:creationId xmlns:a16="http://schemas.microsoft.com/office/drawing/2014/main" id="{622B4373-C48A-5876-C9D2-4BF6D91AFD1D}"/>
              </a:ext>
            </a:extLst>
          </p:cNvPr>
          <p:cNvPicPr>
            <a:picLocks noChangeAspect="1"/>
          </p:cNvPicPr>
          <p:nvPr/>
        </p:nvPicPr>
        <p:blipFill rotWithShape="1">
          <a:blip r:embed="rId2">
            <a:alphaModFix amt="79000"/>
            <a:extLst>
              <a:ext uri="{28A0092B-C50C-407E-A947-70E740481C1C}">
                <a14:useLocalDpi xmlns:a14="http://schemas.microsoft.com/office/drawing/2010/main" val="0"/>
              </a:ext>
            </a:extLst>
          </a:blip>
          <a:srcRect t="2508" b="2508"/>
          <a:stretch/>
        </p:blipFill>
        <p:spPr>
          <a:xfrm>
            <a:off x="-17251" y="-460"/>
            <a:ext cx="15563639" cy="8724735"/>
          </a:xfrm>
          <a:prstGeom prst="rect">
            <a:avLst/>
          </a:prstGeom>
          <a:solidFill>
            <a:schemeClr val="accent1"/>
          </a:solidFill>
          <a:ln>
            <a:noFill/>
          </a:ln>
          <a:effectLst>
            <a:softEdge rad="0"/>
          </a:effectLst>
        </p:spPr>
      </p:pic>
      <p:sp>
        <p:nvSpPr>
          <p:cNvPr id="5" name="Rectángulo 4" title="Portada Planes">
            <a:extLst>
              <a:ext uri="{FF2B5EF4-FFF2-40B4-BE49-F238E27FC236}">
                <a16:creationId xmlns:a16="http://schemas.microsoft.com/office/drawing/2014/main" id="{25C13D98-F03C-E675-ABEA-C73A676CCC6F}"/>
              </a:ext>
            </a:extLst>
          </p:cNvPr>
          <p:cNvSpPr/>
          <p:nvPr/>
        </p:nvSpPr>
        <p:spPr>
          <a:xfrm>
            <a:off x="0" y="6178164"/>
            <a:ext cx="15546388" cy="3877866"/>
          </a:xfrm>
          <a:prstGeom prst="rect">
            <a:avLst/>
          </a:prstGeom>
          <a:gradFill>
            <a:gsLst>
              <a:gs pos="7000">
                <a:schemeClr val="bg1">
                  <a:alpha val="0"/>
                </a:schemeClr>
              </a:gs>
              <a:gs pos="28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704" rtl="0" eaLnBrk="1" fontAlgn="auto" latinLnBrk="0" hangingPunct="1">
              <a:lnSpc>
                <a:spcPct val="100000"/>
              </a:lnSpc>
              <a:spcBef>
                <a:spcPts val="0"/>
              </a:spcBef>
              <a:spcAft>
                <a:spcPts val="0"/>
              </a:spcAft>
              <a:buClrTx/>
              <a:buSzTx/>
              <a:buFontTx/>
              <a:buNone/>
              <a:tabLst/>
              <a:defRPr/>
            </a:pPr>
            <a:endParaRPr kumimoji="0" lang="es-CO" sz="2900" b="0" i="0" u="none" strike="noStrike" kern="1200" cap="none" spc="0" normalizeH="0" baseline="0" noProof="0">
              <a:ln>
                <a:noFill/>
              </a:ln>
              <a:solidFill>
                <a:prstClr val="white"/>
              </a:solidFill>
              <a:effectLst/>
              <a:uLnTx/>
              <a:uFillTx/>
              <a:latin typeface="Calibri"/>
              <a:ea typeface="+mn-ea"/>
              <a:cs typeface="+mn-cs"/>
            </a:endParaRPr>
          </a:p>
        </p:txBody>
      </p:sp>
      <p:sp>
        <p:nvSpPr>
          <p:cNvPr id="8" name="Título 7">
            <a:extLst>
              <a:ext uri="{FF2B5EF4-FFF2-40B4-BE49-F238E27FC236}">
                <a16:creationId xmlns:a16="http://schemas.microsoft.com/office/drawing/2014/main" id="{8EAA604D-73D5-5CA2-A5F3-C12CAF5BBD64}"/>
              </a:ext>
            </a:extLst>
          </p:cNvPr>
          <p:cNvSpPr>
            <a:spLocks noGrp="1"/>
          </p:cNvSpPr>
          <p:nvPr>
            <p:ph type="title" idx="4294967295"/>
          </p:nvPr>
        </p:nvSpPr>
        <p:spPr>
          <a:xfrm>
            <a:off x="657654" y="7537836"/>
            <a:ext cx="14306474"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0" b="1" i="0" u="none" strike="noStrike" kern="1200" cap="none" spc="0" normalizeH="0" baseline="0" noProof="0">
                <a:ln>
                  <a:noFill/>
                </a:ln>
                <a:solidFill>
                  <a:srgbClr val="C00000"/>
                </a:solidFill>
                <a:uLnTx/>
                <a:uFillTx/>
                <a:latin typeface="Impact" panose="020B0806030902050204" pitchFamily="34" charset="0"/>
                <a:ea typeface="+mn-ea"/>
                <a:cs typeface="+mn-cs"/>
              </a:rPr>
              <a:t>PEI 2020-2024</a:t>
            </a:r>
            <a:endParaRPr kumimoji="0" lang="es-CO" sz="10000" b="1" i="0" u="none" strike="noStrike" kern="1200" cap="none" spc="0" normalizeH="0" baseline="0" noProof="0">
              <a:ln>
                <a:noFill/>
              </a:ln>
              <a:solidFill>
                <a:srgbClr val="C00000"/>
              </a:solidFill>
              <a:uLnTx/>
              <a:uFillTx/>
              <a:latin typeface="Impact" panose="020B0806030902050204" pitchFamily="34" charset="0"/>
              <a:ea typeface="+mn-ea"/>
              <a:cs typeface="+mn-cs"/>
            </a:endParaRPr>
          </a:p>
        </p:txBody>
      </p:sp>
      <p:pic>
        <p:nvPicPr>
          <p:cNvPr id="2" name="Gráfico 1">
            <a:extLst>
              <a:ext uri="{FF2B5EF4-FFF2-40B4-BE49-F238E27FC236}">
                <a16:creationId xmlns:a16="http://schemas.microsoft.com/office/drawing/2014/main" id="{C315B68B-7ACF-45BA-BF48-947360CE8F8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7907" y="212273"/>
            <a:ext cx="8401072" cy="2018863"/>
          </a:xfrm>
          <a:prstGeom prst="rect">
            <a:avLst/>
          </a:prstGeom>
        </p:spPr>
      </p:pic>
    </p:spTree>
    <p:extLst>
      <p:ext uri="{BB962C8B-B14F-4D97-AF65-F5344CB8AC3E}">
        <p14:creationId xmlns:p14="http://schemas.microsoft.com/office/powerpoint/2010/main" val="3990144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B34567-8D92-EC62-E4A5-D05E1732DBA7}"/>
              </a:ext>
              <a:ext uri="{C183D7F6-B498-43B3-948B-1728B52AA6E4}">
                <adec:decorative xmlns:adec="http://schemas.microsoft.com/office/drawing/2017/decorative" val="1"/>
              </a:ext>
            </a:extLst>
          </p:cNvPr>
          <p:cNvPicPr>
            <a:picLocks noChangeAspect="1"/>
          </p:cNvPicPr>
          <p:nvPr/>
        </p:nvPicPr>
        <p:blipFill rotWithShape="1">
          <a:blip r:embed="rId2"/>
          <a:srcRect r="91881"/>
          <a:stretch/>
        </p:blipFill>
        <p:spPr>
          <a:xfrm>
            <a:off x="-12139" y="5326"/>
            <a:ext cx="499819" cy="10059988"/>
          </a:xfrm>
          <a:prstGeom prst="rect">
            <a:avLst/>
          </a:prstGeom>
        </p:spPr>
      </p:pic>
      <p:pic>
        <p:nvPicPr>
          <p:cNvPr id="3" name="Imagen 2">
            <a:extLst>
              <a:ext uri="{FF2B5EF4-FFF2-40B4-BE49-F238E27FC236}">
                <a16:creationId xmlns:a16="http://schemas.microsoft.com/office/drawing/2014/main" id="{1E818E62-C268-DC74-4C6C-C9A4F518FD0C}"/>
              </a:ext>
              <a:ext uri="{C183D7F6-B498-43B3-948B-1728B52AA6E4}">
                <adec:decorative xmlns:adec="http://schemas.microsoft.com/office/drawing/2017/decorative" val="1"/>
              </a:ext>
            </a:extLst>
          </p:cNvPr>
          <p:cNvPicPr>
            <a:picLocks noChangeAspect="1"/>
          </p:cNvPicPr>
          <p:nvPr/>
        </p:nvPicPr>
        <p:blipFill rotWithShape="1">
          <a:blip r:embed="rId2"/>
          <a:srcRect l="7922" t="90287" b="1520"/>
          <a:stretch/>
        </p:blipFill>
        <p:spPr>
          <a:xfrm>
            <a:off x="568960" y="9103723"/>
            <a:ext cx="5668420" cy="824184"/>
          </a:xfrm>
          <a:prstGeom prst="rect">
            <a:avLst/>
          </a:prstGeom>
        </p:spPr>
      </p:pic>
      <p:sp>
        <p:nvSpPr>
          <p:cNvPr id="7" name="Título 9">
            <a:extLst>
              <a:ext uri="{FF2B5EF4-FFF2-40B4-BE49-F238E27FC236}">
                <a16:creationId xmlns:a16="http://schemas.microsoft.com/office/drawing/2014/main" id="{40C74D69-31C7-4D89-9829-5AE86927299D}"/>
              </a:ext>
              <a:ext uri="{C183D7F6-B498-43B3-948B-1728B52AA6E4}">
                <adec:decorative xmlns:adec="http://schemas.microsoft.com/office/drawing/2017/decorative" val="1"/>
              </a:ext>
            </a:extLst>
          </p:cNvPr>
          <p:cNvSpPr txBox="1">
            <a:spLocks/>
          </p:cNvSpPr>
          <p:nvPr/>
        </p:nvSpPr>
        <p:spPr>
          <a:xfrm>
            <a:off x="13251506" y="336399"/>
            <a:ext cx="18453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0" marR="0" lvl="0" indent="0" algn="ctr" defTabSz="1462701" rtl="0" fontAlgn="auto" hangingPunct="1">
              <a:lnSpc>
                <a:spcPct val="100000"/>
              </a:lnSpc>
              <a:spcBef>
                <a:spcPts val="0"/>
              </a:spcBef>
              <a:spcAft>
                <a:spcPts val="0"/>
              </a:spcAft>
              <a:buNone/>
              <a:tabLst/>
              <a:defRPr lang="es-ES" sz="7000" b="0" i="0" u="none" strike="noStrike" kern="1200" cap="none" spc="0" baseline="0">
                <a:solidFill>
                  <a:srgbClr val="000000"/>
                </a:solidFill>
                <a:uFillTx/>
                <a:latin typeface="Calibri"/>
              </a:defRPr>
            </a:lvl1p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a:ln>
                  <a:noFill/>
                </a:ln>
                <a:solidFill>
                  <a:prstClr val="white">
                    <a:lumMod val="50000"/>
                  </a:prstClr>
                </a:solidFill>
                <a:effectLst/>
                <a:uLnTx/>
                <a:uFillTx/>
                <a:latin typeface="Calibri"/>
                <a:ea typeface="+mn-ea"/>
                <a:cs typeface="+mn-cs"/>
              </a:rPr>
              <a:t>Planes   </a:t>
            </a:r>
            <a:endParaRPr kumimoji="0" lang="es-MX" sz="45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764EA988-65E8-404E-B4D5-F8044E606C5F}"/>
              </a:ext>
              <a:ext uri="{C183D7F6-B498-43B3-948B-1728B52AA6E4}">
                <adec:decorative xmlns:adec="http://schemas.microsoft.com/office/drawing/2017/decorative" val="1"/>
              </a:ext>
            </a:extLst>
          </p:cNvPr>
          <p:cNvSpPr txBox="1"/>
          <p:nvPr/>
        </p:nvSpPr>
        <p:spPr>
          <a:xfrm>
            <a:off x="568960" y="1393737"/>
            <a:ext cx="14470263" cy="1938992"/>
          </a:xfrm>
          <a:prstGeom prst="rect">
            <a:avLst/>
          </a:prstGeom>
          <a:noFill/>
        </p:spPr>
        <p:txBody>
          <a:bodyPr wrap="square" rtlCol="0">
            <a:spAutoFit/>
          </a:bodyPr>
          <a:lstStyle/>
          <a:p>
            <a:pPr algn="just" defTabSz="555452">
              <a:defRPr/>
            </a:pPr>
            <a:r>
              <a:rPr lang="es-MX" sz="2400">
                <a:solidFill>
                  <a:prstClr val="black"/>
                </a:solidFill>
              </a:rPr>
              <a:t>La Unidad Administrativa Especial, Cuerpo Oficial de Bomberos de Bogotá diseño el Plan Estratégico Institucional 2020- 2024, a  partir de cuatro pilares y cuatro principios que constituyen la base de la gestión institucional, esto último entendiendo la relevancia de la participación de los grupos de valor, grupos de interés y la ciudadanía para el fortalecimiento de la entidad, en tal sentido, a continuación se presentan los avances acumulados 2020-2024 y los avances propios del 2023 que dan cumplimiento a los pilares del PEI.</a:t>
            </a:r>
            <a:endParaRPr lang="es-CO" sz="2400">
              <a:solidFill>
                <a:prstClr val="black"/>
              </a:solidFill>
            </a:endParaRPr>
          </a:p>
        </p:txBody>
      </p:sp>
      <p:sp>
        <p:nvSpPr>
          <p:cNvPr id="10" name="Rectángulo 9">
            <a:extLst>
              <a:ext uri="{FF2B5EF4-FFF2-40B4-BE49-F238E27FC236}">
                <a16:creationId xmlns:a16="http://schemas.microsoft.com/office/drawing/2014/main" id="{E093218E-7574-4872-B961-65EE8B9895C9}"/>
              </a:ext>
              <a:ext uri="{C183D7F6-B498-43B3-948B-1728B52AA6E4}">
                <adec:decorative xmlns:adec="http://schemas.microsoft.com/office/drawing/2017/decorative" val="1"/>
              </a:ext>
            </a:extLst>
          </p:cNvPr>
          <p:cNvSpPr/>
          <p:nvPr/>
        </p:nvSpPr>
        <p:spPr>
          <a:xfrm>
            <a:off x="1718346" y="3384585"/>
            <a:ext cx="5638804" cy="276999"/>
          </a:xfrm>
          <a:prstGeom prst="rect">
            <a:avLst/>
          </a:prstGeom>
        </p:spPr>
        <p:txBody>
          <a:bodyPr wrap="square">
            <a:spAutoFit/>
          </a:bodyPr>
          <a:lstStyle/>
          <a:p>
            <a:pPr defTabSz="914400">
              <a:defRPr/>
            </a:pPr>
            <a:r>
              <a:rPr lang="es-CO" sz="1200" i="1">
                <a:solidFill>
                  <a:prstClr val="black"/>
                </a:solidFill>
                <a:latin typeface="Arial Narrow" panose="020B0606020202030204" pitchFamily="34" charset="0"/>
              </a:rPr>
              <a:t>Gráfico 1 . Avances por  Pilares del Plan Estratégico Institucional   </a:t>
            </a:r>
          </a:p>
        </p:txBody>
      </p:sp>
      <p:sp>
        <p:nvSpPr>
          <p:cNvPr id="11" name="Rectángulo 10">
            <a:extLst>
              <a:ext uri="{FF2B5EF4-FFF2-40B4-BE49-F238E27FC236}">
                <a16:creationId xmlns:a16="http://schemas.microsoft.com/office/drawing/2014/main" id="{1A373021-EC07-4ED2-AB5A-255E8566A8D8}"/>
              </a:ext>
              <a:ext uri="{C183D7F6-B498-43B3-948B-1728B52AA6E4}">
                <adec:decorative xmlns:adec="http://schemas.microsoft.com/office/drawing/2017/decorative" val="1"/>
              </a:ext>
            </a:extLst>
          </p:cNvPr>
          <p:cNvSpPr/>
          <p:nvPr/>
        </p:nvSpPr>
        <p:spPr>
          <a:xfrm>
            <a:off x="513592" y="8778313"/>
            <a:ext cx="6299200" cy="24622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 b="0" i="1" u="none" strike="noStrike" kern="0" cap="none" spc="0" normalizeH="0" baseline="0" noProof="0">
                <a:ln>
                  <a:noFill/>
                </a:ln>
                <a:solidFill>
                  <a:prstClr val="black"/>
                </a:solidFill>
                <a:effectLst/>
                <a:uLnTx/>
                <a:uFillTx/>
              </a:rPr>
              <a:t>Fuente: Oficina Asesora de Planeación – U.A.E Cuerpo Oficial de Bomberos de Bogotá </a:t>
            </a:r>
            <a:endParaRPr kumimoji="0" lang="es-CO" sz="1000" b="0" i="1" u="none" strike="noStrike" kern="0" cap="none" spc="0" normalizeH="0" baseline="0" noProof="0">
              <a:ln>
                <a:noFill/>
              </a:ln>
              <a:solidFill>
                <a:prstClr val="black"/>
              </a:solidFill>
              <a:effectLst/>
              <a:uLnTx/>
              <a:uFillTx/>
            </a:endParaRPr>
          </a:p>
        </p:txBody>
      </p:sp>
      <p:grpSp>
        <p:nvGrpSpPr>
          <p:cNvPr id="12" name="Grupo 11">
            <a:extLst>
              <a:ext uri="{FF2B5EF4-FFF2-40B4-BE49-F238E27FC236}">
                <a16:creationId xmlns:a16="http://schemas.microsoft.com/office/drawing/2014/main" id="{6F1CAA62-0626-4906-B093-E37FB99EDC8E}"/>
              </a:ext>
              <a:ext uri="{C183D7F6-B498-43B3-948B-1728B52AA6E4}">
                <adec:decorative xmlns:adec="http://schemas.microsoft.com/office/drawing/2017/decorative" val="1"/>
              </a:ext>
            </a:extLst>
          </p:cNvPr>
          <p:cNvGrpSpPr/>
          <p:nvPr/>
        </p:nvGrpSpPr>
        <p:grpSpPr>
          <a:xfrm>
            <a:off x="805359" y="3762019"/>
            <a:ext cx="7519110" cy="4729208"/>
            <a:chOff x="-191785" y="3908052"/>
            <a:chExt cx="7937513" cy="4942566"/>
          </a:xfrm>
        </p:grpSpPr>
        <p:sp>
          <p:nvSpPr>
            <p:cNvPr id="13" name="CuadroTexto 12">
              <a:extLst>
                <a:ext uri="{FF2B5EF4-FFF2-40B4-BE49-F238E27FC236}">
                  <a16:creationId xmlns:a16="http://schemas.microsoft.com/office/drawing/2014/main" id="{6AA15F66-6243-44B8-B47D-8AF42A6DE5A8}"/>
                </a:ext>
              </a:extLst>
            </p:cNvPr>
            <p:cNvSpPr txBox="1"/>
            <p:nvPr/>
          </p:nvSpPr>
          <p:spPr>
            <a:xfrm>
              <a:off x="-191785" y="4097474"/>
              <a:ext cx="2026785" cy="4824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prstClr val="black"/>
                  </a:solidFill>
                  <a:effectLst/>
                  <a:uLnTx/>
                  <a:uFillTx/>
                </a:rPr>
                <a:t>Avances 2023</a:t>
              </a:r>
              <a:endParaRPr kumimoji="0" lang="es-CO" sz="2400" b="1" i="0" u="none" strike="noStrike" kern="0" cap="none" spc="0" normalizeH="0" baseline="0" noProof="0">
                <a:ln>
                  <a:noFill/>
                </a:ln>
                <a:solidFill>
                  <a:prstClr val="black"/>
                </a:solidFill>
                <a:effectLst/>
                <a:uLnTx/>
                <a:uFillTx/>
              </a:endParaRPr>
            </a:p>
          </p:txBody>
        </p:sp>
        <p:grpSp>
          <p:nvGrpSpPr>
            <p:cNvPr id="14" name="Grupo 13">
              <a:extLst>
                <a:ext uri="{FF2B5EF4-FFF2-40B4-BE49-F238E27FC236}">
                  <a16:creationId xmlns:a16="http://schemas.microsoft.com/office/drawing/2014/main" id="{6A857927-6C2C-469F-A57F-C25CD580715B}"/>
                </a:ext>
              </a:extLst>
            </p:cNvPr>
            <p:cNvGrpSpPr/>
            <p:nvPr/>
          </p:nvGrpSpPr>
          <p:grpSpPr>
            <a:xfrm>
              <a:off x="199506" y="3908052"/>
              <a:ext cx="7546222" cy="4942566"/>
              <a:chOff x="199506" y="3908052"/>
              <a:chExt cx="7546222" cy="4942566"/>
            </a:xfrm>
          </p:grpSpPr>
          <p:grpSp>
            <p:nvGrpSpPr>
              <p:cNvPr id="15" name="Grupo 14" descr="GRAFICO DE AVANCES PLAN ESTRATEGICO INSTITUCIONAL 2022" title="GRAFICO DE AVANCES PLAN ESTRATEGICO INSTITUCIONAL 2022">
                <a:extLst>
                  <a:ext uri="{FF2B5EF4-FFF2-40B4-BE49-F238E27FC236}">
                    <a16:creationId xmlns:a16="http://schemas.microsoft.com/office/drawing/2014/main" id="{1E11F6AE-2D5F-43E2-A266-7CBCCF1EEE05}"/>
                  </a:ext>
                </a:extLst>
              </p:cNvPr>
              <p:cNvGrpSpPr/>
              <p:nvPr/>
            </p:nvGrpSpPr>
            <p:grpSpPr>
              <a:xfrm>
                <a:off x="821859" y="4172607"/>
                <a:ext cx="6923869" cy="4678011"/>
                <a:chOff x="1342070" y="545637"/>
                <a:chExt cx="8657337" cy="5849203"/>
              </a:xfrm>
            </p:grpSpPr>
            <p:grpSp>
              <p:nvGrpSpPr>
                <p:cNvPr id="20" name="Grupo 19">
                  <a:extLst>
                    <a:ext uri="{FF2B5EF4-FFF2-40B4-BE49-F238E27FC236}">
                      <a16:creationId xmlns:a16="http://schemas.microsoft.com/office/drawing/2014/main" id="{9E7FC57F-386F-44DB-B4FB-4D552CE62066}"/>
                    </a:ext>
                  </a:extLst>
                </p:cNvPr>
                <p:cNvGrpSpPr/>
                <p:nvPr/>
              </p:nvGrpSpPr>
              <p:grpSpPr>
                <a:xfrm>
                  <a:off x="1342070" y="545637"/>
                  <a:ext cx="6823083" cy="5849203"/>
                  <a:chOff x="73709" y="545637"/>
                  <a:chExt cx="6823083" cy="5849203"/>
                </a:xfrm>
              </p:grpSpPr>
              <p:grpSp>
                <p:nvGrpSpPr>
                  <p:cNvPr id="22" name="Grupo 21">
                    <a:extLst>
                      <a:ext uri="{FF2B5EF4-FFF2-40B4-BE49-F238E27FC236}">
                        <a16:creationId xmlns:a16="http://schemas.microsoft.com/office/drawing/2014/main" id="{BA8D8D67-213A-479B-818A-4D5AF1BBB979}"/>
                      </a:ext>
                    </a:extLst>
                  </p:cNvPr>
                  <p:cNvGrpSpPr/>
                  <p:nvPr/>
                </p:nvGrpSpPr>
                <p:grpSpPr>
                  <a:xfrm>
                    <a:off x="73709" y="545637"/>
                    <a:ext cx="6823083" cy="5849203"/>
                    <a:chOff x="-14779" y="1388154"/>
                    <a:chExt cx="5289753" cy="4534729"/>
                  </a:xfrm>
                </p:grpSpPr>
                <p:sp>
                  <p:nvSpPr>
                    <p:cNvPr id="25" name="Elipse 24">
                      <a:extLst>
                        <a:ext uri="{FF2B5EF4-FFF2-40B4-BE49-F238E27FC236}">
                          <a16:creationId xmlns:a16="http://schemas.microsoft.com/office/drawing/2014/main" id="{FA23B136-5CD5-40AB-87EB-15826027BCAF}"/>
                        </a:ext>
                      </a:extLst>
                    </p:cNvPr>
                    <p:cNvSpPr/>
                    <p:nvPr/>
                  </p:nvSpPr>
                  <p:spPr>
                    <a:xfrm>
                      <a:off x="1410769" y="2551162"/>
                      <a:ext cx="2476456" cy="2196857"/>
                    </a:xfrm>
                    <a:prstGeom prst="ellipse">
                      <a:avLst/>
                    </a:prstGeom>
                    <a:solidFill>
                      <a:srgbClr val="83659B">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025C352D-35F0-4B1F-BE36-AAF91B65EC28}"/>
                        </a:ext>
                      </a:extLst>
                    </p:cNvPr>
                    <p:cNvSpPr/>
                    <p:nvPr/>
                  </p:nvSpPr>
                  <p:spPr>
                    <a:xfrm>
                      <a:off x="3268275" y="2792183"/>
                      <a:ext cx="1867702" cy="1663430"/>
                    </a:xfrm>
                    <a:prstGeom prst="ellipse">
                      <a:avLst/>
                    </a:prstGeom>
                    <a:solidFill>
                      <a:srgbClr val="B0BF58">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805BDB0C-5276-4B6F-8B24-C95C03AAF763}"/>
                        </a:ext>
                      </a:extLst>
                    </p:cNvPr>
                    <p:cNvSpPr/>
                    <p:nvPr/>
                  </p:nvSpPr>
                  <p:spPr>
                    <a:xfrm>
                      <a:off x="1705368" y="4259453"/>
                      <a:ext cx="1867702" cy="1663430"/>
                    </a:xfrm>
                    <a:prstGeom prst="ellipse">
                      <a:avLst/>
                    </a:prstGeom>
                    <a:solidFill>
                      <a:srgbClr val="E5C55E">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DC7FE0E4-540F-4FFA-852B-134C10A8DF15}"/>
                        </a:ext>
                      </a:extLst>
                    </p:cNvPr>
                    <p:cNvSpPr/>
                    <p:nvPr/>
                  </p:nvSpPr>
                  <p:spPr>
                    <a:xfrm>
                      <a:off x="155422" y="2792183"/>
                      <a:ext cx="1867702" cy="1663430"/>
                    </a:xfrm>
                    <a:prstGeom prst="ellipse">
                      <a:avLst/>
                    </a:prstGeom>
                    <a:solidFill>
                      <a:srgbClr val="81AED7">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2EFE3C09-9739-4AFA-A380-B02F3D27897E}"/>
                        </a:ext>
                      </a:extLst>
                    </p:cNvPr>
                    <p:cNvSpPr/>
                    <p:nvPr/>
                  </p:nvSpPr>
                  <p:spPr>
                    <a:xfrm>
                      <a:off x="1705368" y="1388154"/>
                      <a:ext cx="1867702" cy="1663430"/>
                    </a:xfrm>
                    <a:prstGeom prst="ellipse">
                      <a:avLst/>
                    </a:prstGeom>
                    <a:solidFill>
                      <a:srgbClr val="B65A4F">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orma libre: forma 29">
                      <a:extLst>
                        <a:ext uri="{FF2B5EF4-FFF2-40B4-BE49-F238E27FC236}">
                          <a16:creationId xmlns:a16="http://schemas.microsoft.com/office/drawing/2014/main" id="{828B1BDD-4E1B-4A84-B708-17F06911560B}"/>
                        </a:ext>
                      </a:extLst>
                    </p:cNvPr>
                    <p:cNvSpPr/>
                    <p:nvPr/>
                  </p:nvSpPr>
                  <p:spPr>
                    <a:xfrm>
                      <a:off x="1398265" y="2984496"/>
                      <a:ext cx="603109" cy="1292364"/>
                    </a:xfrm>
                    <a:custGeom>
                      <a:avLst/>
                      <a:gdLst>
                        <a:gd name="connsiteX0" fmla="*/ 262209 w 603109"/>
                        <a:gd name="connsiteY0" fmla="*/ 0 h 1292364"/>
                        <a:gd name="connsiteX1" fmla="*/ 329591 w 603109"/>
                        <a:gd name="connsiteY1" fmla="*/ 49515 h 1292364"/>
                        <a:gd name="connsiteX2" fmla="*/ 603109 w 603109"/>
                        <a:gd name="connsiteY2" fmla="*/ 637626 h 1292364"/>
                        <a:gd name="connsiteX3" fmla="*/ 329591 w 603109"/>
                        <a:gd name="connsiteY3" fmla="*/ 1225738 h 1292364"/>
                        <a:gd name="connsiteX4" fmla="*/ 238923 w 603109"/>
                        <a:gd name="connsiteY4" fmla="*/ 1292364 h 1292364"/>
                        <a:gd name="connsiteX5" fmla="*/ 206005 w 603109"/>
                        <a:gd name="connsiteY5" fmla="*/ 1256971 h 1292364"/>
                        <a:gd name="connsiteX6" fmla="*/ 0 w 603109"/>
                        <a:gd name="connsiteY6" fmla="*/ 658700 h 1292364"/>
                        <a:gd name="connsiteX7" fmla="*/ 206005 w 603109"/>
                        <a:gd name="connsiteY7" fmla="*/ 60429 h 129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109" h="1292364">
                          <a:moveTo>
                            <a:pt x="262209" y="0"/>
                          </a:moveTo>
                          <a:lnTo>
                            <a:pt x="329591" y="49515"/>
                          </a:lnTo>
                          <a:cubicBezTo>
                            <a:pt x="498584" y="200025"/>
                            <a:pt x="603109" y="407954"/>
                            <a:pt x="603109" y="637626"/>
                          </a:cubicBezTo>
                          <a:cubicBezTo>
                            <a:pt x="603109" y="867298"/>
                            <a:pt x="498584" y="1075227"/>
                            <a:pt x="329591" y="1225738"/>
                          </a:cubicBezTo>
                          <a:lnTo>
                            <a:pt x="238923" y="1292364"/>
                          </a:lnTo>
                          <a:lnTo>
                            <a:pt x="206005" y="1256971"/>
                          </a:lnTo>
                          <a:cubicBezTo>
                            <a:pt x="75944" y="1086191"/>
                            <a:pt x="0" y="880313"/>
                            <a:pt x="0" y="658700"/>
                          </a:cubicBezTo>
                          <a:cubicBezTo>
                            <a:pt x="0" y="437087"/>
                            <a:pt x="75944" y="231209"/>
                            <a:pt x="206005" y="60429"/>
                          </a:cubicBezTo>
                          <a:close/>
                        </a:path>
                      </a:pathLst>
                    </a:custGeom>
                    <a:solidFill>
                      <a:srgbClr val="42428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orma libre: forma 30">
                      <a:extLst>
                        <a:ext uri="{FF2B5EF4-FFF2-40B4-BE49-F238E27FC236}">
                          <a16:creationId xmlns:a16="http://schemas.microsoft.com/office/drawing/2014/main" id="{873EE589-DFC8-4E52-A9CB-CBE8F97E65F2}"/>
                        </a:ext>
                      </a:extLst>
                    </p:cNvPr>
                    <p:cNvSpPr/>
                    <p:nvPr/>
                  </p:nvSpPr>
                  <p:spPr>
                    <a:xfrm>
                      <a:off x="1926062" y="2544023"/>
                      <a:ext cx="1388693" cy="476289"/>
                    </a:xfrm>
                    <a:custGeom>
                      <a:avLst/>
                      <a:gdLst>
                        <a:gd name="connsiteX0" fmla="*/ 699129 w 1388693"/>
                        <a:gd name="connsiteY0" fmla="*/ 0 h 476289"/>
                        <a:gd name="connsiteX1" fmla="*/ 1373544 w 1388693"/>
                        <a:gd name="connsiteY1" fmla="*/ 182747 h 476289"/>
                        <a:gd name="connsiteX2" fmla="*/ 1388693 w 1388693"/>
                        <a:gd name="connsiteY2" fmla="*/ 192796 h 476289"/>
                        <a:gd name="connsiteX3" fmla="*/ 1351740 w 1388693"/>
                        <a:gd name="connsiteY3" fmla="*/ 232686 h 476289"/>
                        <a:gd name="connsiteX4" fmla="*/ 691407 w 1388693"/>
                        <a:gd name="connsiteY4" fmla="*/ 476289 h 476289"/>
                        <a:gd name="connsiteX5" fmla="*/ 31075 w 1388693"/>
                        <a:gd name="connsiteY5" fmla="*/ 232686 h 476289"/>
                        <a:gd name="connsiteX6" fmla="*/ 0 w 1388693"/>
                        <a:gd name="connsiteY6" fmla="*/ 199142 h 476289"/>
                        <a:gd name="connsiteX7" fmla="*/ 24715 w 1388693"/>
                        <a:gd name="connsiteY7" fmla="*/ 182747 h 476289"/>
                        <a:gd name="connsiteX8" fmla="*/ 699129 w 1388693"/>
                        <a:gd name="connsiteY8" fmla="*/ 0 h 47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693" h="476289">
                          <a:moveTo>
                            <a:pt x="699129" y="0"/>
                          </a:moveTo>
                          <a:cubicBezTo>
                            <a:pt x="948947" y="0"/>
                            <a:pt x="1181028" y="67370"/>
                            <a:pt x="1373544" y="182747"/>
                          </a:cubicBezTo>
                          <a:lnTo>
                            <a:pt x="1388693" y="192796"/>
                          </a:lnTo>
                          <a:lnTo>
                            <a:pt x="1351740" y="232686"/>
                          </a:lnTo>
                          <a:cubicBezTo>
                            <a:pt x="1182746" y="383196"/>
                            <a:pt x="949283" y="476289"/>
                            <a:pt x="691407" y="476289"/>
                          </a:cubicBezTo>
                          <a:cubicBezTo>
                            <a:pt x="433531" y="476289"/>
                            <a:pt x="200068" y="383196"/>
                            <a:pt x="31075" y="232686"/>
                          </a:cubicBezTo>
                          <a:lnTo>
                            <a:pt x="0" y="199142"/>
                          </a:lnTo>
                          <a:lnTo>
                            <a:pt x="24715" y="182747"/>
                          </a:lnTo>
                          <a:cubicBezTo>
                            <a:pt x="217230" y="67370"/>
                            <a:pt x="449311" y="0"/>
                            <a:pt x="699129" y="0"/>
                          </a:cubicBezTo>
                          <a:close/>
                        </a:path>
                      </a:pathLst>
                    </a:custGeom>
                    <a:solidFill>
                      <a:srgbClr val="63253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orma libre: forma 31">
                      <a:extLst>
                        <a:ext uri="{FF2B5EF4-FFF2-40B4-BE49-F238E27FC236}">
                          <a16:creationId xmlns:a16="http://schemas.microsoft.com/office/drawing/2014/main" id="{B21C01CE-3865-45C2-ADB8-87BE9BF4C5D3}"/>
                        </a:ext>
                      </a:extLst>
                    </p:cNvPr>
                    <p:cNvSpPr/>
                    <p:nvPr/>
                  </p:nvSpPr>
                  <p:spPr>
                    <a:xfrm>
                      <a:off x="3295685" y="2983537"/>
                      <a:ext cx="583123" cy="1274915"/>
                    </a:xfrm>
                    <a:custGeom>
                      <a:avLst/>
                      <a:gdLst>
                        <a:gd name="connsiteX0" fmla="*/ 328826 w 583123"/>
                        <a:gd name="connsiteY0" fmla="*/ 0 h 1274915"/>
                        <a:gd name="connsiteX1" fmla="*/ 377118 w 583123"/>
                        <a:gd name="connsiteY1" fmla="*/ 51922 h 1274915"/>
                        <a:gd name="connsiteX2" fmla="*/ 583123 w 583123"/>
                        <a:gd name="connsiteY2" fmla="*/ 650193 h 1274915"/>
                        <a:gd name="connsiteX3" fmla="*/ 377118 w 583123"/>
                        <a:gd name="connsiteY3" fmla="*/ 1248464 h 1274915"/>
                        <a:gd name="connsiteX4" fmla="*/ 352516 w 583123"/>
                        <a:gd name="connsiteY4" fmla="*/ 1274915 h 1274915"/>
                        <a:gd name="connsiteX5" fmla="*/ 273519 w 583123"/>
                        <a:gd name="connsiteY5" fmla="*/ 1216865 h 1274915"/>
                        <a:gd name="connsiteX6" fmla="*/ 0 w 583123"/>
                        <a:gd name="connsiteY6" fmla="*/ 628753 h 1274915"/>
                        <a:gd name="connsiteX7" fmla="*/ 273519 w 583123"/>
                        <a:gd name="connsiteY7" fmla="*/ 40642 h 12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123" h="1274915">
                          <a:moveTo>
                            <a:pt x="328826" y="0"/>
                          </a:moveTo>
                          <a:lnTo>
                            <a:pt x="377118" y="51922"/>
                          </a:lnTo>
                          <a:cubicBezTo>
                            <a:pt x="507179" y="222702"/>
                            <a:pt x="583123" y="428580"/>
                            <a:pt x="583123" y="650193"/>
                          </a:cubicBezTo>
                          <a:cubicBezTo>
                            <a:pt x="583123" y="871806"/>
                            <a:pt x="507179" y="1077684"/>
                            <a:pt x="377118" y="1248464"/>
                          </a:cubicBezTo>
                          <a:lnTo>
                            <a:pt x="352516" y="1274915"/>
                          </a:lnTo>
                          <a:lnTo>
                            <a:pt x="273519" y="1216865"/>
                          </a:lnTo>
                          <a:cubicBezTo>
                            <a:pt x="104525" y="1066354"/>
                            <a:pt x="0" y="858425"/>
                            <a:pt x="0" y="628753"/>
                          </a:cubicBezTo>
                          <a:cubicBezTo>
                            <a:pt x="0" y="399081"/>
                            <a:pt x="104525" y="191152"/>
                            <a:pt x="273519" y="40642"/>
                          </a:cubicBezTo>
                          <a:close/>
                        </a:path>
                      </a:pathLst>
                    </a:custGeom>
                    <a:solidFill>
                      <a:srgbClr val="54494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Forma libre: forma 32">
                      <a:extLst>
                        <a:ext uri="{FF2B5EF4-FFF2-40B4-BE49-F238E27FC236}">
                          <a16:creationId xmlns:a16="http://schemas.microsoft.com/office/drawing/2014/main" id="{5AC69687-9EAB-4A1A-80CB-0C912DAD290B}"/>
                        </a:ext>
                      </a:extLst>
                    </p:cNvPr>
                    <p:cNvSpPr/>
                    <p:nvPr/>
                  </p:nvSpPr>
                  <p:spPr>
                    <a:xfrm>
                      <a:off x="1954641" y="4277341"/>
                      <a:ext cx="1382256" cy="470679"/>
                    </a:xfrm>
                    <a:custGeom>
                      <a:avLst/>
                      <a:gdLst>
                        <a:gd name="connsiteX0" fmla="*/ 692324 w 1382256"/>
                        <a:gd name="connsiteY0" fmla="*/ 0 h 470679"/>
                        <a:gd name="connsiteX1" fmla="*/ 1352657 w 1382256"/>
                        <a:gd name="connsiteY1" fmla="*/ 243604 h 470679"/>
                        <a:gd name="connsiteX2" fmla="*/ 1382256 w 1382256"/>
                        <a:gd name="connsiteY2" fmla="*/ 275555 h 470679"/>
                        <a:gd name="connsiteX3" fmla="*/ 1363597 w 1382256"/>
                        <a:gd name="connsiteY3" fmla="*/ 287933 h 470679"/>
                        <a:gd name="connsiteX4" fmla="*/ 689182 w 1382256"/>
                        <a:gd name="connsiteY4" fmla="*/ 470679 h 470679"/>
                        <a:gd name="connsiteX5" fmla="*/ 14768 w 1382256"/>
                        <a:gd name="connsiteY5" fmla="*/ 287933 h 470679"/>
                        <a:gd name="connsiteX6" fmla="*/ 0 w 1382256"/>
                        <a:gd name="connsiteY6" fmla="*/ 278137 h 470679"/>
                        <a:gd name="connsiteX7" fmla="*/ 31992 w 1382256"/>
                        <a:gd name="connsiteY7" fmla="*/ 243604 h 470679"/>
                        <a:gd name="connsiteX8" fmla="*/ 692324 w 1382256"/>
                        <a:gd name="connsiteY8" fmla="*/ 0 h 47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256" h="470679">
                          <a:moveTo>
                            <a:pt x="692324" y="0"/>
                          </a:moveTo>
                          <a:cubicBezTo>
                            <a:pt x="950200" y="0"/>
                            <a:pt x="1183663" y="93093"/>
                            <a:pt x="1352657" y="243604"/>
                          </a:cubicBezTo>
                          <a:lnTo>
                            <a:pt x="1382256" y="275555"/>
                          </a:lnTo>
                          <a:lnTo>
                            <a:pt x="1363597" y="287933"/>
                          </a:lnTo>
                          <a:cubicBezTo>
                            <a:pt x="1171081" y="403309"/>
                            <a:pt x="939000" y="470679"/>
                            <a:pt x="689182" y="470679"/>
                          </a:cubicBezTo>
                          <a:cubicBezTo>
                            <a:pt x="439364" y="470679"/>
                            <a:pt x="207283" y="403309"/>
                            <a:pt x="14768" y="287933"/>
                          </a:cubicBezTo>
                          <a:lnTo>
                            <a:pt x="0" y="278137"/>
                          </a:lnTo>
                          <a:lnTo>
                            <a:pt x="31992" y="243604"/>
                          </a:lnTo>
                          <a:cubicBezTo>
                            <a:pt x="200985" y="93093"/>
                            <a:pt x="434448" y="0"/>
                            <a:pt x="692324" y="0"/>
                          </a:cubicBezTo>
                          <a:close/>
                        </a:path>
                      </a:pathLst>
                    </a:custGeom>
                    <a:solidFill>
                      <a:srgbClr val="7A4B3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uadroTexto 33">
                      <a:extLst>
                        <a:ext uri="{FF2B5EF4-FFF2-40B4-BE49-F238E27FC236}">
                          <a16:creationId xmlns:a16="http://schemas.microsoft.com/office/drawing/2014/main" id="{1EA80012-9B90-4223-8851-0B2657A360B0}"/>
                        </a:ext>
                      </a:extLst>
                    </p:cNvPr>
                    <p:cNvSpPr txBox="1"/>
                    <p:nvPr/>
                  </p:nvSpPr>
                  <p:spPr>
                    <a:xfrm>
                      <a:off x="1809113" y="1644638"/>
                      <a:ext cx="1691148" cy="805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GESTIÓN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DEL RIESGO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DE INCENDIOS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endParaRPr>
                    </a:p>
                  </p:txBody>
                </p:sp>
                <p:sp>
                  <p:nvSpPr>
                    <p:cNvPr id="35" name="CuadroTexto 34">
                      <a:extLst>
                        <a:ext uri="{FF2B5EF4-FFF2-40B4-BE49-F238E27FC236}">
                          <a16:creationId xmlns:a16="http://schemas.microsoft.com/office/drawing/2014/main" id="{B464BEA4-AD3B-4F8A-A9ED-C3E1A178DB3B}"/>
                        </a:ext>
                      </a:extLst>
                    </p:cNvPr>
                    <p:cNvSpPr txBox="1"/>
                    <p:nvPr/>
                  </p:nvSpPr>
                  <p:spPr>
                    <a:xfrm>
                      <a:off x="-14779" y="3318397"/>
                      <a:ext cx="1691148" cy="357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OPERACIÓN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Y RESPUESTA</a:t>
                      </a:r>
                    </a:p>
                  </p:txBody>
                </p:sp>
                <p:sp>
                  <p:nvSpPr>
                    <p:cNvPr id="36" name="CuadroTexto 35">
                      <a:extLst>
                        <a:ext uri="{FF2B5EF4-FFF2-40B4-BE49-F238E27FC236}">
                          <a16:creationId xmlns:a16="http://schemas.microsoft.com/office/drawing/2014/main" id="{327EBBF6-54C4-43F1-9163-F2B6BCB259BE}"/>
                        </a:ext>
                      </a:extLst>
                    </p:cNvPr>
                    <p:cNvSpPr txBox="1"/>
                    <p:nvPr/>
                  </p:nvSpPr>
                  <p:spPr>
                    <a:xfrm>
                      <a:off x="3583826" y="3318394"/>
                      <a:ext cx="1691148" cy="357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TALENTO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 HUMANO</a:t>
                      </a:r>
                    </a:p>
                  </p:txBody>
                </p:sp>
                <p:sp>
                  <p:nvSpPr>
                    <p:cNvPr id="37" name="CuadroTexto 36">
                      <a:extLst>
                        <a:ext uri="{FF2B5EF4-FFF2-40B4-BE49-F238E27FC236}">
                          <a16:creationId xmlns:a16="http://schemas.microsoft.com/office/drawing/2014/main" id="{0456DCA3-9871-4982-AAAE-12FD4B9B6DB1}"/>
                        </a:ext>
                      </a:extLst>
                    </p:cNvPr>
                    <p:cNvSpPr txBox="1"/>
                    <p:nvPr/>
                  </p:nvSpPr>
                  <p:spPr>
                    <a:xfrm>
                      <a:off x="1839275" y="4856448"/>
                      <a:ext cx="1691148" cy="357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FORTALECIMIENTO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INSTITUCIONAL</a:t>
                      </a:r>
                    </a:p>
                  </p:txBody>
                </p:sp>
                <p:sp>
                  <p:nvSpPr>
                    <p:cNvPr id="38" name="CuadroTexto 37">
                      <a:extLst>
                        <a:ext uri="{FF2B5EF4-FFF2-40B4-BE49-F238E27FC236}">
                          <a16:creationId xmlns:a16="http://schemas.microsoft.com/office/drawing/2014/main" id="{A2D575D8-B3D0-4D1F-912C-E07BB29D8E3E}"/>
                        </a:ext>
                      </a:extLst>
                    </p:cNvPr>
                    <p:cNvSpPr txBox="1"/>
                    <p:nvPr/>
                  </p:nvSpPr>
                  <p:spPr>
                    <a:xfrm>
                      <a:off x="1774700" y="2639964"/>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Corresponsabilidad</a:t>
                      </a:r>
                    </a:p>
                  </p:txBody>
                </p:sp>
                <p:sp>
                  <p:nvSpPr>
                    <p:cNvPr id="39" name="CuadroTexto 38">
                      <a:extLst>
                        <a:ext uri="{FF2B5EF4-FFF2-40B4-BE49-F238E27FC236}">
                          <a16:creationId xmlns:a16="http://schemas.microsoft.com/office/drawing/2014/main" id="{238F3323-6D38-4B7D-B799-71EA8FF9F5DD}"/>
                        </a:ext>
                      </a:extLst>
                    </p:cNvPr>
                    <p:cNvSpPr txBox="1"/>
                    <p:nvPr/>
                  </p:nvSpPr>
                  <p:spPr>
                    <a:xfrm>
                      <a:off x="1799280" y="4359152"/>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Confianza</a:t>
                      </a:r>
                    </a:p>
                  </p:txBody>
                </p:sp>
                <p:sp>
                  <p:nvSpPr>
                    <p:cNvPr id="41" name="CuadroTexto 40">
                      <a:extLst>
                        <a:ext uri="{FF2B5EF4-FFF2-40B4-BE49-F238E27FC236}">
                          <a16:creationId xmlns:a16="http://schemas.microsoft.com/office/drawing/2014/main" id="{A514A847-2514-47ED-99E4-9523D34AD6DD}"/>
                        </a:ext>
                      </a:extLst>
                    </p:cNvPr>
                    <p:cNvSpPr txBox="1"/>
                    <p:nvPr/>
                  </p:nvSpPr>
                  <p:spPr>
                    <a:xfrm rot="16200000">
                      <a:off x="840636" y="3537613"/>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Oportunidad</a:t>
                      </a:r>
                    </a:p>
                  </p:txBody>
                </p:sp>
                <p:sp>
                  <p:nvSpPr>
                    <p:cNvPr id="42" name="CuadroTexto 41">
                      <a:extLst>
                        <a:ext uri="{FF2B5EF4-FFF2-40B4-BE49-F238E27FC236}">
                          <a16:creationId xmlns:a16="http://schemas.microsoft.com/office/drawing/2014/main" id="{A7E9B4D2-FE12-498F-9D08-47CEB635A426}"/>
                        </a:ext>
                      </a:extLst>
                    </p:cNvPr>
                    <p:cNvSpPr txBox="1"/>
                    <p:nvPr/>
                  </p:nvSpPr>
                  <p:spPr>
                    <a:xfrm rot="16200000">
                      <a:off x="2728433" y="3517946"/>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Servicio</a:t>
                      </a:r>
                    </a:p>
                  </p:txBody>
                </p:sp>
                <p:sp>
                  <p:nvSpPr>
                    <p:cNvPr id="43" name="CuadroTexto 42">
                      <a:extLst>
                        <a:ext uri="{FF2B5EF4-FFF2-40B4-BE49-F238E27FC236}">
                          <a16:creationId xmlns:a16="http://schemas.microsoft.com/office/drawing/2014/main" id="{275562C3-F037-4728-A981-32601CAA6068}"/>
                        </a:ext>
                      </a:extLst>
                    </p:cNvPr>
                    <p:cNvSpPr txBox="1"/>
                    <p:nvPr/>
                  </p:nvSpPr>
                  <p:spPr>
                    <a:xfrm>
                      <a:off x="1811898" y="3253548"/>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COMUNIDAD</a:t>
                      </a:r>
                    </a:p>
                  </p:txBody>
                </p:sp>
              </p:grpSp>
              <p:pic>
                <p:nvPicPr>
                  <p:cNvPr id="23" name="Gráfico 22" descr="GRAFICO DE AVANCES PLAN ESTRATEGICO INSTITUCIONAL 2022" title="GRAFICO DE AVANCES PLAN ESTRATEGICO INSTITUCIONAL 2022">
                    <a:extLst>
                      <a:ext uri="{FF2B5EF4-FFF2-40B4-BE49-F238E27FC236}">
                        <a16:creationId xmlns:a16="http://schemas.microsoft.com/office/drawing/2014/main" id="{DEABDD53-7C64-4403-83A8-6A78B094C38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207"/>
                  <a:stretch/>
                </p:blipFill>
                <p:spPr>
                  <a:xfrm>
                    <a:off x="2741308" y="3276195"/>
                    <a:ext cx="1513243" cy="524187"/>
                  </a:xfrm>
                  <a:prstGeom prst="rect">
                    <a:avLst/>
                  </a:prstGeom>
                </p:spPr>
              </p:pic>
            </p:grpSp>
            <p:cxnSp>
              <p:nvCxnSpPr>
                <p:cNvPr id="21" name="Conector recto 20">
                  <a:extLst>
                    <a:ext uri="{FF2B5EF4-FFF2-40B4-BE49-F238E27FC236}">
                      <a16:creationId xmlns:a16="http://schemas.microsoft.com/office/drawing/2014/main" id="{BA45307E-1AE2-4C74-BB5E-A41730701FB6}"/>
                    </a:ext>
                  </a:extLst>
                </p:cNvPr>
                <p:cNvCxnSpPr/>
                <p:nvPr/>
              </p:nvCxnSpPr>
              <p:spPr>
                <a:xfrm>
                  <a:off x="8686801" y="950208"/>
                  <a:ext cx="1312606" cy="0"/>
                </a:xfrm>
                <a:prstGeom prst="line">
                  <a:avLst/>
                </a:prstGeom>
                <a:noFill/>
                <a:ln w="6350" cap="flat" cmpd="sng" algn="ctr">
                  <a:solidFill>
                    <a:sysClr val="window" lastClr="FFFFFF"/>
                  </a:solidFill>
                  <a:prstDash val="solid"/>
                  <a:miter lim="800000"/>
                </a:ln>
                <a:effectLst/>
              </p:spPr>
            </p:cxnSp>
          </p:grpSp>
          <p:sp>
            <p:nvSpPr>
              <p:cNvPr id="16" name="CuadroTexto 15">
                <a:extLst>
                  <a:ext uri="{FF2B5EF4-FFF2-40B4-BE49-F238E27FC236}">
                    <a16:creationId xmlns:a16="http://schemas.microsoft.com/office/drawing/2014/main" id="{5FFDEB47-B1DD-4212-A0D8-5D7674EA4FAC}"/>
                  </a:ext>
                </a:extLst>
              </p:cNvPr>
              <p:cNvSpPr txBox="1"/>
              <p:nvPr/>
            </p:nvSpPr>
            <p:spPr>
              <a:xfrm>
                <a:off x="3834564" y="3908052"/>
                <a:ext cx="1137368" cy="3859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58,34%</a:t>
                </a:r>
                <a:endParaRPr kumimoji="0" lang="es-CO" sz="1800" b="1" i="0" u="none" strike="noStrike" kern="0" cap="none" spc="0" normalizeH="0" baseline="0" noProof="0">
                  <a:ln>
                    <a:noFill/>
                  </a:ln>
                  <a:solidFill>
                    <a:prstClr val="black"/>
                  </a:solidFill>
                  <a:effectLst/>
                  <a:uLnTx/>
                  <a:uFillTx/>
                </a:endParaRPr>
              </a:p>
            </p:txBody>
          </p:sp>
          <p:sp>
            <p:nvSpPr>
              <p:cNvPr id="17" name="CuadroTexto 16">
                <a:extLst>
                  <a:ext uri="{FF2B5EF4-FFF2-40B4-BE49-F238E27FC236}">
                    <a16:creationId xmlns:a16="http://schemas.microsoft.com/office/drawing/2014/main" id="{A3D1AD21-1444-466C-9EEF-99076DC7E616}"/>
                  </a:ext>
                </a:extLst>
              </p:cNvPr>
              <p:cNvSpPr txBox="1"/>
              <p:nvPr/>
            </p:nvSpPr>
            <p:spPr>
              <a:xfrm>
                <a:off x="5723353" y="7188375"/>
                <a:ext cx="1137368" cy="3859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46,62%</a:t>
                </a:r>
                <a:endParaRPr kumimoji="0" lang="es-CO" sz="1800" b="1" i="0" u="none" strike="noStrike" kern="0" cap="none" spc="0" normalizeH="0" baseline="0" noProof="0">
                  <a:ln>
                    <a:noFill/>
                  </a:ln>
                  <a:solidFill>
                    <a:prstClr val="black"/>
                  </a:solidFill>
                  <a:effectLst/>
                  <a:uLnTx/>
                  <a:uFillTx/>
                </a:endParaRPr>
              </a:p>
            </p:txBody>
          </p:sp>
          <p:sp>
            <p:nvSpPr>
              <p:cNvPr id="18" name="CuadroTexto 17">
                <a:extLst>
                  <a:ext uri="{FF2B5EF4-FFF2-40B4-BE49-F238E27FC236}">
                    <a16:creationId xmlns:a16="http://schemas.microsoft.com/office/drawing/2014/main" id="{ABE39493-DECB-422E-9E30-AC2240B35C07}"/>
                  </a:ext>
                </a:extLst>
              </p:cNvPr>
              <p:cNvSpPr txBox="1"/>
              <p:nvPr/>
            </p:nvSpPr>
            <p:spPr>
              <a:xfrm>
                <a:off x="199506" y="6893866"/>
                <a:ext cx="1137368" cy="3859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49,32%</a:t>
                </a:r>
                <a:endParaRPr kumimoji="0" lang="es-CO" sz="1800" b="1" i="0" u="none" strike="noStrike" kern="0" cap="none" spc="0" normalizeH="0" baseline="0" noProof="0">
                  <a:ln>
                    <a:noFill/>
                  </a:ln>
                  <a:solidFill>
                    <a:prstClr val="black"/>
                  </a:solidFill>
                  <a:effectLst/>
                  <a:uLnTx/>
                  <a:uFillTx/>
                </a:endParaRPr>
              </a:p>
            </p:txBody>
          </p:sp>
          <p:sp>
            <p:nvSpPr>
              <p:cNvPr id="19" name="CuadroTexto 18">
                <a:extLst>
                  <a:ext uri="{FF2B5EF4-FFF2-40B4-BE49-F238E27FC236}">
                    <a16:creationId xmlns:a16="http://schemas.microsoft.com/office/drawing/2014/main" id="{CFA13B06-C150-4E93-9AE4-C6B1F4B1094D}"/>
                  </a:ext>
                </a:extLst>
              </p:cNvPr>
              <p:cNvSpPr txBox="1"/>
              <p:nvPr/>
            </p:nvSpPr>
            <p:spPr>
              <a:xfrm>
                <a:off x="4333801" y="8300385"/>
                <a:ext cx="1137368" cy="3859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53,97%</a:t>
                </a:r>
                <a:endParaRPr kumimoji="0" lang="es-CO" sz="1800" b="1" i="0" u="none" strike="noStrike" kern="0" cap="none" spc="0" normalizeH="0" baseline="0" noProof="0">
                  <a:ln>
                    <a:noFill/>
                  </a:ln>
                  <a:solidFill>
                    <a:prstClr val="black"/>
                  </a:solidFill>
                  <a:effectLst/>
                  <a:uLnTx/>
                  <a:uFillTx/>
                </a:endParaRPr>
              </a:p>
            </p:txBody>
          </p:sp>
        </p:grpSp>
      </p:grpSp>
      <p:grpSp>
        <p:nvGrpSpPr>
          <p:cNvPr id="44" name="Grupo 43">
            <a:extLst>
              <a:ext uri="{FF2B5EF4-FFF2-40B4-BE49-F238E27FC236}">
                <a16:creationId xmlns:a16="http://schemas.microsoft.com/office/drawing/2014/main" id="{66F64264-8FCD-46C9-AA58-01E0990D129F}"/>
              </a:ext>
              <a:ext uri="{C183D7F6-B498-43B3-948B-1728B52AA6E4}">
                <adec:decorative xmlns:adec="http://schemas.microsoft.com/office/drawing/2017/decorative" val="1"/>
              </a:ext>
            </a:extLst>
          </p:cNvPr>
          <p:cNvGrpSpPr/>
          <p:nvPr/>
        </p:nvGrpSpPr>
        <p:grpSpPr>
          <a:xfrm>
            <a:off x="7985730" y="3658902"/>
            <a:ext cx="7404284" cy="5229623"/>
            <a:chOff x="8349063" y="3545987"/>
            <a:chExt cx="7730398" cy="5254399"/>
          </a:xfrm>
        </p:grpSpPr>
        <p:sp>
          <p:nvSpPr>
            <p:cNvPr id="45" name="CuadroTexto 44">
              <a:extLst>
                <a:ext uri="{FF2B5EF4-FFF2-40B4-BE49-F238E27FC236}">
                  <a16:creationId xmlns:a16="http://schemas.microsoft.com/office/drawing/2014/main" id="{165CEABB-BB3C-448C-97A9-039CFB3AC3D8}"/>
                </a:ext>
              </a:extLst>
            </p:cNvPr>
            <p:cNvSpPr txBox="1"/>
            <p:nvPr/>
          </p:nvSpPr>
          <p:spPr>
            <a:xfrm>
              <a:off x="12088605" y="3545987"/>
              <a:ext cx="318228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prstClr val="black"/>
                  </a:solidFill>
                  <a:effectLst/>
                  <a:uLnTx/>
                  <a:uFillTx/>
                </a:rPr>
                <a:t>Acumulado 2020 - 2024</a:t>
              </a:r>
              <a:endParaRPr kumimoji="0" lang="es-CO" sz="2400" b="1" i="0" u="none" strike="noStrike" kern="0" cap="none" spc="0" normalizeH="0" baseline="0" noProof="0">
                <a:ln>
                  <a:noFill/>
                </a:ln>
                <a:solidFill>
                  <a:prstClr val="black"/>
                </a:solidFill>
                <a:effectLst/>
                <a:uLnTx/>
                <a:uFillTx/>
              </a:endParaRPr>
            </a:p>
          </p:txBody>
        </p:sp>
        <p:grpSp>
          <p:nvGrpSpPr>
            <p:cNvPr id="46" name="Grupo 45" descr="GRAFICO DE AVANCES PLAN ESTRATEGICO INSTITUCIONAL 2020-2024" title="GRAFICO DE AVANCES PLAN ESTRATEGICO INSTITUCIONAL 2020-2024">
              <a:extLst>
                <a:ext uri="{FF2B5EF4-FFF2-40B4-BE49-F238E27FC236}">
                  <a16:creationId xmlns:a16="http://schemas.microsoft.com/office/drawing/2014/main" id="{5505734F-55D0-4C13-941C-E122648C847D}"/>
                </a:ext>
              </a:extLst>
            </p:cNvPr>
            <p:cNvGrpSpPr/>
            <p:nvPr/>
          </p:nvGrpSpPr>
          <p:grpSpPr>
            <a:xfrm>
              <a:off x="9155591" y="4011153"/>
              <a:ext cx="6923870" cy="4678011"/>
              <a:chOff x="1342070" y="545637"/>
              <a:chExt cx="8657337" cy="5849202"/>
            </a:xfrm>
          </p:grpSpPr>
          <p:grpSp>
            <p:nvGrpSpPr>
              <p:cNvPr id="51" name="Grupo 50">
                <a:extLst>
                  <a:ext uri="{FF2B5EF4-FFF2-40B4-BE49-F238E27FC236}">
                    <a16:creationId xmlns:a16="http://schemas.microsoft.com/office/drawing/2014/main" id="{3BA77F33-D712-407C-A1A9-E6E2CBC81743}"/>
                  </a:ext>
                </a:extLst>
              </p:cNvPr>
              <p:cNvGrpSpPr/>
              <p:nvPr/>
            </p:nvGrpSpPr>
            <p:grpSpPr>
              <a:xfrm>
                <a:off x="1342070" y="545637"/>
                <a:ext cx="6823083" cy="5849202"/>
                <a:chOff x="73709" y="545637"/>
                <a:chExt cx="6823083" cy="5849202"/>
              </a:xfrm>
            </p:grpSpPr>
            <p:grpSp>
              <p:nvGrpSpPr>
                <p:cNvPr id="53" name="Grupo 52">
                  <a:extLst>
                    <a:ext uri="{FF2B5EF4-FFF2-40B4-BE49-F238E27FC236}">
                      <a16:creationId xmlns:a16="http://schemas.microsoft.com/office/drawing/2014/main" id="{8892E118-D70F-4715-969B-ED8B5ECE48EC}"/>
                    </a:ext>
                  </a:extLst>
                </p:cNvPr>
                <p:cNvGrpSpPr/>
                <p:nvPr/>
              </p:nvGrpSpPr>
              <p:grpSpPr>
                <a:xfrm>
                  <a:off x="73709" y="545637"/>
                  <a:ext cx="6823083" cy="5849202"/>
                  <a:chOff x="-14779" y="1388154"/>
                  <a:chExt cx="5289753" cy="4534729"/>
                </a:xfrm>
              </p:grpSpPr>
              <p:sp>
                <p:nvSpPr>
                  <p:cNvPr id="55" name="Elipse 54">
                    <a:extLst>
                      <a:ext uri="{FF2B5EF4-FFF2-40B4-BE49-F238E27FC236}">
                        <a16:creationId xmlns:a16="http://schemas.microsoft.com/office/drawing/2014/main" id="{88F2CF62-7A81-422F-B8A4-797889B9A31C}"/>
                      </a:ext>
                    </a:extLst>
                  </p:cNvPr>
                  <p:cNvSpPr/>
                  <p:nvPr/>
                </p:nvSpPr>
                <p:spPr>
                  <a:xfrm>
                    <a:off x="1410769" y="2551162"/>
                    <a:ext cx="2476456" cy="2196857"/>
                  </a:xfrm>
                  <a:prstGeom prst="ellipse">
                    <a:avLst/>
                  </a:prstGeom>
                  <a:solidFill>
                    <a:srgbClr val="83659B">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Elipse 55">
                    <a:extLst>
                      <a:ext uri="{FF2B5EF4-FFF2-40B4-BE49-F238E27FC236}">
                        <a16:creationId xmlns:a16="http://schemas.microsoft.com/office/drawing/2014/main" id="{0F1BD27A-36D6-4AA1-80F0-E7C8AE6B78D2}"/>
                      </a:ext>
                    </a:extLst>
                  </p:cNvPr>
                  <p:cNvSpPr/>
                  <p:nvPr/>
                </p:nvSpPr>
                <p:spPr>
                  <a:xfrm>
                    <a:off x="3268275" y="2792183"/>
                    <a:ext cx="1867702" cy="1663430"/>
                  </a:xfrm>
                  <a:prstGeom prst="ellipse">
                    <a:avLst/>
                  </a:prstGeom>
                  <a:solidFill>
                    <a:srgbClr val="B0BF58">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Elipse 56">
                    <a:extLst>
                      <a:ext uri="{FF2B5EF4-FFF2-40B4-BE49-F238E27FC236}">
                        <a16:creationId xmlns:a16="http://schemas.microsoft.com/office/drawing/2014/main" id="{C325AB45-53BB-4106-A32A-5D4CFD9874CD}"/>
                      </a:ext>
                    </a:extLst>
                  </p:cNvPr>
                  <p:cNvSpPr/>
                  <p:nvPr/>
                </p:nvSpPr>
                <p:spPr>
                  <a:xfrm>
                    <a:off x="1705368" y="4259453"/>
                    <a:ext cx="1867702" cy="1663430"/>
                  </a:xfrm>
                  <a:prstGeom prst="ellipse">
                    <a:avLst/>
                  </a:prstGeom>
                  <a:solidFill>
                    <a:srgbClr val="E5C55E">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Elipse 57">
                    <a:extLst>
                      <a:ext uri="{FF2B5EF4-FFF2-40B4-BE49-F238E27FC236}">
                        <a16:creationId xmlns:a16="http://schemas.microsoft.com/office/drawing/2014/main" id="{014E14BE-E500-42D1-A458-4F0383EF9F4E}"/>
                      </a:ext>
                    </a:extLst>
                  </p:cNvPr>
                  <p:cNvSpPr/>
                  <p:nvPr/>
                </p:nvSpPr>
                <p:spPr>
                  <a:xfrm>
                    <a:off x="155422" y="2792183"/>
                    <a:ext cx="1867702" cy="1663430"/>
                  </a:xfrm>
                  <a:prstGeom prst="ellipse">
                    <a:avLst/>
                  </a:prstGeom>
                  <a:solidFill>
                    <a:srgbClr val="81AED7">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Elipse 58">
                    <a:extLst>
                      <a:ext uri="{FF2B5EF4-FFF2-40B4-BE49-F238E27FC236}">
                        <a16:creationId xmlns:a16="http://schemas.microsoft.com/office/drawing/2014/main" id="{65453231-9736-48B6-9373-D9F419B1651E}"/>
                      </a:ext>
                    </a:extLst>
                  </p:cNvPr>
                  <p:cNvSpPr/>
                  <p:nvPr/>
                </p:nvSpPr>
                <p:spPr>
                  <a:xfrm>
                    <a:off x="1705368" y="1388154"/>
                    <a:ext cx="1867702" cy="1663430"/>
                  </a:xfrm>
                  <a:prstGeom prst="ellipse">
                    <a:avLst/>
                  </a:prstGeom>
                  <a:solidFill>
                    <a:srgbClr val="B65A4F">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orma libre: forma 59">
                    <a:extLst>
                      <a:ext uri="{FF2B5EF4-FFF2-40B4-BE49-F238E27FC236}">
                        <a16:creationId xmlns:a16="http://schemas.microsoft.com/office/drawing/2014/main" id="{9312898B-3ED0-4088-8E17-FB4880DE1D19}"/>
                      </a:ext>
                    </a:extLst>
                  </p:cNvPr>
                  <p:cNvSpPr/>
                  <p:nvPr/>
                </p:nvSpPr>
                <p:spPr>
                  <a:xfrm>
                    <a:off x="1398265" y="2984496"/>
                    <a:ext cx="603109" cy="1292364"/>
                  </a:xfrm>
                  <a:custGeom>
                    <a:avLst/>
                    <a:gdLst>
                      <a:gd name="connsiteX0" fmla="*/ 262209 w 603109"/>
                      <a:gd name="connsiteY0" fmla="*/ 0 h 1292364"/>
                      <a:gd name="connsiteX1" fmla="*/ 329591 w 603109"/>
                      <a:gd name="connsiteY1" fmla="*/ 49515 h 1292364"/>
                      <a:gd name="connsiteX2" fmla="*/ 603109 w 603109"/>
                      <a:gd name="connsiteY2" fmla="*/ 637626 h 1292364"/>
                      <a:gd name="connsiteX3" fmla="*/ 329591 w 603109"/>
                      <a:gd name="connsiteY3" fmla="*/ 1225738 h 1292364"/>
                      <a:gd name="connsiteX4" fmla="*/ 238923 w 603109"/>
                      <a:gd name="connsiteY4" fmla="*/ 1292364 h 1292364"/>
                      <a:gd name="connsiteX5" fmla="*/ 206005 w 603109"/>
                      <a:gd name="connsiteY5" fmla="*/ 1256971 h 1292364"/>
                      <a:gd name="connsiteX6" fmla="*/ 0 w 603109"/>
                      <a:gd name="connsiteY6" fmla="*/ 658700 h 1292364"/>
                      <a:gd name="connsiteX7" fmla="*/ 206005 w 603109"/>
                      <a:gd name="connsiteY7" fmla="*/ 60429 h 129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109" h="1292364">
                        <a:moveTo>
                          <a:pt x="262209" y="0"/>
                        </a:moveTo>
                        <a:lnTo>
                          <a:pt x="329591" y="49515"/>
                        </a:lnTo>
                        <a:cubicBezTo>
                          <a:pt x="498584" y="200025"/>
                          <a:pt x="603109" y="407954"/>
                          <a:pt x="603109" y="637626"/>
                        </a:cubicBezTo>
                        <a:cubicBezTo>
                          <a:pt x="603109" y="867298"/>
                          <a:pt x="498584" y="1075227"/>
                          <a:pt x="329591" y="1225738"/>
                        </a:cubicBezTo>
                        <a:lnTo>
                          <a:pt x="238923" y="1292364"/>
                        </a:lnTo>
                        <a:lnTo>
                          <a:pt x="206005" y="1256971"/>
                        </a:lnTo>
                        <a:cubicBezTo>
                          <a:pt x="75944" y="1086191"/>
                          <a:pt x="0" y="880313"/>
                          <a:pt x="0" y="658700"/>
                        </a:cubicBezTo>
                        <a:cubicBezTo>
                          <a:pt x="0" y="437087"/>
                          <a:pt x="75944" y="231209"/>
                          <a:pt x="206005" y="60429"/>
                        </a:cubicBezTo>
                        <a:close/>
                      </a:path>
                    </a:pathLst>
                  </a:custGeom>
                  <a:solidFill>
                    <a:srgbClr val="42428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orma libre: forma 60">
                    <a:extLst>
                      <a:ext uri="{FF2B5EF4-FFF2-40B4-BE49-F238E27FC236}">
                        <a16:creationId xmlns:a16="http://schemas.microsoft.com/office/drawing/2014/main" id="{CBC1AD44-6D6B-4E1B-B8D2-A1242459CDBE}"/>
                      </a:ext>
                    </a:extLst>
                  </p:cNvPr>
                  <p:cNvSpPr/>
                  <p:nvPr/>
                </p:nvSpPr>
                <p:spPr>
                  <a:xfrm>
                    <a:off x="1926062" y="2544023"/>
                    <a:ext cx="1388693" cy="476289"/>
                  </a:xfrm>
                  <a:custGeom>
                    <a:avLst/>
                    <a:gdLst>
                      <a:gd name="connsiteX0" fmla="*/ 699129 w 1388693"/>
                      <a:gd name="connsiteY0" fmla="*/ 0 h 476289"/>
                      <a:gd name="connsiteX1" fmla="*/ 1373544 w 1388693"/>
                      <a:gd name="connsiteY1" fmla="*/ 182747 h 476289"/>
                      <a:gd name="connsiteX2" fmla="*/ 1388693 w 1388693"/>
                      <a:gd name="connsiteY2" fmla="*/ 192796 h 476289"/>
                      <a:gd name="connsiteX3" fmla="*/ 1351740 w 1388693"/>
                      <a:gd name="connsiteY3" fmla="*/ 232686 h 476289"/>
                      <a:gd name="connsiteX4" fmla="*/ 691407 w 1388693"/>
                      <a:gd name="connsiteY4" fmla="*/ 476289 h 476289"/>
                      <a:gd name="connsiteX5" fmla="*/ 31075 w 1388693"/>
                      <a:gd name="connsiteY5" fmla="*/ 232686 h 476289"/>
                      <a:gd name="connsiteX6" fmla="*/ 0 w 1388693"/>
                      <a:gd name="connsiteY6" fmla="*/ 199142 h 476289"/>
                      <a:gd name="connsiteX7" fmla="*/ 24715 w 1388693"/>
                      <a:gd name="connsiteY7" fmla="*/ 182747 h 476289"/>
                      <a:gd name="connsiteX8" fmla="*/ 699129 w 1388693"/>
                      <a:gd name="connsiteY8" fmla="*/ 0 h 47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693" h="476289">
                        <a:moveTo>
                          <a:pt x="699129" y="0"/>
                        </a:moveTo>
                        <a:cubicBezTo>
                          <a:pt x="948947" y="0"/>
                          <a:pt x="1181028" y="67370"/>
                          <a:pt x="1373544" y="182747"/>
                        </a:cubicBezTo>
                        <a:lnTo>
                          <a:pt x="1388693" y="192796"/>
                        </a:lnTo>
                        <a:lnTo>
                          <a:pt x="1351740" y="232686"/>
                        </a:lnTo>
                        <a:cubicBezTo>
                          <a:pt x="1182746" y="383196"/>
                          <a:pt x="949283" y="476289"/>
                          <a:pt x="691407" y="476289"/>
                        </a:cubicBezTo>
                        <a:cubicBezTo>
                          <a:pt x="433531" y="476289"/>
                          <a:pt x="200068" y="383196"/>
                          <a:pt x="31075" y="232686"/>
                        </a:cubicBezTo>
                        <a:lnTo>
                          <a:pt x="0" y="199142"/>
                        </a:lnTo>
                        <a:lnTo>
                          <a:pt x="24715" y="182747"/>
                        </a:lnTo>
                        <a:cubicBezTo>
                          <a:pt x="217230" y="67370"/>
                          <a:pt x="449311" y="0"/>
                          <a:pt x="699129" y="0"/>
                        </a:cubicBezTo>
                        <a:close/>
                      </a:path>
                    </a:pathLst>
                  </a:custGeom>
                  <a:solidFill>
                    <a:srgbClr val="63253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orma libre: forma 61">
                    <a:extLst>
                      <a:ext uri="{FF2B5EF4-FFF2-40B4-BE49-F238E27FC236}">
                        <a16:creationId xmlns:a16="http://schemas.microsoft.com/office/drawing/2014/main" id="{9DAEE20D-B4C8-41F8-8BD8-60740A7D3C6A}"/>
                      </a:ext>
                    </a:extLst>
                  </p:cNvPr>
                  <p:cNvSpPr/>
                  <p:nvPr/>
                </p:nvSpPr>
                <p:spPr>
                  <a:xfrm>
                    <a:off x="3295685" y="2983537"/>
                    <a:ext cx="583123" cy="1274915"/>
                  </a:xfrm>
                  <a:custGeom>
                    <a:avLst/>
                    <a:gdLst>
                      <a:gd name="connsiteX0" fmla="*/ 328826 w 583123"/>
                      <a:gd name="connsiteY0" fmla="*/ 0 h 1274915"/>
                      <a:gd name="connsiteX1" fmla="*/ 377118 w 583123"/>
                      <a:gd name="connsiteY1" fmla="*/ 51922 h 1274915"/>
                      <a:gd name="connsiteX2" fmla="*/ 583123 w 583123"/>
                      <a:gd name="connsiteY2" fmla="*/ 650193 h 1274915"/>
                      <a:gd name="connsiteX3" fmla="*/ 377118 w 583123"/>
                      <a:gd name="connsiteY3" fmla="*/ 1248464 h 1274915"/>
                      <a:gd name="connsiteX4" fmla="*/ 352516 w 583123"/>
                      <a:gd name="connsiteY4" fmla="*/ 1274915 h 1274915"/>
                      <a:gd name="connsiteX5" fmla="*/ 273519 w 583123"/>
                      <a:gd name="connsiteY5" fmla="*/ 1216865 h 1274915"/>
                      <a:gd name="connsiteX6" fmla="*/ 0 w 583123"/>
                      <a:gd name="connsiteY6" fmla="*/ 628753 h 1274915"/>
                      <a:gd name="connsiteX7" fmla="*/ 273519 w 583123"/>
                      <a:gd name="connsiteY7" fmla="*/ 40642 h 12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123" h="1274915">
                        <a:moveTo>
                          <a:pt x="328826" y="0"/>
                        </a:moveTo>
                        <a:lnTo>
                          <a:pt x="377118" y="51922"/>
                        </a:lnTo>
                        <a:cubicBezTo>
                          <a:pt x="507179" y="222702"/>
                          <a:pt x="583123" y="428580"/>
                          <a:pt x="583123" y="650193"/>
                        </a:cubicBezTo>
                        <a:cubicBezTo>
                          <a:pt x="583123" y="871806"/>
                          <a:pt x="507179" y="1077684"/>
                          <a:pt x="377118" y="1248464"/>
                        </a:cubicBezTo>
                        <a:lnTo>
                          <a:pt x="352516" y="1274915"/>
                        </a:lnTo>
                        <a:lnTo>
                          <a:pt x="273519" y="1216865"/>
                        </a:lnTo>
                        <a:cubicBezTo>
                          <a:pt x="104525" y="1066354"/>
                          <a:pt x="0" y="858425"/>
                          <a:pt x="0" y="628753"/>
                        </a:cubicBezTo>
                        <a:cubicBezTo>
                          <a:pt x="0" y="399081"/>
                          <a:pt x="104525" y="191152"/>
                          <a:pt x="273519" y="40642"/>
                        </a:cubicBezTo>
                        <a:close/>
                      </a:path>
                    </a:pathLst>
                  </a:custGeom>
                  <a:solidFill>
                    <a:srgbClr val="54494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orma libre: forma 62">
                    <a:extLst>
                      <a:ext uri="{FF2B5EF4-FFF2-40B4-BE49-F238E27FC236}">
                        <a16:creationId xmlns:a16="http://schemas.microsoft.com/office/drawing/2014/main" id="{6B058822-FACE-45E9-A9B9-C537B329ADA6}"/>
                      </a:ext>
                    </a:extLst>
                  </p:cNvPr>
                  <p:cNvSpPr/>
                  <p:nvPr/>
                </p:nvSpPr>
                <p:spPr>
                  <a:xfrm>
                    <a:off x="1954641" y="4277341"/>
                    <a:ext cx="1382256" cy="470679"/>
                  </a:xfrm>
                  <a:custGeom>
                    <a:avLst/>
                    <a:gdLst>
                      <a:gd name="connsiteX0" fmla="*/ 692324 w 1382256"/>
                      <a:gd name="connsiteY0" fmla="*/ 0 h 470679"/>
                      <a:gd name="connsiteX1" fmla="*/ 1352657 w 1382256"/>
                      <a:gd name="connsiteY1" fmla="*/ 243604 h 470679"/>
                      <a:gd name="connsiteX2" fmla="*/ 1382256 w 1382256"/>
                      <a:gd name="connsiteY2" fmla="*/ 275555 h 470679"/>
                      <a:gd name="connsiteX3" fmla="*/ 1363597 w 1382256"/>
                      <a:gd name="connsiteY3" fmla="*/ 287933 h 470679"/>
                      <a:gd name="connsiteX4" fmla="*/ 689182 w 1382256"/>
                      <a:gd name="connsiteY4" fmla="*/ 470679 h 470679"/>
                      <a:gd name="connsiteX5" fmla="*/ 14768 w 1382256"/>
                      <a:gd name="connsiteY5" fmla="*/ 287933 h 470679"/>
                      <a:gd name="connsiteX6" fmla="*/ 0 w 1382256"/>
                      <a:gd name="connsiteY6" fmla="*/ 278137 h 470679"/>
                      <a:gd name="connsiteX7" fmla="*/ 31992 w 1382256"/>
                      <a:gd name="connsiteY7" fmla="*/ 243604 h 470679"/>
                      <a:gd name="connsiteX8" fmla="*/ 692324 w 1382256"/>
                      <a:gd name="connsiteY8" fmla="*/ 0 h 47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256" h="470679">
                        <a:moveTo>
                          <a:pt x="692324" y="0"/>
                        </a:moveTo>
                        <a:cubicBezTo>
                          <a:pt x="950200" y="0"/>
                          <a:pt x="1183663" y="93093"/>
                          <a:pt x="1352657" y="243604"/>
                        </a:cubicBezTo>
                        <a:lnTo>
                          <a:pt x="1382256" y="275555"/>
                        </a:lnTo>
                        <a:lnTo>
                          <a:pt x="1363597" y="287933"/>
                        </a:lnTo>
                        <a:cubicBezTo>
                          <a:pt x="1171081" y="403309"/>
                          <a:pt x="939000" y="470679"/>
                          <a:pt x="689182" y="470679"/>
                        </a:cubicBezTo>
                        <a:cubicBezTo>
                          <a:pt x="439364" y="470679"/>
                          <a:pt x="207283" y="403309"/>
                          <a:pt x="14768" y="287933"/>
                        </a:cubicBezTo>
                        <a:lnTo>
                          <a:pt x="0" y="278137"/>
                        </a:lnTo>
                        <a:lnTo>
                          <a:pt x="31992" y="243604"/>
                        </a:lnTo>
                        <a:cubicBezTo>
                          <a:pt x="200985" y="93093"/>
                          <a:pt x="434448" y="0"/>
                          <a:pt x="692324" y="0"/>
                        </a:cubicBezTo>
                        <a:close/>
                      </a:path>
                    </a:pathLst>
                  </a:custGeom>
                  <a:solidFill>
                    <a:srgbClr val="7A4B3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uadroTexto 63">
                    <a:extLst>
                      <a:ext uri="{FF2B5EF4-FFF2-40B4-BE49-F238E27FC236}">
                        <a16:creationId xmlns:a16="http://schemas.microsoft.com/office/drawing/2014/main" id="{C772B50E-542A-4BCC-A03E-11AB9FAEA978}"/>
                      </a:ext>
                    </a:extLst>
                  </p:cNvPr>
                  <p:cNvSpPr txBox="1"/>
                  <p:nvPr/>
                </p:nvSpPr>
                <p:spPr>
                  <a:xfrm>
                    <a:off x="1809113" y="1644638"/>
                    <a:ext cx="1691148" cy="50108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GESTIÓN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DEL RIESGO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DE INCENDIOS</a:t>
                    </a:r>
                    <a:endParaRPr kumimoji="0" lang="es-CO"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endParaRPr>
                  </a:p>
                </p:txBody>
              </p:sp>
              <p:sp>
                <p:nvSpPr>
                  <p:cNvPr id="65" name="CuadroTexto 64">
                    <a:extLst>
                      <a:ext uri="{FF2B5EF4-FFF2-40B4-BE49-F238E27FC236}">
                        <a16:creationId xmlns:a16="http://schemas.microsoft.com/office/drawing/2014/main" id="{7E75E4C9-BBE3-4397-BCA9-8415E85B7285}"/>
                      </a:ext>
                    </a:extLst>
                  </p:cNvPr>
                  <p:cNvSpPr txBox="1"/>
                  <p:nvPr/>
                </p:nvSpPr>
                <p:spPr>
                  <a:xfrm>
                    <a:off x="-14779" y="3318397"/>
                    <a:ext cx="1691148" cy="357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OPERACIÓN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Y RESPUESTA</a:t>
                    </a:r>
                  </a:p>
                </p:txBody>
              </p:sp>
              <p:sp>
                <p:nvSpPr>
                  <p:cNvPr id="66" name="CuadroTexto 65">
                    <a:extLst>
                      <a:ext uri="{FF2B5EF4-FFF2-40B4-BE49-F238E27FC236}">
                        <a16:creationId xmlns:a16="http://schemas.microsoft.com/office/drawing/2014/main" id="{E40B0135-35AC-4CB3-AE07-B9990D79682A}"/>
                      </a:ext>
                    </a:extLst>
                  </p:cNvPr>
                  <p:cNvSpPr txBox="1"/>
                  <p:nvPr/>
                </p:nvSpPr>
                <p:spPr>
                  <a:xfrm>
                    <a:off x="3583826" y="3318394"/>
                    <a:ext cx="1691148" cy="357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TALENTO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 HUMANO</a:t>
                    </a:r>
                  </a:p>
                </p:txBody>
              </p:sp>
              <p:sp>
                <p:nvSpPr>
                  <p:cNvPr id="67" name="CuadroTexto 66">
                    <a:extLst>
                      <a:ext uri="{FF2B5EF4-FFF2-40B4-BE49-F238E27FC236}">
                        <a16:creationId xmlns:a16="http://schemas.microsoft.com/office/drawing/2014/main" id="{25E6C24E-904E-40F8-AA3F-8B3C05404161}"/>
                      </a:ext>
                    </a:extLst>
                  </p:cNvPr>
                  <p:cNvSpPr txBox="1"/>
                  <p:nvPr/>
                </p:nvSpPr>
                <p:spPr>
                  <a:xfrm>
                    <a:off x="1799275" y="5252825"/>
                    <a:ext cx="1691148" cy="357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FORTALECIMIENTO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black"/>
                        </a:solidFill>
                        <a:effectLst/>
                        <a:uLnTx/>
                        <a:uFillTx/>
                        <a:latin typeface="Museo Sans Condensed" panose="02000000000000000000" pitchFamily="2" charset="0"/>
                        <a:ea typeface="Tahoma" panose="020B0604030504040204" pitchFamily="34" charset="0"/>
                        <a:cs typeface="Tahoma" panose="020B0604030504040204" pitchFamily="34" charset="0"/>
                      </a:rPr>
                      <a:t>INSTITUCIONAL</a:t>
                    </a:r>
                  </a:p>
                </p:txBody>
              </p:sp>
              <p:sp>
                <p:nvSpPr>
                  <p:cNvPr id="68" name="CuadroTexto 67">
                    <a:extLst>
                      <a:ext uri="{FF2B5EF4-FFF2-40B4-BE49-F238E27FC236}">
                        <a16:creationId xmlns:a16="http://schemas.microsoft.com/office/drawing/2014/main" id="{D94865BF-0305-46D5-B6F7-38E8E007D040}"/>
                      </a:ext>
                    </a:extLst>
                  </p:cNvPr>
                  <p:cNvSpPr txBox="1"/>
                  <p:nvPr/>
                </p:nvSpPr>
                <p:spPr>
                  <a:xfrm>
                    <a:off x="1774700" y="2639964"/>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Corresponsabilidad</a:t>
                    </a:r>
                  </a:p>
                </p:txBody>
              </p:sp>
              <p:sp>
                <p:nvSpPr>
                  <p:cNvPr id="69" name="CuadroTexto 68">
                    <a:extLst>
                      <a:ext uri="{FF2B5EF4-FFF2-40B4-BE49-F238E27FC236}">
                        <a16:creationId xmlns:a16="http://schemas.microsoft.com/office/drawing/2014/main" id="{85481E7E-7997-442D-93A4-F9EAAABFE3E1}"/>
                      </a:ext>
                    </a:extLst>
                  </p:cNvPr>
                  <p:cNvSpPr txBox="1"/>
                  <p:nvPr/>
                </p:nvSpPr>
                <p:spPr>
                  <a:xfrm>
                    <a:off x="1799280" y="4359152"/>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Confianza</a:t>
                    </a:r>
                  </a:p>
                </p:txBody>
              </p:sp>
              <p:sp>
                <p:nvSpPr>
                  <p:cNvPr id="70" name="CuadroTexto 69">
                    <a:extLst>
                      <a:ext uri="{FF2B5EF4-FFF2-40B4-BE49-F238E27FC236}">
                        <a16:creationId xmlns:a16="http://schemas.microsoft.com/office/drawing/2014/main" id="{3A7478A5-5FAD-4DFD-B3F7-C3C5867D8245}"/>
                      </a:ext>
                    </a:extLst>
                  </p:cNvPr>
                  <p:cNvSpPr txBox="1"/>
                  <p:nvPr/>
                </p:nvSpPr>
                <p:spPr>
                  <a:xfrm rot="16200000">
                    <a:off x="840636" y="3537613"/>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Oportunidad</a:t>
                    </a:r>
                  </a:p>
                </p:txBody>
              </p:sp>
              <p:sp>
                <p:nvSpPr>
                  <p:cNvPr id="71" name="CuadroTexto 70">
                    <a:extLst>
                      <a:ext uri="{FF2B5EF4-FFF2-40B4-BE49-F238E27FC236}">
                        <a16:creationId xmlns:a16="http://schemas.microsoft.com/office/drawing/2014/main" id="{6B5BF93B-8160-4387-9EA7-5D6EF8CA76E8}"/>
                      </a:ext>
                    </a:extLst>
                  </p:cNvPr>
                  <p:cNvSpPr txBox="1"/>
                  <p:nvPr/>
                </p:nvSpPr>
                <p:spPr>
                  <a:xfrm rot="16200000">
                    <a:off x="2728433" y="3517946"/>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Servicio</a:t>
                    </a:r>
                  </a:p>
                </p:txBody>
              </p:sp>
              <p:sp>
                <p:nvSpPr>
                  <p:cNvPr id="72" name="CuadroTexto 71">
                    <a:extLst>
                      <a:ext uri="{FF2B5EF4-FFF2-40B4-BE49-F238E27FC236}">
                        <a16:creationId xmlns:a16="http://schemas.microsoft.com/office/drawing/2014/main" id="{A066ED5F-A409-451D-B90F-22539670D87F}"/>
                      </a:ext>
                    </a:extLst>
                  </p:cNvPr>
                  <p:cNvSpPr txBox="1"/>
                  <p:nvPr/>
                </p:nvSpPr>
                <p:spPr>
                  <a:xfrm>
                    <a:off x="1811898" y="3253548"/>
                    <a:ext cx="1691148" cy="2147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uLnTx/>
                        <a:uFillTx/>
                        <a:latin typeface="Museo Sans Condensed" panose="02000000000000000000" pitchFamily="2" charset="0"/>
                        <a:ea typeface="Tahoma" panose="020B0604030504040204" pitchFamily="34" charset="0"/>
                        <a:cs typeface="Tahoma" panose="020B0604030504040204" pitchFamily="34" charset="0"/>
                      </a:rPr>
                      <a:t>COMUNIDAD</a:t>
                    </a:r>
                  </a:p>
                </p:txBody>
              </p:sp>
            </p:grpSp>
            <p:pic>
              <p:nvPicPr>
                <p:cNvPr id="54" name="Gráfico 53" descr="GRAFICO DE AVANCES PLAN ESTRATEGICO INSTITUCIONAL 2020-2024" title="GRAFICO DE AVANCES PLAN ESTRATEGICO INSTITUCIONAL 2020-2024">
                  <a:extLst>
                    <a:ext uri="{FF2B5EF4-FFF2-40B4-BE49-F238E27FC236}">
                      <a16:creationId xmlns:a16="http://schemas.microsoft.com/office/drawing/2014/main" id="{8F332532-294A-458D-AFEA-08C80F6A3C37}"/>
                    </a:ext>
                  </a:extLst>
                </p:cNvPr>
                <p:cNvPicPr>
                  <a:picLocks noChangeAspect="1"/>
                </p:cNvPicPr>
                <p:nvPr/>
              </p:nvPicPr>
              <p:blipFill rotWithShape="1">
                <a:blip r:embed="rId3">
                  <a:extLst>
                    <a:ext uri="{96DAC541-7B7A-43D3-8B79-37D633B846F1}">
                      <asvg:svgBlip xmlns:asvg="http://schemas.microsoft.com/office/drawing/2016/SVG/main" r:embed="rId5"/>
                    </a:ext>
                  </a:extLst>
                </a:blip>
                <a:srcRect l="31207"/>
                <a:stretch/>
              </p:blipFill>
              <p:spPr>
                <a:xfrm>
                  <a:off x="2741308" y="3276195"/>
                  <a:ext cx="1513243" cy="524187"/>
                </a:xfrm>
                <a:prstGeom prst="rect">
                  <a:avLst/>
                </a:prstGeom>
              </p:spPr>
            </p:pic>
          </p:grpSp>
          <p:cxnSp>
            <p:nvCxnSpPr>
              <p:cNvPr id="52" name="Conector recto 51">
                <a:extLst>
                  <a:ext uri="{FF2B5EF4-FFF2-40B4-BE49-F238E27FC236}">
                    <a16:creationId xmlns:a16="http://schemas.microsoft.com/office/drawing/2014/main" id="{99D89F51-F543-490E-91B2-CA725340D8CA}"/>
                  </a:ext>
                </a:extLst>
              </p:cNvPr>
              <p:cNvCxnSpPr/>
              <p:nvPr/>
            </p:nvCxnSpPr>
            <p:spPr>
              <a:xfrm>
                <a:off x="8686801" y="950208"/>
                <a:ext cx="1312606" cy="0"/>
              </a:xfrm>
              <a:prstGeom prst="line">
                <a:avLst/>
              </a:prstGeom>
              <a:noFill/>
              <a:ln w="6350" cap="flat" cmpd="sng" algn="ctr">
                <a:solidFill>
                  <a:sysClr val="window" lastClr="FFFFFF"/>
                </a:solidFill>
                <a:prstDash val="solid"/>
                <a:miter lim="800000"/>
              </a:ln>
              <a:effectLst/>
            </p:spPr>
          </p:cxnSp>
        </p:grpSp>
        <p:sp>
          <p:nvSpPr>
            <p:cNvPr id="47" name="CuadroTexto 46">
              <a:extLst>
                <a:ext uri="{FF2B5EF4-FFF2-40B4-BE49-F238E27FC236}">
                  <a16:creationId xmlns:a16="http://schemas.microsoft.com/office/drawing/2014/main" id="{DA70C083-1278-4114-B7AB-D5684C65221D}"/>
                </a:ext>
              </a:extLst>
            </p:cNvPr>
            <p:cNvSpPr txBox="1"/>
            <p:nvPr/>
          </p:nvSpPr>
          <p:spPr>
            <a:xfrm>
              <a:off x="12542378" y="8431054"/>
              <a:ext cx="11373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82,55%</a:t>
              </a:r>
              <a:endParaRPr kumimoji="0" lang="es-CO" sz="1800" b="1" i="0" u="none" strike="noStrike" kern="0" cap="none" spc="0" normalizeH="0" baseline="0" noProof="0">
                <a:ln>
                  <a:noFill/>
                </a:ln>
                <a:solidFill>
                  <a:prstClr val="black"/>
                </a:solidFill>
                <a:effectLst/>
                <a:uLnTx/>
                <a:uFillTx/>
              </a:endParaRPr>
            </a:p>
          </p:txBody>
        </p:sp>
        <p:sp>
          <p:nvSpPr>
            <p:cNvPr id="48" name="CuadroTexto 47">
              <a:extLst>
                <a:ext uri="{FF2B5EF4-FFF2-40B4-BE49-F238E27FC236}">
                  <a16:creationId xmlns:a16="http://schemas.microsoft.com/office/drawing/2014/main" id="{806079A8-036A-4A20-888C-86F9B68B9EA7}"/>
                </a:ext>
              </a:extLst>
            </p:cNvPr>
            <p:cNvSpPr txBox="1"/>
            <p:nvPr/>
          </p:nvSpPr>
          <p:spPr>
            <a:xfrm>
              <a:off x="14010918" y="6891358"/>
              <a:ext cx="1137368" cy="371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83,21%</a:t>
              </a:r>
              <a:endParaRPr kumimoji="0" lang="es-CO" sz="1800" b="1" i="0" u="none" strike="noStrike" kern="0" cap="none" spc="0" normalizeH="0" baseline="0" noProof="0">
                <a:ln>
                  <a:noFill/>
                </a:ln>
                <a:solidFill>
                  <a:prstClr val="black"/>
                </a:solidFill>
                <a:effectLst/>
                <a:uLnTx/>
                <a:uFillTx/>
              </a:endParaRPr>
            </a:p>
          </p:txBody>
        </p:sp>
        <p:sp>
          <p:nvSpPr>
            <p:cNvPr id="49" name="CuadroTexto 48">
              <a:extLst>
                <a:ext uri="{FF2B5EF4-FFF2-40B4-BE49-F238E27FC236}">
                  <a16:creationId xmlns:a16="http://schemas.microsoft.com/office/drawing/2014/main" id="{656C7D93-931F-4778-B94C-48D58FB5EF9E}"/>
                </a:ext>
              </a:extLst>
            </p:cNvPr>
            <p:cNvSpPr txBox="1"/>
            <p:nvPr/>
          </p:nvSpPr>
          <p:spPr>
            <a:xfrm>
              <a:off x="8349063" y="6381927"/>
              <a:ext cx="11373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82,01%</a:t>
              </a:r>
              <a:endParaRPr kumimoji="0" lang="es-CO" sz="1800" b="1" i="0" u="none" strike="noStrike" kern="0" cap="none" spc="0" normalizeH="0" baseline="0" noProof="0">
                <a:ln>
                  <a:noFill/>
                </a:ln>
                <a:solidFill>
                  <a:prstClr val="black"/>
                </a:solidFill>
                <a:effectLst/>
                <a:uLnTx/>
                <a:uFillTx/>
              </a:endParaRPr>
            </a:p>
          </p:txBody>
        </p:sp>
        <p:sp>
          <p:nvSpPr>
            <p:cNvPr id="50" name="CuadroTexto 49">
              <a:extLst>
                <a:ext uri="{FF2B5EF4-FFF2-40B4-BE49-F238E27FC236}">
                  <a16:creationId xmlns:a16="http://schemas.microsoft.com/office/drawing/2014/main" id="{625E98C5-A999-4B78-8AC8-02ECAB4CF3F3}"/>
                </a:ext>
              </a:extLst>
            </p:cNvPr>
            <p:cNvSpPr txBox="1"/>
            <p:nvPr/>
          </p:nvSpPr>
          <p:spPr>
            <a:xfrm>
              <a:off x="10053068" y="4179770"/>
              <a:ext cx="11373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prstClr val="black"/>
                  </a:solidFill>
                  <a:effectLst/>
                  <a:uLnTx/>
                  <a:uFillTx/>
                </a:rPr>
                <a:t>90,75%</a:t>
              </a:r>
              <a:endParaRPr kumimoji="0" lang="es-CO" sz="1800" b="1" i="0" u="none" strike="noStrike" kern="0" cap="none" spc="0" normalizeH="0" baseline="0" noProof="0">
                <a:ln>
                  <a:noFill/>
                </a:ln>
                <a:solidFill>
                  <a:prstClr val="black"/>
                </a:solidFill>
                <a:effectLst/>
                <a:uLnTx/>
                <a:uFillTx/>
              </a:endParaRPr>
            </a:p>
          </p:txBody>
        </p:sp>
      </p:grpSp>
      <p:sp>
        <p:nvSpPr>
          <p:cNvPr id="73" name="Título 3">
            <a:extLst>
              <a:ext uri="{FF2B5EF4-FFF2-40B4-BE49-F238E27FC236}">
                <a16:creationId xmlns:a16="http://schemas.microsoft.com/office/drawing/2014/main" id="{0EFEC87C-D264-44FF-9471-469FCE15BF9A}"/>
              </a:ext>
              <a:ext uri="{C183D7F6-B498-43B3-948B-1728B52AA6E4}">
                <adec:decorative xmlns:adec="http://schemas.microsoft.com/office/drawing/2017/decorative" val="1"/>
              </a:ext>
            </a:extLst>
          </p:cNvPr>
          <p:cNvSpPr txBox="1">
            <a:spLocks noGrp="1"/>
          </p:cNvSpPr>
          <p:nvPr>
            <p:ph type="title" idx="4294967295"/>
          </p:nvPr>
        </p:nvSpPr>
        <p:spPr>
          <a:xfrm>
            <a:off x="873585" y="226560"/>
            <a:ext cx="12140880" cy="1035507"/>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marL="0" marR="0" lvl="0" indent="0" algn="ctr" defTabSz="1462701" rtl="0" fontAlgn="auto" hangingPunct="1">
              <a:lnSpc>
                <a:spcPct val="100000"/>
              </a:lnSpc>
              <a:spcBef>
                <a:spcPts val="0"/>
              </a:spcBef>
              <a:spcAft>
                <a:spcPts val="0"/>
              </a:spcAft>
              <a:buNone/>
              <a:tabLst/>
              <a:defRPr lang="es-ES" sz="7000" b="0" i="0" u="none" strike="noStrike" kern="1200" cap="none" spc="0" baseline="0">
                <a:solidFill>
                  <a:srgbClr val="000000"/>
                </a:solidFill>
                <a:uFillTx/>
                <a:latin typeface="Calibri"/>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C00000"/>
                </a:solidFill>
                <a:effectLst/>
                <a:uLnTx/>
                <a:uFillTx/>
                <a:latin typeface="Impact" panose="020B0806030902050204" pitchFamily="34" charset="0"/>
                <a:ea typeface="+mn-ea"/>
                <a:cs typeface="+mn-cs"/>
              </a:rPr>
              <a:t>Plan Estratégico Institucional  -PEI</a:t>
            </a:r>
            <a:r>
              <a:rPr kumimoji="0" lang="es-CO" sz="6000" b="0" i="0" u="none" strike="noStrike" kern="1200" cap="none" spc="0" normalizeH="0" baseline="0" noProof="0" dirty="0">
                <a:ln>
                  <a:noFill/>
                </a:ln>
                <a:solidFill>
                  <a:srgbClr val="C00000"/>
                </a:solidFill>
                <a:effectLst/>
                <a:uLnTx/>
                <a:uFillTx/>
                <a:latin typeface="Impact" panose="020B0806030902050204" pitchFamily="34" charset="0"/>
                <a:ea typeface="+mn-ea"/>
                <a:cs typeface="+mn-cs"/>
              </a:rPr>
              <a:t> </a:t>
            </a:r>
          </a:p>
        </p:txBody>
      </p:sp>
    </p:spTree>
    <p:extLst>
      <p:ext uri="{BB962C8B-B14F-4D97-AF65-F5344CB8AC3E}">
        <p14:creationId xmlns:p14="http://schemas.microsoft.com/office/powerpoint/2010/main" val="405464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B34567-8D92-EC62-E4A5-D05E1732DBA7}"/>
              </a:ext>
              <a:ext uri="{C183D7F6-B498-43B3-948B-1728B52AA6E4}">
                <adec:decorative xmlns:adec="http://schemas.microsoft.com/office/drawing/2017/decorative" val="1"/>
              </a:ext>
            </a:extLst>
          </p:cNvPr>
          <p:cNvPicPr>
            <a:picLocks noChangeAspect="1"/>
          </p:cNvPicPr>
          <p:nvPr/>
        </p:nvPicPr>
        <p:blipFill rotWithShape="1">
          <a:blip r:embed="rId2"/>
          <a:srcRect r="91881"/>
          <a:stretch/>
        </p:blipFill>
        <p:spPr>
          <a:xfrm>
            <a:off x="-12139" y="5326"/>
            <a:ext cx="499819" cy="10059988"/>
          </a:xfrm>
          <a:prstGeom prst="rect">
            <a:avLst/>
          </a:prstGeom>
        </p:spPr>
      </p:pic>
      <p:pic>
        <p:nvPicPr>
          <p:cNvPr id="3" name="Imagen 2">
            <a:extLst>
              <a:ext uri="{FF2B5EF4-FFF2-40B4-BE49-F238E27FC236}">
                <a16:creationId xmlns:a16="http://schemas.microsoft.com/office/drawing/2014/main" id="{1E818E62-C268-DC74-4C6C-C9A4F518FD0C}"/>
              </a:ext>
              <a:ext uri="{C183D7F6-B498-43B3-948B-1728B52AA6E4}">
                <adec:decorative xmlns:adec="http://schemas.microsoft.com/office/drawing/2017/decorative" val="1"/>
              </a:ext>
            </a:extLst>
          </p:cNvPr>
          <p:cNvPicPr>
            <a:picLocks noChangeAspect="1"/>
          </p:cNvPicPr>
          <p:nvPr/>
        </p:nvPicPr>
        <p:blipFill rotWithShape="1">
          <a:blip r:embed="rId2"/>
          <a:srcRect l="7922" t="90287" b="1520"/>
          <a:stretch/>
        </p:blipFill>
        <p:spPr>
          <a:xfrm>
            <a:off x="568960" y="9103723"/>
            <a:ext cx="5668420" cy="824184"/>
          </a:xfrm>
          <a:prstGeom prst="rect">
            <a:avLst/>
          </a:prstGeom>
        </p:spPr>
      </p:pic>
      <p:sp>
        <p:nvSpPr>
          <p:cNvPr id="7" name="Título 8">
            <a:extLst>
              <a:ext uri="{FF2B5EF4-FFF2-40B4-BE49-F238E27FC236}">
                <a16:creationId xmlns:a16="http://schemas.microsoft.com/office/drawing/2014/main" id="{FE2C45AD-A985-4267-A5B4-46FBACFF156F}"/>
              </a:ext>
              <a:ext uri="{C183D7F6-B498-43B3-948B-1728B52AA6E4}">
                <adec:decorative xmlns:adec="http://schemas.microsoft.com/office/drawing/2017/decorative" val="1"/>
              </a:ext>
            </a:extLst>
          </p:cNvPr>
          <p:cNvSpPr txBox="1">
            <a:spLocks/>
          </p:cNvSpPr>
          <p:nvPr/>
        </p:nvSpPr>
        <p:spPr>
          <a:xfrm>
            <a:off x="12587963" y="342423"/>
            <a:ext cx="259439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defTabSz="1462704">
              <a:lnSpc>
                <a:spcPct val="100000"/>
              </a:lnSpc>
              <a:spcBef>
                <a:spcPts val="0"/>
              </a:spcBef>
              <a:defRPr/>
            </a:pPr>
            <a:r>
              <a:rPr lang="es-MX" sz="4800">
                <a:solidFill>
                  <a:prstClr val="white">
                    <a:lumMod val="50000"/>
                  </a:prstClr>
                </a:solidFill>
                <a:latin typeface="Calibri"/>
                <a:ea typeface="+mn-ea"/>
                <a:cs typeface="+mn-cs"/>
              </a:rPr>
              <a:t>Objetivos    </a:t>
            </a:r>
            <a:endParaRPr lang="es-MX" sz="4500">
              <a:solidFill>
                <a:prstClr val="white">
                  <a:lumMod val="50000"/>
                </a:prstClr>
              </a:solidFill>
              <a:latin typeface="Calibri"/>
              <a:ea typeface="+mn-ea"/>
              <a:cs typeface="+mn-cs"/>
            </a:endParaRPr>
          </a:p>
        </p:txBody>
      </p:sp>
      <p:sp>
        <p:nvSpPr>
          <p:cNvPr id="8" name="Título 1">
            <a:extLst>
              <a:ext uri="{FF2B5EF4-FFF2-40B4-BE49-F238E27FC236}">
                <a16:creationId xmlns:a16="http://schemas.microsoft.com/office/drawing/2014/main" id="{39A217DA-8FF4-4AD3-937C-EDA58B80D327}"/>
              </a:ext>
              <a:ext uri="{C183D7F6-B498-43B3-948B-1728B52AA6E4}">
                <adec:decorative xmlns:adec="http://schemas.microsoft.com/office/drawing/2017/decorative" val="1"/>
              </a:ext>
            </a:extLst>
          </p:cNvPr>
          <p:cNvSpPr txBox="1">
            <a:spLocks noGrp="1"/>
          </p:cNvSpPr>
          <p:nvPr>
            <p:ph type="title" idx="4294967295"/>
          </p:nvPr>
        </p:nvSpPr>
        <p:spPr>
          <a:xfrm>
            <a:off x="1021019" y="275024"/>
            <a:ext cx="11971420" cy="1127840"/>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a:ln>
                  <a:noFill/>
                </a:ln>
                <a:solidFill>
                  <a:srgbClr val="C00000"/>
                </a:solidFill>
                <a:effectLst/>
                <a:uLnTx/>
                <a:uFillTx/>
                <a:latin typeface="Impact" panose="020B0806030902050204" pitchFamily="34" charset="0"/>
                <a:ea typeface="+mj-ea"/>
                <a:cs typeface="+mj-cs"/>
              </a:rPr>
              <a:t>Plan Estratégico Institucional   </a:t>
            </a:r>
            <a:endParaRPr kumimoji="0" lang="es-CO" sz="6600" b="1" i="0" u="none" strike="noStrike" kern="1200" cap="none" spc="0" normalizeH="0" baseline="0" noProof="0" dirty="0">
              <a:ln>
                <a:noFill/>
              </a:ln>
              <a:solidFill>
                <a:srgbClr val="C00000"/>
              </a:solidFill>
              <a:effectLst/>
              <a:uLnTx/>
              <a:uFillTx/>
              <a:latin typeface="Impact" panose="020B0806030902050204" pitchFamily="34" charset="0"/>
              <a:ea typeface="+mj-ea"/>
              <a:cs typeface="+mj-cs"/>
            </a:endParaRPr>
          </a:p>
        </p:txBody>
      </p:sp>
      <p:sp>
        <p:nvSpPr>
          <p:cNvPr id="10" name="CuadroTexto 9">
            <a:extLst>
              <a:ext uri="{FF2B5EF4-FFF2-40B4-BE49-F238E27FC236}">
                <a16:creationId xmlns:a16="http://schemas.microsoft.com/office/drawing/2014/main" id="{49C623D4-33CC-441B-A644-243461B68D9D}"/>
              </a:ext>
              <a:ext uri="{C183D7F6-B498-43B3-948B-1728B52AA6E4}">
                <adec:decorative xmlns:adec="http://schemas.microsoft.com/office/drawing/2017/decorative" val="1"/>
              </a:ext>
            </a:extLst>
          </p:cNvPr>
          <p:cNvSpPr txBox="1"/>
          <p:nvPr/>
        </p:nvSpPr>
        <p:spPr>
          <a:xfrm>
            <a:off x="779390" y="1599800"/>
            <a:ext cx="14402966" cy="461665"/>
          </a:xfrm>
          <a:prstGeom prst="rect">
            <a:avLst/>
          </a:prstGeom>
          <a:noFill/>
        </p:spPr>
        <p:txBody>
          <a:bodyPr wrap="square" rtlCol="0">
            <a:spAutoFit/>
          </a:bodyPr>
          <a:lstStyle/>
          <a:p>
            <a:pPr marL="0" marR="0" lvl="0" indent="0" defTabSz="555452" eaLnBrk="1" fontAlgn="auto" latinLnBrk="0" hangingPunct="1">
              <a:lnSpc>
                <a:spcPct val="100000"/>
              </a:lnSpc>
              <a:spcBef>
                <a:spcPts val="0"/>
              </a:spcBef>
              <a:spcAft>
                <a:spcPts val="0"/>
              </a:spcAft>
              <a:buClrTx/>
              <a:buSzTx/>
              <a:buFontTx/>
              <a:buNone/>
              <a:tabLst/>
              <a:defRPr/>
            </a:pPr>
            <a:r>
              <a:rPr kumimoji="0" lang="es-MX" sz="2400" b="0" i="0" u="none" strike="noStrike" kern="0" cap="none" spc="0" normalizeH="0" baseline="0" noProof="0">
                <a:ln>
                  <a:noFill/>
                </a:ln>
                <a:solidFill>
                  <a:prstClr val="black"/>
                </a:solidFill>
                <a:effectLst/>
                <a:uLnTx/>
                <a:uFillTx/>
              </a:rPr>
              <a:t>El avance de  los objetivos de los Pilares Institucionales a acorte de segundo trimestre del 2023 fue el siguiente:</a:t>
            </a:r>
            <a:endParaRPr kumimoji="0" lang="es-CO" sz="2400" b="0" i="0" u="none" strike="noStrike" kern="0" cap="none" spc="0" normalizeH="0" baseline="0" noProof="0">
              <a:ln>
                <a:noFill/>
              </a:ln>
              <a:solidFill>
                <a:prstClr val="black"/>
              </a:solidFill>
              <a:effectLst/>
              <a:uLnTx/>
              <a:uFillTx/>
            </a:endParaRPr>
          </a:p>
        </p:txBody>
      </p:sp>
      <p:sp>
        <p:nvSpPr>
          <p:cNvPr id="11" name="CuadroTexto 10">
            <a:extLst>
              <a:ext uri="{FF2B5EF4-FFF2-40B4-BE49-F238E27FC236}">
                <a16:creationId xmlns:a16="http://schemas.microsoft.com/office/drawing/2014/main" id="{B429557F-1162-4C16-8ABD-309924A66AFA}"/>
              </a:ext>
              <a:ext uri="{C183D7F6-B498-43B3-948B-1728B52AA6E4}">
                <adec:decorative xmlns:adec="http://schemas.microsoft.com/office/drawing/2017/decorative" val="1"/>
              </a:ext>
            </a:extLst>
          </p:cNvPr>
          <p:cNvSpPr txBox="1"/>
          <p:nvPr/>
        </p:nvSpPr>
        <p:spPr>
          <a:xfrm>
            <a:off x="1021018" y="2259244"/>
            <a:ext cx="6528530" cy="338554"/>
          </a:xfrm>
          <a:prstGeom prst="rect">
            <a:avLst/>
          </a:prstGeom>
          <a:noFill/>
        </p:spPr>
        <p:txBody>
          <a:bodyPr wrap="square">
            <a:spAutoFit/>
          </a:bodyPr>
          <a:lstStyle/>
          <a:p>
            <a:pPr defTabSz="914400">
              <a:defRPr/>
            </a:pPr>
            <a:r>
              <a:rPr lang="es-CO" sz="1600" i="1">
                <a:solidFill>
                  <a:prstClr val="black"/>
                </a:solidFill>
                <a:latin typeface="Arial Narrow" panose="020B0606020202030204" pitchFamily="34" charset="0"/>
              </a:rPr>
              <a:t>Gráfica 2 . Avances por Objetivos Estratégicos del Plan Estratégico Institucional   </a:t>
            </a:r>
          </a:p>
        </p:txBody>
      </p:sp>
      <p:sp>
        <p:nvSpPr>
          <p:cNvPr id="13" name="Google Shape;383;p23">
            <a:extLst>
              <a:ext uri="{FF2B5EF4-FFF2-40B4-BE49-F238E27FC236}">
                <a16:creationId xmlns:a16="http://schemas.microsoft.com/office/drawing/2014/main" id="{681F2334-DA8C-4EF8-9F19-F3CE13A3E4BB}"/>
              </a:ext>
              <a:ext uri="{C183D7F6-B498-43B3-948B-1728B52AA6E4}">
                <adec:decorative xmlns:adec="http://schemas.microsoft.com/office/drawing/2017/decorative" val="1"/>
              </a:ext>
            </a:extLst>
          </p:cNvPr>
          <p:cNvSpPr/>
          <p:nvPr/>
        </p:nvSpPr>
        <p:spPr>
          <a:xfrm>
            <a:off x="899710" y="2759242"/>
            <a:ext cx="14163831" cy="472255"/>
          </a:xfrm>
          <a:custGeom>
            <a:avLst/>
            <a:gdLst/>
            <a:ahLst/>
            <a:cxnLst/>
            <a:rect l="l" t="t" r="r" b="b"/>
            <a:pathLst>
              <a:path w="237841" h="10118" extrusionOk="0">
                <a:moveTo>
                  <a:pt x="237841" y="0"/>
                </a:moveTo>
                <a:lnTo>
                  <a:pt x="0" y="0"/>
                </a:lnTo>
                <a:lnTo>
                  <a:pt x="0" y="10118"/>
                </a:lnTo>
                <a:lnTo>
                  <a:pt x="237841" y="10118"/>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14" name="Google Shape;383;p23">
            <a:extLst>
              <a:ext uri="{FF2B5EF4-FFF2-40B4-BE49-F238E27FC236}">
                <a16:creationId xmlns:a16="http://schemas.microsoft.com/office/drawing/2014/main" id="{21E2CD6E-1514-4B17-AEDC-A31D828A32A8}"/>
              </a:ext>
              <a:ext uri="{C183D7F6-B498-43B3-948B-1728B52AA6E4}">
                <adec:decorative xmlns:adec="http://schemas.microsoft.com/office/drawing/2017/decorative" val="1"/>
              </a:ext>
            </a:extLst>
          </p:cNvPr>
          <p:cNvSpPr/>
          <p:nvPr/>
        </p:nvSpPr>
        <p:spPr>
          <a:xfrm>
            <a:off x="899710" y="3447151"/>
            <a:ext cx="14163831" cy="338554"/>
          </a:xfrm>
          <a:custGeom>
            <a:avLst/>
            <a:gdLst/>
            <a:ahLst/>
            <a:cxnLst/>
            <a:rect l="l" t="t" r="r" b="b"/>
            <a:pathLst>
              <a:path w="237841" h="10118" extrusionOk="0">
                <a:moveTo>
                  <a:pt x="237841" y="0"/>
                </a:moveTo>
                <a:lnTo>
                  <a:pt x="0" y="0"/>
                </a:lnTo>
                <a:lnTo>
                  <a:pt x="0" y="10118"/>
                </a:lnTo>
                <a:lnTo>
                  <a:pt x="237841" y="10118"/>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15" name="Google Shape;385;p23">
            <a:extLst>
              <a:ext uri="{FF2B5EF4-FFF2-40B4-BE49-F238E27FC236}">
                <a16:creationId xmlns:a16="http://schemas.microsoft.com/office/drawing/2014/main" id="{9F4D2713-08F6-48E6-BC1E-65CC3C223735}"/>
              </a:ext>
              <a:ext uri="{C183D7F6-B498-43B3-948B-1728B52AA6E4}">
                <adec:decorative xmlns:adec="http://schemas.microsoft.com/office/drawing/2017/decorative" val="1"/>
              </a:ext>
            </a:extLst>
          </p:cNvPr>
          <p:cNvSpPr/>
          <p:nvPr/>
        </p:nvSpPr>
        <p:spPr>
          <a:xfrm>
            <a:off x="899710" y="5664315"/>
            <a:ext cx="14163831" cy="338854"/>
          </a:xfrm>
          <a:custGeom>
            <a:avLst/>
            <a:gdLst/>
            <a:ahLst/>
            <a:cxnLst/>
            <a:rect l="l" t="t" r="r" b="b"/>
            <a:pathLst>
              <a:path w="237841" h="10127" extrusionOk="0">
                <a:moveTo>
                  <a:pt x="237841" y="0"/>
                </a:moveTo>
                <a:lnTo>
                  <a:pt x="0" y="0"/>
                </a:lnTo>
                <a:lnTo>
                  <a:pt x="0" y="10127"/>
                </a:lnTo>
                <a:lnTo>
                  <a:pt x="237841" y="10127"/>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16" name="Google Shape;385;p23">
            <a:extLst>
              <a:ext uri="{FF2B5EF4-FFF2-40B4-BE49-F238E27FC236}">
                <a16:creationId xmlns:a16="http://schemas.microsoft.com/office/drawing/2014/main" id="{CB0E73E3-5AAB-482F-9F5D-EAEB61174ED7}"/>
              </a:ext>
              <a:ext uri="{C183D7F6-B498-43B3-948B-1728B52AA6E4}">
                <adec:decorative xmlns:adec="http://schemas.microsoft.com/office/drawing/2017/decorative" val="1"/>
              </a:ext>
            </a:extLst>
          </p:cNvPr>
          <p:cNvSpPr/>
          <p:nvPr/>
        </p:nvSpPr>
        <p:spPr>
          <a:xfrm>
            <a:off x="899710" y="5109807"/>
            <a:ext cx="14163831" cy="338854"/>
          </a:xfrm>
          <a:custGeom>
            <a:avLst/>
            <a:gdLst/>
            <a:ahLst/>
            <a:cxnLst/>
            <a:rect l="l" t="t" r="r" b="b"/>
            <a:pathLst>
              <a:path w="237841" h="10127" extrusionOk="0">
                <a:moveTo>
                  <a:pt x="237841" y="0"/>
                </a:moveTo>
                <a:lnTo>
                  <a:pt x="0" y="0"/>
                </a:lnTo>
                <a:lnTo>
                  <a:pt x="0" y="10127"/>
                </a:lnTo>
                <a:lnTo>
                  <a:pt x="237841" y="10127"/>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17" name="Google Shape;382;p23">
            <a:extLst>
              <a:ext uri="{FF2B5EF4-FFF2-40B4-BE49-F238E27FC236}">
                <a16:creationId xmlns:a16="http://schemas.microsoft.com/office/drawing/2014/main" id="{9189D70F-6801-49EB-958A-9192C1E76DA9}"/>
              </a:ext>
              <a:ext uri="{C183D7F6-B498-43B3-948B-1728B52AA6E4}">
                <adec:decorative xmlns:adec="http://schemas.microsoft.com/office/drawing/2017/decorative" val="1"/>
              </a:ext>
            </a:extLst>
          </p:cNvPr>
          <p:cNvSpPr/>
          <p:nvPr/>
        </p:nvSpPr>
        <p:spPr>
          <a:xfrm>
            <a:off x="899710" y="4555567"/>
            <a:ext cx="14163831" cy="338586"/>
          </a:xfrm>
          <a:custGeom>
            <a:avLst/>
            <a:gdLst/>
            <a:ahLst/>
            <a:cxnLst/>
            <a:rect l="l" t="t" r="r" b="b"/>
            <a:pathLst>
              <a:path w="237841" h="10119" extrusionOk="0">
                <a:moveTo>
                  <a:pt x="237841" y="1"/>
                </a:moveTo>
                <a:lnTo>
                  <a:pt x="0" y="1"/>
                </a:lnTo>
                <a:lnTo>
                  <a:pt x="0" y="10118"/>
                </a:lnTo>
                <a:lnTo>
                  <a:pt x="237841" y="10118"/>
                </a:lnTo>
                <a:lnTo>
                  <a:pt x="237841" y="1"/>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18" name="Google Shape;383;p23">
            <a:extLst>
              <a:ext uri="{FF2B5EF4-FFF2-40B4-BE49-F238E27FC236}">
                <a16:creationId xmlns:a16="http://schemas.microsoft.com/office/drawing/2014/main" id="{BCA09964-860D-4F8D-879B-A8844AED2332}"/>
              </a:ext>
              <a:ext uri="{C183D7F6-B498-43B3-948B-1728B52AA6E4}">
                <adec:decorative xmlns:adec="http://schemas.microsoft.com/office/drawing/2017/decorative" val="1"/>
              </a:ext>
            </a:extLst>
          </p:cNvPr>
          <p:cNvSpPr/>
          <p:nvPr/>
        </p:nvSpPr>
        <p:spPr>
          <a:xfrm>
            <a:off x="899710" y="4001359"/>
            <a:ext cx="14163831" cy="338554"/>
          </a:xfrm>
          <a:custGeom>
            <a:avLst/>
            <a:gdLst/>
            <a:ahLst/>
            <a:cxnLst/>
            <a:rect l="l" t="t" r="r" b="b"/>
            <a:pathLst>
              <a:path w="237841" h="10118" extrusionOk="0">
                <a:moveTo>
                  <a:pt x="237841" y="0"/>
                </a:moveTo>
                <a:lnTo>
                  <a:pt x="0" y="0"/>
                </a:lnTo>
                <a:lnTo>
                  <a:pt x="0" y="10118"/>
                </a:lnTo>
                <a:lnTo>
                  <a:pt x="237841" y="10118"/>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27" name="Google Shape;383;p23">
            <a:extLst>
              <a:ext uri="{FF2B5EF4-FFF2-40B4-BE49-F238E27FC236}">
                <a16:creationId xmlns:a16="http://schemas.microsoft.com/office/drawing/2014/main" id="{B8B80956-B0F4-427F-9C12-012BFCD0E858}"/>
              </a:ext>
              <a:ext uri="{C183D7F6-B498-43B3-948B-1728B52AA6E4}">
                <adec:decorative xmlns:adec="http://schemas.microsoft.com/office/drawing/2017/decorative" val="1"/>
              </a:ext>
            </a:extLst>
          </p:cNvPr>
          <p:cNvSpPr/>
          <p:nvPr/>
        </p:nvSpPr>
        <p:spPr>
          <a:xfrm>
            <a:off x="899710" y="6218823"/>
            <a:ext cx="14163831" cy="338554"/>
          </a:xfrm>
          <a:custGeom>
            <a:avLst/>
            <a:gdLst/>
            <a:ahLst/>
            <a:cxnLst/>
            <a:rect l="l" t="t" r="r" b="b"/>
            <a:pathLst>
              <a:path w="237841" h="10118" extrusionOk="0">
                <a:moveTo>
                  <a:pt x="237841" y="0"/>
                </a:moveTo>
                <a:lnTo>
                  <a:pt x="0" y="0"/>
                </a:lnTo>
                <a:lnTo>
                  <a:pt x="0" y="10118"/>
                </a:lnTo>
                <a:lnTo>
                  <a:pt x="237841" y="10118"/>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31" name="Google Shape;383;p23">
            <a:extLst>
              <a:ext uri="{FF2B5EF4-FFF2-40B4-BE49-F238E27FC236}">
                <a16:creationId xmlns:a16="http://schemas.microsoft.com/office/drawing/2014/main" id="{8E56D918-E7F3-452F-BE75-5B15EF131FB3}"/>
              </a:ext>
              <a:ext uri="{C183D7F6-B498-43B3-948B-1728B52AA6E4}">
                <adec:decorative xmlns:adec="http://schemas.microsoft.com/office/drawing/2017/decorative" val="1"/>
              </a:ext>
            </a:extLst>
          </p:cNvPr>
          <p:cNvSpPr/>
          <p:nvPr/>
        </p:nvSpPr>
        <p:spPr>
          <a:xfrm>
            <a:off x="899710" y="6773032"/>
            <a:ext cx="14163831" cy="338554"/>
          </a:xfrm>
          <a:custGeom>
            <a:avLst/>
            <a:gdLst/>
            <a:ahLst/>
            <a:cxnLst/>
            <a:rect l="l" t="t" r="r" b="b"/>
            <a:pathLst>
              <a:path w="237841" h="10118" extrusionOk="0">
                <a:moveTo>
                  <a:pt x="237841" y="0"/>
                </a:moveTo>
                <a:lnTo>
                  <a:pt x="0" y="0"/>
                </a:lnTo>
                <a:lnTo>
                  <a:pt x="0" y="10118"/>
                </a:lnTo>
                <a:lnTo>
                  <a:pt x="237841" y="10118"/>
                </a:lnTo>
                <a:lnTo>
                  <a:pt x="237841" y="0"/>
                </a:lnTo>
                <a:close/>
              </a:path>
            </a:pathLst>
          </a:custGeom>
          <a:solidFill>
            <a:schemeClr val="accent6">
              <a:lumMod val="40000"/>
              <a:lumOff val="60000"/>
              <a:alpha val="1339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Fira Sans" panose="020B0503050000020004" pitchFamily="34" charset="0"/>
              <a:cs typeface="Arial"/>
              <a:sym typeface="Arial"/>
            </a:endParaRPr>
          </a:p>
        </p:txBody>
      </p:sp>
      <p:sp>
        <p:nvSpPr>
          <p:cNvPr id="19" name="Cubo 18">
            <a:extLst>
              <a:ext uri="{FF2B5EF4-FFF2-40B4-BE49-F238E27FC236}">
                <a16:creationId xmlns:a16="http://schemas.microsoft.com/office/drawing/2014/main" id="{D1895FA7-F77D-462D-B72B-6EB177BE2EEC}"/>
              </a:ext>
              <a:ext uri="{C183D7F6-B498-43B3-948B-1728B52AA6E4}">
                <adec:decorative xmlns:adec="http://schemas.microsoft.com/office/drawing/2017/decorative" val="1"/>
              </a:ext>
            </a:extLst>
          </p:cNvPr>
          <p:cNvSpPr/>
          <p:nvPr/>
        </p:nvSpPr>
        <p:spPr>
          <a:xfrm>
            <a:off x="1017198" y="4431226"/>
            <a:ext cx="1052236" cy="2867292"/>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5" name="CuadroTexto 4">
            <a:extLst>
              <a:ext uri="{FF2B5EF4-FFF2-40B4-BE49-F238E27FC236}">
                <a16:creationId xmlns:a16="http://schemas.microsoft.com/office/drawing/2014/main" id="{9950D827-7844-4249-B3DC-3F9711489B6F}"/>
              </a:ext>
              <a:ext uri="{C183D7F6-B498-43B3-948B-1728B52AA6E4}">
                <adec:decorative xmlns:adec="http://schemas.microsoft.com/office/drawing/2017/decorative" val="1"/>
              </a:ext>
            </a:extLst>
          </p:cNvPr>
          <p:cNvSpPr txBox="1"/>
          <p:nvPr/>
        </p:nvSpPr>
        <p:spPr>
          <a:xfrm>
            <a:off x="906527" y="7385661"/>
            <a:ext cx="1368234" cy="830997"/>
          </a:xfrm>
          <a:prstGeom prst="rect">
            <a:avLst/>
          </a:prstGeom>
          <a:noFill/>
        </p:spPr>
        <p:txBody>
          <a:bodyPr wrap="square" rtlCol="0">
            <a:spAutoFit/>
          </a:bodyPr>
          <a:lstStyle/>
          <a:p>
            <a:pPr algn="ctr"/>
            <a:r>
              <a:rPr lang="es-ES" sz="1600" b="1"/>
              <a:t>Fortalecer Procesos de atención</a:t>
            </a:r>
            <a:endParaRPr lang="es-CO" sz="1600" b="1"/>
          </a:p>
        </p:txBody>
      </p:sp>
      <p:sp>
        <p:nvSpPr>
          <p:cNvPr id="32" name="CuadroTexto 31">
            <a:extLst>
              <a:ext uri="{FF2B5EF4-FFF2-40B4-BE49-F238E27FC236}">
                <a16:creationId xmlns:a16="http://schemas.microsoft.com/office/drawing/2014/main" id="{15307E3A-251F-433F-BF43-8B750FE54631}"/>
              </a:ext>
              <a:ext uri="{C183D7F6-B498-43B3-948B-1728B52AA6E4}">
                <adec:decorative xmlns:adec="http://schemas.microsoft.com/office/drawing/2017/decorative" val="1"/>
              </a:ext>
            </a:extLst>
          </p:cNvPr>
          <p:cNvSpPr txBox="1"/>
          <p:nvPr/>
        </p:nvSpPr>
        <p:spPr>
          <a:xfrm>
            <a:off x="2585320" y="7385661"/>
            <a:ext cx="1423516" cy="830997"/>
          </a:xfrm>
          <a:prstGeom prst="rect">
            <a:avLst/>
          </a:prstGeom>
          <a:noFill/>
        </p:spPr>
        <p:txBody>
          <a:bodyPr wrap="square" rtlCol="0">
            <a:spAutoFit/>
          </a:bodyPr>
          <a:lstStyle/>
          <a:p>
            <a:pPr algn="ctr"/>
            <a:r>
              <a:rPr lang="es-ES" sz="1600" b="1"/>
              <a:t>Optimizar los procesos de preparativos</a:t>
            </a:r>
            <a:endParaRPr lang="es-CO" sz="1600" b="1"/>
          </a:p>
        </p:txBody>
      </p:sp>
      <p:sp>
        <p:nvSpPr>
          <p:cNvPr id="33" name="CuadroTexto 32">
            <a:extLst>
              <a:ext uri="{FF2B5EF4-FFF2-40B4-BE49-F238E27FC236}">
                <a16:creationId xmlns:a16="http://schemas.microsoft.com/office/drawing/2014/main" id="{2C66F2AF-6E11-4022-A76C-F73C55BE9123}"/>
              </a:ext>
              <a:ext uri="{C183D7F6-B498-43B3-948B-1728B52AA6E4}">
                <adec:decorative xmlns:adec="http://schemas.microsoft.com/office/drawing/2017/decorative" val="1"/>
              </a:ext>
            </a:extLst>
          </p:cNvPr>
          <p:cNvSpPr txBox="1"/>
          <p:nvPr/>
        </p:nvSpPr>
        <p:spPr>
          <a:xfrm>
            <a:off x="4319395" y="7385661"/>
            <a:ext cx="1476109" cy="1077218"/>
          </a:xfrm>
          <a:prstGeom prst="rect">
            <a:avLst/>
          </a:prstGeom>
          <a:noFill/>
        </p:spPr>
        <p:txBody>
          <a:bodyPr wrap="square" rtlCol="0">
            <a:spAutoFit/>
          </a:bodyPr>
          <a:lstStyle/>
          <a:p>
            <a:pPr algn="ctr"/>
            <a:r>
              <a:rPr lang="es-ES" sz="1600" b="1"/>
              <a:t>Optimizar el proceso de reducción del riesgo</a:t>
            </a:r>
            <a:endParaRPr lang="es-CO" sz="1600" b="1"/>
          </a:p>
        </p:txBody>
      </p:sp>
      <p:sp>
        <p:nvSpPr>
          <p:cNvPr id="34" name="CuadroTexto 33">
            <a:extLst>
              <a:ext uri="{FF2B5EF4-FFF2-40B4-BE49-F238E27FC236}">
                <a16:creationId xmlns:a16="http://schemas.microsoft.com/office/drawing/2014/main" id="{408F4659-4D98-4029-A27B-42660A5F13B2}"/>
              </a:ext>
              <a:ext uri="{C183D7F6-B498-43B3-948B-1728B52AA6E4}">
                <adec:decorative xmlns:adec="http://schemas.microsoft.com/office/drawing/2017/decorative" val="1"/>
              </a:ext>
            </a:extLst>
          </p:cNvPr>
          <p:cNvSpPr txBox="1"/>
          <p:nvPr/>
        </p:nvSpPr>
        <p:spPr>
          <a:xfrm>
            <a:off x="6268144" y="7385661"/>
            <a:ext cx="1492380" cy="1077218"/>
          </a:xfrm>
          <a:prstGeom prst="rect">
            <a:avLst/>
          </a:prstGeom>
          <a:noFill/>
        </p:spPr>
        <p:txBody>
          <a:bodyPr wrap="square" rtlCol="0">
            <a:spAutoFit/>
          </a:bodyPr>
          <a:lstStyle/>
          <a:p>
            <a:pPr algn="ctr"/>
            <a:r>
              <a:rPr lang="es-ES" sz="1600" b="1"/>
              <a:t>Incrementar la cultura de responsabilidad institucional</a:t>
            </a:r>
            <a:endParaRPr lang="es-CO" sz="1600" b="1"/>
          </a:p>
        </p:txBody>
      </p:sp>
      <p:sp>
        <p:nvSpPr>
          <p:cNvPr id="35" name="CuadroTexto 34">
            <a:extLst>
              <a:ext uri="{FF2B5EF4-FFF2-40B4-BE49-F238E27FC236}">
                <a16:creationId xmlns:a16="http://schemas.microsoft.com/office/drawing/2014/main" id="{24D6EF7B-5B20-4CBD-878C-1833FEACC811}"/>
              </a:ext>
              <a:ext uri="{C183D7F6-B498-43B3-948B-1728B52AA6E4}">
                <adec:decorative xmlns:adec="http://schemas.microsoft.com/office/drawing/2017/decorative" val="1"/>
              </a:ext>
            </a:extLst>
          </p:cNvPr>
          <p:cNvSpPr txBox="1"/>
          <p:nvPr/>
        </p:nvSpPr>
        <p:spPr>
          <a:xfrm>
            <a:off x="8096636" y="7385661"/>
            <a:ext cx="1346213" cy="1323439"/>
          </a:xfrm>
          <a:prstGeom prst="rect">
            <a:avLst/>
          </a:prstGeom>
          <a:noFill/>
        </p:spPr>
        <p:txBody>
          <a:bodyPr wrap="square" rtlCol="0">
            <a:spAutoFit/>
          </a:bodyPr>
          <a:lstStyle/>
          <a:p>
            <a:pPr algn="ctr"/>
            <a:r>
              <a:rPr lang="es-ES" sz="1600" b="1"/>
              <a:t>Implementar la estrategia de gestión  del cambio en la UAECOB</a:t>
            </a:r>
            <a:endParaRPr lang="es-CO" sz="1600" b="1"/>
          </a:p>
        </p:txBody>
      </p:sp>
      <p:sp>
        <p:nvSpPr>
          <p:cNvPr id="36" name="CuadroTexto 35">
            <a:extLst>
              <a:ext uri="{FF2B5EF4-FFF2-40B4-BE49-F238E27FC236}">
                <a16:creationId xmlns:a16="http://schemas.microsoft.com/office/drawing/2014/main" id="{39F5C207-59FA-40CC-8A40-DE3D1AA0AE6F}"/>
              </a:ext>
              <a:ext uri="{C183D7F6-B498-43B3-948B-1728B52AA6E4}">
                <adec:decorative xmlns:adec="http://schemas.microsoft.com/office/drawing/2017/decorative" val="1"/>
              </a:ext>
            </a:extLst>
          </p:cNvPr>
          <p:cNvSpPr txBox="1"/>
          <p:nvPr/>
        </p:nvSpPr>
        <p:spPr>
          <a:xfrm>
            <a:off x="9856793" y="7385661"/>
            <a:ext cx="1534183" cy="1077218"/>
          </a:xfrm>
          <a:prstGeom prst="rect">
            <a:avLst/>
          </a:prstGeom>
          <a:noFill/>
        </p:spPr>
        <p:txBody>
          <a:bodyPr wrap="square" rtlCol="0">
            <a:spAutoFit/>
          </a:bodyPr>
          <a:lstStyle/>
          <a:p>
            <a:pPr algn="ctr"/>
            <a:r>
              <a:rPr lang="es-ES" sz="1600" b="1"/>
              <a:t>Fortalecer el proceso de conocimiento del riesgo</a:t>
            </a:r>
            <a:endParaRPr lang="es-CO" sz="1600" b="1"/>
          </a:p>
        </p:txBody>
      </p:sp>
      <p:sp>
        <p:nvSpPr>
          <p:cNvPr id="37" name="CuadroTexto 36">
            <a:extLst>
              <a:ext uri="{FF2B5EF4-FFF2-40B4-BE49-F238E27FC236}">
                <a16:creationId xmlns:a16="http://schemas.microsoft.com/office/drawing/2014/main" id="{06618B0E-560C-484F-82B5-5FD3AAC225A1}"/>
              </a:ext>
              <a:ext uri="{C183D7F6-B498-43B3-948B-1728B52AA6E4}">
                <adec:decorative xmlns:adec="http://schemas.microsoft.com/office/drawing/2017/decorative" val="1"/>
              </a:ext>
            </a:extLst>
          </p:cNvPr>
          <p:cNvSpPr txBox="1"/>
          <p:nvPr/>
        </p:nvSpPr>
        <p:spPr>
          <a:xfrm>
            <a:off x="11821813" y="7385661"/>
            <a:ext cx="1355831" cy="1077218"/>
          </a:xfrm>
          <a:prstGeom prst="rect">
            <a:avLst/>
          </a:prstGeom>
          <a:noFill/>
        </p:spPr>
        <p:txBody>
          <a:bodyPr wrap="square" rtlCol="0">
            <a:spAutoFit/>
          </a:bodyPr>
          <a:lstStyle/>
          <a:p>
            <a:pPr algn="ctr"/>
            <a:r>
              <a:rPr lang="es-ES" sz="1600" b="1"/>
              <a:t>Consolidar la estrategia del Talento Humano</a:t>
            </a:r>
            <a:endParaRPr lang="es-CO" sz="1600" b="1"/>
          </a:p>
        </p:txBody>
      </p:sp>
      <p:sp>
        <p:nvSpPr>
          <p:cNvPr id="38" name="CuadroTexto 37">
            <a:extLst>
              <a:ext uri="{FF2B5EF4-FFF2-40B4-BE49-F238E27FC236}">
                <a16:creationId xmlns:a16="http://schemas.microsoft.com/office/drawing/2014/main" id="{10DC4DD8-7EC4-4BED-9A79-9E44705D5F9B}"/>
              </a:ext>
              <a:ext uri="{C183D7F6-B498-43B3-948B-1728B52AA6E4}">
                <adec:decorative xmlns:adec="http://schemas.microsoft.com/office/drawing/2017/decorative" val="1"/>
              </a:ext>
            </a:extLst>
          </p:cNvPr>
          <p:cNvSpPr txBox="1"/>
          <p:nvPr/>
        </p:nvSpPr>
        <p:spPr>
          <a:xfrm>
            <a:off x="13505855" y="7385661"/>
            <a:ext cx="1755337" cy="1323439"/>
          </a:xfrm>
          <a:prstGeom prst="rect">
            <a:avLst/>
          </a:prstGeom>
          <a:noFill/>
        </p:spPr>
        <p:txBody>
          <a:bodyPr wrap="square" rtlCol="0">
            <a:spAutoFit/>
          </a:bodyPr>
          <a:lstStyle/>
          <a:p>
            <a:pPr algn="ctr"/>
            <a:r>
              <a:rPr lang="es-ES" sz="1600" b="1"/>
              <a:t>Aumentar la efectividad de los servicios ofrecidos (usuarios internos y externos</a:t>
            </a:r>
            <a:endParaRPr lang="es-CO" sz="1600" b="1"/>
          </a:p>
        </p:txBody>
      </p:sp>
      <p:sp>
        <p:nvSpPr>
          <p:cNvPr id="41" name="Cubo 40">
            <a:extLst>
              <a:ext uri="{FF2B5EF4-FFF2-40B4-BE49-F238E27FC236}">
                <a16:creationId xmlns:a16="http://schemas.microsoft.com/office/drawing/2014/main" id="{7E1F99F5-676F-4F5D-AF83-91A8FBD9FD6F}"/>
              </a:ext>
              <a:ext uri="{C183D7F6-B498-43B3-948B-1728B52AA6E4}">
                <adec:decorative xmlns:adec="http://schemas.microsoft.com/office/drawing/2017/decorative" val="1"/>
              </a:ext>
            </a:extLst>
          </p:cNvPr>
          <p:cNvSpPr/>
          <p:nvPr/>
        </p:nvSpPr>
        <p:spPr>
          <a:xfrm>
            <a:off x="2837101" y="4555567"/>
            <a:ext cx="1052236" cy="2742951"/>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42" name="Cubo 41">
            <a:extLst>
              <a:ext uri="{FF2B5EF4-FFF2-40B4-BE49-F238E27FC236}">
                <a16:creationId xmlns:a16="http://schemas.microsoft.com/office/drawing/2014/main" id="{1B415FE0-E6F9-4696-82F9-87E13932EA6B}"/>
              </a:ext>
              <a:ext uri="{C183D7F6-B498-43B3-948B-1728B52AA6E4}">
                <adec:decorative xmlns:adec="http://schemas.microsoft.com/office/drawing/2017/decorative" val="1"/>
              </a:ext>
            </a:extLst>
          </p:cNvPr>
          <p:cNvSpPr/>
          <p:nvPr/>
        </p:nvSpPr>
        <p:spPr>
          <a:xfrm>
            <a:off x="4657004" y="4755062"/>
            <a:ext cx="1052236" cy="2543456"/>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43" name="Cubo 42">
            <a:extLst>
              <a:ext uri="{FF2B5EF4-FFF2-40B4-BE49-F238E27FC236}">
                <a16:creationId xmlns:a16="http://schemas.microsoft.com/office/drawing/2014/main" id="{C7580CA1-B608-4329-B22F-D75A8A79B0F7}"/>
              </a:ext>
              <a:ext uri="{C183D7F6-B498-43B3-948B-1728B52AA6E4}">
                <adec:decorative xmlns:adec="http://schemas.microsoft.com/office/drawing/2017/decorative" val="1"/>
              </a:ext>
            </a:extLst>
          </p:cNvPr>
          <p:cNvSpPr/>
          <p:nvPr/>
        </p:nvSpPr>
        <p:spPr>
          <a:xfrm>
            <a:off x="6476907" y="3231497"/>
            <a:ext cx="1052236" cy="4067021"/>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44" name="Cubo 43">
            <a:extLst>
              <a:ext uri="{FF2B5EF4-FFF2-40B4-BE49-F238E27FC236}">
                <a16:creationId xmlns:a16="http://schemas.microsoft.com/office/drawing/2014/main" id="{B702E6FE-1190-4BBA-BE99-2E20B2B9E297}"/>
              </a:ext>
              <a:ext uri="{C183D7F6-B498-43B3-948B-1728B52AA6E4}">
                <adec:decorative xmlns:adec="http://schemas.microsoft.com/office/drawing/2017/decorative" val="1"/>
              </a:ext>
            </a:extLst>
          </p:cNvPr>
          <p:cNvSpPr/>
          <p:nvPr/>
        </p:nvSpPr>
        <p:spPr>
          <a:xfrm>
            <a:off x="8296810" y="4555566"/>
            <a:ext cx="1052236" cy="2742952"/>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45" name="Cubo 44">
            <a:extLst>
              <a:ext uri="{FF2B5EF4-FFF2-40B4-BE49-F238E27FC236}">
                <a16:creationId xmlns:a16="http://schemas.microsoft.com/office/drawing/2014/main" id="{B69E8691-5AC4-41EB-B378-A305F326BB91}"/>
              </a:ext>
              <a:ext uri="{C183D7F6-B498-43B3-948B-1728B52AA6E4}">
                <adec:decorative xmlns:adec="http://schemas.microsoft.com/office/drawing/2017/decorative" val="1"/>
              </a:ext>
            </a:extLst>
          </p:cNvPr>
          <p:cNvSpPr/>
          <p:nvPr/>
        </p:nvSpPr>
        <p:spPr>
          <a:xfrm>
            <a:off x="10116713" y="4431226"/>
            <a:ext cx="1052236" cy="2867292"/>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46" name="Cubo 45">
            <a:extLst>
              <a:ext uri="{FF2B5EF4-FFF2-40B4-BE49-F238E27FC236}">
                <a16:creationId xmlns:a16="http://schemas.microsoft.com/office/drawing/2014/main" id="{28764337-0ED5-4CCE-AEFC-6A67CD45A40C}"/>
              </a:ext>
              <a:ext uri="{C183D7F6-B498-43B3-948B-1728B52AA6E4}">
                <adec:decorative xmlns:adec="http://schemas.microsoft.com/office/drawing/2017/decorative" val="1"/>
              </a:ext>
            </a:extLst>
          </p:cNvPr>
          <p:cNvSpPr/>
          <p:nvPr/>
        </p:nvSpPr>
        <p:spPr>
          <a:xfrm>
            <a:off x="13756521" y="4555566"/>
            <a:ext cx="1052236" cy="2742952"/>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47" name="Cubo 46">
            <a:extLst>
              <a:ext uri="{FF2B5EF4-FFF2-40B4-BE49-F238E27FC236}">
                <a16:creationId xmlns:a16="http://schemas.microsoft.com/office/drawing/2014/main" id="{F792F06E-9AAA-4B0F-95DC-059B3E5BB04C}"/>
              </a:ext>
              <a:ext uri="{C183D7F6-B498-43B3-948B-1728B52AA6E4}">
                <adec:decorative xmlns:adec="http://schemas.microsoft.com/office/drawing/2017/decorative" val="1"/>
              </a:ext>
            </a:extLst>
          </p:cNvPr>
          <p:cNvSpPr/>
          <p:nvPr/>
        </p:nvSpPr>
        <p:spPr>
          <a:xfrm>
            <a:off x="11936616" y="5245767"/>
            <a:ext cx="1052236" cy="2052751"/>
          </a:xfrm>
          <a:prstGeom prst="cub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88475">
              <a:buClr>
                <a:srgbClr val="000000"/>
              </a:buClr>
              <a:defRPr/>
            </a:pPr>
            <a:endParaRPr lang="es-CO" sz="2738" kern="0">
              <a:solidFill>
                <a:prstClr val="white"/>
              </a:solidFill>
              <a:latin typeface="Fira Sans" panose="020B0604020202020204" charset="0"/>
              <a:sym typeface="Arial"/>
            </a:endParaRPr>
          </a:p>
        </p:txBody>
      </p:sp>
      <p:sp>
        <p:nvSpPr>
          <p:cNvPr id="6" name="CuadroTexto 5">
            <a:extLst>
              <a:ext uri="{FF2B5EF4-FFF2-40B4-BE49-F238E27FC236}">
                <a16:creationId xmlns:a16="http://schemas.microsoft.com/office/drawing/2014/main" id="{C422C0A8-57E8-4DEB-B65A-5B54D9741FEC}"/>
              </a:ext>
              <a:ext uri="{C183D7F6-B498-43B3-948B-1728B52AA6E4}">
                <adec:decorative xmlns:adec="http://schemas.microsoft.com/office/drawing/2017/decorative" val="1"/>
              </a:ext>
            </a:extLst>
          </p:cNvPr>
          <p:cNvSpPr txBox="1"/>
          <p:nvPr/>
        </p:nvSpPr>
        <p:spPr>
          <a:xfrm>
            <a:off x="1064530" y="3916688"/>
            <a:ext cx="1324254" cy="538609"/>
          </a:xfrm>
          <a:prstGeom prst="rect">
            <a:avLst/>
          </a:prstGeom>
          <a:noFill/>
        </p:spPr>
        <p:txBody>
          <a:bodyPr wrap="square" rtlCol="0">
            <a:spAutoFit/>
          </a:bodyPr>
          <a:lstStyle/>
          <a:p>
            <a:pPr algn="ctr"/>
            <a:r>
              <a:rPr lang="es-ES" sz="2800" b="1"/>
              <a:t>53,20%</a:t>
            </a:r>
            <a:endParaRPr lang="es-CO" sz="2800" b="1"/>
          </a:p>
        </p:txBody>
      </p:sp>
      <p:sp>
        <p:nvSpPr>
          <p:cNvPr id="48" name="CuadroTexto 47">
            <a:extLst>
              <a:ext uri="{FF2B5EF4-FFF2-40B4-BE49-F238E27FC236}">
                <a16:creationId xmlns:a16="http://schemas.microsoft.com/office/drawing/2014/main" id="{8E3BDA39-80E2-493A-B05A-E5D30E81BF9C}"/>
              </a:ext>
              <a:ext uri="{C183D7F6-B498-43B3-948B-1728B52AA6E4}">
                <adec:decorative xmlns:adec="http://schemas.microsoft.com/office/drawing/2017/decorative" val="1"/>
              </a:ext>
            </a:extLst>
          </p:cNvPr>
          <p:cNvSpPr txBox="1"/>
          <p:nvPr/>
        </p:nvSpPr>
        <p:spPr>
          <a:xfrm>
            <a:off x="2865201" y="4023943"/>
            <a:ext cx="1324254" cy="538609"/>
          </a:xfrm>
          <a:prstGeom prst="rect">
            <a:avLst/>
          </a:prstGeom>
          <a:noFill/>
        </p:spPr>
        <p:txBody>
          <a:bodyPr wrap="square" rtlCol="0">
            <a:spAutoFit/>
          </a:bodyPr>
          <a:lstStyle/>
          <a:p>
            <a:pPr algn="ctr"/>
            <a:r>
              <a:rPr lang="es-ES" sz="2800" b="1"/>
              <a:t>50,74%</a:t>
            </a:r>
            <a:endParaRPr lang="es-CO" sz="2800" b="1"/>
          </a:p>
        </p:txBody>
      </p:sp>
      <p:sp>
        <p:nvSpPr>
          <p:cNvPr id="49" name="CuadroTexto 48">
            <a:extLst>
              <a:ext uri="{FF2B5EF4-FFF2-40B4-BE49-F238E27FC236}">
                <a16:creationId xmlns:a16="http://schemas.microsoft.com/office/drawing/2014/main" id="{6BA1606B-B2C1-41D6-A7D3-5CEFD3F0EDEA}"/>
              </a:ext>
              <a:ext uri="{C183D7F6-B498-43B3-948B-1728B52AA6E4}">
                <adec:decorative xmlns:adec="http://schemas.microsoft.com/office/drawing/2017/decorative" val="1"/>
              </a:ext>
            </a:extLst>
          </p:cNvPr>
          <p:cNvSpPr txBox="1"/>
          <p:nvPr/>
        </p:nvSpPr>
        <p:spPr>
          <a:xfrm>
            <a:off x="4544589" y="4186251"/>
            <a:ext cx="1324254" cy="538609"/>
          </a:xfrm>
          <a:prstGeom prst="rect">
            <a:avLst/>
          </a:prstGeom>
          <a:noFill/>
        </p:spPr>
        <p:txBody>
          <a:bodyPr wrap="square" rtlCol="0">
            <a:spAutoFit/>
          </a:bodyPr>
          <a:lstStyle/>
          <a:p>
            <a:pPr algn="ctr"/>
            <a:r>
              <a:rPr lang="es-ES" sz="2800" b="1"/>
              <a:t>48,82%</a:t>
            </a:r>
            <a:endParaRPr lang="es-CO" sz="2800" b="1"/>
          </a:p>
        </p:txBody>
      </p:sp>
      <p:sp>
        <p:nvSpPr>
          <p:cNvPr id="50" name="CuadroTexto 49">
            <a:extLst>
              <a:ext uri="{FF2B5EF4-FFF2-40B4-BE49-F238E27FC236}">
                <a16:creationId xmlns:a16="http://schemas.microsoft.com/office/drawing/2014/main" id="{C23D7348-44E2-461E-AB60-DA3893D3A18F}"/>
              </a:ext>
              <a:ext uri="{C183D7F6-B498-43B3-948B-1728B52AA6E4}">
                <adec:decorative xmlns:adec="http://schemas.microsoft.com/office/drawing/2017/decorative" val="1"/>
              </a:ext>
            </a:extLst>
          </p:cNvPr>
          <p:cNvSpPr txBox="1"/>
          <p:nvPr/>
        </p:nvSpPr>
        <p:spPr>
          <a:xfrm>
            <a:off x="6468632" y="2692887"/>
            <a:ext cx="1324254" cy="538609"/>
          </a:xfrm>
          <a:prstGeom prst="rect">
            <a:avLst/>
          </a:prstGeom>
          <a:noFill/>
        </p:spPr>
        <p:txBody>
          <a:bodyPr wrap="square" rtlCol="0">
            <a:spAutoFit/>
          </a:bodyPr>
          <a:lstStyle/>
          <a:p>
            <a:pPr algn="ctr"/>
            <a:r>
              <a:rPr lang="es-ES" sz="2800" b="1"/>
              <a:t>75%</a:t>
            </a:r>
            <a:endParaRPr lang="es-CO" sz="2800" b="1"/>
          </a:p>
        </p:txBody>
      </p:sp>
      <p:sp>
        <p:nvSpPr>
          <p:cNvPr id="51" name="CuadroTexto 50">
            <a:extLst>
              <a:ext uri="{FF2B5EF4-FFF2-40B4-BE49-F238E27FC236}">
                <a16:creationId xmlns:a16="http://schemas.microsoft.com/office/drawing/2014/main" id="{86EA9377-8770-4579-9204-9CE5B3E30A4E}"/>
              </a:ext>
              <a:ext uri="{C183D7F6-B498-43B3-948B-1728B52AA6E4}">
                <adec:decorative xmlns:adec="http://schemas.microsoft.com/office/drawing/2017/decorative" val="1"/>
              </a:ext>
            </a:extLst>
          </p:cNvPr>
          <p:cNvSpPr txBox="1"/>
          <p:nvPr/>
        </p:nvSpPr>
        <p:spPr>
          <a:xfrm>
            <a:off x="8299644" y="3994199"/>
            <a:ext cx="1324254" cy="523220"/>
          </a:xfrm>
          <a:prstGeom prst="rect">
            <a:avLst/>
          </a:prstGeom>
          <a:noFill/>
        </p:spPr>
        <p:txBody>
          <a:bodyPr wrap="square" rtlCol="0">
            <a:spAutoFit/>
          </a:bodyPr>
          <a:lstStyle/>
          <a:p>
            <a:pPr algn="ctr"/>
            <a:r>
              <a:rPr lang="es-ES" sz="2800" b="1"/>
              <a:t>53,50%</a:t>
            </a:r>
            <a:endParaRPr lang="es-CO" sz="2800" b="1"/>
          </a:p>
        </p:txBody>
      </p:sp>
      <p:sp>
        <p:nvSpPr>
          <p:cNvPr id="52" name="CuadroTexto 51">
            <a:extLst>
              <a:ext uri="{FF2B5EF4-FFF2-40B4-BE49-F238E27FC236}">
                <a16:creationId xmlns:a16="http://schemas.microsoft.com/office/drawing/2014/main" id="{9773B998-35F6-4C0B-90A0-9B9C80EDAAC5}"/>
              </a:ext>
            </a:extLst>
          </p:cNvPr>
          <p:cNvSpPr txBox="1"/>
          <p:nvPr/>
        </p:nvSpPr>
        <p:spPr>
          <a:xfrm>
            <a:off x="10034407" y="3916688"/>
            <a:ext cx="1324254" cy="538609"/>
          </a:xfrm>
          <a:prstGeom prst="rect">
            <a:avLst/>
          </a:prstGeom>
          <a:noFill/>
        </p:spPr>
        <p:txBody>
          <a:bodyPr wrap="square" rtlCol="0">
            <a:spAutoFit/>
          </a:bodyPr>
          <a:lstStyle/>
          <a:p>
            <a:pPr algn="ctr"/>
            <a:r>
              <a:rPr lang="es-ES" sz="2800" b="1"/>
              <a:t>53,13%</a:t>
            </a:r>
            <a:endParaRPr lang="es-CO" sz="2800" b="1"/>
          </a:p>
        </p:txBody>
      </p:sp>
      <p:sp>
        <p:nvSpPr>
          <p:cNvPr id="53" name="CuadroTexto 52">
            <a:extLst>
              <a:ext uri="{FF2B5EF4-FFF2-40B4-BE49-F238E27FC236}">
                <a16:creationId xmlns:a16="http://schemas.microsoft.com/office/drawing/2014/main" id="{4DC79363-C500-478A-AA7D-D1BD8E700665}"/>
              </a:ext>
            </a:extLst>
          </p:cNvPr>
          <p:cNvSpPr txBox="1"/>
          <p:nvPr/>
        </p:nvSpPr>
        <p:spPr>
          <a:xfrm>
            <a:off x="11865422" y="4760808"/>
            <a:ext cx="1324254" cy="538609"/>
          </a:xfrm>
          <a:prstGeom prst="rect">
            <a:avLst/>
          </a:prstGeom>
          <a:noFill/>
        </p:spPr>
        <p:txBody>
          <a:bodyPr wrap="square" rtlCol="0">
            <a:spAutoFit/>
          </a:bodyPr>
          <a:lstStyle/>
          <a:p>
            <a:pPr algn="ctr"/>
            <a:r>
              <a:rPr lang="es-ES" sz="2800" b="1"/>
              <a:t>37,27%</a:t>
            </a:r>
            <a:endParaRPr lang="es-CO" sz="2800" b="1"/>
          </a:p>
        </p:txBody>
      </p:sp>
      <p:sp>
        <p:nvSpPr>
          <p:cNvPr id="54" name="CuadroTexto 53">
            <a:extLst>
              <a:ext uri="{FF2B5EF4-FFF2-40B4-BE49-F238E27FC236}">
                <a16:creationId xmlns:a16="http://schemas.microsoft.com/office/drawing/2014/main" id="{1000CFD0-4014-47E5-A3CC-A35F468A52CD}"/>
              </a:ext>
            </a:extLst>
          </p:cNvPr>
          <p:cNvSpPr txBox="1"/>
          <p:nvPr/>
        </p:nvSpPr>
        <p:spPr>
          <a:xfrm>
            <a:off x="13620512" y="4024812"/>
            <a:ext cx="1324254" cy="538609"/>
          </a:xfrm>
          <a:prstGeom prst="rect">
            <a:avLst/>
          </a:prstGeom>
          <a:noFill/>
        </p:spPr>
        <p:txBody>
          <a:bodyPr wrap="square" rtlCol="0">
            <a:spAutoFit/>
          </a:bodyPr>
          <a:lstStyle/>
          <a:p>
            <a:pPr algn="ctr"/>
            <a:r>
              <a:rPr lang="es-ES" sz="2800" b="1"/>
              <a:t>50,87%</a:t>
            </a:r>
            <a:endParaRPr lang="es-CO" sz="2800" b="1"/>
          </a:p>
        </p:txBody>
      </p:sp>
    </p:spTree>
    <p:extLst>
      <p:ext uri="{BB962C8B-B14F-4D97-AF65-F5344CB8AC3E}">
        <p14:creationId xmlns:p14="http://schemas.microsoft.com/office/powerpoint/2010/main" val="222997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60F01E6F-C070-8A90-738D-AE7F5B9F0ACA}"/>
              </a:ext>
              <a:ext uri="{C183D7F6-B498-43B3-948B-1728B52AA6E4}">
                <adec:decorative xmlns:adec="http://schemas.microsoft.com/office/drawing/2017/decorative" val="1"/>
              </a:ext>
            </a:extLst>
          </p:cNvPr>
          <p:cNvSpPr>
            <a:spLocks noGrp="1"/>
          </p:cNvSpPr>
          <p:nvPr>
            <p:ph type="title" idx="4294967295"/>
          </p:nvPr>
        </p:nvSpPr>
        <p:spPr>
          <a:xfrm>
            <a:off x="9192133" y="214708"/>
            <a:ext cx="60535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462704"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a:ln>
                  <a:noFill/>
                </a:ln>
                <a:solidFill>
                  <a:prstClr val="white">
                    <a:lumMod val="50000"/>
                  </a:prstClr>
                </a:solidFill>
                <a:effectLst/>
                <a:uLnTx/>
                <a:uFillTx/>
                <a:latin typeface="Calibri"/>
                <a:ea typeface="+mn-ea"/>
                <a:cs typeface="+mn-cs"/>
              </a:rPr>
              <a:t>Tabla # 2 Indicadores de Impacto    </a:t>
            </a:r>
          </a:p>
        </p:txBody>
      </p:sp>
      <p:sp>
        <p:nvSpPr>
          <p:cNvPr id="10" name="Título 1">
            <a:extLst>
              <a:ext uri="{FF2B5EF4-FFF2-40B4-BE49-F238E27FC236}">
                <a16:creationId xmlns:a16="http://schemas.microsoft.com/office/drawing/2014/main" id="{AA20C9BE-0082-C517-FE8E-769ACAA0464B}"/>
              </a:ext>
              <a:ext uri="{C183D7F6-B498-43B3-948B-1728B52AA6E4}">
                <adec:decorative xmlns:adec="http://schemas.microsoft.com/office/drawing/2017/decorative" val="1"/>
              </a:ext>
            </a:extLst>
          </p:cNvPr>
          <p:cNvSpPr txBox="1">
            <a:spLocks/>
          </p:cNvSpPr>
          <p:nvPr/>
        </p:nvSpPr>
        <p:spPr>
          <a:xfrm>
            <a:off x="522438" y="83875"/>
            <a:ext cx="8861660" cy="850841"/>
          </a:xfrm>
          <a:prstGeom prst="rect">
            <a:avLst/>
          </a:prstGeom>
          <a:noFill/>
          <a:ln>
            <a:noFill/>
            <a:prstDash/>
          </a:ln>
          <a:effectLst/>
        </p:spPr>
        <p:txBody>
          <a:bodyPr rot="0" spcFirstLastPara="0" vertOverflow="overflow" horzOverflow="overflow" vert="horz" wrap="square" lIns="111092" tIns="55546" rIns="111092" bIns="55546" numCol="1" spcCol="0" rtlCol="0" fromWordArt="0" anchor="t" anchorCtr="0" forceAA="0" compatLnSpc="1">
            <a:prstTxWarp prst="textNoShape">
              <a:avLst/>
            </a:prstTxWarp>
            <a:spAutoFit/>
          </a:bodyPr>
          <a:lstStyle>
            <a:lvl1pPr algn="l" defTabSz="1341307" rtl="0" eaLnBrk="1" latinLnBrk="0" hangingPunct="1">
              <a:lnSpc>
                <a:spcPct val="90000"/>
              </a:lnSpc>
              <a:spcBef>
                <a:spcPct val="0"/>
              </a:spcBef>
              <a:buNone/>
              <a:defRPr sz="6455" kern="1200">
                <a:solidFill>
                  <a:schemeClr val="tx1"/>
                </a:solidFill>
                <a:latin typeface="+mj-lt"/>
                <a:ea typeface="+mj-ea"/>
                <a:cs typeface="+mj-cs"/>
              </a:defRPr>
            </a:lvl1pPr>
          </a:lstStyle>
          <a:p>
            <a:pPr marL="0" marR="0" lvl="0" indent="0" algn="ctr" defTabSz="555452"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a:ln>
                  <a:noFill/>
                </a:ln>
                <a:solidFill>
                  <a:srgbClr val="C00000"/>
                </a:solidFill>
                <a:uLnTx/>
                <a:uFillTx/>
                <a:latin typeface="Impact" panose="020B0806030902050204" pitchFamily="34" charset="0"/>
                <a:ea typeface="+mj-ea"/>
                <a:cs typeface="+mj-cs"/>
              </a:rPr>
              <a:t>Plan Estratégico Institucional   </a:t>
            </a:r>
            <a:endParaRPr kumimoji="0" lang="es-CO" sz="4800" b="1" i="0" u="none" strike="noStrike" kern="1200" cap="none" spc="0" normalizeH="0" baseline="0" noProof="0">
              <a:ln>
                <a:noFill/>
              </a:ln>
              <a:solidFill>
                <a:srgbClr val="C00000"/>
              </a:solidFill>
              <a:uLnTx/>
              <a:uFillTx/>
              <a:latin typeface="Impact" panose="020B0806030902050204" pitchFamily="34" charset="0"/>
              <a:ea typeface="+mj-ea"/>
              <a:cs typeface="+mj-cs"/>
            </a:endParaRPr>
          </a:p>
        </p:txBody>
      </p:sp>
      <p:sp>
        <p:nvSpPr>
          <p:cNvPr id="13" name="CuadroTexto 12">
            <a:extLst>
              <a:ext uri="{FF2B5EF4-FFF2-40B4-BE49-F238E27FC236}">
                <a16:creationId xmlns:a16="http://schemas.microsoft.com/office/drawing/2014/main" id="{10988F84-6F1C-D60B-163A-C37914A554FA}"/>
              </a:ext>
              <a:ext uri="{C183D7F6-B498-43B3-948B-1728B52AA6E4}">
                <adec:decorative xmlns:adec="http://schemas.microsoft.com/office/drawing/2017/decorative" val="1"/>
              </a:ext>
            </a:extLst>
          </p:cNvPr>
          <p:cNvSpPr txBox="1"/>
          <p:nvPr/>
        </p:nvSpPr>
        <p:spPr>
          <a:xfrm>
            <a:off x="370023" y="1051470"/>
            <a:ext cx="509098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Tabla 2. Indicadores de Impacto PEI </a:t>
            </a:r>
          </a:p>
        </p:txBody>
      </p:sp>
      <p:graphicFrame>
        <p:nvGraphicFramePr>
          <p:cNvPr id="6" name="Tabla 5">
            <a:extLst>
              <a:ext uri="{FF2B5EF4-FFF2-40B4-BE49-F238E27FC236}">
                <a16:creationId xmlns:a16="http://schemas.microsoft.com/office/drawing/2014/main" id="{2F47ABB9-C12A-B1A6-4856-9A287FEA306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38797811"/>
              </p:ext>
            </p:extLst>
          </p:nvPr>
        </p:nvGraphicFramePr>
        <p:xfrm>
          <a:off x="174966" y="1279547"/>
          <a:ext cx="15196456" cy="8412063"/>
        </p:xfrm>
        <a:graphic>
          <a:graphicData uri="http://schemas.openxmlformats.org/drawingml/2006/table">
            <a:tbl>
              <a:tblPr firstRow="1" bandRow="1">
                <a:tableStyleId>{5940675A-B579-460E-94D1-54222C63F5DA}</a:tableStyleId>
              </a:tblPr>
              <a:tblGrid>
                <a:gridCol w="2684950">
                  <a:extLst>
                    <a:ext uri="{9D8B030D-6E8A-4147-A177-3AD203B41FA5}">
                      <a16:colId xmlns:a16="http://schemas.microsoft.com/office/drawing/2014/main" val="20000"/>
                    </a:ext>
                  </a:extLst>
                </a:gridCol>
                <a:gridCol w="1691106">
                  <a:extLst>
                    <a:ext uri="{9D8B030D-6E8A-4147-A177-3AD203B41FA5}">
                      <a16:colId xmlns:a16="http://schemas.microsoft.com/office/drawing/2014/main" val="2467252018"/>
                    </a:ext>
                  </a:extLst>
                </a:gridCol>
                <a:gridCol w="3145178">
                  <a:extLst>
                    <a:ext uri="{9D8B030D-6E8A-4147-A177-3AD203B41FA5}">
                      <a16:colId xmlns:a16="http://schemas.microsoft.com/office/drawing/2014/main" val="20001"/>
                    </a:ext>
                  </a:extLst>
                </a:gridCol>
                <a:gridCol w="7675222">
                  <a:extLst>
                    <a:ext uri="{9D8B030D-6E8A-4147-A177-3AD203B41FA5}">
                      <a16:colId xmlns:a16="http://schemas.microsoft.com/office/drawing/2014/main" val="20002"/>
                    </a:ext>
                  </a:extLst>
                </a:gridCol>
              </a:tblGrid>
              <a:tr h="765704">
                <a:tc>
                  <a:txBody>
                    <a:bodyPr/>
                    <a:lstStyle/>
                    <a:p>
                      <a:pPr algn="ctr"/>
                      <a:r>
                        <a:rPr lang="es-CO" sz="1400" b="1">
                          <a:solidFill>
                            <a:schemeClr val="bg1"/>
                          </a:solidFill>
                          <a:latin typeface="Arial Narrow"/>
                        </a:rPr>
                        <a:t>Proyecto</a:t>
                      </a:r>
                      <a:r>
                        <a:rPr lang="es-CO" sz="1400" b="1" baseline="0">
                          <a:solidFill>
                            <a:schemeClr val="bg1"/>
                          </a:solidFill>
                          <a:latin typeface="Arial Narrow"/>
                        </a:rPr>
                        <a:t> Estratégico </a:t>
                      </a:r>
                      <a:endParaRPr lang="es-CO" sz="1400" b="1">
                        <a:solidFill>
                          <a:schemeClr val="bg1"/>
                        </a:solidFill>
                        <a:latin typeface="Arial Narrow" panose="020B0606020202030204" pitchFamily="34" charset="0"/>
                      </a:endParaRPr>
                    </a:p>
                  </a:txBody>
                  <a:tcPr marL="130276" marR="130276" marT="65137" marB="65137" anchor="ctr">
                    <a:solidFill>
                      <a:srgbClr val="C00000"/>
                    </a:solidFill>
                  </a:tcPr>
                </a:tc>
                <a:tc>
                  <a:txBody>
                    <a:bodyPr/>
                    <a:lstStyle/>
                    <a:p>
                      <a:pPr algn="ctr"/>
                      <a:r>
                        <a:rPr lang="es-MX" sz="1400" b="1">
                          <a:solidFill>
                            <a:schemeClr val="bg1"/>
                          </a:solidFill>
                          <a:latin typeface="Arial Narrow"/>
                        </a:rPr>
                        <a:t>Responsables</a:t>
                      </a:r>
                      <a:endParaRPr lang="es-CO" sz="1400" b="1">
                        <a:solidFill>
                          <a:schemeClr val="bg1"/>
                        </a:solidFill>
                        <a:latin typeface="Arial Narrow"/>
                      </a:endParaRPr>
                    </a:p>
                  </a:txBody>
                  <a:tcPr marL="130276" marR="130276" marT="65137" marB="65137" anchor="ctr">
                    <a:solidFill>
                      <a:srgbClr val="C00000"/>
                    </a:solidFill>
                  </a:tcPr>
                </a:tc>
                <a:tc>
                  <a:txBody>
                    <a:bodyPr/>
                    <a:lstStyle/>
                    <a:p>
                      <a:pPr algn="ctr"/>
                      <a:r>
                        <a:rPr lang="es-CO" sz="1400" b="1">
                          <a:solidFill>
                            <a:schemeClr val="bg1"/>
                          </a:solidFill>
                          <a:latin typeface="Arial Narrow"/>
                        </a:rPr>
                        <a:t>Avance del indicador </a:t>
                      </a:r>
                      <a:endParaRPr lang="es-CO" sz="1400" b="1">
                        <a:solidFill>
                          <a:schemeClr val="bg1"/>
                        </a:solidFill>
                        <a:latin typeface="Arial Narrow" panose="020B0606020202030204" pitchFamily="34" charset="0"/>
                      </a:endParaRPr>
                    </a:p>
                  </a:txBody>
                  <a:tcPr marL="130276" marR="130276" marT="65137" marB="65137" anchor="ctr">
                    <a:solidFill>
                      <a:srgbClr val="C00000"/>
                    </a:solidFill>
                  </a:tcPr>
                </a:tc>
                <a:tc>
                  <a:txBody>
                    <a:bodyPr/>
                    <a:lstStyle/>
                    <a:p>
                      <a:pPr algn="ctr"/>
                      <a:r>
                        <a:rPr lang="es-CO" sz="1400" b="1">
                          <a:solidFill>
                            <a:schemeClr val="bg1"/>
                          </a:solidFill>
                          <a:latin typeface="Arial Narrow"/>
                        </a:rPr>
                        <a:t>Observación </a:t>
                      </a:r>
                      <a:endParaRPr lang="es-CO" sz="1400" b="1">
                        <a:solidFill>
                          <a:schemeClr val="bg1"/>
                        </a:solidFill>
                        <a:latin typeface="Arial Narrow" panose="020B0606020202030204" pitchFamily="34" charset="0"/>
                      </a:endParaRPr>
                    </a:p>
                  </a:txBody>
                  <a:tcPr marL="130276" marR="130276" marT="65137" marB="65137" anchor="ctr">
                    <a:solidFill>
                      <a:srgbClr val="C00000"/>
                    </a:solidFill>
                  </a:tcPr>
                </a:tc>
                <a:extLst>
                  <a:ext uri="{0D108BD9-81ED-4DB2-BD59-A6C34878D82A}">
                    <a16:rowId xmlns:a16="http://schemas.microsoft.com/office/drawing/2014/main" val="10000"/>
                  </a:ext>
                </a:extLst>
              </a:tr>
              <a:tr h="2221949">
                <a:tc>
                  <a:txBody>
                    <a:bodyPr/>
                    <a:lstStyle/>
                    <a:p>
                      <a:pPr marL="0" marR="0" lvl="0" indent="0" algn="just" rtl="0" eaLnBrk="1" fontAlgn="auto" latinLnBrk="0" hangingPunct="1">
                        <a:lnSpc>
                          <a:spcPct val="100000"/>
                        </a:lnSpc>
                        <a:spcBef>
                          <a:spcPts val="0"/>
                        </a:spcBef>
                        <a:spcAft>
                          <a:spcPts val="0"/>
                        </a:spcAft>
                        <a:buClrTx/>
                        <a:buSzTx/>
                        <a:buFontTx/>
                        <a:buNone/>
                      </a:pPr>
                      <a:r>
                        <a:rPr lang="es-MX" sz="1500" b="0" i="0" u="none" strike="noStrike">
                          <a:solidFill>
                            <a:schemeClr val="tx1"/>
                          </a:solidFill>
                          <a:effectLst/>
                          <a:latin typeface="Arial Narrow"/>
                        </a:rPr>
                        <a:t>Ejecutar las actividades para gestionar, seguir y controlar toda  la atención de incidentes o emergencias por la UAECOB.</a:t>
                      </a:r>
                      <a:endParaRPr lang="es-ES" sz="1500" b="0" i="0" u="none" strike="noStrike">
                        <a:solidFill>
                          <a:schemeClr val="tx1"/>
                        </a:solidFill>
                        <a:effectLst/>
                        <a:latin typeface="Arial Narrow"/>
                      </a:endParaRPr>
                    </a:p>
                  </a:txBody>
                  <a:tcPr marL="130276" marR="130276" marT="65137" marB="65137"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b="0" i="0" u="none" strike="noStrike">
                          <a:solidFill>
                            <a:srgbClr val="000000"/>
                          </a:solidFill>
                          <a:effectLst/>
                          <a:latin typeface="Arial Narrow"/>
                        </a:rPr>
                        <a:t>Subdirección Operativa.</a:t>
                      </a:r>
                    </a:p>
                  </a:txBody>
                  <a:tcPr marL="130276" marR="130276" marT="65137" marB="65137" anchor="ctr"/>
                </a:tc>
                <a:tc>
                  <a:txBody>
                    <a:bodyPr/>
                    <a:lstStyle/>
                    <a:p>
                      <a:endParaRPr lang="es-CO" sz="1500">
                        <a:latin typeface="Arial Narrow" panose="020B0606020202030204" pitchFamily="34" charset="0"/>
                      </a:endParaRPr>
                    </a:p>
                  </a:txBody>
                  <a:tcPr marL="130276" marR="130276" marT="65137" marB="65137"/>
                </a:tc>
                <a:tc>
                  <a:txBody>
                    <a:bodyPr/>
                    <a:lstStyle/>
                    <a:p>
                      <a:pPr algn="just"/>
                      <a:r>
                        <a:rPr lang="es-MX" sz="1500">
                          <a:latin typeface="Arial Narrow"/>
                        </a:rPr>
                        <a:t>Se realizó seguimiento, gestión y control a la atención de emergencias por parte de la UAECOB, así:</a:t>
                      </a:r>
                    </a:p>
                    <a:p>
                      <a:pPr algn="just"/>
                      <a:endParaRPr lang="es-MX" sz="1500">
                        <a:latin typeface="Arial Narrow" panose="020B0606020202030204" pitchFamily="34" charset="0"/>
                      </a:endParaRPr>
                    </a:p>
                    <a:p>
                      <a:pPr algn="just"/>
                      <a:r>
                        <a:rPr lang="es-MX" sz="1500">
                          <a:latin typeface="Arial Narrow"/>
                        </a:rPr>
                        <a:t>Se atendieron 9865 servicios entre abril y junio 2023 (reporte mes vencido y acumulado), discriminados así:</a:t>
                      </a:r>
                    </a:p>
                    <a:p>
                      <a:pPr marL="285750" indent="-285750" algn="just">
                        <a:buFont typeface="Wingdings" panose="05000000000000000000" pitchFamily="2" charset="2"/>
                        <a:buChar char="Ø"/>
                      </a:pPr>
                      <a:r>
                        <a:rPr lang="es-MX" sz="1500">
                          <a:latin typeface="Arial Narrow"/>
                        </a:rPr>
                        <a:t>abril 3357;</a:t>
                      </a:r>
                    </a:p>
                    <a:p>
                      <a:pPr marL="285750" indent="-285750" algn="just">
                        <a:buFont typeface="Wingdings" panose="05000000000000000000" pitchFamily="2" charset="2"/>
                        <a:buChar char="Ø"/>
                      </a:pPr>
                      <a:r>
                        <a:rPr lang="es-MX" sz="1500">
                          <a:latin typeface="Arial Narrow"/>
                        </a:rPr>
                        <a:t>mayo 3933;</a:t>
                      </a:r>
                    </a:p>
                    <a:p>
                      <a:pPr marL="285750" indent="-285750" algn="just">
                        <a:buFont typeface="Wingdings" panose="05000000000000000000" pitchFamily="2" charset="2"/>
                        <a:buChar char="Ø"/>
                      </a:pPr>
                      <a:r>
                        <a:rPr lang="es-MX" sz="1500">
                          <a:latin typeface="Arial Narrow"/>
                        </a:rPr>
                        <a:t>junio 2968;</a:t>
                      </a:r>
                      <a:endParaRPr lang="es-CO" sz="1500">
                        <a:latin typeface="Arial Narrow"/>
                      </a:endParaRPr>
                    </a:p>
                  </a:txBody>
                  <a:tcPr marL="130276" marR="130276" marT="65137" marB="65137" anchor="ctr"/>
                </a:tc>
                <a:extLst>
                  <a:ext uri="{0D108BD9-81ED-4DB2-BD59-A6C34878D82A}">
                    <a16:rowId xmlns:a16="http://schemas.microsoft.com/office/drawing/2014/main" val="10001"/>
                  </a:ext>
                </a:extLst>
              </a:tr>
              <a:tr h="2550936">
                <a:tc>
                  <a:txBody>
                    <a:bodyPr/>
                    <a:lstStyle/>
                    <a:p>
                      <a:pPr algn="just"/>
                      <a:r>
                        <a:rPr lang="es-MX" sz="1500">
                          <a:latin typeface="Arial Narrow"/>
                        </a:rPr>
                        <a:t>Habilitar 3 servicios ciudadanos digitales básicos en la UAECOB.</a:t>
                      </a:r>
                      <a:endParaRPr lang="es-CO" sz="1500">
                        <a:latin typeface="Arial Narrow"/>
                      </a:endParaRPr>
                    </a:p>
                  </a:txBody>
                  <a:tcPr marL="130276" marR="130276" marT="65137" marB="65137" anchor="ctr"/>
                </a:tc>
                <a:tc>
                  <a:txBody>
                    <a:bodyPr/>
                    <a:lstStyle/>
                    <a:p>
                      <a:pPr algn="just"/>
                      <a:r>
                        <a:rPr lang="es-MX" sz="1500">
                          <a:latin typeface="Arial Narrow"/>
                        </a:rPr>
                        <a:t>Oficina Asesora de Planeación. </a:t>
                      </a:r>
                      <a:endParaRPr lang="es-CO" sz="1500">
                        <a:latin typeface="Arial Narrow" panose="020B0606020202030204" pitchFamily="34" charset="0"/>
                      </a:endParaRPr>
                    </a:p>
                  </a:txBody>
                  <a:tcPr marL="130276" marR="130276" marT="65137" marB="65137" anchor="ctr"/>
                </a:tc>
                <a:tc>
                  <a:txBody>
                    <a:bodyPr/>
                    <a:lstStyle/>
                    <a:p>
                      <a:endParaRPr lang="es-CO" sz="1500">
                        <a:latin typeface="Arial Narrow" panose="020B0606020202030204" pitchFamily="34" charset="0"/>
                      </a:endParaRPr>
                    </a:p>
                  </a:txBody>
                  <a:tcPr marL="130276" marR="130276" marT="65137" marB="65137"/>
                </a:tc>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ES" sz="1500">
                          <a:solidFill>
                            <a:schemeClr val="tx1"/>
                          </a:solidFill>
                          <a:latin typeface="Arial Narrow"/>
                        </a:rPr>
                        <a:t>Se encuentran habilitados, los servicios para la ciudadanía:</a:t>
                      </a:r>
                    </a:p>
                    <a:p>
                      <a:pPr marL="0" marR="0" lvl="0" indent="0" algn="just" rtl="0" eaLnBrk="1" fontAlgn="auto" latinLnBrk="0" hangingPunct="1">
                        <a:lnSpc>
                          <a:spcPct val="100000"/>
                        </a:lnSpc>
                        <a:spcBef>
                          <a:spcPts val="0"/>
                        </a:spcBef>
                        <a:spcAft>
                          <a:spcPts val="0"/>
                        </a:spcAft>
                        <a:buClrTx/>
                        <a:buSzTx/>
                        <a:buFontTx/>
                        <a:buNone/>
                      </a:pPr>
                      <a:br>
                        <a:rPr lang="es-ES" sz="1500">
                          <a:solidFill>
                            <a:srgbClr val="000000"/>
                          </a:solidFill>
                          <a:latin typeface="Arial Narrow"/>
                        </a:rPr>
                      </a:br>
                      <a:r>
                        <a:rPr lang="es-ES" sz="1500" b="1">
                          <a:solidFill>
                            <a:schemeClr val="tx1"/>
                          </a:solidFill>
                          <a:latin typeface="Arial Narrow"/>
                        </a:rPr>
                        <a:t>Portal Web </a:t>
                      </a:r>
                      <a:r>
                        <a:rPr lang="es-ES" sz="1500">
                          <a:solidFill>
                            <a:schemeClr val="tx1"/>
                          </a:solidFill>
                          <a:latin typeface="Arial Narrow"/>
                        </a:rPr>
                        <a:t>: </a:t>
                      </a:r>
                      <a:r>
                        <a:rPr lang="es-ES" sz="1500">
                          <a:solidFill>
                            <a:schemeClr val="tx1"/>
                          </a:solidFill>
                          <a:latin typeface="Arial Narrow"/>
                          <a:hlinkClick r:id="rId2"/>
                        </a:rPr>
                        <a:t>pagina web bomberos Bogotá </a:t>
                      </a:r>
                      <a:endParaRPr lang="es-ES" sz="1500">
                        <a:solidFill>
                          <a:schemeClr val="tx1"/>
                        </a:solidFill>
                        <a:latin typeface="Arial Narrow" panose="020B0606020202030204" pitchFamily="34" charset="0"/>
                      </a:endParaRPr>
                    </a:p>
                    <a:p>
                      <a:pPr marL="0" marR="0" lvl="0" indent="0" algn="just" defTabSz="1341307" rtl="0" eaLnBrk="1" fontAlgn="auto" latinLnBrk="0" hangingPunct="1">
                        <a:lnSpc>
                          <a:spcPct val="100000"/>
                        </a:lnSpc>
                        <a:spcBef>
                          <a:spcPts val="0"/>
                        </a:spcBef>
                        <a:spcAft>
                          <a:spcPts val="0"/>
                        </a:spcAft>
                        <a:buClrTx/>
                        <a:buSzTx/>
                        <a:buFontTx/>
                        <a:buNone/>
                        <a:tabLst/>
                        <a:defRPr/>
                      </a:pPr>
                      <a:r>
                        <a:rPr lang="es-ES" sz="1500" b="1">
                          <a:solidFill>
                            <a:schemeClr val="tx1"/>
                          </a:solidFill>
                          <a:latin typeface="Arial Narrow"/>
                        </a:rPr>
                        <a:t>Portal de Digiturno- </a:t>
                      </a:r>
                      <a:r>
                        <a:rPr lang="es-ES" sz="1500">
                          <a:solidFill>
                            <a:schemeClr val="tx1"/>
                          </a:solidFill>
                          <a:latin typeface="Arial Narrow"/>
                        </a:rPr>
                        <a:t>Un servicio de atención al ciudadano cumpliendo con los estándares- SIGFILAS-</a:t>
                      </a:r>
                    </a:p>
                    <a:p>
                      <a:pPr marL="0" marR="0" lvl="0" indent="0" algn="just" rtl="0" eaLnBrk="1" fontAlgn="auto" latinLnBrk="0" hangingPunct="1">
                        <a:lnSpc>
                          <a:spcPct val="100000"/>
                        </a:lnSpc>
                        <a:spcBef>
                          <a:spcPts val="0"/>
                        </a:spcBef>
                        <a:spcAft>
                          <a:spcPts val="0"/>
                        </a:spcAft>
                        <a:buClrTx/>
                        <a:buSzTx/>
                        <a:buFontTx/>
                        <a:buNone/>
                      </a:pPr>
                      <a:r>
                        <a:rPr lang="es-ES" sz="1500" b="1">
                          <a:solidFill>
                            <a:schemeClr val="tx1"/>
                          </a:solidFill>
                          <a:latin typeface="Arial Narrow"/>
                        </a:rPr>
                        <a:t>Control Doc </a:t>
                      </a:r>
                      <a:r>
                        <a:rPr lang="es-ES" sz="1500">
                          <a:solidFill>
                            <a:schemeClr val="tx1"/>
                          </a:solidFill>
                          <a:latin typeface="Arial Narrow"/>
                        </a:rPr>
                        <a:t>"Bogotá te escucha" Integración del gestor documental con Bogotá te escucha </a:t>
                      </a:r>
                      <a:endParaRPr lang="es-MX" sz="1500">
                        <a:solidFill>
                          <a:schemeClr val="tx1"/>
                        </a:solidFill>
                        <a:latin typeface="Arial Narrow" panose="020B0606020202030204" pitchFamily="34" charset="0"/>
                      </a:endParaRPr>
                    </a:p>
                    <a:p>
                      <a:pPr marL="0" marR="0" lvl="0" indent="0" algn="just" defTabSz="1341307" rtl="0" eaLnBrk="1" fontAlgn="auto" latinLnBrk="0" hangingPunct="1">
                        <a:lnSpc>
                          <a:spcPct val="100000"/>
                        </a:lnSpc>
                        <a:spcBef>
                          <a:spcPts val="0"/>
                        </a:spcBef>
                        <a:spcAft>
                          <a:spcPts val="0"/>
                        </a:spcAft>
                        <a:buClrTx/>
                        <a:buSzTx/>
                        <a:buFontTx/>
                        <a:buNone/>
                        <a:tabLst/>
                        <a:defRPr/>
                      </a:pPr>
                      <a:endParaRPr lang="es-ES" sz="1500">
                        <a:solidFill>
                          <a:schemeClr val="tx1"/>
                        </a:solidFill>
                        <a:latin typeface="Arial Narrow" panose="020B0606020202030204" pitchFamily="34" charset="0"/>
                      </a:endParaRPr>
                    </a:p>
                    <a:p>
                      <a:pPr marL="0" marR="0" lvl="0" indent="0" algn="just" defTabSz="1341307" rtl="0" eaLnBrk="1" fontAlgn="auto" latinLnBrk="0" hangingPunct="1">
                        <a:lnSpc>
                          <a:spcPct val="100000"/>
                        </a:lnSpc>
                        <a:spcBef>
                          <a:spcPts val="0"/>
                        </a:spcBef>
                        <a:spcAft>
                          <a:spcPts val="0"/>
                        </a:spcAft>
                        <a:buClrTx/>
                        <a:buSzTx/>
                        <a:buFontTx/>
                        <a:buNone/>
                        <a:tabLst/>
                        <a:defRPr/>
                      </a:pPr>
                      <a:endParaRPr lang="es-ES" sz="1500">
                        <a:solidFill>
                          <a:schemeClr val="tx1"/>
                        </a:solidFill>
                        <a:latin typeface="Arial Narrow" panose="020B0606020202030204" pitchFamily="34" charset="0"/>
                      </a:endParaRPr>
                    </a:p>
                  </a:txBody>
                  <a:tcPr marL="130276" marR="130276" marT="65137" marB="65137" anchor="ctr"/>
                </a:tc>
                <a:extLst>
                  <a:ext uri="{0D108BD9-81ED-4DB2-BD59-A6C34878D82A}">
                    <a16:rowId xmlns:a16="http://schemas.microsoft.com/office/drawing/2014/main" val="10002"/>
                  </a:ext>
                </a:extLst>
              </a:tr>
              <a:tr h="2582508">
                <a:tc>
                  <a:txBody>
                    <a:bodyPr/>
                    <a:lstStyle/>
                    <a:p>
                      <a:pPr marL="0" marR="0" lvl="0" indent="0" algn="just" rtl="0" eaLnBrk="1" fontAlgn="auto" latinLnBrk="0" hangingPunct="1">
                        <a:lnSpc>
                          <a:spcPct val="100000"/>
                        </a:lnSpc>
                        <a:spcBef>
                          <a:spcPts val="0"/>
                        </a:spcBef>
                        <a:spcAft>
                          <a:spcPts val="0"/>
                        </a:spcAft>
                        <a:buClrTx/>
                        <a:buSzTx/>
                        <a:buFontTx/>
                        <a:buNone/>
                      </a:pPr>
                      <a:r>
                        <a:rPr lang="es-MX" sz="1500" b="0" i="0" u="none" strike="noStrike">
                          <a:solidFill>
                            <a:schemeClr val="tx1"/>
                          </a:solidFill>
                          <a:effectLst/>
                          <a:latin typeface="Arial Narrow"/>
                        </a:rPr>
                        <a:t>Implementar  un programa de renovación de equipo menor, herramientas, accesorios y elementos de protección personal para  la UAECOB.</a:t>
                      </a:r>
                      <a:endParaRPr lang="es-ES" sz="1500" b="0" i="0" u="none" strike="noStrike">
                        <a:solidFill>
                          <a:schemeClr val="tx1"/>
                        </a:solidFill>
                        <a:effectLst/>
                        <a:latin typeface="Arial Narrow"/>
                      </a:endParaRPr>
                    </a:p>
                  </a:txBody>
                  <a:tcPr marL="130276" marR="130276" marT="65137" marB="65137"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b="0" i="0" u="none" strike="noStrike">
                          <a:solidFill>
                            <a:srgbClr val="000000"/>
                          </a:solidFill>
                          <a:effectLst/>
                          <a:latin typeface="Arial Narrow"/>
                        </a:rPr>
                        <a:t>Subdirección Operativa.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500" b="0" i="0" u="none" strike="noStrike">
                        <a:solidFill>
                          <a:srgbClr val="000000"/>
                        </a:solidFill>
                        <a:effectLst/>
                        <a:latin typeface="Arial Narrow" panose="020B0606020202030204" pitchFamily="34" charset="0"/>
                      </a:endParaRPr>
                    </a:p>
                  </a:txBody>
                  <a:tcPr marL="130276" marR="130276" marT="65137" marB="65137" anchor="ctr"/>
                </a:tc>
                <a:tc>
                  <a:txBody>
                    <a:bodyPr/>
                    <a:lstStyle/>
                    <a:p>
                      <a:endParaRPr lang="es-CO" sz="1500">
                        <a:latin typeface="Arial Narrow" panose="020B0606020202030204" pitchFamily="34" charset="0"/>
                      </a:endParaRPr>
                    </a:p>
                  </a:txBody>
                  <a:tcPr marL="130276" marR="130276" marT="65137" marB="65137"/>
                </a:tc>
                <a:tc>
                  <a:txBody>
                    <a:bodyPr/>
                    <a:lstStyle/>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A corte del 30/06/2023, se adelantó la contratación de profesionales y apoyos que brindan soporte al área misional, en el proceso de manejo, realizando mensualmente actividades como:</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a:ea typeface="+mn-ea"/>
                          <a:cs typeface="+mn-cs"/>
                        </a:rPr>
                        <a:t>►Seguimiento y control a la ejecución del Plan de Fortalecimiento Operativo</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►Apoyo en las actividades de aprovechamiento y bienestar en el proceso de búsqueda y rescate de animales en emergencia del grupo BRAE.</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►Apoyo a la gestión documental derivadas de las estaciones.</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►Soporte al proceso de comunicaciones en emergencias del Centro de Coordinación y Comunicaciones (C.C.C.).</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►Seguimiento, control y soporte a las actividades de carácter jurídico derivadas del área.</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►Seguimiento, control y soporta a las actividades administrativa y financieras.</a:t>
                      </a:r>
                    </a:p>
                    <a:p>
                      <a:pPr marL="0" marR="0" lvl="0" indent="0" algn="just" defTabSz="1341307" rtl="0" eaLnBrk="1" fontAlgn="auto" latinLnBrk="0" hangingPunct="1">
                        <a:lnSpc>
                          <a:spcPct val="100000"/>
                        </a:lnSpc>
                        <a:spcBef>
                          <a:spcPts val="0"/>
                        </a:spcBef>
                        <a:spcAft>
                          <a:spcPts val="0"/>
                        </a:spcAft>
                        <a:buClrTx/>
                        <a:buSzTx/>
                        <a:buFontTx/>
                        <a:buNone/>
                        <a:tabLst/>
                        <a:defRPr/>
                      </a:pPr>
                      <a:r>
                        <a:rPr lang="es-MX" sz="1500" kern="1200" dirty="0">
                          <a:solidFill>
                            <a:schemeClr val="tx1"/>
                          </a:solidFill>
                          <a:latin typeface="Arial Narrow" panose="020B0606020202030204" pitchFamily="34" charset="0"/>
                          <a:ea typeface="+mn-ea"/>
                          <a:cs typeface="+mn-cs"/>
                        </a:rPr>
                        <a:t>►Seguimiento, control y ejecución a las actividades técnicas y gestión.</a:t>
                      </a:r>
                    </a:p>
                    <a:p>
                      <a:endParaRPr lang="es-ES" sz="1500" kern="1200" dirty="0">
                        <a:solidFill>
                          <a:schemeClr val="tx1"/>
                        </a:solidFill>
                        <a:highlight>
                          <a:srgbClr val="FFFF00"/>
                        </a:highlight>
                        <a:latin typeface="Arial Narrow" panose="020B0606020202030204" pitchFamily="34" charset="0"/>
                        <a:ea typeface="+mn-ea"/>
                        <a:cs typeface="+mn-cs"/>
                      </a:endParaRPr>
                    </a:p>
                  </a:txBody>
                  <a:tcPr marL="130276" marR="130276" marT="65137" marB="65137" anchor="ctr"/>
                </a:tc>
                <a:extLst>
                  <a:ext uri="{0D108BD9-81ED-4DB2-BD59-A6C34878D82A}">
                    <a16:rowId xmlns:a16="http://schemas.microsoft.com/office/drawing/2014/main" val="10003"/>
                  </a:ext>
                </a:extLst>
              </a:tr>
            </a:tbl>
          </a:graphicData>
        </a:graphic>
      </p:graphicFrame>
      <p:sp>
        <p:nvSpPr>
          <p:cNvPr id="15" name="CuadroTexto 14">
            <a:extLst>
              <a:ext uri="{FF2B5EF4-FFF2-40B4-BE49-F238E27FC236}">
                <a16:creationId xmlns:a16="http://schemas.microsoft.com/office/drawing/2014/main" id="{434A24AE-5807-DC9F-E12E-434EAC6FA447}"/>
              </a:ext>
              <a:ext uri="{C183D7F6-B498-43B3-948B-1728B52AA6E4}">
                <adec:decorative xmlns:adec="http://schemas.microsoft.com/office/drawing/2017/decorative" val="1"/>
              </a:ext>
            </a:extLst>
          </p:cNvPr>
          <p:cNvSpPr txBox="1">
            <a:spLocks/>
          </p:cNvSpPr>
          <p:nvPr/>
        </p:nvSpPr>
        <p:spPr>
          <a:xfrm>
            <a:off x="370023" y="9841727"/>
            <a:ext cx="71044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prstClr val="black"/>
                </a:solidFill>
                <a:effectLst/>
                <a:uLnTx/>
                <a:uFillTx/>
                <a:latin typeface="Calibri" panose="020F0502020204030204"/>
                <a:ea typeface="+mn-ea"/>
                <a:cs typeface="+mn-cs"/>
              </a:rPr>
              <a:t>Fuente: Oficina Asesora de Planeación – U.A.E Cuerpo Oficial de Bomberos de Bogotá </a:t>
            </a:r>
            <a:endParaRPr kumimoji="0" lang="es-CO"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80D31160-3AD1-4985-9EE7-0572A4D20C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05918" y="4419750"/>
            <a:ext cx="2706225" cy="2209035"/>
          </a:xfrm>
          <a:prstGeom prst="rect">
            <a:avLst/>
          </a:prstGeom>
        </p:spPr>
      </p:pic>
      <p:pic>
        <p:nvPicPr>
          <p:cNvPr id="5" name="Imagen 4">
            <a:extLst>
              <a:ext uri="{FF2B5EF4-FFF2-40B4-BE49-F238E27FC236}">
                <a16:creationId xmlns:a16="http://schemas.microsoft.com/office/drawing/2014/main" id="{3C2B77C7-D4EC-B8D4-C263-DAFE2E904C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25359" y="2202511"/>
            <a:ext cx="1958082" cy="1989162"/>
          </a:xfrm>
          <a:prstGeom prst="rect">
            <a:avLst/>
          </a:prstGeom>
        </p:spPr>
      </p:pic>
      <p:pic>
        <p:nvPicPr>
          <p:cNvPr id="7" name="Imagen 6">
            <a:extLst>
              <a:ext uri="{FF2B5EF4-FFF2-40B4-BE49-F238E27FC236}">
                <a16:creationId xmlns:a16="http://schemas.microsoft.com/office/drawing/2014/main" id="{BD75C345-D7C2-B1DF-6AC8-836225C870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84797" y="7022823"/>
            <a:ext cx="2239205" cy="2274748"/>
          </a:xfrm>
          <a:prstGeom prst="rect">
            <a:avLst/>
          </a:prstGeom>
        </p:spPr>
      </p:pic>
      <p:pic>
        <p:nvPicPr>
          <p:cNvPr id="8" name="Imagen 7">
            <a:extLst>
              <a:ext uri="{FF2B5EF4-FFF2-40B4-BE49-F238E27FC236}">
                <a16:creationId xmlns:a16="http://schemas.microsoft.com/office/drawing/2014/main" id="{2EEEC8F9-5067-C026-1A37-61ACC7D12495}"/>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894" t="43584" r="46070" b="44487"/>
          <a:stretch/>
        </p:blipFill>
        <p:spPr>
          <a:xfrm>
            <a:off x="14533754" y="4589058"/>
            <a:ext cx="528033" cy="440936"/>
          </a:xfrm>
          <a:prstGeom prst="rect">
            <a:avLst/>
          </a:prstGeom>
        </p:spPr>
      </p:pic>
    </p:spTree>
    <p:extLst>
      <p:ext uri="{BB962C8B-B14F-4D97-AF65-F5344CB8AC3E}">
        <p14:creationId xmlns:p14="http://schemas.microsoft.com/office/powerpoint/2010/main" val="1607769998"/>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227439E3572CC499F93AB6FA820E0EB" ma:contentTypeVersion="18" ma:contentTypeDescription="Crear nuevo documento." ma:contentTypeScope="" ma:versionID="f2fd23b7605dce1f4666d07baeb7050b">
  <xsd:schema xmlns:xsd="http://www.w3.org/2001/XMLSchema" xmlns:xs="http://www.w3.org/2001/XMLSchema" xmlns:p="http://schemas.microsoft.com/office/2006/metadata/properties" xmlns:ns2="7cdfca83-3a27-4d1e-95da-8ca01850ddbe" xmlns:ns3="d41bea9d-4be0-4f4a-bc88-811cf6c3ef7c" targetNamespace="http://schemas.microsoft.com/office/2006/metadata/properties" ma:root="true" ma:fieldsID="3a1a9d83646b9e8cefdc1d40cb13f7bc" ns2:_="" ns3:_="">
    <xsd:import namespace="7cdfca83-3a27-4d1e-95da-8ca01850ddbe"/>
    <xsd:import namespace="d41bea9d-4be0-4f4a-bc88-811cf6c3ef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dfca83-3a27-4d1e-95da-8ca01850ddbe"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f5919691-9c00-4f75-b659-496670f47001}" ma:internalName="TaxCatchAll" ma:showField="CatchAllData" ma:web="7cdfca83-3a27-4d1e-95da-8ca01850ddb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41bea9d-4be0-4f4a-bc88-811cf6c3ef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Etiquetas de imagen" ma:readOnly="false" ma:fieldId="{5cf76f15-5ced-4ddc-b409-7134ff3c332f}" ma:taxonomyMulti="true" ma:sspId="b01f8420-bb92-4e25-a85f-5fdb7c6e6f4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cdfca83-3a27-4d1e-95da-8ca01850ddbe" xsi:nil="true"/>
    <lcf76f155ced4ddcb4097134ff3c332f xmlns="d41bea9d-4be0-4f4a-bc88-811cf6c3ef7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F7B67D-C543-4121-B38B-2976848B767D}">
  <ds:schemaRefs>
    <ds:schemaRef ds:uri="7cdfca83-3a27-4d1e-95da-8ca01850ddbe"/>
    <ds:schemaRef ds:uri="d41bea9d-4be0-4f4a-bc88-811cf6c3ef7c"/>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814A1B-B4AB-44C0-B538-96EF9E617740}">
  <ds:schemaRefs>
    <ds:schemaRef ds:uri="http://purl.org/dc/elements/1.1/"/>
    <ds:schemaRef ds:uri="7cdfca83-3a27-4d1e-95da-8ca01850ddbe"/>
    <ds:schemaRef ds:uri="http://schemas.microsoft.com/office/infopath/2007/PartnerControls"/>
    <ds:schemaRef ds:uri="http://schemas.openxmlformats.org/package/2006/metadata/core-properties"/>
    <ds:schemaRef ds:uri="http://schemas.microsoft.com/office/2006/documentManagement/types"/>
    <ds:schemaRef ds:uri="d41bea9d-4be0-4f4a-bc88-811cf6c3ef7c"/>
    <ds:schemaRef ds:uri="http://www.w3.org/XML/1998/namespace"/>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60F9F48E-2E1C-4EAB-ACCF-E5CB2AD466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TotalTime>
  <Words>4669</Words>
  <Application>Microsoft Office PowerPoint</Application>
  <PresentationFormat>Personalizado</PresentationFormat>
  <Paragraphs>447</Paragraphs>
  <Slides>29</Slides>
  <Notes>1</Notes>
  <HiddenSlides>0</HiddenSlides>
  <MMClips>0</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29</vt:i4>
      </vt:variant>
    </vt:vector>
  </HeadingPairs>
  <TitlesOfParts>
    <vt:vector size="41" baseType="lpstr">
      <vt:lpstr>Arial</vt:lpstr>
      <vt:lpstr>Arial Narrow</vt:lpstr>
      <vt:lpstr>Arial Unicode MS</vt:lpstr>
      <vt:lpstr>Calibri</vt:lpstr>
      <vt:lpstr>Calibri Light</vt:lpstr>
      <vt:lpstr>Fira Sans</vt:lpstr>
      <vt:lpstr>Impact</vt:lpstr>
      <vt:lpstr>Museo Sans Condensed</vt:lpstr>
      <vt:lpstr>Wingdings</vt:lpstr>
      <vt:lpstr>1_Tema de Office</vt:lpstr>
      <vt:lpstr>3_Tema de Office</vt:lpstr>
      <vt:lpstr>4_Tema de Office</vt:lpstr>
      <vt:lpstr>Comité Institucional de Gestión y Desempeño</vt:lpstr>
      <vt:lpstr>Primer informe de seguimiento a la planeación institucional Corte a 30 de Junio                 </vt:lpstr>
      <vt:lpstr>Introducción </vt:lpstr>
      <vt:lpstr>Contenido del informe</vt:lpstr>
      <vt:lpstr>Instrumentos    </vt:lpstr>
      <vt:lpstr>PEI 2020-2024</vt:lpstr>
      <vt:lpstr>Plan Estratégico Institucional  -PEI </vt:lpstr>
      <vt:lpstr>Plan Estratégico Institucional   </vt:lpstr>
      <vt:lpstr>Tabla # 2 Indicadores de Impacto    </vt:lpstr>
      <vt:lpstr>Tabla # 2 Indicadores de Impacto    </vt:lpstr>
      <vt:lpstr>Tabla # 2 Indicadores de Impacto  </vt:lpstr>
      <vt:lpstr>Tabla # 2 Indicadores de Impacto  </vt:lpstr>
      <vt:lpstr>Tabla # 2 Indicadores de Impacto </vt:lpstr>
      <vt:lpstr>Tabla # 3 Indicadores     </vt:lpstr>
      <vt:lpstr>Actividades   </vt:lpstr>
      <vt:lpstr>Plan de Acción - FOGEDI </vt:lpstr>
      <vt:lpstr>Plan de Acción – FOGEDI   </vt:lpstr>
      <vt:lpstr>Plan de Acción – FOGEDI</vt:lpstr>
      <vt:lpstr>Plan de Acción – FOGEDI  (Observaciones) </vt:lpstr>
      <vt:lpstr>Planes Institucionales</vt:lpstr>
      <vt:lpstr>Gráfica Avances    </vt:lpstr>
      <vt:lpstr>MIPG</vt:lpstr>
      <vt:lpstr>Modelo integrado de Planeación y Gestión - MIPG </vt:lpstr>
      <vt:lpstr>Ejecución presupuestal </vt:lpstr>
      <vt:lpstr>Ejecución Presupuestal         </vt:lpstr>
      <vt:lpstr>Ejecución  Presupuestal </vt:lpstr>
      <vt:lpstr>Ejecución   Presupuestal </vt:lpstr>
      <vt:lpstr>Alerta del Seguimiento </vt:lpstr>
      <vt:lpstr>Oficina Asesora de Planeación 2023, Septiembre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dc:title>
  <dc:creator>Erika Lizeth Vasquez Ramirez</dc:creator>
  <cp:lastModifiedBy>Jazmin Camacho Camacho</cp:lastModifiedBy>
  <cp:revision>4</cp:revision>
  <dcterms:created xsi:type="dcterms:W3CDTF">2018-03-08T19:33:51Z</dcterms:created>
  <dcterms:modified xsi:type="dcterms:W3CDTF">2023-09-25T21:03:46Z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0x0101008227439E3572CC499F93AB6FA820E0EB</vt:lpwstr>
  </property>
  <property fmtid="{D5CDD505-2E9C-101B-9397-08002B2CF9AE}" pid="3" name="MediaServiceImageTags">
    <vt:lpwstr/>
  </property>
</Properties>
</file>