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2"/>
  </p:notesMasterIdLst>
  <p:sldIdLst>
    <p:sldId id="1858" r:id="rId7"/>
    <p:sldId id="400" r:id="rId8"/>
    <p:sldId id="1810" r:id="rId9"/>
    <p:sldId id="1811" r:id="rId10"/>
    <p:sldId id="1813" r:id="rId11"/>
    <p:sldId id="1814" r:id="rId12"/>
    <p:sldId id="1817" r:id="rId13"/>
    <p:sldId id="1818" r:id="rId14"/>
    <p:sldId id="1819" r:id="rId15"/>
    <p:sldId id="1820" r:id="rId16"/>
    <p:sldId id="1821" r:id="rId17"/>
    <p:sldId id="1822" r:id="rId18"/>
    <p:sldId id="1854" r:id="rId19"/>
    <p:sldId id="1823" r:id="rId20"/>
    <p:sldId id="1801" r:id="rId21"/>
    <p:sldId id="1802" r:id="rId22"/>
    <p:sldId id="389" r:id="rId23"/>
    <p:sldId id="1829" r:id="rId24"/>
    <p:sldId id="1865" r:id="rId25"/>
    <p:sldId id="1830" r:id="rId26"/>
    <p:sldId id="1831" r:id="rId27"/>
    <p:sldId id="1832" r:id="rId28"/>
    <p:sldId id="1835" r:id="rId29"/>
    <p:sldId id="1836" r:id="rId30"/>
    <p:sldId id="1834" r:id="rId31"/>
    <p:sldId id="1837" r:id="rId32"/>
    <p:sldId id="1843" r:id="rId33"/>
    <p:sldId id="1844" r:id="rId34"/>
    <p:sldId id="1866" r:id="rId35"/>
    <p:sldId id="1846" r:id="rId36"/>
    <p:sldId id="1861" r:id="rId37"/>
    <p:sldId id="1849" r:id="rId38"/>
    <p:sldId id="1847" r:id="rId39"/>
    <p:sldId id="1848" r:id="rId40"/>
    <p:sldId id="1850" r:id="rId41"/>
    <p:sldId id="272" r:id="rId42"/>
    <p:sldId id="1851" r:id="rId43"/>
    <p:sldId id="1852" r:id="rId44"/>
    <p:sldId id="1853" r:id="rId45"/>
    <p:sldId id="1859" r:id="rId46"/>
    <p:sldId id="1860" r:id="rId47"/>
    <p:sldId id="1862" r:id="rId48"/>
    <p:sldId id="1863" r:id="rId49"/>
    <p:sldId id="1864" r:id="rId50"/>
    <p:sldId id="1855" r:id="rId51"/>
  </p:sldIdLst>
  <p:sldSz cx="15546388" cy="10059988"/>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1" userDrawn="1">
          <p15:clr>
            <a:srgbClr val="A4A3A4"/>
          </p15:clr>
        </p15:guide>
        <p15:guide id="2" pos="48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1D7108-02C4-C1E3-B239-C08F810E18B0}" name="ana maria aldana duque" initials="amad" userId="39973dea53193c23" providerId="Windows Live"/>
  <p188:author id="{33C47DD9-587B-5363-59AB-FC3A50F36651}" name="Cristian Camilo Suarez Herrera" initials="CCSH" userId="S::Csherrera@bomberosbogota.gov.co::b29ff7da-1aaa-434c-978d-96361c9f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an Camilo Suarez Herrera" initials="CCSH" lastIdx="2" clrIdx="0">
    <p:extLst>
      <p:ext uri="{19B8F6BF-5375-455C-9EA6-DF929625EA0E}">
        <p15:presenceInfo xmlns:p15="http://schemas.microsoft.com/office/powerpoint/2012/main" userId="Cristian Camilo Suarez Herrera" providerId="None"/>
      </p:ext>
    </p:extLst>
  </p:cmAuthor>
  <p:cmAuthor id="2" name="Ingrid Johanna Maldonado Martinez" initials="IJMM" lastIdx="18" clrIdx="1">
    <p:extLst>
      <p:ext uri="{19B8F6BF-5375-455C-9EA6-DF929625EA0E}">
        <p15:presenceInfo xmlns:p15="http://schemas.microsoft.com/office/powerpoint/2012/main" userId="S::imaldonado@ani.gov.co::3baf105b-5bb8-42c7-958a-ef311158e289" providerId="AD"/>
      </p:ext>
    </p:extLst>
  </p:cmAuthor>
  <p:cmAuthor id="3" name="Cristian Camilo Suarez Herrera" initials="CCSH [2]" lastIdx="18" clrIdx="2">
    <p:extLst>
      <p:ext uri="{19B8F6BF-5375-455C-9EA6-DF929625EA0E}">
        <p15:presenceInfo xmlns:p15="http://schemas.microsoft.com/office/powerpoint/2012/main" userId="S::Csherrera@bomberosbogota.gov.co::b29ff7da-1aaa-434c-978d-96361c9ff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CDCDCD"/>
    <a:srgbClr val="82A162"/>
    <a:srgbClr val="E7EAED"/>
    <a:srgbClr val="FF66CC"/>
    <a:srgbClr val="E85D0C"/>
    <a:srgbClr val="FF33CC"/>
    <a:srgbClr val="003366"/>
    <a:srgbClr val="000066"/>
    <a:srgbClr val="EEC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616DA210-FB5B-4158-B5E0-FEB733F419B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000000"/>
              </a:solidFill>
              <a:prstDash val="solid"/>
              <a:round/>
              <a:headEnd type="none" w="med" len="med"/>
              <a:tailEnd type="none" w="med" len="med"/>
            </a:ln>
          </a:bottom>
        </a:tcBdr>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8A107856-5554-42FB-B03E-39F5DBC370BA}" styleName="">
    <a:wholeTbl>
      <a:tcTxStyle>
        <a:font>
          <a:latin typeface="+mn-lt"/>
          <a:ea typeface="+mn-ea"/>
          <a:cs typeface="+mn-cs"/>
        </a:font>
        <a:srgbClr val="000000"/>
      </a:tcTxStyle>
      <a:tcStyle>
        <a:tcBdr>
          <a:left>
            <a:ln w="12701" cap="flat" cmpd="sng" algn="ctr">
              <a:solidFill>
                <a:srgbClr val="C0504D"/>
              </a:solidFill>
              <a:prstDash val="solid"/>
              <a:round/>
              <a:headEnd type="none" w="med" len="med"/>
              <a:tailEnd type="none" w="med" len="med"/>
            </a:ln>
          </a:left>
          <a:right>
            <a:ln w="12701" cap="flat" cmpd="sng" algn="ctr">
              <a:solidFill>
                <a:srgbClr val="C0504D"/>
              </a:solidFill>
              <a:prstDash val="solid"/>
              <a:round/>
              <a:headEnd type="none" w="med" len="med"/>
              <a:tailEnd type="none" w="med" len="med"/>
            </a:ln>
          </a:right>
          <a:top>
            <a:ln w="12701" cap="flat" cmpd="sng" algn="ctr">
              <a:solidFill>
                <a:srgbClr val="C0504D"/>
              </a:solidFill>
              <a:prstDash val="solid"/>
              <a:round/>
              <a:headEnd type="none" w="med" len="med"/>
              <a:tailEnd type="none" w="med" len="med"/>
            </a:ln>
          </a:top>
          <a:bottom>
            <a:ln w="12701" cap="flat" cmpd="sng" algn="ctr">
              <a:solidFill>
                <a:srgbClr val="C0504D"/>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1V>
      <a:tcStyle>
        <a:tcBdr/>
        <a:fill>
          <a:solidFill>
            <a:srgbClr val="E8D0D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C0504D"/>
              </a:solidFill>
              <a:prstDash val="solid"/>
              <a:round/>
              <a:headEnd type="none" w="med" len="med"/>
              <a:tailEnd type="none" w="med" len="med"/>
            </a:ln>
          </a:top>
        </a:tcBdr>
        <a:fill>
          <a:solidFill>
            <a:srgbClr val="F4E9E9"/>
          </a:solidFill>
        </a:fill>
      </a:tcStyle>
    </a:lastRow>
    <a:firstRow>
      <a:tcTxStyle b="on">
        <a:font>
          <a:latin typeface=""/>
          <a:ea typeface=""/>
          <a:cs typeface=""/>
        </a:font>
      </a:tcTxStyle>
      <a:tcStyle>
        <a:tcBdr/>
        <a:fill>
          <a:solidFill>
            <a:srgbClr val="F4E9E9"/>
          </a:solidFill>
        </a:fill>
      </a:tcStyle>
    </a:firstRow>
  </a:tblStyle>
  <a:tblStyle styleId="{22838BEF-8BB2-4498-84A7-C5851F593DF1}" styleName="">
    <a:wholeTbl>
      <a:tcTxStyle>
        <a:font>
          <a:latin typeface="+mn-lt"/>
          <a:ea typeface="+mn-ea"/>
          <a:cs typeface="+mn-cs"/>
        </a:font>
        <a:srgbClr val="000000"/>
      </a:tcTxStyle>
      <a:tcStyle>
        <a:tcBdr>
          <a:left>
            <a:ln w="12701" cap="flat" cmpd="sng" algn="ctr">
              <a:solidFill>
                <a:srgbClr val="4BACC6"/>
              </a:solidFill>
              <a:prstDash val="solid"/>
              <a:round/>
              <a:headEnd type="none" w="med" len="med"/>
              <a:tailEnd type="none" w="med" len="med"/>
            </a:ln>
          </a:left>
          <a:right>
            <a:ln w="12701" cap="flat" cmpd="sng" algn="ctr">
              <a:solidFill>
                <a:srgbClr val="4BACC6"/>
              </a:solidFill>
              <a:prstDash val="solid"/>
              <a:round/>
              <a:headEnd type="none" w="med" len="med"/>
              <a:tailEnd type="none" w="med" len="med"/>
            </a:ln>
          </a:right>
          <a:top>
            <a:ln w="12701" cap="flat" cmpd="sng" algn="ctr">
              <a:solidFill>
                <a:srgbClr val="4BACC6"/>
              </a:solidFill>
              <a:prstDash val="solid"/>
              <a:round/>
              <a:headEnd type="none" w="med" len="med"/>
              <a:tailEnd type="none" w="med" len="med"/>
            </a:ln>
          </a:top>
          <a:bottom>
            <a:ln w="12701" cap="flat" cmpd="sng" algn="ctr">
              <a:solidFill>
                <a:srgbClr val="4BACC6"/>
              </a:solidFill>
              <a:prstDash val="solid"/>
              <a:round/>
              <a:headEnd type="none" w="med" len="med"/>
              <a:tailEnd type="none" w="med" len="med"/>
            </a:ln>
          </a:bottom>
        </a:tcBdr>
        <a:fill>
          <a:solidFill>
            <a:srgbClr val="E9F1F5"/>
          </a:solidFill>
        </a:fill>
      </a:tcStyle>
    </a:wholeTbl>
    <a:band1H>
      <a:tcStyle>
        <a:tcBdr/>
        <a:fill>
          <a:solidFill>
            <a:srgbClr val="D0E3EA"/>
          </a:solidFill>
        </a:fill>
      </a:tcStyle>
    </a:band1H>
    <a:band1V>
      <a:tcStyle>
        <a:tcBdr/>
        <a:fill>
          <a:solidFill>
            <a:srgbClr val="D0E3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BACC6"/>
              </a:solidFill>
              <a:prstDash val="solid"/>
              <a:round/>
              <a:headEnd type="none" w="med" len="med"/>
              <a:tailEnd type="none" w="med" len="med"/>
            </a:ln>
          </a:top>
        </a:tcBdr>
        <a:fill>
          <a:solidFill>
            <a:srgbClr val="E9F1F5"/>
          </a:solidFill>
        </a:fill>
      </a:tcStyle>
    </a:lastRow>
    <a:firstRow>
      <a:tcTxStyle b="on">
        <a:font>
          <a:latin typeface=""/>
          <a:ea typeface=""/>
          <a:cs typeface=""/>
        </a:font>
      </a:tcTxStyle>
      <a:tcStyle>
        <a:tcBdr/>
        <a:fill>
          <a:solidFill>
            <a:srgbClr val="E9F1F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12" autoAdjust="0"/>
    <p:restoredTop sz="86481" autoAdjust="0"/>
  </p:normalViewPr>
  <p:slideViewPr>
    <p:cSldViewPr snapToGrid="0">
      <p:cViewPr varScale="1">
        <p:scale>
          <a:sx n="43" d="100"/>
          <a:sy n="43" d="100"/>
        </p:scale>
        <p:origin x="864" y="48"/>
      </p:cViewPr>
      <p:guideLst>
        <p:guide orient="horz" pos="3191"/>
        <p:guide pos="4896"/>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20Suarez\Downloads\Tercer%20Informe\Documento%20Analisis%20FOGEDI%20Octubre%2021.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20Suarez\Downloads\Tercer%20Informe\Documento%20Analisis%20FOGEDI%20Octubre%2021.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[Documento Analisis FOGEDI Octubre 21.xlsm]Dinamicas!TablaDinámica3</c:name>
    <c:fmtId val="8"/>
  </c:pivotSource>
  <c:chart>
    <c:autoTitleDeleted val="1"/>
    <c:pivotFmts>
      <c:pivotFmt>
        <c:idx val="0"/>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5"/>
      </c:pivotFmt>
      <c:pivotFmt>
        <c:idx val="6"/>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Dinamicas!$B$3</c:f>
              <c:strCache>
                <c:ptCount val="1"/>
                <c:pt idx="0">
                  <c:v>Total</c:v>
                </c:pt>
              </c:strCache>
            </c:strRef>
          </c:tx>
          <c:spPr>
            <a:solidFill>
              <a:srgbClr val="C00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Arial Narrow" panose="020B0606020202030204" pitchFamily="34" charset="0"/>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Dinamicas!$A$4:$A$12</c:f>
              <c:strCache>
                <c:ptCount val="8"/>
                <c:pt idx="0">
                  <c:v>Aumentar la efectividad de los servicios ofrecidos (usuarios internos y externos)</c:v>
                </c:pt>
                <c:pt idx="1">
                  <c:v>Consolidar la estrategia del talento humano</c:v>
                </c:pt>
                <c:pt idx="2">
                  <c:v>Fortalecer el proceso de conocimiento del riesgo</c:v>
                </c:pt>
                <c:pt idx="3">
                  <c:v>Fortalecer los procesos de atención</c:v>
                </c:pt>
                <c:pt idx="4">
                  <c:v>Implementar la estrategia de gestión del cambio en el cuerpo oficial de bomberos</c:v>
                </c:pt>
                <c:pt idx="5">
                  <c:v>Incrementar la cultura de responsabilidad institucional</c:v>
                </c:pt>
                <c:pt idx="6">
                  <c:v>Optimizar el proceso de reducción del riesgo</c:v>
                </c:pt>
                <c:pt idx="7">
                  <c:v>Optimizar los procesos de preparativos</c:v>
                </c:pt>
              </c:strCache>
            </c:strRef>
          </c:cat>
          <c:val>
            <c:numRef>
              <c:f>Dinamicas!$B$4:$B$12</c:f>
              <c:numCache>
                <c:formatCode>0.00%</c:formatCode>
                <c:ptCount val="8"/>
                <c:pt idx="0">
                  <c:v>0.73721953124999928</c:v>
                </c:pt>
                <c:pt idx="1">
                  <c:v>0.63164999999999993</c:v>
                </c:pt>
                <c:pt idx="2">
                  <c:v>0.79222222222222216</c:v>
                </c:pt>
                <c:pt idx="3">
                  <c:v>0.50359139254973395</c:v>
                </c:pt>
                <c:pt idx="4">
                  <c:v>0.66050000000000009</c:v>
                </c:pt>
                <c:pt idx="5">
                  <c:v>0.79399999999999993</c:v>
                </c:pt>
                <c:pt idx="6">
                  <c:v>0.91799999999999993</c:v>
                </c:pt>
                <c:pt idx="7">
                  <c:v>0.73324545454545453</c:v>
                </c:pt>
              </c:numCache>
            </c:numRef>
          </c:val>
          <c:extLst>
            <c:ext xmlns:c16="http://schemas.microsoft.com/office/drawing/2014/chart" uri="{C3380CC4-5D6E-409C-BE32-E72D297353CC}">
              <c16:uniqueId val="{00000000-B7F1-4915-96DD-309131C6EE19}"/>
            </c:ext>
          </c:extLst>
        </c:ser>
        <c:dLbls>
          <c:dLblPos val="inEnd"/>
          <c:showLegendKey val="0"/>
          <c:showVal val="1"/>
          <c:showCatName val="0"/>
          <c:showSerName val="0"/>
          <c:showPercent val="0"/>
          <c:showBubbleSize val="0"/>
        </c:dLbls>
        <c:gapWidth val="65"/>
        <c:axId val="235550144"/>
        <c:axId val="235546816"/>
      </c:barChart>
      <c:catAx>
        <c:axId val="235550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tx1"/>
                </a:solidFill>
                <a:latin typeface="Arial Narrow" panose="020B0606020202030204" pitchFamily="34" charset="0"/>
                <a:ea typeface="+mn-ea"/>
                <a:cs typeface="+mn-cs"/>
              </a:defRPr>
            </a:pPr>
            <a:endParaRPr lang="es-CO"/>
          </a:p>
        </c:txPr>
        <c:crossAx val="235546816"/>
        <c:crosses val="autoZero"/>
        <c:auto val="1"/>
        <c:lblAlgn val="ctr"/>
        <c:lblOffset val="100"/>
        <c:noMultiLvlLbl val="0"/>
      </c:catAx>
      <c:valAx>
        <c:axId val="235546816"/>
        <c:scaling>
          <c:orientation val="minMax"/>
        </c:scaling>
        <c:delete val="1"/>
        <c:axPos val="b"/>
        <c:numFmt formatCode="0.00%" sourceLinked="1"/>
        <c:majorTickMark val="none"/>
        <c:minorTickMark val="none"/>
        <c:tickLblPos val="nextTo"/>
        <c:crossAx val="235550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C00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Hoja3!$E$27:$E$31</c:f>
              <c:strCache>
                <c:ptCount val="5"/>
                <c:pt idx="0">
                  <c:v>1. Plan Institucional de Archivos de la Entidad ­PINAR</c:v>
                </c:pt>
                <c:pt idx="1">
                  <c:v>17. Plan de Acción</c:v>
                </c:pt>
                <c:pt idx="2">
                  <c:v>18. MIPG</c:v>
                </c:pt>
                <c:pt idx="3">
                  <c:v>21. Plan de comunicaciones en emergencias</c:v>
                </c:pt>
                <c:pt idx="4">
                  <c:v>9. Plan Anticorrupción y de Atención al Ciudadano</c:v>
                </c:pt>
              </c:strCache>
            </c:strRef>
          </c:cat>
          <c:val>
            <c:numRef>
              <c:f>Hoja3!$F$27:$F$31</c:f>
              <c:numCache>
                <c:formatCode>General</c:formatCode>
                <c:ptCount val="5"/>
                <c:pt idx="0">
                  <c:v>2</c:v>
                </c:pt>
                <c:pt idx="1">
                  <c:v>27</c:v>
                </c:pt>
                <c:pt idx="2">
                  <c:v>23</c:v>
                </c:pt>
                <c:pt idx="3">
                  <c:v>2</c:v>
                </c:pt>
                <c:pt idx="4">
                  <c:v>1</c:v>
                </c:pt>
              </c:numCache>
            </c:numRef>
          </c:val>
          <c:extLst>
            <c:ext xmlns:c16="http://schemas.microsoft.com/office/drawing/2014/chart" uri="{C3380CC4-5D6E-409C-BE32-E72D297353CC}">
              <c16:uniqueId val="{00000000-A34A-42AA-8A73-9B25CD2826A5}"/>
            </c:ext>
          </c:extLst>
        </c:ser>
        <c:dLbls>
          <c:dLblPos val="inEnd"/>
          <c:showLegendKey val="0"/>
          <c:showVal val="1"/>
          <c:showCatName val="0"/>
          <c:showSerName val="0"/>
          <c:showPercent val="0"/>
          <c:showBubbleSize val="0"/>
        </c:dLbls>
        <c:gapWidth val="65"/>
        <c:axId val="1121595919"/>
        <c:axId val="1121583439"/>
      </c:barChart>
      <c:catAx>
        <c:axId val="1121595919"/>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s-CO"/>
          </a:p>
        </c:txPr>
        <c:crossAx val="1121583439"/>
        <c:crosses val="autoZero"/>
        <c:auto val="1"/>
        <c:lblAlgn val="ctr"/>
        <c:lblOffset val="100"/>
        <c:noMultiLvlLbl val="0"/>
      </c:catAx>
      <c:valAx>
        <c:axId val="1121583439"/>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crossAx val="1121595919"/>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8925D-BA7C-4309-A9D3-F2C577172E24}" type="datetimeFigureOut">
              <a:rPr lang="es-CO" smtClean="0"/>
              <a:t>24/05/2023</a:t>
            </a:fld>
            <a:endParaRPr lang="es-CO" dirty="0"/>
          </a:p>
        </p:txBody>
      </p:sp>
      <p:sp>
        <p:nvSpPr>
          <p:cNvPr id="4" name="Marcador de imagen de diapositiva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A36CB-5DED-4322-9AAE-5B8BA8126B51}" type="slidenum">
              <a:rPr lang="es-CO" smtClean="0"/>
              <a:t>‹Nº›</a:t>
            </a:fld>
            <a:endParaRPr lang="es-CO" dirty="0"/>
          </a:p>
        </p:txBody>
      </p:sp>
    </p:spTree>
    <p:extLst>
      <p:ext uri="{BB962C8B-B14F-4D97-AF65-F5344CB8AC3E}">
        <p14:creationId xmlns:p14="http://schemas.microsoft.com/office/powerpoint/2010/main" val="365320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FEAA36CB-5DED-4322-9AAE-5B8BA8126B51}" type="slidenum">
              <a:rPr lang="es-CO" smtClean="0"/>
              <a:t>13</a:t>
            </a:fld>
            <a:endParaRPr lang="es-CO" dirty="0"/>
          </a:p>
        </p:txBody>
      </p:sp>
    </p:spTree>
    <p:extLst>
      <p:ext uri="{BB962C8B-B14F-4D97-AF65-F5344CB8AC3E}">
        <p14:creationId xmlns:p14="http://schemas.microsoft.com/office/powerpoint/2010/main" val="300913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C717302-B9A0-4750-9FEE-D2511BE95057}"/>
              </a:ext>
            </a:extLst>
          </p:cNvPr>
          <p:cNvSpPr txBox="1">
            <a:spLocks noGrp="1"/>
          </p:cNvSpPr>
          <p:nvPr>
            <p:ph type="ctrTitle"/>
          </p:nvPr>
        </p:nvSpPr>
        <p:spPr>
          <a:xfrm>
            <a:off x="1165978" y="3125117"/>
            <a:ext cx="13214433" cy="2156374"/>
          </a:xfrm>
        </p:spPr>
        <p:txBody>
          <a:bodyPr/>
          <a:lstStyle>
            <a:lvl1pPr>
              <a:defRPr/>
            </a:lvl1pPr>
          </a:lstStyle>
          <a:p>
            <a:pPr lvl="0"/>
            <a:r>
              <a:rPr lang="es-ES"/>
              <a:t>Haga clic para modificar el estilo de título del patrón</a:t>
            </a:r>
            <a:endParaRPr lang="es-CO"/>
          </a:p>
        </p:txBody>
      </p:sp>
      <p:sp>
        <p:nvSpPr>
          <p:cNvPr id="3" name="2 Subtítulo">
            <a:extLst>
              <a:ext uri="{FF2B5EF4-FFF2-40B4-BE49-F238E27FC236}">
                <a16:creationId xmlns:a16="http://schemas.microsoft.com/office/drawing/2014/main" id="{AC5CF26C-4D37-45F4-81BE-492A0A2D088D}"/>
              </a:ext>
            </a:extLst>
          </p:cNvPr>
          <p:cNvSpPr txBox="1">
            <a:spLocks noGrp="1"/>
          </p:cNvSpPr>
          <p:nvPr>
            <p:ph type="subTitle" idx="1"/>
          </p:nvPr>
        </p:nvSpPr>
        <p:spPr>
          <a:xfrm>
            <a:off x="2331957" y="5700662"/>
            <a:ext cx="10882475" cy="2570890"/>
          </a:xfrm>
        </p:spPr>
        <p:txBody>
          <a:bodyPr anchorCtr="1"/>
          <a:lstStyle>
            <a:lvl1pPr marL="0" indent="0" algn="ctr">
              <a:buNone/>
              <a:defRPr>
                <a:solidFill>
                  <a:srgbClr val="898989"/>
                </a:solidFill>
              </a:defRPr>
            </a:lvl1pPr>
          </a:lstStyle>
          <a:p>
            <a:pPr lvl="0"/>
            <a:r>
              <a:rPr lang="es-ES"/>
              <a:t>Haga clic para modificar el estilo de subtítulo del patrón</a:t>
            </a:r>
            <a:endParaRPr lang="es-CO"/>
          </a:p>
        </p:txBody>
      </p:sp>
      <p:sp>
        <p:nvSpPr>
          <p:cNvPr id="4" name="3 Marcador de fecha">
            <a:extLst>
              <a:ext uri="{FF2B5EF4-FFF2-40B4-BE49-F238E27FC236}">
                <a16:creationId xmlns:a16="http://schemas.microsoft.com/office/drawing/2014/main" id="{F429C9CD-84CC-4EA9-B273-A994ADE1580D}"/>
              </a:ext>
            </a:extLst>
          </p:cNvPr>
          <p:cNvSpPr txBox="1">
            <a:spLocks noGrp="1"/>
          </p:cNvSpPr>
          <p:nvPr>
            <p:ph type="dt" sz="half" idx="7"/>
          </p:nvPr>
        </p:nvSpPr>
        <p:spPr/>
        <p:txBody>
          <a:bodyPr/>
          <a:lstStyle>
            <a:lvl1pPr>
              <a:defRPr/>
            </a:lvl1pPr>
          </a:lstStyle>
          <a:p>
            <a:pPr lvl="0"/>
            <a:fld id="{50B8A15F-3811-4131-8A6B-8743C8CEE12C}" type="datetime1">
              <a:rPr lang="es-CO"/>
              <a:pPr lvl="0"/>
              <a:t>24/05/2023</a:t>
            </a:fld>
            <a:endParaRPr lang="es-CO" dirty="0"/>
          </a:p>
        </p:txBody>
      </p:sp>
      <p:sp>
        <p:nvSpPr>
          <p:cNvPr id="5" name="4 Marcador de pie de página">
            <a:extLst>
              <a:ext uri="{FF2B5EF4-FFF2-40B4-BE49-F238E27FC236}">
                <a16:creationId xmlns:a16="http://schemas.microsoft.com/office/drawing/2014/main" id="{FB88CA4D-392C-4F7B-BF82-40734ED0979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0AC3CF65-AA34-4245-8FE4-FD6ABCE6B47F}"/>
              </a:ext>
            </a:extLst>
          </p:cNvPr>
          <p:cNvSpPr txBox="1">
            <a:spLocks noGrp="1"/>
          </p:cNvSpPr>
          <p:nvPr>
            <p:ph type="sldNum" sz="quarter" idx="8"/>
          </p:nvPr>
        </p:nvSpPr>
        <p:spPr/>
        <p:txBody>
          <a:bodyPr/>
          <a:lstStyle>
            <a:lvl1pPr>
              <a:defRPr/>
            </a:lvl1pPr>
          </a:lstStyle>
          <a:p>
            <a:pPr lvl="0"/>
            <a:fld id="{A59CF1BF-4972-478C-9B5C-1D877ACD62EF}" type="slidenum">
              <a:t>‹Nº›</a:t>
            </a:fld>
            <a:endParaRPr lang="es-CO" dirty="0"/>
          </a:p>
        </p:txBody>
      </p:sp>
    </p:spTree>
    <p:extLst>
      <p:ext uri="{BB962C8B-B14F-4D97-AF65-F5344CB8AC3E}">
        <p14:creationId xmlns:p14="http://schemas.microsoft.com/office/powerpoint/2010/main" val="41508181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FFCDC29-2977-4230-ABB5-D353CA52C864}"/>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BC3A1311-BEF2-4E2C-AF5A-96068163A68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1E00027-78C5-419D-82A8-0AD4CAE5CEA6}"/>
              </a:ext>
            </a:extLst>
          </p:cNvPr>
          <p:cNvSpPr txBox="1">
            <a:spLocks noGrp="1"/>
          </p:cNvSpPr>
          <p:nvPr>
            <p:ph type="dt" sz="half" idx="7"/>
          </p:nvPr>
        </p:nvSpPr>
        <p:spPr/>
        <p:txBody>
          <a:bodyPr/>
          <a:lstStyle>
            <a:lvl1pPr>
              <a:defRPr/>
            </a:lvl1pPr>
          </a:lstStyle>
          <a:p>
            <a:pPr lvl="0"/>
            <a:fld id="{B318F149-0972-4C34-B4B9-7062C0EE2DCF}" type="datetime1">
              <a:rPr lang="es-CO"/>
              <a:pPr lvl="0"/>
              <a:t>24/05/2023</a:t>
            </a:fld>
            <a:endParaRPr lang="es-CO" dirty="0"/>
          </a:p>
        </p:txBody>
      </p:sp>
      <p:sp>
        <p:nvSpPr>
          <p:cNvPr id="5" name="4 Marcador de pie de página">
            <a:extLst>
              <a:ext uri="{FF2B5EF4-FFF2-40B4-BE49-F238E27FC236}">
                <a16:creationId xmlns:a16="http://schemas.microsoft.com/office/drawing/2014/main" id="{3F42BACE-F257-4836-A0F9-0DECD72B8D03}"/>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C43A27C-3B2D-4F0E-AE9A-908DE7ED7E0E}"/>
              </a:ext>
            </a:extLst>
          </p:cNvPr>
          <p:cNvSpPr txBox="1">
            <a:spLocks noGrp="1"/>
          </p:cNvSpPr>
          <p:nvPr>
            <p:ph type="sldNum" sz="quarter" idx="8"/>
          </p:nvPr>
        </p:nvSpPr>
        <p:spPr/>
        <p:txBody>
          <a:bodyPr/>
          <a:lstStyle>
            <a:lvl1pPr>
              <a:defRPr/>
            </a:lvl1pPr>
          </a:lstStyle>
          <a:p>
            <a:pPr lvl="0"/>
            <a:fld id="{A305774D-EA6C-4CAA-8923-2B8F60CA4F72}" type="slidenum">
              <a:t>‹Nº›</a:t>
            </a:fld>
            <a:endParaRPr lang="es-CO" dirty="0"/>
          </a:p>
        </p:txBody>
      </p:sp>
    </p:spTree>
    <p:extLst>
      <p:ext uri="{BB962C8B-B14F-4D97-AF65-F5344CB8AC3E}">
        <p14:creationId xmlns:p14="http://schemas.microsoft.com/office/powerpoint/2010/main" val="24453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a:extLst>
              <a:ext uri="{FF2B5EF4-FFF2-40B4-BE49-F238E27FC236}">
                <a16:creationId xmlns:a16="http://schemas.microsoft.com/office/drawing/2014/main" id="{64CD910C-8CC0-4D9B-8B0C-7718ADDE353D}"/>
              </a:ext>
            </a:extLst>
          </p:cNvPr>
          <p:cNvSpPr txBox="1">
            <a:spLocks noGrp="1"/>
          </p:cNvSpPr>
          <p:nvPr>
            <p:ph type="title" orient="vert"/>
          </p:nvPr>
        </p:nvSpPr>
        <p:spPr>
          <a:xfrm>
            <a:off x="11271132" y="402866"/>
            <a:ext cx="3497936" cy="8583591"/>
          </a:xfrm>
        </p:spPr>
        <p:txBody>
          <a:bodyPr vert="eaVert"/>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E34B6BED-AE45-4860-BBAD-9C3E4EBC3192}"/>
              </a:ext>
            </a:extLst>
          </p:cNvPr>
          <p:cNvSpPr txBox="1">
            <a:spLocks noGrp="1"/>
          </p:cNvSpPr>
          <p:nvPr>
            <p:ph type="body" orient="vert" idx="1"/>
          </p:nvPr>
        </p:nvSpPr>
        <p:spPr>
          <a:xfrm>
            <a:off x="777322" y="402866"/>
            <a:ext cx="10234705" cy="8583591"/>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A76B19C-B8BE-43F2-B930-D4733E140486}"/>
              </a:ext>
            </a:extLst>
          </p:cNvPr>
          <p:cNvSpPr txBox="1">
            <a:spLocks noGrp="1"/>
          </p:cNvSpPr>
          <p:nvPr>
            <p:ph type="dt" sz="half" idx="7"/>
          </p:nvPr>
        </p:nvSpPr>
        <p:spPr/>
        <p:txBody>
          <a:bodyPr/>
          <a:lstStyle>
            <a:lvl1pPr>
              <a:defRPr/>
            </a:lvl1pPr>
          </a:lstStyle>
          <a:p>
            <a:pPr lvl="0"/>
            <a:fld id="{F1B06AB5-079C-450F-9E94-465ECB939724}" type="datetime1">
              <a:rPr lang="es-CO"/>
              <a:pPr lvl="0"/>
              <a:t>24/05/2023</a:t>
            </a:fld>
            <a:endParaRPr lang="es-CO" dirty="0"/>
          </a:p>
        </p:txBody>
      </p:sp>
      <p:sp>
        <p:nvSpPr>
          <p:cNvPr id="5" name="4 Marcador de pie de página">
            <a:extLst>
              <a:ext uri="{FF2B5EF4-FFF2-40B4-BE49-F238E27FC236}">
                <a16:creationId xmlns:a16="http://schemas.microsoft.com/office/drawing/2014/main" id="{2ABC1098-7B5F-4B93-BAF7-1147051B1B2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844B021-D87E-438D-8A0C-DCD9CB3AC517}"/>
              </a:ext>
            </a:extLst>
          </p:cNvPr>
          <p:cNvSpPr txBox="1">
            <a:spLocks noGrp="1"/>
          </p:cNvSpPr>
          <p:nvPr>
            <p:ph type="sldNum" sz="quarter" idx="8"/>
          </p:nvPr>
        </p:nvSpPr>
        <p:spPr/>
        <p:txBody>
          <a:bodyPr/>
          <a:lstStyle>
            <a:lvl1pPr>
              <a:defRPr/>
            </a:lvl1pPr>
          </a:lstStyle>
          <a:p>
            <a:pPr lvl="0"/>
            <a:fld id="{3823549B-4209-4A7A-B551-6A7E86B71D19}" type="slidenum">
              <a:t>‹Nº›</a:t>
            </a:fld>
            <a:endParaRPr lang="es-CO" dirty="0"/>
          </a:p>
        </p:txBody>
      </p:sp>
    </p:spTree>
    <p:extLst>
      <p:ext uri="{BB962C8B-B14F-4D97-AF65-F5344CB8AC3E}">
        <p14:creationId xmlns:p14="http://schemas.microsoft.com/office/powerpoint/2010/main" val="345392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65979" y="3125122"/>
            <a:ext cx="13214430" cy="215637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731351" indent="0" algn="ctr">
              <a:buNone/>
              <a:defRPr>
                <a:solidFill>
                  <a:schemeClr val="tx1">
                    <a:tint val="75000"/>
                  </a:schemeClr>
                </a:solidFill>
              </a:defRPr>
            </a:lvl2pPr>
            <a:lvl3pPr marL="1462704" indent="0" algn="ctr">
              <a:buNone/>
              <a:defRPr>
                <a:solidFill>
                  <a:schemeClr val="tx1">
                    <a:tint val="75000"/>
                  </a:schemeClr>
                </a:solidFill>
              </a:defRPr>
            </a:lvl3pPr>
            <a:lvl4pPr marL="2194054" indent="0" algn="ctr">
              <a:buNone/>
              <a:defRPr>
                <a:solidFill>
                  <a:schemeClr val="tx1">
                    <a:tint val="75000"/>
                  </a:schemeClr>
                </a:solidFill>
              </a:defRPr>
            </a:lvl4pPr>
            <a:lvl5pPr marL="2925408" indent="0" algn="ctr">
              <a:buNone/>
              <a:defRPr>
                <a:solidFill>
                  <a:schemeClr val="tx1">
                    <a:tint val="75000"/>
                  </a:schemeClr>
                </a:solidFill>
              </a:defRPr>
            </a:lvl5pPr>
            <a:lvl6pPr marL="3656758" indent="0" algn="ctr">
              <a:buNone/>
              <a:defRPr>
                <a:solidFill>
                  <a:schemeClr val="tx1">
                    <a:tint val="75000"/>
                  </a:schemeClr>
                </a:solidFill>
              </a:defRPr>
            </a:lvl6pPr>
            <a:lvl7pPr marL="4388109" indent="0" algn="ctr">
              <a:buNone/>
              <a:defRPr>
                <a:solidFill>
                  <a:schemeClr val="tx1">
                    <a:tint val="75000"/>
                  </a:schemeClr>
                </a:solidFill>
              </a:defRPr>
            </a:lvl7pPr>
            <a:lvl8pPr marL="5119462" indent="0" algn="ctr">
              <a:buNone/>
              <a:defRPr>
                <a:solidFill>
                  <a:schemeClr val="tx1">
                    <a:tint val="75000"/>
                  </a:schemeClr>
                </a:solidFill>
              </a:defRPr>
            </a:lvl8pPr>
            <a:lvl9pPr marL="5850814"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74190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9842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28057" y="6464479"/>
            <a:ext cx="13214430" cy="1998025"/>
          </a:xfrm>
        </p:spPr>
        <p:txBody>
          <a:bodyPr anchor="t"/>
          <a:lstStyle>
            <a:lvl1pPr algn="l">
              <a:defRPr sz="64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228057" y="4263854"/>
            <a:ext cx="13214430" cy="2200622"/>
          </a:xfrm>
        </p:spPr>
        <p:txBody>
          <a:bodyPr anchor="b"/>
          <a:lstStyle>
            <a:lvl1pPr marL="0" indent="0">
              <a:buNone/>
              <a:defRPr sz="3200">
                <a:solidFill>
                  <a:schemeClr val="tx1">
                    <a:tint val="75000"/>
                  </a:schemeClr>
                </a:solidFill>
              </a:defRPr>
            </a:lvl1pPr>
            <a:lvl2pPr marL="731351" indent="0">
              <a:buNone/>
              <a:defRPr sz="2900">
                <a:solidFill>
                  <a:schemeClr val="tx1">
                    <a:tint val="75000"/>
                  </a:schemeClr>
                </a:solidFill>
              </a:defRPr>
            </a:lvl2pPr>
            <a:lvl3pPr marL="1462704" indent="0">
              <a:buNone/>
              <a:defRPr sz="2600">
                <a:solidFill>
                  <a:schemeClr val="tx1">
                    <a:tint val="75000"/>
                  </a:schemeClr>
                </a:solidFill>
              </a:defRPr>
            </a:lvl3pPr>
            <a:lvl4pPr marL="2194054" indent="0">
              <a:buNone/>
              <a:defRPr sz="2200">
                <a:solidFill>
                  <a:schemeClr val="tx1">
                    <a:tint val="75000"/>
                  </a:schemeClr>
                </a:solidFill>
              </a:defRPr>
            </a:lvl4pPr>
            <a:lvl5pPr marL="2925408" indent="0">
              <a:buNone/>
              <a:defRPr sz="2200">
                <a:solidFill>
                  <a:schemeClr val="tx1">
                    <a:tint val="75000"/>
                  </a:schemeClr>
                </a:solidFill>
              </a:defRPr>
            </a:lvl5pPr>
            <a:lvl6pPr marL="3656758" indent="0">
              <a:buNone/>
              <a:defRPr sz="2200">
                <a:solidFill>
                  <a:schemeClr val="tx1">
                    <a:tint val="75000"/>
                  </a:schemeClr>
                </a:solidFill>
              </a:defRPr>
            </a:lvl6pPr>
            <a:lvl7pPr marL="4388109" indent="0">
              <a:buNone/>
              <a:defRPr sz="2200">
                <a:solidFill>
                  <a:schemeClr val="tx1">
                    <a:tint val="75000"/>
                  </a:schemeClr>
                </a:solidFill>
              </a:defRPr>
            </a:lvl7pPr>
            <a:lvl8pPr marL="5119462" indent="0">
              <a:buNone/>
              <a:defRPr sz="2200">
                <a:solidFill>
                  <a:schemeClr val="tx1">
                    <a:tint val="75000"/>
                  </a:schemeClr>
                </a:solidFill>
              </a:defRPr>
            </a:lvl8pPr>
            <a:lvl9pPr marL="5850814" indent="0">
              <a:buNone/>
              <a:defRPr sz="2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315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777321"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7902747"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51026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251854"/>
            <a:ext cx="6869021"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4" name="3 Marcador de contenido"/>
          <p:cNvSpPr>
            <a:spLocks noGrp="1"/>
          </p:cNvSpPr>
          <p:nvPr>
            <p:ph sz="half" idx="2"/>
          </p:nvPr>
        </p:nvSpPr>
        <p:spPr>
          <a:xfrm>
            <a:off x="777321" y="3190320"/>
            <a:ext cx="6869021"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7897355" y="2251854"/>
            <a:ext cx="6871719"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6" name="5 Marcador de contenido"/>
          <p:cNvSpPr>
            <a:spLocks noGrp="1"/>
          </p:cNvSpPr>
          <p:nvPr>
            <p:ph sz="quarter" idx="4"/>
          </p:nvPr>
        </p:nvSpPr>
        <p:spPr>
          <a:xfrm>
            <a:off x="7897355" y="3190320"/>
            <a:ext cx="6871719"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6586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8575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58297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77325" y="400538"/>
            <a:ext cx="5114655" cy="1704609"/>
          </a:xfrm>
        </p:spPr>
        <p:txBody>
          <a:bodyPr anchor="b"/>
          <a:lstStyle>
            <a:lvl1pPr algn="l">
              <a:defRPr sz="3200" b="1"/>
            </a:lvl1pPr>
          </a:lstStyle>
          <a:p>
            <a:r>
              <a:rPr lang="es-ES"/>
              <a:t>Haga clic para modificar el estilo de título del patrón</a:t>
            </a:r>
            <a:endParaRPr lang="es-CO"/>
          </a:p>
        </p:txBody>
      </p:sp>
      <p:sp>
        <p:nvSpPr>
          <p:cNvPr id="3" name="2 Marcador de contenido"/>
          <p:cNvSpPr>
            <a:spLocks noGrp="1"/>
          </p:cNvSpPr>
          <p:nvPr>
            <p:ph idx="1"/>
          </p:nvPr>
        </p:nvSpPr>
        <p:spPr>
          <a:xfrm>
            <a:off x="6078206" y="400542"/>
            <a:ext cx="8690863" cy="858592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777325" y="2105146"/>
            <a:ext cx="5114655" cy="6881312"/>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7249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D15445-C435-4110-85DC-645651ED4766}"/>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64166A09-A599-4E36-942B-427BA7CD620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1E3E0A00-1F23-4002-885B-223842371277}"/>
              </a:ext>
            </a:extLst>
          </p:cNvPr>
          <p:cNvSpPr txBox="1">
            <a:spLocks noGrp="1"/>
          </p:cNvSpPr>
          <p:nvPr>
            <p:ph type="dt" sz="half" idx="7"/>
          </p:nvPr>
        </p:nvSpPr>
        <p:spPr/>
        <p:txBody>
          <a:bodyPr/>
          <a:lstStyle>
            <a:lvl1pPr>
              <a:defRPr/>
            </a:lvl1pPr>
          </a:lstStyle>
          <a:p>
            <a:pPr lvl="0"/>
            <a:fld id="{03DFB2EA-7136-4366-88E4-CDE873F044AE}" type="datetime1">
              <a:rPr lang="es-CO"/>
              <a:pPr lvl="0"/>
              <a:t>24/05/2023</a:t>
            </a:fld>
            <a:endParaRPr lang="es-CO" dirty="0"/>
          </a:p>
        </p:txBody>
      </p:sp>
      <p:sp>
        <p:nvSpPr>
          <p:cNvPr id="5" name="4 Marcador de pie de página">
            <a:extLst>
              <a:ext uri="{FF2B5EF4-FFF2-40B4-BE49-F238E27FC236}">
                <a16:creationId xmlns:a16="http://schemas.microsoft.com/office/drawing/2014/main" id="{73A4F6AC-C9A4-43FD-9278-162ECF0F7FBD}"/>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65F04631-7711-4DFF-936C-4E1DA6BEE352}"/>
              </a:ext>
            </a:extLst>
          </p:cNvPr>
          <p:cNvSpPr txBox="1">
            <a:spLocks noGrp="1"/>
          </p:cNvSpPr>
          <p:nvPr>
            <p:ph type="sldNum" sz="quarter" idx="8"/>
          </p:nvPr>
        </p:nvSpPr>
        <p:spPr/>
        <p:txBody>
          <a:bodyPr/>
          <a:lstStyle>
            <a:lvl1pPr>
              <a:defRPr/>
            </a:lvl1pPr>
          </a:lstStyle>
          <a:p>
            <a:pPr lvl="0"/>
            <a:fld id="{93C5EBDA-4355-4912-863D-EDD0F349089B}" type="slidenum">
              <a:t>‹Nº›</a:t>
            </a:fld>
            <a:endParaRPr lang="es-CO" dirty="0"/>
          </a:p>
        </p:txBody>
      </p:sp>
    </p:spTree>
    <p:extLst>
      <p:ext uri="{BB962C8B-B14F-4D97-AF65-F5344CB8AC3E}">
        <p14:creationId xmlns:p14="http://schemas.microsoft.com/office/powerpoint/2010/main" val="34464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7201" y="7041993"/>
            <a:ext cx="9327833" cy="831347"/>
          </a:xfrm>
        </p:spPr>
        <p:txBody>
          <a:bodyPr anchor="b"/>
          <a:lstStyle>
            <a:lvl1pPr algn="l">
              <a:defRPr sz="3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3047201" y="898878"/>
            <a:ext cx="9327833" cy="6035993"/>
          </a:xfrm>
        </p:spPr>
        <p:txBody>
          <a:bodyPr/>
          <a:lstStyle>
            <a:lvl1pPr marL="0" indent="0">
              <a:buNone/>
              <a:defRPr sz="5100"/>
            </a:lvl1pPr>
            <a:lvl2pPr marL="731351" indent="0">
              <a:buNone/>
              <a:defRPr sz="4500"/>
            </a:lvl2pPr>
            <a:lvl3pPr marL="1462704" indent="0">
              <a:buNone/>
              <a:defRPr sz="3800"/>
            </a:lvl3pPr>
            <a:lvl4pPr marL="2194054" indent="0">
              <a:buNone/>
              <a:defRPr sz="3200"/>
            </a:lvl4pPr>
            <a:lvl5pPr marL="2925408" indent="0">
              <a:buNone/>
              <a:defRPr sz="3200"/>
            </a:lvl5pPr>
            <a:lvl6pPr marL="3656758" indent="0">
              <a:buNone/>
              <a:defRPr sz="3200"/>
            </a:lvl6pPr>
            <a:lvl7pPr marL="4388109" indent="0">
              <a:buNone/>
              <a:defRPr sz="3200"/>
            </a:lvl7pPr>
            <a:lvl8pPr marL="5119462" indent="0">
              <a:buNone/>
              <a:defRPr sz="3200"/>
            </a:lvl8pPr>
            <a:lvl9pPr marL="5850814" indent="0">
              <a:buNone/>
              <a:defRPr sz="3200"/>
            </a:lvl9pPr>
          </a:lstStyle>
          <a:p>
            <a:endParaRPr lang="es-CO" dirty="0"/>
          </a:p>
        </p:txBody>
      </p:sp>
      <p:sp>
        <p:nvSpPr>
          <p:cNvPr id="4" name="3 Marcador de texto"/>
          <p:cNvSpPr>
            <a:spLocks noGrp="1"/>
          </p:cNvSpPr>
          <p:nvPr>
            <p:ph type="body" sz="half" idx="2"/>
          </p:nvPr>
        </p:nvSpPr>
        <p:spPr>
          <a:xfrm>
            <a:off x="3047201" y="7873338"/>
            <a:ext cx="9327833" cy="1180651"/>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421156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7340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271131" y="402868"/>
            <a:ext cx="3497937" cy="858359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777321" y="402868"/>
            <a:ext cx="10234705" cy="85835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33886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1646392"/>
            <a:ext cx="13214430" cy="3502366"/>
          </a:xfrm>
        </p:spPr>
        <p:txBody>
          <a:bodyPr anchor="b"/>
          <a:lstStyle>
            <a:lvl1pPr algn="ctr">
              <a:defRPr sz="880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300" y="5283824"/>
            <a:ext cx="11659791" cy="2428834"/>
          </a:xfrm>
        </p:spPr>
        <p:txBody>
          <a:bodyPr/>
          <a:lstStyle>
            <a:lvl1pPr marL="0" indent="0" algn="ctr">
              <a:buNone/>
              <a:defRPr sz="3521"/>
            </a:lvl1pPr>
            <a:lvl2pPr marL="670653" indent="0" algn="ctr">
              <a:buNone/>
              <a:defRPr sz="2934"/>
            </a:lvl2pPr>
            <a:lvl3pPr marL="1341307" indent="0" algn="ctr">
              <a:buNone/>
              <a:defRPr sz="2640"/>
            </a:lvl3pPr>
            <a:lvl4pPr marL="2011959" indent="0" algn="ctr">
              <a:buNone/>
              <a:defRPr sz="2347"/>
            </a:lvl4pPr>
            <a:lvl5pPr marL="2682612" indent="0" algn="ctr">
              <a:buNone/>
              <a:defRPr sz="2347"/>
            </a:lvl5pPr>
            <a:lvl6pPr marL="3353265" indent="0" algn="ctr">
              <a:buNone/>
              <a:defRPr sz="2347"/>
            </a:lvl6pPr>
            <a:lvl7pPr marL="4023919" indent="0" algn="ctr">
              <a:buNone/>
              <a:defRPr sz="2347"/>
            </a:lvl7pPr>
            <a:lvl8pPr marL="4694572" indent="0" algn="ctr">
              <a:buNone/>
              <a:defRPr sz="2347"/>
            </a:lvl8pPr>
            <a:lvl9pPr marL="5365224" indent="0" algn="ctr">
              <a:buNone/>
              <a:defRPr sz="234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51263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57310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718" y="2508014"/>
            <a:ext cx="13408760" cy="4184675"/>
          </a:xfrm>
        </p:spPr>
        <p:txBody>
          <a:bodyPr anchor="b"/>
          <a:lstStyle>
            <a:lvl1pPr>
              <a:defRPr sz="880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718" y="6732277"/>
            <a:ext cx="13408760" cy="2200622"/>
          </a:xfrm>
        </p:spPr>
        <p:txBody>
          <a:bodyPr/>
          <a:lstStyle>
            <a:lvl1pPr marL="0" indent="0">
              <a:buNone/>
              <a:defRPr sz="3521">
                <a:solidFill>
                  <a:schemeClr val="tx1"/>
                </a:solidFill>
              </a:defRPr>
            </a:lvl1pPr>
            <a:lvl2pPr marL="670653" indent="0">
              <a:buNone/>
              <a:defRPr sz="2934">
                <a:solidFill>
                  <a:schemeClr val="tx1">
                    <a:tint val="75000"/>
                  </a:schemeClr>
                </a:solidFill>
              </a:defRPr>
            </a:lvl2pPr>
            <a:lvl3pPr marL="1341307" indent="0">
              <a:buNone/>
              <a:defRPr sz="2640">
                <a:solidFill>
                  <a:schemeClr val="tx1">
                    <a:tint val="75000"/>
                  </a:schemeClr>
                </a:solidFill>
              </a:defRPr>
            </a:lvl3pPr>
            <a:lvl4pPr marL="2011959" indent="0">
              <a:buNone/>
              <a:defRPr sz="2347">
                <a:solidFill>
                  <a:schemeClr val="tx1">
                    <a:tint val="75000"/>
                  </a:schemeClr>
                </a:solidFill>
              </a:defRPr>
            </a:lvl4pPr>
            <a:lvl5pPr marL="2682612" indent="0">
              <a:buNone/>
              <a:defRPr sz="2347">
                <a:solidFill>
                  <a:schemeClr val="tx1">
                    <a:tint val="75000"/>
                  </a:schemeClr>
                </a:solidFill>
              </a:defRPr>
            </a:lvl5pPr>
            <a:lvl6pPr marL="3353265" indent="0">
              <a:buNone/>
              <a:defRPr sz="2347">
                <a:solidFill>
                  <a:schemeClr val="tx1">
                    <a:tint val="75000"/>
                  </a:schemeClr>
                </a:solidFill>
              </a:defRPr>
            </a:lvl6pPr>
            <a:lvl7pPr marL="4023919" indent="0">
              <a:buNone/>
              <a:defRPr sz="2347">
                <a:solidFill>
                  <a:schemeClr val="tx1">
                    <a:tint val="75000"/>
                  </a:schemeClr>
                </a:solidFill>
              </a:defRPr>
            </a:lvl7pPr>
            <a:lvl8pPr marL="4694572" indent="0">
              <a:buNone/>
              <a:defRPr sz="2347">
                <a:solidFill>
                  <a:schemeClr val="tx1">
                    <a:tint val="75000"/>
                  </a:schemeClr>
                </a:solidFill>
              </a:defRPr>
            </a:lvl8pPr>
            <a:lvl9pPr marL="5365224" indent="0">
              <a:buNone/>
              <a:defRPr sz="234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4896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815"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70360"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279017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839" y="535603"/>
            <a:ext cx="13408760" cy="194446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842" y="2466096"/>
            <a:ext cx="657685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4" name="Content Placeholder 3"/>
          <p:cNvSpPr>
            <a:spLocks noGrp="1"/>
          </p:cNvSpPr>
          <p:nvPr>
            <p:ph sz="half" idx="2"/>
          </p:nvPr>
        </p:nvSpPr>
        <p:spPr>
          <a:xfrm>
            <a:off x="1070842" y="3674690"/>
            <a:ext cx="657685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70360" y="2466096"/>
            <a:ext cx="660924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6" name="Content Placeholder 5"/>
          <p:cNvSpPr>
            <a:spLocks noGrp="1"/>
          </p:cNvSpPr>
          <p:nvPr>
            <p:ph sz="quarter" idx="4"/>
          </p:nvPr>
        </p:nvSpPr>
        <p:spPr>
          <a:xfrm>
            <a:off x="7870360" y="3674690"/>
            <a:ext cx="660924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86971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13968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04827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1E15C2E-0088-4295-8D2E-27DCA9705E42}"/>
              </a:ext>
            </a:extLst>
          </p:cNvPr>
          <p:cNvSpPr txBox="1">
            <a:spLocks noGrp="1"/>
          </p:cNvSpPr>
          <p:nvPr>
            <p:ph type="title"/>
          </p:nvPr>
        </p:nvSpPr>
        <p:spPr>
          <a:xfrm>
            <a:off x="1228057" y="6464478"/>
            <a:ext cx="13214433" cy="1998028"/>
          </a:xfrm>
        </p:spPr>
        <p:txBody>
          <a:bodyPr anchor="t" anchorCtr="0"/>
          <a:lstStyle>
            <a:lvl1pPr algn="l">
              <a:defRPr sz="6400" b="1" cap="all"/>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369C4A5C-48CE-4AE2-8C24-4043548A0BDB}"/>
              </a:ext>
            </a:extLst>
          </p:cNvPr>
          <p:cNvSpPr txBox="1">
            <a:spLocks noGrp="1"/>
          </p:cNvSpPr>
          <p:nvPr>
            <p:ph type="body" idx="1"/>
          </p:nvPr>
        </p:nvSpPr>
        <p:spPr>
          <a:xfrm>
            <a:off x="1228057" y="4263856"/>
            <a:ext cx="13214433" cy="2200622"/>
          </a:xfrm>
        </p:spPr>
        <p:txBody>
          <a:bodyPr anchor="b"/>
          <a:lstStyle>
            <a:lvl1pPr marL="0" indent="0">
              <a:spcBef>
                <a:spcPts val="800"/>
              </a:spcBef>
              <a:buNone/>
              <a:defRPr sz="3200">
                <a:solidFill>
                  <a:srgbClr val="898989"/>
                </a:solidFill>
              </a:defRPr>
            </a:lvl1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DC0A907-EAF0-499F-9A7A-9E863B1CF2F9}"/>
              </a:ext>
            </a:extLst>
          </p:cNvPr>
          <p:cNvSpPr txBox="1">
            <a:spLocks noGrp="1"/>
          </p:cNvSpPr>
          <p:nvPr>
            <p:ph type="dt" sz="half" idx="7"/>
          </p:nvPr>
        </p:nvSpPr>
        <p:spPr/>
        <p:txBody>
          <a:bodyPr/>
          <a:lstStyle>
            <a:lvl1pPr>
              <a:defRPr/>
            </a:lvl1pPr>
          </a:lstStyle>
          <a:p>
            <a:pPr lvl="0"/>
            <a:fld id="{9B245107-00D8-43C5-A7DD-F5D4A246F095}" type="datetime1">
              <a:rPr lang="es-CO"/>
              <a:pPr lvl="0"/>
              <a:t>24/05/2023</a:t>
            </a:fld>
            <a:endParaRPr lang="es-CO" dirty="0"/>
          </a:p>
        </p:txBody>
      </p:sp>
      <p:sp>
        <p:nvSpPr>
          <p:cNvPr id="5" name="4 Marcador de pie de página">
            <a:extLst>
              <a:ext uri="{FF2B5EF4-FFF2-40B4-BE49-F238E27FC236}">
                <a16:creationId xmlns:a16="http://schemas.microsoft.com/office/drawing/2014/main" id="{5009B294-4BBA-448F-9A43-E63E94F4702B}"/>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32AF43E8-856D-4DCF-81AE-38DA2E4E0640}"/>
              </a:ext>
            </a:extLst>
          </p:cNvPr>
          <p:cNvSpPr txBox="1">
            <a:spLocks noGrp="1"/>
          </p:cNvSpPr>
          <p:nvPr>
            <p:ph type="sldNum" sz="quarter" idx="8"/>
          </p:nvPr>
        </p:nvSpPr>
        <p:spPr/>
        <p:txBody>
          <a:bodyPr/>
          <a:lstStyle>
            <a:lvl1pPr>
              <a:defRPr/>
            </a:lvl1pPr>
          </a:lstStyle>
          <a:p>
            <a:pPr lvl="0"/>
            <a:fld id="{9709E785-00A3-4271-9AE2-86F2656EF7BE}" type="slidenum">
              <a:t>‹Nº›</a:t>
            </a:fld>
            <a:endParaRPr lang="es-CO" dirty="0"/>
          </a:p>
        </p:txBody>
      </p:sp>
    </p:spTree>
    <p:extLst>
      <p:ext uri="{BB962C8B-B14F-4D97-AF65-F5344CB8AC3E}">
        <p14:creationId xmlns:p14="http://schemas.microsoft.com/office/powerpoint/2010/main" val="173240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9240" y="1448455"/>
            <a:ext cx="7870359" cy="7149112"/>
          </a:xfrm>
        </p:spPr>
        <p:txBody>
          <a:bodyPr/>
          <a:lstStyle>
            <a:lvl1pPr>
              <a:defRPr sz="4694"/>
            </a:lvl1pPr>
            <a:lvl2pPr>
              <a:defRPr sz="4108"/>
            </a:lvl2pPr>
            <a:lvl3pPr>
              <a:defRPr sz="3521"/>
            </a:lvl3pPr>
            <a:lvl4pPr>
              <a:defRPr sz="2934"/>
            </a:lvl4pPr>
            <a:lvl5pPr>
              <a:defRPr sz="2934"/>
            </a:lvl5pPr>
            <a:lvl6pPr>
              <a:defRPr sz="2934"/>
            </a:lvl6pPr>
            <a:lvl7pPr>
              <a:defRPr sz="2934"/>
            </a:lvl7pPr>
            <a:lvl8pPr>
              <a:defRPr sz="2934"/>
            </a:lvl8pPr>
            <a:lvl9pPr>
              <a:defRPr sz="293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5915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9240" y="1448455"/>
            <a:ext cx="7870359" cy="7149112"/>
          </a:xfrm>
        </p:spPr>
        <p:txBody>
          <a:bodyPr anchor="t"/>
          <a:lstStyle>
            <a:lvl1pPr marL="0" indent="0">
              <a:buNone/>
              <a:defRPr sz="4694"/>
            </a:lvl1pPr>
            <a:lvl2pPr marL="670653" indent="0">
              <a:buNone/>
              <a:defRPr sz="4108"/>
            </a:lvl2pPr>
            <a:lvl3pPr marL="1341307" indent="0">
              <a:buNone/>
              <a:defRPr sz="3521"/>
            </a:lvl3pPr>
            <a:lvl4pPr marL="2011959" indent="0">
              <a:buNone/>
              <a:defRPr sz="2934"/>
            </a:lvl4pPr>
            <a:lvl5pPr marL="2682612" indent="0">
              <a:buNone/>
              <a:defRPr sz="2934"/>
            </a:lvl5pPr>
            <a:lvl6pPr marL="3353265" indent="0">
              <a:buNone/>
              <a:defRPr sz="2934"/>
            </a:lvl6pPr>
            <a:lvl7pPr marL="4023919" indent="0">
              <a:buNone/>
              <a:defRPr sz="2934"/>
            </a:lvl7pPr>
            <a:lvl8pPr marL="4694572" indent="0">
              <a:buNone/>
              <a:defRPr sz="2934"/>
            </a:lvl8pPr>
            <a:lvl9pPr marL="5365224" indent="0">
              <a:buNone/>
              <a:defRPr sz="2934"/>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2670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68274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5385" y="535601"/>
            <a:ext cx="3352189" cy="85253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816" y="535601"/>
            <a:ext cx="9862239" cy="85253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24/05/2023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26470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83B3CD8-8FCA-4D38-B3D1-AB1350FB1FA3}"/>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1E29FBBC-450D-4761-9861-CB36915987C7}"/>
              </a:ext>
            </a:extLst>
          </p:cNvPr>
          <p:cNvSpPr txBox="1">
            <a:spLocks noGrp="1"/>
          </p:cNvSpPr>
          <p:nvPr>
            <p:ph idx="1"/>
          </p:nvPr>
        </p:nvSpPr>
        <p:spPr>
          <a:xfrm>
            <a:off x="777322"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a:extLst>
              <a:ext uri="{FF2B5EF4-FFF2-40B4-BE49-F238E27FC236}">
                <a16:creationId xmlns:a16="http://schemas.microsoft.com/office/drawing/2014/main" id="{77165E3F-3A67-4A7E-82DF-6E315271547F}"/>
              </a:ext>
            </a:extLst>
          </p:cNvPr>
          <p:cNvSpPr txBox="1">
            <a:spLocks noGrp="1"/>
          </p:cNvSpPr>
          <p:nvPr>
            <p:ph idx="2"/>
          </p:nvPr>
        </p:nvSpPr>
        <p:spPr>
          <a:xfrm>
            <a:off x="7902747"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a:extLst>
              <a:ext uri="{FF2B5EF4-FFF2-40B4-BE49-F238E27FC236}">
                <a16:creationId xmlns:a16="http://schemas.microsoft.com/office/drawing/2014/main" id="{66405345-03D1-416E-9348-7698F64989F6}"/>
              </a:ext>
            </a:extLst>
          </p:cNvPr>
          <p:cNvSpPr txBox="1">
            <a:spLocks noGrp="1"/>
          </p:cNvSpPr>
          <p:nvPr>
            <p:ph type="dt" sz="half" idx="7"/>
          </p:nvPr>
        </p:nvSpPr>
        <p:spPr/>
        <p:txBody>
          <a:bodyPr/>
          <a:lstStyle>
            <a:lvl1pPr>
              <a:defRPr/>
            </a:lvl1pPr>
          </a:lstStyle>
          <a:p>
            <a:pPr lvl="0"/>
            <a:fld id="{35F98192-CB71-4503-B4B4-BBC2AF85ABAD}" type="datetime1">
              <a:rPr lang="es-CO"/>
              <a:pPr lvl="0"/>
              <a:t>24/05/2023</a:t>
            </a:fld>
            <a:endParaRPr lang="es-CO" dirty="0"/>
          </a:p>
        </p:txBody>
      </p:sp>
      <p:sp>
        <p:nvSpPr>
          <p:cNvPr id="6" name="5 Marcador de pie de página">
            <a:extLst>
              <a:ext uri="{FF2B5EF4-FFF2-40B4-BE49-F238E27FC236}">
                <a16:creationId xmlns:a16="http://schemas.microsoft.com/office/drawing/2014/main" id="{3EAD88AF-9182-4F1C-B6A3-E1F278DFD4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9EEA6F0-A3FD-4321-878E-0F29E7C8DE17}"/>
              </a:ext>
            </a:extLst>
          </p:cNvPr>
          <p:cNvSpPr txBox="1">
            <a:spLocks noGrp="1"/>
          </p:cNvSpPr>
          <p:nvPr>
            <p:ph type="sldNum" sz="quarter" idx="8"/>
          </p:nvPr>
        </p:nvSpPr>
        <p:spPr/>
        <p:txBody>
          <a:bodyPr/>
          <a:lstStyle>
            <a:lvl1pPr>
              <a:defRPr/>
            </a:lvl1pPr>
          </a:lstStyle>
          <a:p>
            <a:pPr lvl="0"/>
            <a:fld id="{C34FC281-5546-4CBE-A57C-40687E82E24B}" type="slidenum">
              <a:t>‹Nº›</a:t>
            </a:fld>
            <a:endParaRPr lang="es-CO" dirty="0"/>
          </a:p>
        </p:txBody>
      </p:sp>
    </p:spTree>
    <p:extLst>
      <p:ext uri="{BB962C8B-B14F-4D97-AF65-F5344CB8AC3E}">
        <p14:creationId xmlns:p14="http://schemas.microsoft.com/office/powerpoint/2010/main" val="22978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C9F45F-65A5-4B2B-BF53-763055958EFA}"/>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F1D10960-C3C7-4B62-9866-257B3495A142}"/>
              </a:ext>
            </a:extLst>
          </p:cNvPr>
          <p:cNvSpPr txBox="1">
            <a:spLocks noGrp="1"/>
          </p:cNvSpPr>
          <p:nvPr>
            <p:ph type="body" idx="1"/>
          </p:nvPr>
        </p:nvSpPr>
        <p:spPr>
          <a:xfrm>
            <a:off x="777322" y="2251856"/>
            <a:ext cx="6869018"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4" name="3 Marcador de contenido">
            <a:extLst>
              <a:ext uri="{FF2B5EF4-FFF2-40B4-BE49-F238E27FC236}">
                <a16:creationId xmlns:a16="http://schemas.microsoft.com/office/drawing/2014/main" id="{6E2919B3-A145-49C3-908D-41F653BAF9C3}"/>
              </a:ext>
            </a:extLst>
          </p:cNvPr>
          <p:cNvSpPr txBox="1">
            <a:spLocks noGrp="1"/>
          </p:cNvSpPr>
          <p:nvPr>
            <p:ph idx="2"/>
          </p:nvPr>
        </p:nvSpPr>
        <p:spPr>
          <a:xfrm>
            <a:off x="777322" y="3190323"/>
            <a:ext cx="6869018"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a:extLst>
              <a:ext uri="{FF2B5EF4-FFF2-40B4-BE49-F238E27FC236}">
                <a16:creationId xmlns:a16="http://schemas.microsoft.com/office/drawing/2014/main" id="{6B32DF75-7344-4F37-A83A-A9D1478F983C}"/>
              </a:ext>
            </a:extLst>
          </p:cNvPr>
          <p:cNvSpPr txBox="1">
            <a:spLocks noGrp="1"/>
          </p:cNvSpPr>
          <p:nvPr>
            <p:ph type="body" idx="3"/>
          </p:nvPr>
        </p:nvSpPr>
        <p:spPr>
          <a:xfrm>
            <a:off x="7897352" y="2251856"/>
            <a:ext cx="6871716"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6" name="5 Marcador de contenido">
            <a:extLst>
              <a:ext uri="{FF2B5EF4-FFF2-40B4-BE49-F238E27FC236}">
                <a16:creationId xmlns:a16="http://schemas.microsoft.com/office/drawing/2014/main" id="{44DF902A-DE9C-45CD-9F45-CF9059FEEF8C}"/>
              </a:ext>
            </a:extLst>
          </p:cNvPr>
          <p:cNvSpPr txBox="1">
            <a:spLocks noGrp="1"/>
          </p:cNvSpPr>
          <p:nvPr>
            <p:ph idx="4"/>
          </p:nvPr>
        </p:nvSpPr>
        <p:spPr>
          <a:xfrm>
            <a:off x="7897352" y="3190323"/>
            <a:ext cx="6871716"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a:extLst>
              <a:ext uri="{FF2B5EF4-FFF2-40B4-BE49-F238E27FC236}">
                <a16:creationId xmlns:a16="http://schemas.microsoft.com/office/drawing/2014/main" id="{A1738195-6197-4C37-9051-35CBFFE07AFE}"/>
              </a:ext>
            </a:extLst>
          </p:cNvPr>
          <p:cNvSpPr txBox="1">
            <a:spLocks noGrp="1"/>
          </p:cNvSpPr>
          <p:nvPr>
            <p:ph type="dt" sz="half" idx="7"/>
          </p:nvPr>
        </p:nvSpPr>
        <p:spPr/>
        <p:txBody>
          <a:bodyPr/>
          <a:lstStyle>
            <a:lvl1pPr>
              <a:defRPr/>
            </a:lvl1pPr>
          </a:lstStyle>
          <a:p>
            <a:pPr lvl="0"/>
            <a:fld id="{FA5C8854-5B0F-4D92-8CC9-C2BD6FC7028A}" type="datetime1">
              <a:rPr lang="es-CO"/>
              <a:pPr lvl="0"/>
              <a:t>24/05/2023</a:t>
            </a:fld>
            <a:endParaRPr lang="es-CO" dirty="0"/>
          </a:p>
        </p:txBody>
      </p:sp>
      <p:sp>
        <p:nvSpPr>
          <p:cNvPr id="8" name="7 Marcador de pie de página">
            <a:extLst>
              <a:ext uri="{FF2B5EF4-FFF2-40B4-BE49-F238E27FC236}">
                <a16:creationId xmlns:a16="http://schemas.microsoft.com/office/drawing/2014/main" id="{5A3BEC96-1011-443E-B81C-5A2E8A3D56F7}"/>
              </a:ext>
            </a:extLst>
          </p:cNvPr>
          <p:cNvSpPr txBox="1">
            <a:spLocks noGrp="1"/>
          </p:cNvSpPr>
          <p:nvPr>
            <p:ph type="ftr" sz="quarter" idx="9"/>
          </p:nvPr>
        </p:nvSpPr>
        <p:spPr/>
        <p:txBody>
          <a:bodyPr/>
          <a:lstStyle>
            <a:lvl1pPr>
              <a:defRPr/>
            </a:lvl1pPr>
          </a:lstStyle>
          <a:p>
            <a:pPr lvl="0"/>
            <a:endParaRPr lang="es-CO" dirty="0"/>
          </a:p>
        </p:txBody>
      </p:sp>
      <p:sp>
        <p:nvSpPr>
          <p:cNvPr id="9" name="8 Marcador de número de diapositiva">
            <a:extLst>
              <a:ext uri="{FF2B5EF4-FFF2-40B4-BE49-F238E27FC236}">
                <a16:creationId xmlns:a16="http://schemas.microsoft.com/office/drawing/2014/main" id="{588995C1-0ABB-4700-9214-948D535349F5}"/>
              </a:ext>
            </a:extLst>
          </p:cNvPr>
          <p:cNvSpPr txBox="1">
            <a:spLocks noGrp="1"/>
          </p:cNvSpPr>
          <p:nvPr>
            <p:ph type="sldNum" sz="quarter" idx="8"/>
          </p:nvPr>
        </p:nvSpPr>
        <p:spPr/>
        <p:txBody>
          <a:bodyPr/>
          <a:lstStyle>
            <a:lvl1pPr>
              <a:defRPr/>
            </a:lvl1pPr>
          </a:lstStyle>
          <a:p>
            <a:pPr lvl="0"/>
            <a:fld id="{C9A000F2-DC80-4602-AE62-8FCCBB6CC7BB}" type="slidenum">
              <a:t>‹Nº›</a:t>
            </a:fld>
            <a:endParaRPr lang="es-CO" dirty="0"/>
          </a:p>
        </p:txBody>
      </p:sp>
    </p:spTree>
    <p:extLst>
      <p:ext uri="{BB962C8B-B14F-4D97-AF65-F5344CB8AC3E}">
        <p14:creationId xmlns:p14="http://schemas.microsoft.com/office/powerpoint/2010/main" val="131958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7927153-0318-4414-91A9-AC54C833DD79}"/>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fecha">
            <a:extLst>
              <a:ext uri="{FF2B5EF4-FFF2-40B4-BE49-F238E27FC236}">
                <a16:creationId xmlns:a16="http://schemas.microsoft.com/office/drawing/2014/main" id="{F1727BC7-B9B8-4AF5-806E-A2DEBA025E91}"/>
              </a:ext>
            </a:extLst>
          </p:cNvPr>
          <p:cNvSpPr txBox="1">
            <a:spLocks noGrp="1"/>
          </p:cNvSpPr>
          <p:nvPr>
            <p:ph type="dt" sz="half" idx="7"/>
          </p:nvPr>
        </p:nvSpPr>
        <p:spPr/>
        <p:txBody>
          <a:bodyPr/>
          <a:lstStyle>
            <a:lvl1pPr>
              <a:defRPr/>
            </a:lvl1pPr>
          </a:lstStyle>
          <a:p>
            <a:pPr lvl="0"/>
            <a:fld id="{289E5185-56DB-4646-B4AC-2FA7DF9F6BA8}" type="datetime1">
              <a:rPr lang="es-CO"/>
              <a:pPr lvl="0"/>
              <a:t>24/05/2023</a:t>
            </a:fld>
            <a:endParaRPr lang="es-CO" dirty="0"/>
          </a:p>
        </p:txBody>
      </p:sp>
      <p:sp>
        <p:nvSpPr>
          <p:cNvPr id="4" name="3 Marcador de pie de página">
            <a:extLst>
              <a:ext uri="{FF2B5EF4-FFF2-40B4-BE49-F238E27FC236}">
                <a16:creationId xmlns:a16="http://schemas.microsoft.com/office/drawing/2014/main" id="{23CB7BF6-C24C-4EFF-96AD-F5EBE8875CEE}"/>
              </a:ext>
            </a:extLst>
          </p:cNvPr>
          <p:cNvSpPr txBox="1">
            <a:spLocks noGrp="1"/>
          </p:cNvSpPr>
          <p:nvPr>
            <p:ph type="ftr" sz="quarter" idx="9"/>
          </p:nvPr>
        </p:nvSpPr>
        <p:spPr/>
        <p:txBody>
          <a:bodyPr/>
          <a:lstStyle>
            <a:lvl1pPr>
              <a:defRPr/>
            </a:lvl1pPr>
          </a:lstStyle>
          <a:p>
            <a:pPr lvl="0"/>
            <a:endParaRPr lang="es-CO" dirty="0"/>
          </a:p>
        </p:txBody>
      </p:sp>
      <p:sp>
        <p:nvSpPr>
          <p:cNvPr id="5" name="4 Marcador de número de diapositiva">
            <a:extLst>
              <a:ext uri="{FF2B5EF4-FFF2-40B4-BE49-F238E27FC236}">
                <a16:creationId xmlns:a16="http://schemas.microsoft.com/office/drawing/2014/main" id="{E4731A7D-65B7-4186-BB3A-03BF91307EA7}"/>
              </a:ext>
            </a:extLst>
          </p:cNvPr>
          <p:cNvSpPr txBox="1">
            <a:spLocks noGrp="1"/>
          </p:cNvSpPr>
          <p:nvPr>
            <p:ph type="sldNum" sz="quarter" idx="8"/>
          </p:nvPr>
        </p:nvSpPr>
        <p:spPr/>
        <p:txBody>
          <a:bodyPr/>
          <a:lstStyle>
            <a:lvl1pPr>
              <a:defRPr/>
            </a:lvl1pPr>
          </a:lstStyle>
          <a:p>
            <a:pPr lvl="0"/>
            <a:fld id="{7E0C4209-421A-4DEE-B335-7FAA78E0697E}" type="slidenum">
              <a:t>‹Nº›</a:t>
            </a:fld>
            <a:endParaRPr lang="es-CO" dirty="0"/>
          </a:p>
        </p:txBody>
      </p:sp>
    </p:spTree>
    <p:extLst>
      <p:ext uri="{BB962C8B-B14F-4D97-AF65-F5344CB8AC3E}">
        <p14:creationId xmlns:p14="http://schemas.microsoft.com/office/powerpoint/2010/main" val="106419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AC4DE1C5-0ED2-490E-B204-10F64FD6C832}"/>
              </a:ext>
            </a:extLst>
          </p:cNvPr>
          <p:cNvSpPr txBox="1">
            <a:spLocks noGrp="1"/>
          </p:cNvSpPr>
          <p:nvPr>
            <p:ph type="dt" sz="half" idx="7"/>
          </p:nvPr>
        </p:nvSpPr>
        <p:spPr/>
        <p:txBody>
          <a:bodyPr/>
          <a:lstStyle>
            <a:lvl1pPr>
              <a:defRPr/>
            </a:lvl1pPr>
          </a:lstStyle>
          <a:p>
            <a:pPr lvl="0"/>
            <a:fld id="{D1B9046B-D621-4150-8110-A802CC898C2D}" type="datetime1">
              <a:rPr lang="es-CO"/>
              <a:pPr lvl="0"/>
              <a:t>24/05/2023</a:t>
            </a:fld>
            <a:endParaRPr lang="es-CO" dirty="0"/>
          </a:p>
        </p:txBody>
      </p:sp>
      <p:sp>
        <p:nvSpPr>
          <p:cNvPr id="3" name="2 Marcador de pie de página">
            <a:extLst>
              <a:ext uri="{FF2B5EF4-FFF2-40B4-BE49-F238E27FC236}">
                <a16:creationId xmlns:a16="http://schemas.microsoft.com/office/drawing/2014/main" id="{88B5ABCC-C77D-4AA6-B310-4B5B7DD386AB}"/>
              </a:ext>
            </a:extLst>
          </p:cNvPr>
          <p:cNvSpPr txBox="1">
            <a:spLocks noGrp="1"/>
          </p:cNvSpPr>
          <p:nvPr>
            <p:ph type="ftr" sz="quarter" idx="9"/>
          </p:nvPr>
        </p:nvSpPr>
        <p:spPr/>
        <p:txBody>
          <a:bodyPr/>
          <a:lstStyle>
            <a:lvl1pPr>
              <a:defRPr/>
            </a:lvl1pPr>
          </a:lstStyle>
          <a:p>
            <a:pPr lvl="0"/>
            <a:endParaRPr lang="es-CO" dirty="0"/>
          </a:p>
        </p:txBody>
      </p:sp>
      <p:sp>
        <p:nvSpPr>
          <p:cNvPr id="4" name="3 Marcador de número de diapositiva">
            <a:extLst>
              <a:ext uri="{FF2B5EF4-FFF2-40B4-BE49-F238E27FC236}">
                <a16:creationId xmlns:a16="http://schemas.microsoft.com/office/drawing/2014/main" id="{BA8FF668-6511-4338-B25B-CCB5D82E9ACD}"/>
              </a:ext>
            </a:extLst>
          </p:cNvPr>
          <p:cNvSpPr txBox="1">
            <a:spLocks noGrp="1"/>
          </p:cNvSpPr>
          <p:nvPr>
            <p:ph type="sldNum" sz="quarter" idx="8"/>
          </p:nvPr>
        </p:nvSpPr>
        <p:spPr/>
        <p:txBody>
          <a:bodyPr/>
          <a:lstStyle>
            <a:lvl1pPr>
              <a:defRPr/>
            </a:lvl1pPr>
          </a:lstStyle>
          <a:p>
            <a:pPr lvl="0"/>
            <a:fld id="{DE2F67F8-E7C8-4D72-9A05-58CD1B6961F8}" type="slidenum">
              <a:t>‹Nº›</a:t>
            </a:fld>
            <a:endParaRPr lang="es-CO" dirty="0"/>
          </a:p>
        </p:txBody>
      </p:sp>
    </p:spTree>
    <p:extLst>
      <p:ext uri="{BB962C8B-B14F-4D97-AF65-F5344CB8AC3E}">
        <p14:creationId xmlns:p14="http://schemas.microsoft.com/office/powerpoint/2010/main" val="60189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3DE93D6-3A55-4014-9CF6-CA7204169691}"/>
              </a:ext>
            </a:extLst>
          </p:cNvPr>
          <p:cNvSpPr txBox="1">
            <a:spLocks noGrp="1"/>
          </p:cNvSpPr>
          <p:nvPr>
            <p:ph type="title"/>
          </p:nvPr>
        </p:nvSpPr>
        <p:spPr>
          <a:xfrm>
            <a:off x="777322" y="400534"/>
            <a:ext cx="5114650" cy="1704606"/>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D1C1629B-3F96-4D1E-820E-182F744FA620}"/>
              </a:ext>
            </a:extLst>
          </p:cNvPr>
          <p:cNvSpPr txBox="1">
            <a:spLocks noGrp="1"/>
          </p:cNvSpPr>
          <p:nvPr>
            <p:ph idx="1"/>
          </p:nvPr>
        </p:nvSpPr>
        <p:spPr>
          <a:xfrm>
            <a:off x="6078208" y="400543"/>
            <a:ext cx="8690859" cy="858592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a:extLst>
              <a:ext uri="{FF2B5EF4-FFF2-40B4-BE49-F238E27FC236}">
                <a16:creationId xmlns:a16="http://schemas.microsoft.com/office/drawing/2014/main" id="{4BFB1035-80BF-4313-AA06-1EE5C6777EE8}"/>
              </a:ext>
            </a:extLst>
          </p:cNvPr>
          <p:cNvSpPr txBox="1">
            <a:spLocks noGrp="1"/>
          </p:cNvSpPr>
          <p:nvPr>
            <p:ph type="body" idx="2"/>
          </p:nvPr>
        </p:nvSpPr>
        <p:spPr>
          <a:xfrm>
            <a:off x="777322" y="2105149"/>
            <a:ext cx="5114650" cy="6881308"/>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E56CB0FB-F02D-499F-B9E6-3B482EFD28B9}"/>
              </a:ext>
            </a:extLst>
          </p:cNvPr>
          <p:cNvSpPr txBox="1">
            <a:spLocks noGrp="1"/>
          </p:cNvSpPr>
          <p:nvPr>
            <p:ph type="dt" sz="half" idx="7"/>
          </p:nvPr>
        </p:nvSpPr>
        <p:spPr/>
        <p:txBody>
          <a:bodyPr/>
          <a:lstStyle>
            <a:lvl1pPr>
              <a:defRPr/>
            </a:lvl1pPr>
          </a:lstStyle>
          <a:p>
            <a:pPr lvl="0"/>
            <a:fld id="{7F10E521-F365-4F9F-A6E4-9C5DABF1F37F}" type="datetime1">
              <a:rPr lang="es-CO"/>
              <a:pPr lvl="0"/>
              <a:t>24/05/2023</a:t>
            </a:fld>
            <a:endParaRPr lang="es-CO" dirty="0"/>
          </a:p>
        </p:txBody>
      </p:sp>
      <p:sp>
        <p:nvSpPr>
          <p:cNvPr id="6" name="5 Marcador de pie de página">
            <a:extLst>
              <a:ext uri="{FF2B5EF4-FFF2-40B4-BE49-F238E27FC236}">
                <a16:creationId xmlns:a16="http://schemas.microsoft.com/office/drawing/2014/main" id="{2A4C21CA-AB37-4DF6-AD22-0AEACFD3FE0F}"/>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C3FD381-93B2-4C3B-BB3D-AC3D8328D291}"/>
              </a:ext>
            </a:extLst>
          </p:cNvPr>
          <p:cNvSpPr txBox="1">
            <a:spLocks noGrp="1"/>
          </p:cNvSpPr>
          <p:nvPr>
            <p:ph type="sldNum" sz="quarter" idx="8"/>
          </p:nvPr>
        </p:nvSpPr>
        <p:spPr/>
        <p:txBody>
          <a:bodyPr/>
          <a:lstStyle>
            <a:lvl1pPr>
              <a:defRPr/>
            </a:lvl1pPr>
          </a:lstStyle>
          <a:p>
            <a:pPr lvl="0"/>
            <a:fld id="{3E56161D-2C9F-40B0-929F-A7D17D3857F4}" type="slidenum">
              <a:t>‹Nº›</a:t>
            </a:fld>
            <a:endParaRPr lang="es-CO" dirty="0"/>
          </a:p>
        </p:txBody>
      </p:sp>
    </p:spTree>
    <p:extLst>
      <p:ext uri="{BB962C8B-B14F-4D97-AF65-F5344CB8AC3E}">
        <p14:creationId xmlns:p14="http://schemas.microsoft.com/office/powerpoint/2010/main" val="29139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E1CE329-D398-4DC8-ACBF-BA7103991A08}"/>
              </a:ext>
            </a:extLst>
          </p:cNvPr>
          <p:cNvSpPr txBox="1">
            <a:spLocks noGrp="1"/>
          </p:cNvSpPr>
          <p:nvPr>
            <p:ph type="title"/>
          </p:nvPr>
        </p:nvSpPr>
        <p:spPr>
          <a:xfrm>
            <a:off x="3047201" y="7041995"/>
            <a:ext cx="9327830" cy="831345"/>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posición de imagen">
            <a:extLst>
              <a:ext uri="{FF2B5EF4-FFF2-40B4-BE49-F238E27FC236}">
                <a16:creationId xmlns:a16="http://schemas.microsoft.com/office/drawing/2014/main" id="{C9A61C85-81DF-44C8-9C5F-BFBBDA97E43B}"/>
              </a:ext>
            </a:extLst>
          </p:cNvPr>
          <p:cNvSpPr txBox="1">
            <a:spLocks noGrp="1"/>
          </p:cNvSpPr>
          <p:nvPr>
            <p:ph type="pic" idx="1"/>
          </p:nvPr>
        </p:nvSpPr>
        <p:spPr>
          <a:xfrm>
            <a:off x="3047201" y="898873"/>
            <a:ext cx="9327830" cy="6035990"/>
          </a:xfrm>
        </p:spPr>
        <p:txBody>
          <a:bodyPr/>
          <a:lstStyle>
            <a:lvl1pPr marL="0" indent="0">
              <a:buNone/>
              <a:defRPr lang="es-CO"/>
            </a:lvl1pPr>
          </a:lstStyle>
          <a:p>
            <a:pPr lvl="0"/>
            <a:endParaRPr lang="es-CO" dirty="0"/>
          </a:p>
        </p:txBody>
      </p:sp>
      <p:sp>
        <p:nvSpPr>
          <p:cNvPr id="4" name="3 Marcador de texto">
            <a:extLst>
              <a:ext uri="{FF2B5EF4-FFF2-40B4-BE49-F238E27FC236}">
                <a16:creationId xmlns:a16="http://schemas.microsoft.com/office/drawing/2014/main" id="{9F30BC01-4C76-4770-BB52-96C754523503}"/>
              </a:ext>
            </a:extLst>
          </p:cNvPr>
          <p:cNvSpPr txBox="1">
            <a:spLocks noGrp="1"/>
          </p:cNvSpPr>
          <p:nvPr>
            <p:ph type="body" idx="2"/>
          </p:nvPr>
        </p:nvSpPr>
        <p:spPr>
          <a:xfrm>
            <a:off x="3047201" y="7873340"/>
            <a:ext cx="9327830" cy="1180654"/>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3D56AD48-15B1-427C-A5B2-41C1DAA16F01}"/>
              </a:ext>
            </a:extLst>
          </p:cNvPr>
          <p:cNvSpPr txBox="1">
            <a:spLocks noGrp="1"/>
          </p:cNvSpPr>
          <p:nvPr>
            <p:ph type="dt" sz="half" idx="7"/>
          </p:nvPr>
        </p:nvSpPr>
        <p:spPr/>
        <p:txBody>
          <a:bodyPr/>
          <a:lstStyle>
            <a:lvl1pPr>
              <a:defRPr/>
            </a:lvl1pPr>
          </a:lstStyle>
          <a:p>
            <a:pPr lvl="0"/>
            <a:fld id="{FB7D0BB0-A4B3-40C9-BBF2-17422AFE017E}" type="datetime1">
              <a:rPr lang="es-CO"/>
              <a:pPr lvl="0"/>
              <a:t>24/05/2023</a:t>
            </a:fld>
            <a:endParaRPr lang="es-CO" dirty="0"/>
          </a:p>
        </p:txBody>
      </p:sp>
      <p:sp>
        <p:nvSpPr>
          <p:cNvPr id="6" name="5 Marcador de pie de página">
            <a:extLst>
              <a:ext uri="{FF2B5EF4-FFF2-40B4-BE49-F238E27FC236}">
                <a16:creationId xmlns:a16="http://schemas.microsoft.com/office/drawing/2014/main" id="{BDC0383B-712D-4530-ACF0-A876FC7D96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F79E14A5-4148-4C16-90EF-A9B9187DEE31}"/>
              </a:ext>
            </a:extLst>
          </p:cNvPr>
          <p:cNvSpPr txBox="1">
            <a:spLocks noGrp="1"/>
          </p:cNvSpPr>
          <p:nvPr>
            <p:ph type="sldNum" sz="quarter" idx="8"/>
          </p:nvPr>
        </p:nvSpPr>
        <p:spPr/>
        <p:txBody>
          <a:bodyPr/>
          <a:lstStyle>
            <a:lvl1pPr>
              <a:defRPr/>
            </a:lvl1pPr>
          </a:lstStyle>
          <a:p>
            <a:pPr lvl="0"/>
            <a:fld id="{CBD734B9-42DF-4690-9342-61ED66C7686D}" type="slidenum">
              <a:t>‹Nº›</a:t>
            </a:fld>
            <a:endParaRPr lang="es-CO" dirty="0"/>
          </a:p>
        </p:txBody>
      </p:sp>
    </p:spTree>
    <p:extLst>
      <p:ext uri="{BB962C8B-B14F-4D97-AF65-F5344CB8AC3E}">
        <p14:creationId xmlns:p14="http://schemas.microsoft.com/office/powerpoint/2010/main" val="38821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título">
            <a:extLst>
              <a:ext uri="{FF2B5EF4-FFF2-40B4-BE49-F238E27FC236}">
                <a16:creationId xmlns:a16="http://schemas.microsoft.com/office/drawing/2014/main" id="{1CCCC4BE-5B7F-42E9-BDD1-75A28196797C}"/>
              </a:ext>
            </a:extLst>
          </p:cNvPr>
          <p:cNvSpPr txBox="1">
            <a:spLocks noGrp="1"/>
          </p:cNvSpPr>
          <p:nvPr>
            <p:ph type="title"/>
          </p:nvPr>
        </p:nvSpPr>
        <p:spPr>
          <a:xfrm>
            <a:off x="777322" y="402866"/>
            <a:ext cx="13991746" cy="1676662"/>
          </a:xfrm>
          <a:prstGeom prst="rect">
            <a:avLst/>
          </a:prstGeom>
          <a:noFill/>
          <a:ln>
            <a:noFill/>
          </a:ln>
        </p:spPr>
        <p:txBody>
          <a:bodyPr vert="horz" wrap="square" lIns="146267" tIns="73133" rIns="146267" bIns="73133" anchor="ctr" anchorCtr="1" compatLnSpc="1">
            <a:normAutofit/>
          </a:body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A1A1CACC-76F8-4F75-90B4-3E31C081CC6A}"/>
              </a:ext>
            </a:extLst>
          </p:cNvPr>
          <p:cNvSpPr txBox="1">
            <a:spLocks noGrp="1"/>
          </p:cNvSpPr>
          <p:nvPr>
            <p:ph type="body" idx="1"/>
          </p:nvPr>
        </p:nvSpPr>
        <p:spPr>
          <a:xfrm>
            <a:off x="777322" y="2347337"/>
            <a:ext cx="13991746" cy="6639129"/>
          </a:xfrm>
          <a:prstGeom prst="rect">
            <a:avLst/>
          </a:prstGeom>
          <a:noFill/>
          <a:ln>
            <a:noFill/>
          </a:ln>
        </p:spPr>
        <p:txBody>
          <a:bodyPr vert="horz" wrap="square" lIns="146267" tIns="73133" rIns="146267" bIns="73133"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4E93E9DF-1175-44AA-9C6E-D6C904452181}"/>
              </a:ext>
            </a:extLst>
          </p:cNvPr>
          <p:cNvSpPr txBox="1">
            <a:spLocks noGrp="1"/>
          </p:cNvSpPr>
          <p:nvPr>
            <p:ph type="dt" sz="half" idx="2"/>
          </p:nvPr>
        </p:nvSpPr>
        <p:spPr>
          <a:xfrm>
            <a:off x="777322"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l"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43835E87-CC94-4FF5-984E-6FCC62FAB90C}" type="datetime1">
              <a:rPr lang="es-CO"/>
              <a:pPr lvl="0"/>
              <a:t>24/05/2023</a:t>
            </a:fld>
            <a:endParaRPr lang="es-CO" dirty="0"/>
          </a:p>
        </p:txBody>
      </p:sp>
      <p:sp>
        <p:nvSpPr>
          <p:cNvPr id="5" name="4 Marcador de pie de página">
            <a:extLst>
              <a:ext uri="{FF2B5EF4-FFF2-40B4-BE49-F238E27FC236}">
                <a16:creationId xmlns:a16="http://schemas.microsoft.com/office/drawing/2014/main" id="{A0012B99-1AA8-4C68-9D15-6257329FC0AC}"/>
              </a:ext>
            </a:extLst>
          </p:cNvPr>
          <p:cNvSpPr txBox="1">
            <a:spLocks noGrp="1"/>
          </p:cNvSpPr>
          <p:nvPr>
            <p:ph type="ftr" sz="quarter" idx="3"/>
          </p:nvPr>
        </p:nvSpPr>
        <p:spPr>
          <a:xfrm>
            <a:off x="5311685" y="9324127"/>
            <a:ext cx="4923019" cy="535600"/>
          </a:xfrm>
          <a:prstGeom prst="rect">
            <a:avLst/>
          </a:prstGeom>
          <a:noFill/>
          <a:ln>
            <a:noFill/>
          </a:ln>
        </p:spPr>
        <p:txBody>
          <a:bodyPr vert="horz" wrap="square" lIns="146267" tIns="73133" rIns="146267" bIns="73133" anchor="ctr" anchorCtr="1" compatLnSpc="1">
            <a:noAutofit/>
          </a:bodyPr>
          <a:lstStyle>
            <a:lvl1pPr marL="0" marR="0" lvl="0" indent="0" algn="ct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endParaRPr lang="es-CO" dirty="0"/>
          </a:p>
        </p:txBody>
      </p:sp>
      <p:sp>
        <p:nvSpPr>
          <p:cNvPr id="6" name="5 Marcador de número de diapositiva">
            <a:extLst>
              <a:ext uri="{FF2B5EF4-FFF2-40B4-BE49-F238E27FC236}">
                <a16:creationId xmlns:a16="http://schemas.microsoft.com/office/drawing/2014/main" id="{6E730C37-A834-47E1-91D2-77B7C2F1A840}"/>
              </a:ext>
            </a:extLst>
          </p:cNvPr>
          <p:cNvSpPr txBox="1">
            <a:spLocks noGrp="1"/>
          </p:cNvSpPr>
          <p:nvPr>
            <p:ph type="sldNum" sz="quarter" idx="4"/>
          </p:nvPr>
        </p:nvSpPr>
        <p:spPr>
          <a:xfrm>
            <a:off x="11141579"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761002A7-A461-40AD-B7C4-6FA715AAAFC7}" type="slidenum">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p:titleStyle>
    <p:bodyStyle>
      <a:lvl1pPr marL="548511" marR="0" lvl="0" indent="-548511" algn="l" defTabSz="1462701" rtl="0" fontAlgn="auto" hangingPunct="1">
        <a:lnSpc>
          <a:spcPct val="100000"/>
        </a:lnSpc>
        <a:spcBef>
          <a:spcPts val="1200"/>
        </a:spcBef>
        <a:spcAft>
          <a:spcPts val="0"/>
        </a:spcAft>
        <a:buSzPct val="100000"/>
        <a:buFont typeface="Arial" pitchFamily="34"/>
        <a:buChar char="•"/>
        <a:tabLst/>
        <a:defRPr lang="es-ES" sz="5100" b="0" i="0" u="none" strike="noStrike" kern="1200" cap="none" spc="0" baseline="0">
          <a:solidFill>
            <a:srgbClr val="000000"/>
          </a:solidFill>
          <a:uFillTx/>
          <a:latin typeface="Calibri"/>
        </a:defRPr>
      </a:lvl1pPr>
      <a:lvl2pPr marL="1188445" marR="0" lvl="1" indent="-457090" algn="l" defTabSz="1462701" rtl="0" fontAlgn="auto" hangingPunct="1">
        <a:lnSpc>
          <a:spcPct val="100000"/>
        </a:lnSpc>
        <a:spcBef>
          <a:spcPts val="1100"/>
        </a:spcBef>
        <a:spcAft>
          <a:spcPts val="0"/>
        </a:spcAft>
        <a:buSzPct val="100000"/>
        <a:buFont typeface="Arial" pitchFamily="34"/>
        <a:buChar char="–"/>
        <a:tabLst/>
        <a:defRPr lang="es-ES" sz="4500" b="0" i="0" u="none" strike="noStrike" kern="1200" cap="none" spc="0" baseline="0">
          <a:solidFill>
            <a:srgbClr val="000000"/>
          </a:solidFill>
          <a:uFillTx/>
          <a:latin typeface="Calibri"/>
        </a:defRPr>
      </a:lvl2pPr>
      <a:lvl3pPr marL="1828379" marR="0" lvl="2" indent="-365677" algn="l" defTabSz="1462701" rtl="0" fontAlgn="auto" hangingPunct="1">
        <a:lnSpc>
          <a:spcPct val="100000"/>
        </a:lnSpc>
        <a:spcBef>
          <a:spcPts val="900"/>
        </a:spcBef>
        <a:spcAft>
          <a:spcPts val="0"/>
        </a:spcAft>
        <a:buSzPct val="100000"/>
        <a:buFont typeface="Arial" pitchFamily="34"/>
        <a:buChar char="•"/>
        <a:tabLst/>
        <a:defRPr lang="es-ES" sz="3800" b="0" i="0" u="none" strike="noStrike" kern="1200" cap="none" spc="0" baseline="0">
          <a:solidFill>
            <a:srgbClr val="000000"/>
          </a:solidFill>
          <a:uFillTx/>
          <a:latin typeface="Calibri"/>
        </a:defRPr>
      </a:lvl3pPr>
      <a:lvl4pPr marL="2559734" marR="0" lvl="3"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4pPr>
      <a:lvl5pPr marL="3291090" marR="0" lvl="4"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77321" y="402866"/>
            <a:ext cx="13991749" cy="1676665"/>
          </a:xfrm>
          <a:prstGeom prst="rect">
            <a:avLst/>
          </a:prstGeom>
        </p:spPr>
        <p:txBody>
          <a:bodyPr vert="horz" lIns="146270" tIns="73134" rIns="146270" bIns="73134"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347336"/>
            <a:ext cx="13991749" cy="6639127"/>
          </a:xfrm>
          <a:prstGeom prst="rect">
            <a:avLst/>
          </a:prstGeom>
        </p:spPr>
        <p:txBody>
          <a:bodyPr vert="horz" lIns="146270" tIns="73134" rIns="146270" bIns="731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777319" y="9324124"/>
            <a:ext cx="3627491" cy="535601"/>
          </a:xfrm>
          <a:prstGeom prst="rect">
            <a:avLst/>
          </a:prstGeom>
        </p:spPr>
        <p:txBody>
          <a:bodyPr vert="horz" lIns="146270" tIns="73134" rIns="146270" bIns="73134" rtlCol="0" anchor="ctr"/>
          <a:lstStyle>
            <a:lvl1pPr algn="l">
              <a:defRPr sz="1900">
                <a:solidFill>
                  <a:schemeClr val="tx1">
                    <a:tint val="75000"/>
                  </a:schemeClr>
                </a:solidFill>
              </a:defRPr>
            </a:lvl1pPr>
          </a:lstStyle>
          <a:p>
            <a:fld id="{EFEED43B-98C4-4EC7-80D1-165B094B92B0}" type="datetimeFigureOut">
              <a:rPr lang="es-CO" smtClean="0"/>
              <a:t>24/05/2023</a:t>
            </a:fld>
            <a:endParaRPr lang="es-CO" dirty="0"/>
          </a:p>
        </p:txBody>
      </p:sp>
      <p:sp>
        <p:nvSpPr>
          <p:cNvPr id="5" name="4 Marcador de pie de página"/>
          <p:cNvSpPr>
            <a:spLocks noGrp="1"/>
          </p:cNvSpPr>
          <p:nvPr>
            <p:ph type="ftr" sz="quarter" idx="3"/>
          </p:nvPr>
        </p:nvSpPr>
        <p:spPr>
          <a:xfrm>
            <a:off x="5311684" y="9324124"/>
            <a:ext cx="4923023" cy="535601"/>
          </a:xfrm>
          <a:prstGeom prst="rect">
            <a:avLst/>
          </a:prstGeom>
        </p:spPr>
        <p:txBody>
          <a:bodyPr vert="horz" lIns="146270" tIns="73134" rIns="146270" bIns="73134" rtlCol="0" anchor="ctr"/>
          <a:lstStyle>
            <a:lvl1pPr algn="ctr">
              <a:defRPr sz="19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11141578" y="9324124"/>
            <a:ext cx="3627491" cy="535601"/>
          </a:xfrm>
          <a:prstGeom prst="rect">
            <a:avLst/>
          </a:prstGeom>
        </p:spPr>
        <p:txBody>
          <a:bodyPr vert="horz" lIns="146270" tIns="73134" rIns="146270" bIns="73134" rtlCol="0" anchor="ctr"/>
          <a:lstStyle>
            <a:lvl1pPr algn="r">
              <a:defRPr sz="1900">
                <a:solidFill>
                  <a:schemeClr val="tx1">
                    <a:tint val="75000"/>
                  </a:schemeClr>
                </a:solidFill>
              </a:defRPr>
            </a:lvl1p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6824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62704" rtl="0" eaLnBrk="1" latinLnBrk="0" hangingPunct="1">
        <a:spcBef>
          <a:spcPct val="0"/>
        </a:spcBef>
        <a:buNone/>
        <a:defRPr sz="7000" kern="1200">
          <a:solidFill>
            <a:schemeClr val="tx1"/>
          </a:solidFill>
          <a:latin typeface="+mj-lt"/>
          <a:ea typeface="+mj-ea"/>
          <a:cs typeface="+mj-cs"/>
        </a:defRPr>
      </a:lvl1pPr>
    </p:titleStyle>
    <p:bodyStyle>
      <a:lvl1pPr marL="548514" indent="-548514" algn="l" defTabSz="1462704"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445" indent="-457094" algn="l" defTabSz="1462704"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378" indent="-365676" algn="l" defTabSz="146270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9731"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08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243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78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13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489"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814" y="535603"/>
            <a:ext cx="13408760" cy="194446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814" y="2678006"/>
            <a:ext cx="13408760" cy="63829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815" y="9324121"/>
            <a:ext cx="3497937" cy="535602"/>
          </a:xfrm>
          <a:prstGeom prst="rect">
            <a:avLst/>
          </a:prstGeom>
        </p:spPr>
        <p:txBody>
          <a:bodyPr vert="horz" lIns="91440" tIns="45720" rIns="91440" bIns="45720" rtlCol="0" anchor="ctr"/>
          <a:lstStyle>
            <a:lvl1pPr algn="l">
              <a:defRPr sz="1760">
                <a:solidFill>
                  <a:schemeClr val="tx1">
                    <a:tint val="75000"/>
                  </a:schemeClr>
                </a:solidFill>
              </a:defRPr>
            </a:lvl1pPr>
          </a:lstStyle>
          <a:p>
            <a:fld id="{09624451-3B6F-4CD7-BFAE-67138B65E701}" type="datetimeFigureOut">
              <a:rPr lang="es-CO" smtClean="0"/>
              <a:t>24/05/2023</a:t>
            </a:fld>
            <a:endParaRPr lang="es-CO" dirty="0"/>
          </a:p>
        </p:txBody>
      </p:sp>
      <p:sp>
        <p:nvSpPr>
          <p:cNvPr id="5" name="Footer Placeholder 4"/>
          <p:cNvSpPr>
            <a:spLocks noGrp="1"/>
          </p:cNvSpPr>
          <p:nvPr>
            <p:ph type="ftr" sz="quarter" idx="3"/>
          </p:nvPr>
        </p:nvSpPr>
        <p:spPr>
          <a:xfrm>
            <a:off x="5149741" y="9324121"/>
            <a:ext cx="5246906" cy="535602"/>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10979638" y="9324121"/>
            <a:ext cx="3497937" cy="535602"/>
          </a:xfrm>
          <a:prstGeom prst="rect">
            <a:avLst/>
          </a:prstGeom>
        </p:spPr>
        <p:txBody>
          <a:bodyPr vert="horz" lIns="91440" tIns="45720" rIns="91440" bIns="45720" rtlCol="0" anchor="ctr"/>
          <a:lstStyle>
            <a:lvl1pPr algn="r">
              <a:defRPr sz="1760">
                <a:solidFill>
                  <a:schemeClr val="tx1">
                    <a:tint val="75000"/>
                  </a:schemeClr>
                </a:solidFill>
              </a:defRPr>
            </a:lvl1p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971952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p:titleStyle>
    <p:bodyStyle>
      <a:lvl1pPr marL="335327" indent="-335327" algn="l" defTabSz="1341307" rtl="0" eaLnBrk="1" latinLnBrk="0" hangingPunct="1">
        <a:lnSpc>
          <a:spcPct val="90000"/>
        </a:lnSpc>
        <a:spcBef>
          <a:spcPts val="1466"/>
        </a:spcBef>
        <a:buFont typeface="Arial" panose="020B0604020202020204" pitchFamily="34" charset="0"/>
        <a:buChar char="•"/>
        <a:defRPr sz="4108" kern="1200">
          <a:solidFill>
            <a:schemeClr val="tx1"/>
          </a:solidFill>
          <a:latin typeface="+mn-lt"/>
          <a:ea typeface="+mn-ea"/>
          <a:cs typeface="+mn-cs"/>
        </a:defRPr>
      </a:lvl1pPr>
      <a:lvl2pPr marL="1005980" indent="-335327" algn="l" defTabSz="1341307" rtl="0" eaLnBrk="1" latinLnBrk="0" hangingPunct="1">
        <a:lnSpc>
          <a:spcPct val="90000"/>
        </a:lnSpc>
        <a:spcBef>
          <a:spcPts val="734"/>
        </a:spcBef>
        <a:buFont typeface="Arial" panose="020B0604020202020204" pitchFamily="34" charset="0"/>
        <a:buChar char="•"/>
        <a:defRPr sz="3521" kern="1200">
          <a:solidFill>
            <a:schemeClr val="tx1"/>
          </a:solidFill>
          <a:latin typeface="+mn-lt"/>
          <a:ea typeface="+mn-ea"/>
          <a:cs typeface="+mn-cs"/>
        </a:defRPr>
      </a:lvl2pPr>
      <a:lvl3pPr marL="1676632" indent="-335327" algn="l" defTabSz="1341307" rtl="0" eaLnBrk="1" latinLnBrk="0" hangingPunct="1">
        <a:lnSpc>
          <a:spcPct val="90000"/>
        </a:lnSpc>
        <a:spcBef>
          <a:spcPts val="734"/>
        </a:spcBef>
        <a:buFont typeface="Arial" panose="020B0604020202020204" pitchFamily="34" charset="0"/>
        <a:buChar char="•"/>
        <a:defRPr sz="2934" kern="1200">
          <a:solidFill>
            <a:schemeClr val="tx1"/>
          </a:solidFill>
          <a:latin typeface="+mn-lt"/>
          <a:ea typeface="+mn-ea"/>
          <a:cs typeface="+mn-cs"/>
        </a:defRPr>
      </a:lvl3pPr>
      <a:lvl4pPr marL="234728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4pPr>
      <a:lvl5pPr marL="301793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5pPr>
      <a:lvl6pPr marL="3688592"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6pPr>
      <a:lvl7pPr marL="435924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7pPr>
      <a:lvl8pPr marL="502989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8pPr>
      <a:lvl9pPr marL="5700551"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307" rtl="0" eaLnBrk="1" latinLnBrk="0" hangingPunct="1">
        <a:defRPr sz="2640" kern="1200">
          <a:solidFill>
            <a:schemeClr val="tx1"/>
          </a:solidFill>
          <a:latin typeface="+mn-lt"/>
          <a:ea typeface="+mn-ea"/>
          <a:cs typeface="+mn-cs"/>
        </a:defRPr>
      </a:lvl1pPr>
      <a:lvl2pPr marL="670653" algn="l" defTabSz="1341307" rtl="0" eaLnBrk="1" latinLnBrk="0" hangingPunct="1">
        <a:defRPr sz="2640" kern="1200">
          <a:solidFill>
            <a:schemeClr val="tx1"/>
          </a:solidFill>
          <a:latin typeface="+mn-lt"/>
          <a:ea typeface="+mn-ea"/>
          <a:cs typeface="+mn-cs"/>
        </a:defRPr>
      </a:lvl2pPr>
      <a:lvl3pPr marL="1341307" algn="l" defTabSz="1341307" rtl="0" eaLnBrk="1" latinLnBrk="0" hangingPunct="1">
        <a:defRPr sz="2640" kern="1200">
          <a:solidFill>
            <a:schemeClr val="tx1"/>
          </a:solidFill>
          <a:latin typeface="+mn-lt"/>
          <a:ea typeface="+mn-ea"/>
          <a:cs typeface="+mn-cs"/>
        </a:defRPr>
      </a:lvl3pPr>
      <a:lvl4pPr marL="2011959" algn="l" defTabSz="1341307" rtl="0" eaLnBrk="1" latinLnBrk="0" hangingPunct="1">
        <a:defRPr sz="2640" kern="1200">
          <a:solidFill>
            <a:schemeClr val="tx1"/>
          </a:solidFill>
          <a:latin typeface="+mn-lt"/>
          <a:ea typeface="+mn-ea"/>
          <a:cs typeface="+mn-cs"/>
        </a:defRPr>
      </a:lvl4pPr>
      <a:lvl5pPr marL="2682612" algn="l" defTabSz="1341307" rtl="0" eaLnBrk="1" latinLnBrk="0" hangingPunct="1">
        <a:defRPr sz="2640" kern="1200">
          <a:solidFill>
            <a:schemeClr val="tx1"/>
          </a:solidFill>
          <a:latin typeface="+mn-lt"/>
          <a:ea typeface="+mn-ea"/>
          <a:cs typeface="+mn-cs"/>
        </a:defRPr>
      </a:lvl5pPr>
      <a:lvl6pPr marL="3353265" algn="l" defTabSz="1341307" rtl="0" eaLnBrk="1" latinLnBrk="0" hangingPunct="1">
        <a:defRPr sz="2640" kern="1200">
          <a:solidFill>
            <a:schemeClr val="tx1"/>
          </a:solidFill>
          <a:latin typeface="+mn-lt"/>
          <a:ea typeface="+mn-ea"/>
          <a:cs typeface="+mn-cs"/>
        </a:defRPr>
      </a:lvl6pPr>
      <a:lvl7pPr marL="4023919" algn="l" defTabSz="1341307" rtl="0" eaLnBrk="1" latinLnBrk="0" hangingPunct="1">
        <a:defRPr sz="2640" kern="1200">
          <a:solidFill>
            <a:schemeClr val="tx1"/>
          </a:solidFill>
          <a:latin typeface="+mn-lt"/>
          <a:ea typeface="+mn-ea"/>
          <a:cs typeface="+mn-cs"/>
        </a:defRPr>
      </a:lvl7pPr>
      <a:lvl8pPr marL="4694572" algn="l" defTabSz="1341307" rtl="0" eaLnBrk="1" latinLnBrk="0" hangingPunct="1">
        <a:defRPr sz="2640" kern="1200">
          <a:solidFill>
            <a:schemeClr val="tx1"/>
          </a:solidFill>
          <a:latin typeface="+mn-lt"/>
          <a:ea typeface="+mn-ea"/>
          <a:cs typeface="+mn-cs"/>
        </a:defRPr>
      </a:lvl8pPr>
      <a:lvl9pPr marL="5365224" algn="l" defTabSz="1341307"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s://www.bomberosbogota.gov.co/transparencia/control"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g"/><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687D5-9E76-2742-318F-8A158E886E16}"/>
              </a:ext>
            </a:extLst>
          </p:cNvPr>
          <p:cNvSpPr>
            <a:spLocks noGrp="1"/>
          </p:cNvSpPr>
          <p:nvPr>
            <p:ph type="title"/>
          </p:nvPr>
        </p:nvSpPr>
        <p:spPr>
          <a:xfrm>
            <a:off x="6880941" y="768626"/>
            <a:ext cx="7818625" cy="1452897"/>
          </a:xfrm>
        </p:spPr>
        <p:txBody>
          <a:bodyPr/>
          <a:lstStyle/>
          <a:p>
            <a:r>
              <a:rPr lang="es-CO" dirty="0">
                <a:solidFill>
                  <a:schemeClr val="bg1"/>
                </a:solidFill>
              </a:rPr>
              <a:t>Portada</a:t>
            </a:r>
          </a:p>
        </p:txBody>
      </p:sp>
      <p:pic>
        <p:nvPicPr>
          <p:cNvPr id="5" name="Imagen 4" descr="Portada &#10;">
            <a:extLst>
              <a:ext uri="{FF2B5EF4-FFF2-40B4-BE49-F238E27FC236}">
                <a16:creationId xmlns:a16="http://schemas.microsoft.com/office/drawing/2014/main" id="{8138E50E-327C-7378-3F7F-6C56ED36904D}"/>
              </a:ext>
            </a:extLst>
          </p:cNvPr>
          <p:cNvPicPr>
            <a:picLocks noChangeAspect="1"/>
          </p:cNvPicPr>
          <p:nvPr/>
        </p:nvPicPr>
        <p:blipFill rotWithShape="1">
          <a:blip r:embed="rId2"/>
          <a:srcRect t="828"/>
          <a:stretch/>
        </p:blipFill>
        <p:spPr>
          <a:xfrm>
            <a:off x="20" y="10"/>
            <a:ext cx="15546368" cy="10059978"/>
          </a:xfrm>
          <a:prstGeom prst="rect">
            <a:avLst/>
          </a:prstGeom>
          <a:noFill/>
        </p:spPr>
      </p:pic>
    </p:spTree>
    <p:extLst>
      <p:ext uri="{BB962C8B-B14F-4D97-AF65-F5344CB8AC3E}">
        <p14:creationId xmlns:p14="http://schemas.microsoft.com/office/powerpoint/2010/main" val="347431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12174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D39297D5-15CB-17A9-288C-1C42DC43526B}"/>
              </a:ext>
            </a:extLst>
          </p:cNvPr>
          <p:cNvSpPr/>
          <p:nvPr/>
        </p:nvSpPr>
        <p:spPr>
          <a:xfrm>
            <a:off x="336433" y="1036771"/>
            <a:ext cx="2393732" cy="276999"/>
          </a:xfrm>
          <a:prstGeom prst="rect">
            <a:avLst/>
          </a:prstGeom>
        </p:spPr>
        <p:txBody>
          <a:bodyPr wrap="none">
            <a:spAutoFit/>
          </a:bodyPr>
          <a:lstStyle/>
          <a:p>
            <a:r>
              <a:rPr lang="es-CO" sz="1200" i="1" dirty="0">
                <a:latin typeface="Arial Narrow" panose="020B0606020202030204" pitchFamily="34" charset="0"/>
              </a:rPr>
              <a:t>Tabla 3. Indicadores de Plan de Acción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2" name="Tabla 1" descr="Tabla Indicadores Plan de Acción" title="Tabla Indicadores Plan de Acción"/>
          <p:cNvGraphicFramePr>
            <a:graphicFrameLocks noGrp="1"/>
          </p:cNvGraphicFramePr>
          <p:nvPr>
            <p:extLst>
              <p:ext uri="{D42A27DB-BD31-4B8C-83A1-F6EECF244321}">
                <p14:modId xmlns:p14="http://schemas.microsoft.com/office/powerpoint/2010/main" val="2024256603"/>
              </p:ext>
            </p:extLst>
          </p:nvPr>
        </p:nvGraphicFramePr>
        <p:xfrm>
          <a:off x="336433" y="1321697"/>
          <a:ext cx="14786016" cy="7254036"/>
        </p:xfrm>
        <a:graphic>
          <a:graphicData uri="http://schemas.openxmlformats.org/drawingml/2006/table">
            <a:tbl>
              <a:tblPr firstRow="1">
                <a:tableStyleId>{5940675A-B579-460E-94D1-54222C63F5DA}</a:tableStyleId>
              </a:tblPr>
              <a:tblGrid>
                <a:gridCol w="3546516">
                  <a:extLst>
                    <a:ext uri="{9D8B030D-6E8A-4147-A177-3AD203B41FA5}">
                      <a16:colId xmlns:a16="http://schemas.microsoft.com/office/drawing/2014/main" val="16955150"/>
                    </a:ext>
                  </a:extLst>
                </a:gridCol>
                <a:gridCol w="990600">
                  <a:extLst>
                    <a:ext uri="{9D8B030D-6E8A-4147-A177-3AD203B41FA5}">
                      <a16:colId xmlns:a16="http://schemas.microsoft.com/office/drawing/2014/main" val="3908768411"/>
                    </a:ext>
                  </a:extLst>
                </a:gridCol>
                <a:gridCol w="1085850">
                  <a:extLst>
                    <a:ext uri="{9D8B030D-6E8A-4147-A177-3AD203B41FA5}">
                      <a16:colId xmlns:a16="http://schemas.microsoft.com/office/drawing/2014/main" val="3952513184"/>
                    </a:ext>
                  </a:extLst>
                </a:gridCol>
                <a:gridCol w="9163050">
                  <a:extLst>
                    <a:ext uri="{9D8B030D-6E8A-4147-A177-3AD203B41FA5}">
                      <a16:colId xmlns:a16="http://schemas.microsoft.com/office/drawing/2014/main" val="2672247404"/>
                    </a:ext>
                  </a:extLst>
                </a:gridCol>
              </a:tblGrid>
              <a:tr h="358756">
                <a:tc>
                  <a:txBody>
                    <a:bodyPr/>
                    <a:lstStyle/>
                    <a:p>
                      <a:pPr algn="l" rtl="0" fontAlgn="t"/>
                      <a:r>
                        <a:rPr lang="es-CO" sz="1600" u="none" strike="noStrike" dirty="0">
                          <a:solidFill>
                            <a:schemeClr val="bg1"/>
                          </a:solidFill>
                          <a:effectLst/>
                          <a:latin typeface="Arial Narrow" panose="020B0606020202030204" pitchFamily="34" charset="0"/>
                        </a:rPr>
                        <a:t>Nombre del Indicador</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algn="l" rtl="0" fontAlgn="t"/>
                      <a:r>
                        <a:rPr lang="es-CO" sz="1600" u="none" strike="noStrike" dirty="0">
                          <a:solidFill>
                            <a:schemeClr val="bg1"/>
                          </a:solidFill>
                          <a:effectLst/>
                          <a:latin typeface="Arial Narrow" panose="020B0606020202030204" pitchFamily="34" charset="0"/>
                        </a:rPr>
                        <a:t>Meta Anual </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CO" sz="1600" u="none" strike="noStrike" dirty="0">
                          <a:solidFill>
                            <a:schemeClr val="bg1"/>
                          </a:solidFill>
                          <a:effectLst/>
                          <a:latin typeface="Arial Narrow" panose="020B0606020202030204" pitchFamily="34" charset="0"/>
                        </a:rPr>
                        <a:t>Valor del indicador*</a:t>
                      </a:r>
                      <a:endParaRPr lang="es-CO" sz="1600" b="1" i="0" u="none" strike="noStrike" dirty="0">
                        <a:solidFill>
                          <a:schemeClr val="bg1"/>
                        </a:solidFill>
                        <a:effectLst/>
                        <a:latin typeface="Arial Narrow" panose="020B0606020202030204" pitchFamily="34" charset="0"/>
                      </a:endParaRPr>
                    </a:p>
                    <a:p>
                      <a:pPr algn="l" rtl="0" fontAlgn="t"/>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tc>
                  <a:txBody>
                    <a:bodyPr/>
                    <a:lstStyle/>
                    <a:p>
                      <a:pPr algn="l" rtl="0" fontAlgn="t"/>
                      <a:r>
                        <a:rPr lang="es-CO" sz="1600" u="none" strike="noStrike" dirty="0">
                          <a:solidFill>
                            <a:schemeClr val="bg1"/>
                          </a:solidFill>
                          <a:effectLst/>
                          <a:latin typeface="Arial Narrow" panose="020B0606020202030204" pitchFamily="34" charset="0"/>
                        </a:rPr>
                        <a:t>Observación </a:t>
                      </a:r>
                      <a:endParaRPr lang="es-CO" sz="1600" b="1" i="0" u="none" strike="noStrike" dirty="0">
                        <a:solidFill>
                          <a:schemeClr val="bg1"/>
                        </a:solidFill>
                        <a:effectLst/>
                        <a:latin typeface="Arial Narrow" panose="020B0606020202030204" pitchFamily="34" charset="0"/>
                      </a:endParaRPr>
                    </a:p>
                  </a:txBody>
                  <a:tcPr marL="7961" marR="7961" marT="7961" marB="0">
                    <a:solidFill>
                      <a:schemeClr val="tx1"/>
                    </a:solidFill>
                  </a:tcPr>
                </a:tc>
                <a:extLst>
                  <a:ext uri="{0D108BD9-81ED-4DB2-BD59-A6C34878D82A}">
                    <a16:rowId xmlns:a16="http://schemas.microsoft.com/office/drawing/2014/main" val="3941081361"/>
                  </a:ext>
                </a:extLst>
              </a:tr>
              <a:tr h="1024082">
                <a:tc>
                  <a:txBody>
                    <a:bodyPr/>
                    <a:lstStyle/>
                    <a:p>
                      <a:pPr algn="l" fontAlgn="t"/>
                      <a:r>
                        <a:rPr lang="es-CO" sz="1600" b="0" i="0" u="none" strike="noStrike" dirty="0">
                          <a:solidFill>
                            <a:srgbClr val="000000"/>
                          </a:solidFill>
                          <a:effectLst/>
                          <a:latin typeface="Arial Narrow" panose="020B0606020202030204" pitchFamily="34" charset="0"/>
                        </a:rPr>
                        <a:t>Porcentaje de casuística asociada a incidentes antrópicos conforme a la estrategia Vivienda Segura - mi casa sin incendios</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En los meses de julio, agosto y septiembre no se han presentado incidentes de incendios estructurales en la UPZ Patio bonito lo cual muestra efectividad en la el programa vivienda segura - mi casa sin incendios</a:t>
                      </a:r>
                      <a:r>
                        <a:rPr lang="es-ES" sz="1600" b="1" i="0" u="none" strike="noStrike" dirty="0">
                          <a:solidFill>
                            <a:srgbClr val="000000"/>
                          </a:solidFill>
                          <a:effectLst/>
                          <a:latin typeface="Arial Narrow" panose="020B0606020202030204" pitchFamily="34" charset="0"/>
                        </a:rPr>
                        <a:t> ( Cabe recordar que el numero del valor del indicador y la meta anual es numérica y la variable de medición son el numero de incidentes de incendios estructurales en la UPZ patio Bonito)</a:t>
                      </a:r>
                    </a:p>
                  </a:txBody>
                  <a:tcPr marL="0" marR="0" marT="0" marB="0"/>
                </a:tc>
                <a:extLst>
                  <a:ext uri="{0D108BD9-81ED-4DB2-BD59-A6C34878D82A}">
                    <a16:rowId xmlns:a16="http://schemas.microsoft.com/office/drawing/2014/main" val="1394365501"/>
                  </a:ext>
                </a:extLst>
              </a:tr>
              <a:tr h="614449">
                <a:tc>
                  <a:txBody>
                    <a:bodyPr/>
                    <a:lstStyle/>
                    <a:p>
                      <a:pPr algn="l" fontAlgn="t"/>
                      <a:r>
                        <a:rPr lang="es-ES" sz="1600" b="0" i="0" u="none" strike="noStrike" dirty="0">
                          <a:solidFill>
                            <a:srgbClr val="000000"/>
                          </a:solidFill>
                          <a:effectLst/>
                          <a:latin typeface="Arial Narrow" panose="020B0606020202030204" pitchFamily="34" charset="0"/>
                        </a:rPr>
                        <a:t>Mejora de interacción de los usuarios con los canales de servicios</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95,00%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99,00%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Para el tercer trimestre, se promedio el porcentaje de disponibilidad del porta web , portal de servicios FOUCO,  portal Digiturno,  Control Doc "Bogotá te escucha". El 5% restante para el cumplimiento del 100% del indicador corresponde a inconvenientes de red.</a:t>
                      </a:r>
                    </a:p>
                  </a:txBody>
                  <a:tcPr marL="0" marR="0" marT="0" marB="0"/>
                </a:tc>
                <a:extLst>
                  <a:ext uri="{0D108BD9-81ED-4DB2-BD59-A6C34878D82A}">
                    <a16:rowId xmlns:a16="http://schemas.microsoft.com/office/drawing/2014/main" val="1026544655"/>
                  </a:ext>
                </a:extLst>
              </a:tr>
              <a:tr h="409633">
                <a:tc>
                  <a:txBody>
                    <a:bodyPr/>
                    <a:lstStyle/>
                    <a:p>
                      <a:pPr algn="l" fontAlgn="t"/>
                      <a:r>
                        <a:rPr lang="es-ES" sz="1600" b="0" i="0" u="none" strike="noStrike" dirty="0">
                          <a:solidFill>
                            <a:srgbClr val="000000"/>
                          </a:solidFill>
                          <a:effectLst/>
                          <a:latin typeface="Arial Narrow" panose="020B0606020202030204" pitchFamily="34" charset="0"/>
                        </a:rPr>
                        <a:t> Porcentaje de disponibilidad de la infraestructura tecnológica</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97,00%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99,30%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Para el trimestre hubo una disponibilidad en Infraestructura de datos del 99.3%,  en servidores en 99,99%,  Seguridad perimetral  97,38%</a:t>
                      </a:r>
                    </a:p>
                  </a:txBody>
                  <a:tcPr marL="0" marR="0" marT="0" marB="0"/>
                </a:tc>
                <a:extLst>
                  <a:ext uri="{0D108BD9-81ED-4DB2-BD59-A6C34878D82A}">
                    <a16:rowId xmlns:a16="http://schemas.microsoft.com/office/drawing/2014/main" val="880581791"/>
                  </a:ext>
                </a:extLst>
              </a:tr>
              <a:tr h="1413542">
                <a:tc>
                  <a:txBody>
                    <a:bodyPr/>
                    <a:lstStyle/>
                    <a:p>
                      <a:pPr algn="l" fontAlgn="t"/>
                      <a:r>
                        <a:rPr lang="es-ES" sz="1600" b="0" i="0" u="none" strike="noStrike" dirty="0">
                          <a:solidFill>
                            <a:srgbClr val="000000"/>
                          </a:solidFill>
                          <a:effectLst/>
                          <a:latin typeface="Arial Narrow" panose="020B0606020202030204" pitchFamily="34" charset="0"/>
                        </a:rPr>
                        <a:t>Porcentaje de disponibilidad de la infraestructura tecnológica </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99,00%</a:t>
                      </a:r>
                    </a:p>
                  </a:txBody>
                  <a:tcPr marL="0" marR="0" marT="0" marB="0">
                    <a:solidFill>
                      <a:srgbClr val="92D050"/>
                    </a:solidFill>
                  </a:tcPr>
                </a:tc>
                <a:tc>
                  <a:txBody>
                    <a:bodyPr/>
                    <a:lstStyle/>
                    <a:p>
                      <a:pPr marL="0" algn="l" defTabSz="1341307" rtl="0" eaLnBrk="1" latinLnBrk="0" hangingPunct="1"/>
                      <a:r>
                        <a:rPr lang="es-MX" sz="1600" b="0" i="0" u="none" strike="noStrike" kern="1200" dirty="0">
                          <a:solidFill>
                            <a:srgbClr val="000000"/>
                          </a:solidFill>
                          <a:effectLst/>
                          <a:latin typeface="Arial Narrow" panose="020B0606020202030204" pitchFamily="34" charset="0"/>
                          <a:ea typeface="+mn-ea"/>
                          <a:cs typeface="+mn-cs"/>
                        </a:rPr>
                        <a:t>Para el trimestre hubo una disponibilidad en Infraestructura de datos del 99.3%, en servidores en 99,99%, Seguridad perimetral 97,38%., distribuida de la siguiente manera:</a:t>
                      </a:r>
                    </a:p>
                    <a:p>
                      <a:r>
                        <a:rPr lang="es-MX" sz="1600" b="0" i="0" u="none" strike="noStrike" kern="1200" dirty="0">
                          <a:solidFill>
                            <a:srgbClr val="000000"/>
                          </a:solidFill>
                          <a:effectLst/>
                          <a:latin typeface="Arial Narrow" panose="020B0606020202030204" pitchFamily="34" charset="0"/>
                          <a:ea typeface="+mn-ea"/>
                          <a:cs typeface="+mn-cs"/>
                        </a:rPr>
                        <a:t>Switch Edificio Comando 99,9- Wifi Edificio Comando 99,9- Wifi Estaciones 98,57- Canales de datos e Internet 98,85- Firewall_Datacenter 100- FortiAnalyzer_200F 99,9- FortiWEB_600E 100- Firewall Estaciones (17) 99,66</a:t>
                      </a:r>
                      <a:endParaRPr lang="es-ES" sz="1600" b="0" i="0" u="none" strike="noStrike" dirty="0">
                        <a:solidFill>
                          <a:srgbClr val="000000"/>
                        </a:solidFill>
                        <a:effectLst/>
                        <a:latin typeface="Arial Narrow" panose="020B0606020202030204" pitchFamily="34" charset="0"/>
                      </a:endParaRPr>
                    </a:p>
                  </a:txBody>
                  <a:tcPr marL="0" marR="0" marT="0" marB="0"/>
                </a:tc>
                <a:extLst>
                  <a:ext uri="{0D108BD9-81ED-4DB2-BD59-A6C34878D82A}">
                    <a16:rowId xmlns:a16="http://schemas.microsoft.com/office/drawing/2014/main" val="2081725021"/>
                  </a:ext>
                </a:extLst>
              </a:tr>
              <a:tr h="1024082">
                <a:tc>
                  <a:txBody>
                    <a:bodyPr/>
                    <a:lstStyle/>
                    <a:p>
                      <a:pPr algn="l" fontAlgn="t"/>
                      <a:r>
                        <a:rPr lang="es-ES" sz="1600" b="0" i="0" u="none" strike="noStrike" dirty="0">
                          <a:solidFill>
                            <a:srgbClr val="000000"/>
                          </a:solidFill>
                          <a:effectLst/>
                          <a:latin typeface="Arial Narrow" panose="020B0606020202030204" pitchFamily="34" charset="0"/>
                        </a:rPr>
                        <a:t>Porcentaje de escenarios de riesgos caracterizados en el periodo</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95,00%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Se ha generado la estandarización y limpieza de base de datos, causas y geo codificación de incidentes.</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Se está realizando el piloto con las estaciones B8 y B7, en la cual se están efectuando recorridos en concordancia con su experiencia profesional para las caracterizaciones de escenarios por jurisdicción, por otra parte ya se encuentra consolidada y revisada la caracterización de escenarios de riesgo de incendio estructural por localidad</a:t>
                      </a:r>
                    </a:p>
                  </a:txBody>
                  <a:tcPr marL="0" marR="0" marT="0" marB="0"/>
                </a:tc>
                <a:extLst>
                  <a:ext uri="{0D108BD9-81ED-4DB2-BD59-A6C34878D82A}">
                    <a16:rowId xmlns:a16="http://schemas.microsoft.com/office/drawing/2014/main" val="1082335968"/>
                  </a:ext>
                </a:extLst>
              </a:tr>
              <a:tr h="614449">
                <a:tc>
                  <a:txBody>
                    <a:bodyPr/>
                    <a:lstStyle/>
                    <a:p>
                      <a:pPr algn="l" fontAlgn="t"/>
                      <a:r>
                        <a:rPr lang="es-ES" sz="1600" b="0" i="0" u="none" strike="noStrike" dirty="0">
                          <a:solidFill>
                            <a:srgbClr val="000000"/>
                          </a:solidFill>
                          <a:effectLst/>
                          <a:latin typeface="Arial Narrow" panose="020B0606020202030204" pitchFamily="34" charset="0"/>
                        </a:rPr>
                        <a:t>Porcentaje de oportunidad en la entrega de bienes y servicios.</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100%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94,00%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Durante el tercer trimestre del 2022, se evidencia un avance acumulado de 94%. Lo anterior, teniendo en cuenta que ya se adelantaron la mayoría de los procesos que se tenía pendientes por adelantar por parte de la Subdirección Logística</a:t>
                      </a:r>
                    </a:p>
                  </a:txBody>
                  <a:tcPr marL="0" marR="0" marT="0" marB="0"/>
                </a:tc>
                <a:extLst>
                  <a:ext uri="{0D108BD9-81ED-4DB2-BD59-A6C34878D82A}">
                    <a16:rowId xmlns:a16="http://schemas.microsoft.com/office/drawing/2014/main" val="1592837106"/>
                  </a:ext>
                </a:extLst>
              </a:tr>
              <a:tr h="409633">
                <a:tc>
                  <a:txBody>
                    <a:bodyPr/>
                    <a:lstStyle/>
                    <a:p>
                      <a:pPr algn="l" fontAlgn="t"/>
                      <a:r>
                        <a:rPr lang="es-ES" sz="1600" b="0" i="0" u="none" strike="noStrike" dirty="0">
                          <a:solidFill>
                            <a:srgbClr val="000000"/>
                          </a:solidFill>
                          <a:effectLst/>
                          <a:latin typeface="Arial Narrow" panose="020B0606020202030204" pitchFamily="34" charset="0"/>
                        </a:rPr>
                        <a:t>Nivel de percepción de la ciudadanía en términos de confianza, oportunidad, corresponsabilidad y prestación del servicio</a:t>
                      </a:r>
                    </a:p>
                  </a:txBody>
                  <a:tcPr marL="0" marR="0" marT="0" marB="0"/>
                </a:tc>
                <a:tc>
                  <a:txBody>
                    <a:bodyPr/>
                    <a:lstStyle/>
                    <a:p>
                      <a:pPr algn="l" fontAlgn="t"/>
                      <a:r>
                        <a:rPr lang="es-CO" sz="1600" b="0" i="0" u="none" strike="noStrike" dirty="0">
                          <a:solidFill>
                            <a:srgbClr val="000000"/>
                          </a:solidFill>
                          <a:effectLst/>
                          <a:latin typeface="Arial Narrow" panose="020B0606020202030204" pitchFamily="34" charset="0"/>
                        </a:rPr>
                        <a:t>85,00%</a:t>
                      </a:r>
                    </a:p>
                  </a:txBody>
                  <a:tcPr marL="0" marR="0" marT="0" marB="0">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92,00%</a:t>
                      </a:r>
                    </a:p>
                  </a:txBody>
                  <a:tcPr marL="0" marR="0" marT="0" marB="0">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Una vez revisados los informes de servicio a la ciudadanía y los insumos de la subdirección de gestión del riesgo relacionados con la emisión de conceptos técnicos, se identifico un porcentaje de confianza institucional del 94%, de oportunidad y de prestación del servicio de 89%, es importante mencionar que la corresponsabilidad fue del 93%, y que esta ultima variable, se midió a partir de la efectividad del programa vivienda segura, y a la responsabilidad ciudadana en relación a la claridad de documentación requerida para tramites y </a:t>
                      </a:r>
                      <a:r>
                        <a:rPr lang="es-ES" sz="1600" b="0" i="0" u="none" strike="noStrike" dirty="0" err="1">
                          <a:solidFill>
                            <a:srgbClr val="000000"/>
                          </a:solidFill>
                          <a:effectLst/>
                          <a:latin typeface="Arial Narrow" panose="020B0606020202030204" pitchFamily="34" charset="0"/>
                        </a:rPr>
                        <a:t>Opa´s</a:t>
                      </a:r>
                      <a:r>
                        <a:rPr lang="es-ES" sz="1600" b="0" i="0" u="none" strike="noStrike" dirty="0">
                          <a:solidFill>
                            <a:srgbClr val="000000"/>
                          </a:solidFill>
                          <a:effectLst/>
                          <a:latin typeface="Arial Narrow" panose="020B0606020202030204" pitchFamily="34" charset="0"/>
                        </a:rPr>
                        <a:t> </a:t>
                      </a:r>
                    </a:p>
                  </a:txBody>
                  <a:tcPr marL="0" marR="0" marT="0" marB="0"/>
                </a:tc>
                <a:extLst>
                  <a:ext uri="{0D108BD9-81ED-4DB2-BD59-A6C34878D82A}">
                    <a16:rowId xmlns:a16="http://schemas.microsoft.com/office/drawing/2014/main" val="758457004"/>
                  </a:ext>
                </a:extLst>
              </a:tr>
            </a:tbl>
          </a:graphicData>
        </a:graphic>
      </p:graphicFrame>
      <p:sp>
        <p:nvSpPr>
          <p:cNvPr id="8" name="CuadroTexto 7">
            <a:extLst>
              <a:ext uri="{FF2B5EF4-FFF2-40B4-BE49-F238E27FC236}">
                <a16:creationId xmlns:a16="http://schemas.microsoft.com/office/drawing/2014/main" id="{74B91AB4-EC70-6008-5755-BADCE9C4C6C7}"/>
              </a:ext>
            </a:extLst>
          </p:cNvPr>
          <p:cNvSpPr txBox="1"/>
          <p:nvPr/>
        </p:nvSpPr>
        <p:spPr>
          <a:xfrm>
            <a:off x="399732" y="9249812"/>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
        <p:nvSpPr>
          <p:cNvPr id="3" name="CuadroTexto 2">
            <a:extLst>
              <a:ext uri="{FF2B5EF4-FFF2-40B4-BE49-F238E27FC236}">
                <a16:creationId xmlns:a16="http://schemas.microsoft.com/office/drawing/2014/main" id="{6FB28309-9D00-BDAD-55E3-9B2B31462824}"/>
              </a:ext>
            </a:extLst>
          </p:cNvPr>
          <p:cNvSpPr txBox="1"/>
          <p:nvPr/>
        </p:nvSpPr>
        <p:spPr>
          <a:xfrm>
            <a:off x="423939" y="9447196"/>
            <a:ext cx="14160512" cy="523220"/>
          </a:xfrm>
          <a:prstGeom prst="rect">
            <a:avLst/>
          </a:prstGeom>
          <a:noFill/>
        </p:spPr>
        <p:txBody>
          <a:bodyPr wrap="square" rtlCol="0">
            <a:spAutoFit/>
          </a:bodyPr>
          <a:lstStyle/>
          <a:p>
            <a:r>
              <a:rPr lang="es-MX" sz="1400" dirty="0">
                <a:latin typeface="Arial Narrow" panose="020B0606020202030204" pitchFamily="34" charset="0"/>
              </a:rPr>
              <a:t>* Los colores en la columna de valor del indicador, corresponde a la categorización de tres niveles de evaluación, respecto a su meta, en tal sentido, en verde se presentan los indicadores con nivel de reporte satisfactorio, en amarillo los que son aceptables, y en color rojo aquellos con avance deficiente,</a:t>
            </a:r>
            <a:endParaRPr lang="es-CO" sz="1400" dirty="0">
              <a:latin typeface="Arial Narrow" panose="020B0606020202030204" pitchFamily="34" charset="0"/>
            </a:endParaRPr>
          </a:p>
        </p:txBody>
      </p:sp>
    </p:spTree>
    <p:extLst>
      <p:ext uri="{BB962C8B-B14F-4D97-AF65-F5344CB8AC3E}">
        <p14:creationId xmlns:p14="http://schemas.microsoft.com/office/powerpoint/2010/main" val="80405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27723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F5DC6BD8-FDEA-4B35-D115-F3662153578C}"/>
              </a:ext>
            </a:extLst>
          </p:cNvPr>
          <p:cNvSpPr txBox="1"/>
          <p:nvPr/>
        </p:nvSpPr>
        <p:spPr>
          <a:xfrm>
            <a:off x="609845" y="1259313"/>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graphicFrame>
        <p:nvGraphicFramePr>
          <p:cNvPr id="2" name="Tabla 1"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415305925"/>
              </p:ext>
            </p:extLst>
          </p:nvPr>
        </p:nvGraphicFramePr>
        <p:xfrm>
          <a:off x="609845" y="1534543"/>
          <a:ext cx="14517860" cy="6816962"/>
        </p:xfrm>
        <a:graphic>
          <a:graphicData uri="http://schemas.openxmlformats.org/drawingml/2006/table">
            <a:tbl>
              <a:tblPr firstRow="1"/>
              <a:tblGrid>
                <a:gridCol w="4689049">
                  <a:extLst>
                    <a:ext uri="{9D8B030D-6E8A-4147-A177-3AD203B41FA5}">
                      <a16:colId xmlns:a16="http://schemas.microsoft.com/office/drawing/2014/main" val="2446413944"/>
                    </a:ext>
                  </a:extLst>
                </a:gridCol>
                <a:gridCol w="1234837">
                  <a:extLst>
                    <a:ext uri="{9D8B030D-6E8A-4147-A177-3AD203B41FA5}">
                      <a16:colId xmlns:a16="http://schemas.microsoft.com/office/drawing/2014/main" val="4069608448"/>
                    </a:ext>
                  </a:extLst>
                </a:gridCol>
                <a:gridCol w="1535206">
                  <a:extLst>
                    <a:ext uri="{9D8B030D-6E8A-4147-A177-3AD203B41FA5}">
                      <a16:colId xmlns:a16="http://schemas.microsoft.com/office/drawing/2014/main" val="2954746220"/>
                    </a:ext>
                  </a:extLst>
                </a:gridCol>
                <a:gridCol w="7058768">
                  <a:extLst>
                    <a:ext uri="{9D8B030D-6E8A-4147-A177-3AD203B41FA5}">
                      <a16:colId xmlns:a16="http://schemas.microsoft.com/office/drawing/2014/main" val="856434993"/>
                    </a:ext>
                  </a:extLst>
                </a:gridCol>
              </a:tblGrid>
              <a:tr h="477122">
                <a:tc>
                  <a:txBody>
                    <a:bodyPr/>
                    <a:lstStyle/>
                    <a:p>
                      <a:pPr algn="l" rtl="0" fontAlgn="t"/>
                      <a:r>
                        <a:rPr lang="es-CO" sz="2000" b="1" i="0" u="none" strike="noStrike" dirty="0">
                          <a:solidFill>
                            <a:srgbClr val="FFFFFF"/>
                          </a:solidFill>
                          <a:effectLst/>
                          <a:latin typeface="Arial Narrow" panose="020B0606020202030204" pitchFamily="34" charset="0"/>
                        </a:rPr>
                        <a:t>Nombre del Indicador</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u="none" strike="noStrike" dirty="0">
                          <a:solidFill>
                            <a:schemeClr val="bg1"/>
                          </a:solidFill>
                          <a:effectLst/>
                          <a:latin typeface="Arial Narrow" panose="020B0606020202030204" pitchFamily="34" charset="0"/>
                        </a:rPr>
                        <a:t>Meta Anual </a:t>
                      </a:r>
                      <a:endParaRPr lang="es-CO" sz="1600" b="1" i="0" u="none" strike="noStrike" dirty="0">
                        <a:solidFill>
                          <a:schemeClr val="bg1"/>
                        </a:solidFill>
                        <a:effectLst/>
                        <a:latin typeface="Arial Narrow" panose="020B0606020202030204" pitchFamily="34" charset="0"/>
                      </a:endParaRPr>
                    </a:p>
                  </a:txBody>
                  <a:tcPr marL="7961" marR="7961" marT="79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CO" sz="1600" u="none" strike="noStrike" dirty="0">
                          <a:solidFill>
                            <a:schemeClr val="bg1"/>
                          </a:solidFill>
                          <a:effectLst/>
                          <a:latin typeface="Arial Narrow" panose="020B0606020202030204" pitchFamily="34" charset="0"/>
                        </a:rPr>
                        <a:t>Valor del indicador*</a:t>
                      </a:r>
                      <a:endParaRPr lang="es-CO" sz="1600" b="1" i="0" u="none" strike="noStrike" dirty="0">
                        <a:solidFill>
                          <a:schemeClr val="bg1"/>
                        </a:solidFill>
                        <a:effectLst/>
                        <a:latin typeface="Arial Narrow" panose="020B0606020202030204" pitchFamily="34" charset="0"/>
                      </a:endParaRPr>
                    </a:p>
                  </a:txBody>
                  <a:tcPr marL="7961" marR="7961" marT="79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2000" b="1" i="0" u="none" strike="noStrike" dirty="0">
                          <a:solidFill>
                            <a:srgbClr val="FFFFFF"/>
                          </a:solidFill>
                          <a:effectLst/>
                          <a:latin typeface="Arial Narrow" panose="020B0606020202030204" pitchFamily="34" charset="0"/>
                        </a:rPr>
                        <a:t>Observación </a:t>
                      </a:r>
                    </a:p>
                  </a:txBody>
                  <a:tcPr marL="6931" marR="6931" marT="693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918984264"/>
                  </a:ext>
                </a:extLst>
              </a:tr>
              <a:tr h="571114">
                <a:tc>
                  <a:txBody>
                    <a:bodyPr/>
                    <a:lstStyle/>
                    <a:p>
                      <a:pPr algn="l" fontAlgn="t"/>
                      <a:r>
                        <a:rPr lang="es-ES" sz="1600" b="0" i="0" u="none" strike="noStrike" dirty="0">
                          <a:solidFill>
                            <a:srgbClr val="000000"/>
                          </a:solidFill>
                          <a:effectLst/>
                          <a:latin typeface="Arial Narrow" panose="020B0606020202030204" pitchFamily="34" charset="0"/>
                        </a:rPr>
                        <a:t>Número de estudios y diseños para el reforzamiento y/o adecuación de estaciones de bomberos.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s-CO" sz="1600" b="0" i="0" u="none" strike="noStrike" dirty="0">
                          <a:solidFill>
                            <a:srgbClr val="000000"/>
                          </a:solidFill>
                          <a:effectLst/>
                          <a:latin typeface="Arial Narrow" panose="020B0606020202030204" pitchFamily="34" charset="0"/>
                        </a:rPr>
                        <a:t> 2 (100%)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91,00%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El proceso de Estudios y Diseños para determinar la viabilidad de la alternativa constructiva adecuada para la estación de Bomberos B-13 Caobos Salazar con el fin de mantener las instalaciones en óptimas condiciones físicas desde el punto de vista operativo, funcional y estructural fue adjudicado y su ejecución dio inicio con el desarrollo de las etapas preliminares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966276"/>
                  </a:ext>
                </a:extLst>
              </a:tr>
              <a:tr h="624314">
                <a:tc>
                  <a:txBody>
                    <a:bodyPr/>
                    <a:lstStyle/>
                    <a:p>
                      <a:pPr algn="l" fontAlgn="t"/>
                      <a:r>
                        <a:rPr lang="es-ES" sz="1600" b="0" i="0" u="none" strike="noStrike" dirty="0">
                          <a:solidFill>
                            <a:srgbClr val="000000"/>
                          </a:solidFill>
                          <a:effectLst/>
                          <a:latin typeface="Arial Narrow" panose="020B0606020202030204" pitchFamily="34" charset="0"/>
                        </a:rPr>
                        <a:t>Porcentaje de cumplimiento de plan de mantenimiento de los vehículos.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88,00%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Durante el tercer trimestre del 2022, se evidencia un avance total acumulado de 88%, lo anterior teniendo en cuenta que La Subdirección Logística se encuentra adelantando varios procesos internos los cuales se estiman finalizar en el cuarto trimestre del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794596"/>
                  </a:ext>
                </a:extLst>
              </a:tr>
              <a:tr h="1234724">
                <a:tc>
                  <a:txBody>
                    <a:bodyPr/>
                    <a:lstStyle/>
                    <a:p>
                      <a:pPr algn="l" fontAlgn="t"/>
                      <a:r>
                        <a:rPr lang="es-ES" sz="1600" b="0" i="0" u="none" strike="noStrike" dirty="0">
                          <a:solidFill>
                            <a:srgbClr val="000000"/>
                          </a:solidFill>
                          <a:effectLst/>
                          <a:latin typeface="Arial Narrow" panose="020B0606020202030204" pitchFamily="34" charset="0"/>
                        </a:rPr>
                        <a:t>Número de planes, proyectos e instrumentos de gestión de riesgo misional formulados en el periodo</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21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De Manera acumulada anual, se alcanzaron 21 planes, proyectos e instrumentos de gestión de riesgo misional formulados, en el tercer trimestre se adelantaron 4 de ellos, correspondientes a  </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 Webinar EIR</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 Procedimiento de activación mesa eir</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 Informe Pólvora Julio </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 Plan de acción feria de servicios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60576"/>
                  </a:ext>
                </a:extLst>
              </a:tr>
              <a:tr h="352778">
                <a:tc>
                  <a:txBody>
                    <a:bodyPr/>
                    <a:lstStyle/>
                    <a:p>
                      <a:pPr algn="l" fontAlgn="t"/>
                      <a:r>
                        <a:rPr lang="es-ES" sz="1600" b="0" i="0" u="none" strike="noStrike" dirty="0">
                          <a:solidFill>
                            <a:srgbClr val="000000"/>
                          </a:solidFill>
                          <a:effectLst/>
                          <a:latin typeface="Arial Narrow" panose="020B0606020202030204" pitchFamily="34" charset="0"/>
                        </a:rPr>
                        <a:t>Porcentaje de cumplimiento de plan de mantenimiento preventivo y predictivo de las estaciones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77,00%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lvl="0" indent="0" algn="l" defTabSz="1341307" rtl="0" eaLnBrk="1" fontAlgn="t" latinLnBrk="0" hangingPunct="1">
                        <a:lnSpc>
                          <a:spcPct val="100000"/>
                        </a:lnSpc>
                        <a:spcBef>
                          <a:spcPts val="0"/>
                        </a:spcBef>
                        <a:spcAft>
                          <a:spcPts val="0"/>
                        </a:spcAft>
                        <a:buClrTx/>
                        <a:buSzTx/>
                        <a:buFontTx/>
                        <a:buNone/>
                        <a:tabLst/>
                        <a:defRPr/>
                      </a:pPr>
                      <a:r>
                        <a:rPr lang="es-MX" sz="1600" kern="1200" dirty="0">
                          <a:solidFill>
                            <a:schemeClr val="tx1"/>
                          </a:solidFill>
                          <a:latin typeface="Arial Narrow" panose="020B0606020202030204" pitchFamily="34" charset="0"/>
                          <a:ea typeface="+mn-ea"/>
                          <a:cs typeface="+mn-cs"/>
                        </a:rPr>
                        <a:t>La Subdirección Logística completo en el tercer trimestre un total de  92 visitas anuales que corresponde a un avance de 77%, frente a las 120 visitas de mantenimiento preventivo del equipo menor en las diferentes estaciones de bomberos , de igual manera se realizaron 6 visitas para  mantenimiento correctivo de HEA´S y el parque automotor </a:t>
                      </a:r>
                      <a:endParaRPr lang="es-ES" sz="1600" kern="1200" dirty="0">
                        <a:solidFill>
                          <a:schemeClr val="tx1"/>
                        </a:solidFill>
                        <a:latin typeface="Arial Narrow" panose="020B0606020202030204" pitchFamily="34" charset="0"/>
                        <a:ea typeface="+mn-ea"/>
                        <a:cs typeface="+mn-cs"/>
                      </a:endParaRPr>
                    </a:p>
                    <a:p>
                      <a:pPr algn="l" fontAlgn="t"/>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8941089"/>
                  </a:ext>
                </a:extLst>
              </a:tr>
              <a:tr h="352778">
                <a:tc>
                  <a:txBody>
                    <a:bodyPr/>
                    <a:lstStyle/>
                    <a:p>
                      <a:pPr algn="l" fontAlgn="t"/>
                      <a:r>
                        <a:rPr lang="es-ES" sz="1600" b="0" i="0" u="none" strike="noStrike" dirty="0">
                          <a:solidFill>
                            <a:srgbClr val="000000"/>
                          </a:solidFill>
                          <a:effectLst/>
                          <a:latin typeface="Arial Narrow" panose="020B0606020202030204" pitchFamily="34" charset="0"/>
                        </a:rPr>
                        <a:t>Porcentaje de requerimientos e inspecciones realizadas.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MX" sz="1600" b="0" i="0" u="none" strike="noStrike" dirty="0">
                          <a:solidFill>
                            <a:srgbClr val="000000"/>
                          </a:solidFill>
                          <a:effectLst/>
                          <a:latin typeface="Arial Narrow" panose="020B0606020202030204" pitchFamily="34" charset="0"/>
                        </a:rPr>
                        <a:t>A demanda </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s-MX" sz="1600" kern="1200" dirty="0">
                          <a:solidFill>
                            <a:schemeClr val="tx1"/>
                          </a:solidFill>
                          <a:latin typeface="Arial Narrow" panose="020B0606020202030204" pitchFamily="34" charset="0"/>
                          <a:ea typeface="+mn-ea"/>
                          <a:cs typeface="+mn-cs"/>
                        </a:rPr>
                        <a:t>Se han atendido durante el primer trimestre de 2022 un total de 5012 inspecciones técnicas a establecimientos comerciales en la ciudad de Bogotá.</a:t>
                      </a:r>
                    </a:p>
                    <a:p>
                      <a:endParaRPr lang="es-MX" sz="1600" kern="1200" dirty="0">
                        <a:solidFill>
                          <a:schemeClr val="tx1"/>
                        </a:solidFill>
                        <a:latin typeface="Arial Narrow" panose="020B0606020202030204" pitchFamily="34" charset="0"/>
                        <a:ea typeface="+mn-ea"/>
                        <a:cs typeface="+mn-cs"/>
                      </a:endParaRPr>
                    </a:p>
                    <a:p>
                      <a:r>
                        <a:rPr lang="es-MX" sz="1600" kern="1200" dirty="0">
                          <a:solidFill>
                            <a:schemeClr val="tx1"/>
                          </a:solidFill>
                          <a:latin typeface="Arial Narrow" panose="020B0606020202030204" pitchFamily="34" charset="0"/>
                          <a:ea typeface="+mn-ea"/>
                          <a:cs typeface="+mn-cs"/>
                        </a:rPr>
                        <a:t>Durante el segundo trimestre del año se generaron 6985 conceptos técnicos. </a:t>
                      </a:r>
                    </a:p>
                    <a:p>
                      <a:r>
                        <a:rPr lang="es-MX" sz="1600" kern="1200" dirty="0">
                          <a:solidFill>
                            <a:schemeClr val="tx1"/>
                          </a:solidFill>
                          <a:latin typeface="Arial Narrow" panose="020B0606020202030204" pitchFamily="34" charset="0"/>
                          <a:ea typeface="+mn-ea"/>
                          <a:cs typeface="+mn-cs"/>
                        </a:rPr>
                        <a:t>En el mes de julio se realizaron 1093 inspecciones</a:t>
                      </a:r>
                    </a:p>
                    <a:p>
                      <a:r>
                        <a:rPr lang="es-MX" sz="1600" kern="1200" dirty="0">
                          <a:solidFill>
                            <a:schemeClr val="tx1"/>
                          </a:solidFill>
                          <a:latin typeface="Arial Narrow" panose="020B0606020202030204" pitchFamily="34" charset="0"/>
                          <a:ea typeface="+mn-ea"/>
                          <a:cs typeface="+mn-cs"/>
                        </a:rPr>
                        <a:t>En el mes de agosto se realizaron 2316 inspecciones</a:t>
                      </a:r>
                    </a:p>
                    <a:p>
                      <a:r>
                        <a:rPr lang="es-MX" sz="1600" kern="1200" dirty="0">
                          <a:solidFill>
                            <a:schemeClr val="tx1"/>
                          </a:solidFill>
                          <a:latin typeface="Arial Narrow" panose="020B0606020202030204" pitchFamily="34" charset="0"/>
                          <a:ea typeface="+mn-ea"/>
                          <a:cs typeface="+mn-cs"/>
                        </a:rPr>
                        <a:t>En el mes de septiembre se realizaron 1423 inspecciones</a:t>
                      </a:r>
                    </a:p>
                    <a:p>
                      <a:pPr algn="l" fontAlgn="t"/>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890653"/>
                  </a:ext>
                </a:extLst>
              </a:tr>
            </a:tbl>
          </a:graphicData>
        </a:graphic>
      </p:graphicFrame>
      <p:sp>
        <p:nvSpPr>
          <p:cNvPr id="8" name="CuadroTexto 7">
            <a:extLst>
              <a:ext uri="{FF2B5EF4-FFF2-40B4-BE49-F238E27FC236}">
                <a16:creationId xmlns:a16="http://schemas.microsoft.com/office/drawing/2014/main" id="{74F6B17C-219E-0E4F-2898-A6E33F670E04}"/>
              </a:ext>
            </a:extLst>
          </p:cNvPr>
          <p:cNvSpPr txBox="1"/>
          <p:nvPr/>
        </p:nvSpPr>
        <p:spPr>
          <a:xfrm>
            <a:off x="764312" y="8979343"/>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68839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27562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CuadroTexto 7">
            <a:extLst>
              <a:ext uri="{FF2B5EF4-FFF2-40B4-BE49-F238E27FC236}">
                <a16:creationId xmlns:a16="http://schemas.microsoft.com/office/drawing/2014/main" id="{19D5D1E4-64A3-8183-307F-77BD758BB85A}"/>
              </a:ext>
            </a:extLst>
          </p:cNvPr>
          <p:cNvSpPr txBox="1"/>
          <p:nvPr/>
        </p:nvSpPr>
        <p:spPr>
          <a:xfrm>
            <a:off x="527970" y="1162496"/>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graphicFrame>
        <p:nvGraphicFramePr>
          <p:cNvPr id="2" name="Tabla 1"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3343447356"/>
              </p:ext>
            </p:extLst>
          </p:nvPr>
        </p:nvGraphicFramePr>
        <p:xfrm>
          <a:off x="555424" y="1520398"/>
          <a:ext cx="14646476" cy="6997113"/>
        </p:xfrm>
        <a:graphic>
          <a:graphicData uri="http://schemas.openxmlformats.org/drawingml/2006/table">
            <a:tbl>
              <a:tblPr firstRow="1"/>
              <a:tblGrid>
                <a:gridCol w="3147046">
                  <a:extLst>
                    <a:ext uri="{9D8B030D-6E8A-4147-A177-3AD203B41FA5}">
                      <a16:colId xmlns:a16="http://schemas.microsoft.com/office/drawing/2014/main" val="37928611"/>
                    </a:ext>
                  </a:extLst>
                </a:gridCol>
                <a:gridCol w="1499101">
                  <a:extLst>
                    <a:ext uri="{9D8B030D-6E8A-4147-A177-3AD203B41FA5}">
                      <a16:colId xmlns:a16="http://schemas.microsoft.com/office/drawing/2014/main" val="4250134954"/>
                    </a:ext>
                  </a:extLst>
                </a:gridCol>
                <a:gridCol w="929822">
                  <a:extLst>
                    <a:ext uri="{9D8B030D-6E8A-4147-A177-3AD203B41FA5}">
                      <a16:colId xmlns:a16="http://schemas.microsoft.com/office/drawing/2014/main" val="802031343"/>
                    </a:ext>
                  </a:extLst>
                </a:gridCol>
                <a:gridCol w="9070507">
                  <a:extLst>
                    <a:ext uri="{9D8B030D-6E8A-4147-A177-3AD203B41FA5}">
                      <a16:colId xmlns:a16="http://schemas.microsoft.com/office/drawing/2014/main" val="1246599778"/>
                    </a:ext>
                  </a:extLst>
                </a:gridCol>
              </a:tblGrid>
              <a:tr h="437775">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Valor del indicador</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Meta Anual</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4385" marR="4385" marT="438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123470717"/>
                  </a:ext>
                </a:extLst>
              </a:tr>
              <a:tr h="1228705">
                <a:tc>
                  <a:txBody>
                    <a:bodyPr/>
                    <a:lstStyle/>
                    <a:p>
                      <a:pPr algn="l" fontAlgn="t"/>
                      <a:r>
                        <a:rPr lang="es-ES" sz="1600" b="0" i="0" u="none" strike="noStrike" dirty="0">
                          <a:solidFill>
                            <a:srgbClr val="000000"/>
                          </a:solidFill>
                          <a:effectLst/>
                          <a:latin typeface="Arial Narrow" panose="020B0606020202030204" pitchFamily="34" charset="0"/>
                        </a:rPr>
                        <a:t>Población impactada en el marco de los programas de sostenibilidad</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La medición del indicador en 75% corresponde al cumplimiento de la totalidad de las acciones previstas para impactar a la población objetivo en el marco de los programas de sostenibilidad así:</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Sostenibilidad social: 22 contratistas vinculados con contrato digno e  incluyente.</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Sostenibilidad ambiental:  1 líder de infraestructura  con beca de formación  con el consejo colombiano de infraestructura sostenible.</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900 personas recibieron sobres de semillas de Eugenias en comando y estaciones como inicio de capacitación de semilleros para posterior siembra por el proyecto uno más por Bogotá</a:t>
                      </a:r>
                      <a:br>
                        <a:rPr lang="es-ES" sz="1600" b="0" i="0" u="none" strike="noStrike" dirty="0">
                          <a:solidFill>
                            <a:srgbClr val="000000"/>
                          </a:solidFill>
                          <a:effectLst/>
                          <a:latin typeface="Arial Narrow" panose="020B0606020202030204" pitchFamily="34" charset="0"/>
                        </a:rPr>
                      </a:b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0249451"/>
                  </a:ext>
                </a:extLst>
              </a:tr>
              <a:tr h="1175821">
                <a:tc>
                  <a:txBody>
                    <a:bodyPr/>
                    <a:lstStyle/>
                    <a:p>
                      <a:pPr algn="l" fontAlgn="t"/>
                      <a:r>
                        <a:rPr lang="es-ES" sz="1600" b="0" i="0" u="none" strike="noStrike" dirty="0">
                          <a:solidFill>
                            <a:srgbClr val="000000"/>
                          </a:solidFill>
                          <a:effectLst/>
                          <a:latin typeface="Arial Narrow" panose="020B0606020202030204" pitchFamily="34" charset="0"/>
                        </a:rPr>
                        <a:t>Porcentaje de cumplimiento de la implementación del plan integrado de apoyo administrativo y financiero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75,00%</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Se realizaron informes de seguimiento a la ejecución presupuestal y de respuesta administrativo que da cuenta de:</a:t>
                      </a:r>
                      <a:br>
                        <a:rPr lang="es-ES" sz="1600" b="0" i="0" u="none" strike="noStrike" dirty="0">
                          <a:solidFill>
                            <a:srgbClr val="000000"/>
                          </a:solidFill>
                          <a:effectLst/>
                          <a:latin typeface="Arial Narrow" panose="020B0606020202030204" pitchFamily="34" charset="0"/>
                        </a:rPr>
                      </a:b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1. Informe Cierre Vigencia anterior</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2. Informe radicación y devoluciones por dependencia </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3. Informe de avance gestión de pagos</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4. Atención de requerimientos administrativos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9409"/>
                  </a:ext>
                </a:extLst>
              </a:tr>
              <a:tr h="1001905">
                <a:tc>
                  <a:txBody>
                    <a:bodyPr/>
                    <a:lstStyle/>
                    <a:p>
                      <a:pPr algn="l" fontAlgn="t"/>
                      <a:r>
                        <a:rPr lang="es-ES" sz="1600" b="0" i="0" u="none" strike="noStrike" dirty="0">
                          <a:solidFill>
                            <a:srgbClr val="000000"/>
                          </a:solidFill>
                          <a:effectLst/>
                          <a:latin typeface="Arial Narrow" panose="020B0606020202030204" pitchFamily="34" charset="0"/>
                        </a:rPr>
                        <a:t>Porcentaje de implementación del plan de sostenibilidad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75,00%</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El plan de trabajo correspondiente al tercer trimestre se encuentra cumplido en su totalidad, destacándose:</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Visita a las 17 estaciones y edificio comando para divulgar política ambiental </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Entrega de elementos reciclados susceptibles de recuperación a asociación Pedro León Trabuchi</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Verificación de los parámetros ambientales en la totalidad de las sedes de la entidad</a:t>
                      </a:r>
                      <a:br>
                        <a:rPr lang="es-ES" sz="1600" b="0" i="0" u="none" strike="noStrike" dirty="0">
                          <a:solidFill>
                            <a:srgbClr val="000000"/>
                          </a:solidFill>
                          <a:effectLst/>
                          <a:latin typeface="Arial Narrow" panose="020B0606020202030204" pitchFamily="34" charset="0"/>
                        </a:rPr>
                      </a:br>
                      <a:r>
                        <a:rPr lang="es-ES" sz="1600" b="0" i="0" u="none" strike="noStrike" dirty="0">
                          <a:solidFill>
                            <a:srgbClr val="000000"/>
                          </a:solidFill>
                          <a:effectLst/>
                          <a:latin typeface="Arial Narrow" panose="020B0606020202030204" pitchFamily="34" charset="0"/>
                        </a:rPr>
                        <a:t>Elaboración del Manual de compras verdes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021309"/>
                  </a:ext>
                </a:extLst>
              </a:tr>
              <a:tr h="851530">
                <a:tc>
                  <a:txBody>
                    <a:bodyPr/>
                    <a:lstStyle/>
                    <a:p>
                      <a:pPr algn="l" fontAlgn="t"/>
                      <a:r>
                        <a:rPr lang="es-ES" sz="1600" b="0" i="0" u="none" strike="noStrike" dirty="0">
                          <a:solidFill>
                            <a:srgbClr val="000000"/>
                          </a:solidFill>
                          <a:effectLst/>
                          <a:latin typeface="Arial Narrow" panose="020B0606020202030204" pitchFamily="34" charset="0"/>
                        </a:rPr>
                        <a:t>Madurez del Modelo de Seguridad y Privacidad de la Información.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76,00%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75,00%</a:t>
                      </a: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 Para el tercer trimestre a cierre de 30  de septiembre , se observó un avance en temas de concientización a los funcionarios que laboran en las diferentes estaciones de Bomberos Bogotá. Adicionalmente se realizó campaña de Phishing  durante la semana de innovación y conocimiento</a:t>
                      </a:r>
                    </a:p>
                    <a:p>
                      <a:pPr algn="l" fontAlgn="t"/>
                      <a:r>
                        <a:rPr lang="es-ES" sz="1600" b="0" i="0" u="none" strike="noStrike" dirty="0">
                          <a:solidFill>
                            <a:srgbClr val="000000"/>
                          </a:solidFill>
                          <a:effectLst/>
                          <a:latin typeface="Arial Narrow" panose="020B0606020202030204" pitchFamily="34" charset="0"/>
                        </a:rPr>
                        <a:t>En Ciberseguridad no se denotan avances ya que dependemos de  herramientas tecnológicas apropiadas para la detección y protección de amenazas cibernéticas.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9177662"/>
                  </a:ext>
                </a:extLst>
              </a:tr>
              <a:tr h="707178">
                <a:tc>
                  <a:txBody>
                    <a:bodyPr/>
                    <a:lstStyle/>
                    <a:p>
                      <a:pPr algn="l" fontAlgn="t"/>
                      <a:r>
                        <a:rPr lang="es-ES" sz="1600" b="0" i="0" u="none" strike="noStrike" dirty="0">
                          <a:solidFill>
                            <a:srgbClr val="000000"/>
                          </a:solidFill>
                          <a:effectLst/>
                          <a:latin typeface="Arial Narrow" panose="020B0606020202030204" pitchFamily="34" charset="0"/>
                        </a:rPr>
                        <a:t>Gestión de Incidentes de Seguridad de la Información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En el tercer trimestre  de acuerdo a los seguimientos no se presentaron incidentes que afectaran la seguridad y la privacidad de la información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7146594"/>
                  </a:ext>
                </a:extLst>
              </a:tr>
            </a:tbl>
          </a:graphicData>
        </a:graphic>
      </p:graphicFrame>
      <p:sp>
        <p:nvSpPr>
          <p:cNvPr id="7" name="CuadroTexto 6">
            <a:extLst>
              <a:ext uri="{FF2B5EF4-FFF2-40B4-BE49-F238E27FC236}">
                <a16:creationId xmlns:a16="http://schemas.microsoft.com/office/drawing/2014/main" id="{D56676D7-0F71-E881-508D-FAB748DAED49}"/>
              </a:ext>
            </a:extLst>
          </p:cNvPr>
          <p:cNvSpPr txBox="1"/>
          <p:nvPr/>
        </p:nvSpPr>
        <p:spPr>
          <a:xfrm>
            <a:off x="555424" y="960947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70627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60F01E6F-C070-8A90-738D-AE7F5B9F0ACA}"/>
              </a:ext>
            </a:extLst>
          </p:cNvPr>
          <p:cNvSpPr/>
          <p:nvPr/>
        </p:nvSpPr>
        <p:spPr>
          <a:xfrm>
            <a:off x="7796463" y="-9754"/>
            <a:ext cx="5689569" cy="830997"/>
          </a:xfrm>
          <a:prstGeom prst="rect">
            <a:avLst/>
          </a:prstGeom>
        </p:spPr>
        <p:txBody>
          <a:bodyPr wrap="squar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dirty="0">
                <a:solidFill>
                  <a:prstClr val="white">
                    <a:lumMod val="50000"/>
                  </a:prstClr>
                </a:solidFill>
                <a:latin typeface="Calibri"/>
              </a:rPr>
              <a:t>Tabla # 3 Indicadores  </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noGrp="1"/>
          </p:cNvSpPr>
          <p:nvPr>
            <p:ph type="title" idx="4294967295"/>
          </p:nvPr>
        </p:nvSpPr>
        <p:spPr>
          <a:xfrm>
            <a:off x="9443803" y="735279"/>
            <a:ext cx="4507821"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a:t>
            </a:r>
            <a:r>
              <a:rPr kumimoji="0" lang="es-ES" sz="4374"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3" name="CuadroTexto 12">
            <a:extLst>
              <a:ext uri="{FF2B5EF4-FFF2-40B4-BE49-F238E27FC236}">
                <a16:creationId xmlns:a16="http://schemas.microsoft.com/office/drawing/2014/main" id="{D9ACD1E1-5C08-1D12-CCE6-BBC437782B25}"/>
              </a:ext>
            </a:extLst>
          </p:cNvPr>
          <p:cNvSpPr txBox="1"/>
          <p:nvPr/>
        </p:nvSpPr>
        <p:spPr>
          <a:xfrm>
            <a:off x="855948" y="1339111"/>
            <a:ext cx="6296526" cy="276999"/>
          </a:xfrm>
          <a:prstGeom prst="rect">
            <a:avLst/>
          </a:prstGeom>
          <a:noFill/>
        </p:spPr>
        <p:txBody>
          <a:bodyPr wrap="square">
            <a:spAutoFit/>
          </a:bodyPr>
          <a:lstStyle/>
          <a:p>
            <a:r>
              <a:rPr lang="es-CO" sz="1200" i="1" dirty="0">
                <a:latin typeface="Arial Narrow" panose="020B0606020202030204" pitchFamily="34" charset="0"/>
              </a:rPr>
              <a:t>Continuación Tabla 3. Indicadores de Plan de Acción </a:t>
            </a:r>
          </a:p>
        </p:txBody>
      </p:sp>
      <p:graphicFrame>
        <p:nvGraphicFramePr>
          <p:cNvPr id="4" name="Tabla 3" descr="Continuacion Tabla Indicadores Plan de Acción" title="Continuacion Tabla Indicadores Plan de Acción"/>
          <p:cNvGraphicFramePr>
            <a:graphicFrameLocks noGrp="1"/>
          </p:cNvGraphicFramePr>
          <p:nvPr>
            <p:extLst>
              <p:ext uri="{D42A27DB-BD31-4B8C-83A1-F6EECF244321}">
                <p14:modId xmlns:p14="http://schemas.microsoft.com/office/powerpoint/2010/main" val="2960381438"/>
              </p:ext>
            </p:extLst>
          </p:nvPr>
        </p:nvGraphicFramePr>
        <p:xfrm>
          <a:off x="832678" y="1785844"/>
          <a:ext cx="13881031" cy="8299406"/>
        </p:xfrm>
        <a:graphic>
          <a:graphicData uri="http://schemas.openxmlformats.org/drawingml/2006/table">
            <a:tbl>
              <a:tblPr firstRow="1"/>
              <a:tblGrid>
                <a:gridCol w="4213357">
                  <a:extLst>
                    <a:ext uri="{9D8B030D-6E8A-4147-A177-3AD203B41FA5}">
                      <a16:colId xmlns:a16="http://schemas.microsoft.com/office/drawing/2014/main" val="2536869404"/>
                    </a:ext>
                  </a:extLst>
                </a:gridCol>
                <a:gridCol w="1235242">
                  <a:extLst>
                    <a:ext uri="{9D8B030D-6E8A-4147-A177-3AD203B41FA5}">
                      <a16:colId xmlns:a16="http://schemas.microsoft.com/office/drawing/2014/main" val="1708487161"/>
                    </a:ext>
                  </a:extLst>
                </a:gridCol>
                <a:gridCol w="1042737">
                  <a:extLst>
                    <a:ext uri="{9D8B030D-6E8A-4147-A177-3AD203B41FA5}">
                      <a16:colId xmlns:a16="http://schemas.microsoft.com/office/drawing/2014/main" val="3022162680"/>
                    </a:ext>
                  </a:extLst>
                </a:gridCol>
                <a:gridCol w="7389695">
                  <a:extLst>
                    <a:ext uri="{9D8B030D-6E8A-4147-A177-3AD203B41FA5}">
                      <a16:colId xmlns:a16="http://schemas.microsoft.com/office/drawing/2014/main" val="1259614394"/>
                    </a:ext>
                  </a:extLst>
                </a:gridCol>
              </a:tblGrid>
              <a:tr h="451150">
                <a:tc>
                  <a:txBody>
                    <a:bodyPr/>
                    <a:lstStyle/>
                    <a:p>
                      <a:pPr algn="l" rtl="0" fontAlgn="t"/>
                      <a:r>
                        <a:rPr lang="es-CO" sz="1600" b="1" i="0" u="none" strike="noStrike" dirty="0">
                          <a:solidFill>
                            <a:srgbClr val="FFFFFF"/>
                          </a:solidFill>
                          <a:effectLst/>
                          <a:latin typeface="Arial Narrow" panose="020B0606020202030204" pitchFamily="34" charset="0"/>
                        </a:rPr>
                        <a:t>Nombre del Indicador</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600" b="1" i="0" u="none" strike="noStrike" dirty="0">
                          <a:solidFill>
                            <a:srgbClr val="FFFFFF"/>
                          </a:solidFill>
                          <a:effectLst/>
                          <a:latin typeface="Arial Narrow" panose="020B0606020202030204" pitchFamily="34" charset="0"/>
                        </a:rPr>
                        <a:t>Valor del indicador</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rtl="0" fontAlgn="t"/>
                      <a:r>
                        <a:rPr lang="es-CO" sz="1600" b="1" i="0" u="none" strike="noStrike" dirty="0">
                          <a:solidFill>
                            <a:srgbClr val="FFFFFF"/>
                          </a:solidFill>
                          <a:effectLst/>
                          <a:latin typeface="Arial Narrow" panose="020B0606020202030204" pitchFamily="34" charset="0"/>
                        </a:rPr>
                        <a:t>Meta Anual</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rtl="0" fontAlgn="t"/>
                      <a:r>
                        <a:rPr lang="es-CO" sz="1600" b="1" i="0" u="none" strike="noStrike" dirty="0">
                          <a:solidFill>
                            <a:srgbClr val="FFFFFF"/>
                          </a:solidFill>
                          <a:effectLst/>
                          <a:latin typeface="Arial Narrow" panose="020B0606020202030204" pitchFamily="34" charset="0"/>
                        </a:rPr>
                        <a:t>Observación </a:t>
                      </a:r>
                    </a:p>
                  </a:txBody>
                  <a:tcPr marL="8846" marR="8846" marT="8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extLst>
                  <a:ext uri="{0D108BD9-81ED-4DB2-BD59-A6C34878D82A}">
                    <a16:rowId xmlns:a16="http://schemas.microsoft.com/office/drawing/2014/main" val="3895923087"/>
                  </a:ext>
                </a:extLst>
              </a:tr>
              <a:tr h="801456">
                <a:tc>
                  <a:txBody>
                    <a:bodyPr/>
                    <a:lstStyle/>
                    <a:p>
                      <a:pPr algn="l" fontAlgn="t"/>
                      <a:r>
                        <a:rPr lang="es-ES" sz="1600" b="0" i="0" u="none" strike="noStrike" dirty="0">
                          <a:solidFill>
                            <a:srgbClr val="000000"/>
                          </a:solidFill>
                          <a:effectLst/>
                          <a:latin typeface="Arial Narrow" panose="020B0606020202030204" pitchFamily="34" charset="0"/>
                        </a:rPr>
                        <a:t>Cultura en Seguridad de la información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70,00%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MX" sz="1600" b="0" i="0" u="none" strike="noStrike" dirty="0">
                          <a:solidFill>
                            <a:schemeClr val="tx1"/>
                          </a:solidFill>
                          <a:effectLst/>
                          <a:latin typeface="Arial Narrow" panose="020B0606020202030204" pitchFamily="34" charset="0"/>
                        </a:rPr>
                        <a:t>7</a:t>
                      </a:r>
                      <a:r>
                        <a:rPr lang="es-CO" sz="1600" b="0" i="0" u="none" strike="noStrike" dirty="0">
                          <a:solidFill>
                            <a:schemeClr val="tx1"/>
                          </a:solidFill>
                          <a:effectLst/>
                          <a:latin typeface="Arial Narrow" panose="020B0606020202030204" pitchFamily="34"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t"/>
                      <a:r>
                        <a:rPr lang="es-ES" sz="1600" b="0" i="0" u="none" strike="noStrike" dirty="0">
                          <a:solidFill>
                            <a:srgbClr val="000000"/>
                          </a:solidFill>
                          <a:effectLst/>
                          <a:latin typeface="Arial Narrow" panose="020B0606020202030204" pitchFamily="34" charset="0"/>
                        </a:rPr>
                        <a:t>. En el tercer trimestre a Septiembre 30 de 2022 se llevaron a cabo  19 jornadas de socialización </a:t>
                      </a:r>
                      <a:r>
                        <a:rPr lang="es-MX" sz="1600" b="0" i="0" u="none" strike="noStrike" dirty="0">
                          <a:solidFill>
                            <a:srgbClr val="000000"/>
                          </a:solidFill>
                          <a:effectLst/>
                          <a:latin typeface="Arial Narrow" panose="020B0606020202030204" pitchFamily="34" charset="0"/>
                        </a:rPr>
                        <a:t>en temas de Seguridad de la información y Ciberseguridad </a:t>
                      </a:r>
                      <a:r>
                        <a:rPr lang="es-ES" sz="1600" b="0" i="0" u="none" strike="noStrike" dirty="0">
                          <a:solidFill>
                            <a:srgbClr val="000000"/>
                          </a:solidFill>
                          <a:effectLst/>
                          <a:latin typeface="Arial Narrow" panose="020B0606020202030204" pitchFamily="34" charset="0"/>
                        </a:rPr>
                        <a:t> distribuidas así (4 en julio, 8 en agosto y 7 en septiembre temas de Seguridad de la información y Ciberseguridad en las estaciones de Bosa, Candelaria La Nueva, Fontibón, Bella Vista  y se partición en la Feria de Innovación y Conocimiento por medio de video con tip´s en   Seguridad de la información y Ciberseguridad., además se realizo campaña de phishing  dirigida a 200 buzones de correo de servidores  y / o contratistas de la UAECOB.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688080"/>
                  </a:ext>
                </a:extLst>
              </a:tr>
              <a:tr h="451150">
                <a:tc>
                  <a:txBody>
                    <a:bodyPr/>
                    <a:lstStyle/>
                    <a:p>
                      <a:pPr algn="l" fontAlgn="t"/>
                      <a:r>
                        <a:rPr lang="es-ES" sz="1600" b="0" i="0" u="none" strike="noStrike" dirty="0">
                          <a:solidFill>
                            <a:srgbClr val="000000"/>
                          </a:solidFill>
                          <a:effectLst/>
                          <a:latin typeface="Arial Narrow" panose="020B0606020202030204" pitchFamily="34" charset="0"/>
                        </a:rPr>
                        <a:t>Sensibilización en Modelo de Seguridad  y Privacidad de la Información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72,00%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fontAlgn="t"/>
                      <a:r>
                        <a:rPr lang="es-ES" sz="1600" b="0" i="0" u="none" strike="noStrike" dirty="0">
                          <a:solidFill>
                            <a:srgbClr val="000000"/>
                          </a:solidFill>
                          <a:effectLst/>
                          <a:latin typeface="Arial Narrow" panose="020B0606020202030204" pitchFamily="34" charset="0"/>
                        </a:rPr>
                        <a:t>Para el tercer trimestre a septiembre 30 se  realizaron visitas y charlas en tema de Seguridad de la Información y Ciberseguridad  en estaciones como Fontibón, Ferias, Bellavista, Caobos, Puente Aranda, Restrepo, Kennedy, Candelaria la Nueva entre otras, se capacitaron en total 141 personas (40 julio, 76 en agosto y 35 personas en septiembre ,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9413088"/>
                  </a:ext>
                </a:extLst>
              </a:tr>
              <a:tr h="451150">
                <a:tc>
                  <a:txBody>
                    <a:bodyPr/>
                    <a:lstStyle/>
                    <a:p>
                      <a:pPr algn="l" fontAlgn="t"/>
                      <a:r>
                        <a:rPr lang="es-ES" sz="1600" b="0" i="0" u="none" strike="noStrike" dirty="0">
                          <a:solidFill>
                            <a:srgbClr val="000000"/>
                          </a:solidFill>
                          <a:effectLst/>
                          <a:latin typeface="Arial Narrow" panose="020B0606020202030204" pitchFamily="34" charset="0"/>
                        </a:rPr>
                        <a:t>Porcentaje de cumplimiento de los niveles de servicio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59,00%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s-ES" sz="1600" b="0" i="0" u="none" strike="noStrike" dirty="0">
                          <a:solidFill>
                            <a:srgbClr val="000000"/>
                          </a:solidFill>
                          <a:effectLst/>
                          <a:latin typeface="Arial Narrow" panose="020B0606020202030204" pitchFamily="34" charset="0"/>
                        </a:rPr>
                        <a:t>Durante el tercer trimestre del 2022, se evidencia un avance total acumulado de 59% teniendo en cuenta los diferentes procesos que se encuentra adelantando la subdirección Logística,  los cuales se estima finalizar en el cuarto trimestre del 2022.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1078127"/>
                  </a:ext>
                </a:extLst>
              </a:tr>
              <a:tr h="451150">
                <a:tc>
                  <a:txBody>
                    <a:bodyPr/>
                    <a:lstStyle/>
                    <a:p>
                      <a:pPr algn="l" fontAlgn="t"/>
                      <a:r>
                        <a:rPr lang="es-CO" sz="1600" b="0" i="0" u="none" strike="noStrike" dirty="0">
                          <a:solidFill>
                            <a:srgbClr val="000000"/>
                          </a:solidFill>
                          <a:effectLst/>
                          <a:latin typeface="Arial Narrow" panose="020B0606020202030204" pitchFamily="34" charset="0"/>
                        </a:rPr>
                        <a:t>Gestión de vulnerabilidades de TI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45,00%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s-MX" sz="1600" b="0" i="0" u="none" strike="noStrike" dirty="0">
                          <a:solidFill>
                            <a:srgbClr val="FF0000"/>
                          </a:solidFill>
                          <a:effectLst/>
                          <a:latin typeface="Arial Narrow" panose="020B0606020202030204" pitchFamily="34" charset="0"/>
                        </a:rPr>
                        <a:t> </a:t>
                      </a:r>
                      <a:r>
                        <a:rPr lang="es-MX" sz="1600" b="0" i="0" u="none" strike="noStrike" dirty="0">
                          <a:solidFill>
                            <a:schemeClr val="tx1"/>
                          </a:solidFill>
                          <a:effectLst/>
                          <a:latin typeface="Arial Narrow" panose="020B0606020202030204" pitchFamily="34" charset="0"/>
                        </a:rPr>
                        <a:t>El porcentaje reportado corresponde a las gestiones y vulnerabilidades analizadas en el primer semestre del año debido a que en este periodo, se conto con un sistema de análisis de las vulnerabilidades en una versión de prueba,.</a:t>
                      </a:r>
                    </a:p>
                    <a:p>
                      <a:pPr algn="l" fontAlgn="t"/>
                      <a:r>
                        <a:rPr lang="es-MX" sz="1600" b="0" i="0" u="none" strike="noStrike" dirty="0">
                          <a:solidFill>
                            <a:schemeClr val="tx1"/>
                          </a:solidFill>
                          <a:effectLst/>
                          <a:latin typeface="Arial Narrow" panose="020B0606020202030204" pitchFamily="34" charset="0"/>
                        </a:rPr>
                        <a:t>Para el tercer trimestre no se gestionaron vulnerabilidades debido a que no existe herramienta para su análisis , razón por la cual  la entidad se encuentra en proceso de adquisición de un software de análisis de vulnerabilidades</a:t>
                      </a:r>
                      <a:r>
                        <a:rPr lang="es-MX" sz="1600" b="1" i="0" u="none" strike="noStrike" dirty="0">
                          <a:solidFill>
                            <a:schemeClr val="tx1"/>
                          </a:solidFill>
                          <a:effectLst/>
                          <a:latin typeface="Arial Narrow" panose="020B0606020202030204" pitchFamily="34" charset="0"/>
                        </a:rPr>
                        <a:t>.</a:t>
                      </a:r>
                      <a:endParaRPr lang="es-ES" sz="1600" b="1" i="0" u="none" strike="noStrike" dirty="0">
                        <a:solidFill>
                          <a:schemeClr val="tx1"/>
                        </a:solidFill>
                        <a:effectLst/>
                        <a:latin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126303"/>
                  </a:ext>
                </a:extLst>
              </a:tr>
              <a:tr h="597990">
                <a:tc>
                  <a:txBody>
                    <a:bodyPr/>
                    <a:lstStyle/>
                    <a:p>
                      <a:pPr algn="l" fontAlgn="t"/>
                      <a:r>
                        <a:rPr lang="es-ES" sz="1600" b="0" i="0" u="none" strike="noStrike" dirty="0">
                          <a:solidFill>
                            <a:srgbClr val="000000"/>
                          </a:solidFill>
                          <a:effectLst/>
                          <a:latin typeface="Arial Narrow" panose="020B0606020202030204" pitchFamily="34" charset="0"/>
                        </a:rPr>
                        <a:t>Porcentaje de avance en la construcción Estación Marichuela.</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70,00%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rgbClr val="000000"/>
                          </a:solidFill>
                          <a:effectLst/>
                          <a:latin typeface="Arial Narrow" panose="020B0606020202030204" pitchFamily="34" charset="0"/>
                        </a:rPr>
                        <a:t>35,95%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es-ES" sz="1600" b="0" i="0" u="none" strike="noStrike" dirty="0">
                          <a:solidFill>
                            <a:srgbClr val="000000"/>
                          </a:solidFill>
                          <a:effectLst/>
                          <a:latin typeface="Arial Narrow" panose="020B0606020202030204" pitchFamily="34" charset="0"/>
                        </a:rPr>
                        <a:t>Al cierre del mes de septiembre  la construcción de las estación </a:t>
                      </a:r>
                      <a:r>
                        <a:rPr lang="es-ES" sz="1600" b="0" i="0" u="none" strike="noStrike" dirty="0" err="1">
                          <a:solidFill>
                            <a:srgbClr val="000000"/>
                          </a:solidFill>
                          <a:effectLst/>
                          <a:latin typeface="Arial Narrow" panose="020B0606020202030204" pitchFamily="34" charset="0"/>
                        </a:rPr>
                        <a:t>Marichuela</a:t>
                      </a:r>
                      <a:r>
                        <a:rPr lang="es-ES" sz="1600" b="0" i="0" u="none" strike="noStrike" dirty="0">
                          <a:solidFill>
                            <a:srgbClr val="000000"/>
                          </a:solidFill>
                          <a:effectLst/>
                          <a:latin typeface="Arial Narrow" panose="020B0606020202030204" pitchFamily="34" charset="0"/>
                        </a:rPr>
                        <a:t> registra un avance de 35,95%, representados en el levantamiento de vigas y columnas, para los tres pisos y semisótano con los que contará la estación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978164"/>
                  </a:ext>
                </a:extLst>
              </a:tr>
              <a:tr h="451150">
                <a:tc>
                  <a:txBody>
                    <a:bodyPr/>
                    <a:lstStyle/>
                    <a:p>
                      <a:pPr algn="l" fontAlgn="t"/>
                      <a:r>
                        <a:rPr lang="es-ES" sz="1600" b="0" i="0" u="none" strike="noStrike" dirty="0">
                          <a:solidFill>
                            <a:srgbClr val="000000"/>
                          </a:solidFill>
                          <a:effectLst/>
                          <a:latin typeface="Arial Narrow" panose="020B0606020202030204" pitchFamily="34" charset="0"/>
                        </a:rPr>
                        <a:t>Número de espacios nuevos para el desarrollo de la misionalidad de la UAECOB.</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s-CO" sz="1600" b="0" i="0" u="none" strike="noStrike" dirty="0">
                          <a:solidFill>
                            <a:srgbClr val="000000"/>
                          </a:solidFill>
                          <a:effectLst/>
                          <a:latin typeface="Arial Narrow" panose="020B0606020202030204" pitchFamily="34" charset="0"/>
                        </a:rPr>
                        <a:t>100,00%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s-CO" sz="1600" b="0" i="0" u="none" strike="noStrike" dirty="0">
                          <a:solidFill>
                            <a:schemeClr val="bg1"/>
                          </a:solidFill>
                          <a:effectLst/>
                          <a:latin typeface="Arial Narrow" panose="020B0606020202030204" pitchFamily="34" charset="0"/>
                        </a:rPr>
                        <a:t>30,00%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t"/>
                      <a:r>
                        <a:rPr lang="es-ES" sz="1600" b="0" i="0" u="none" strike="noStrike" dirty="0">
                          <a:solidFill>
                            <a:srgbClr val="000000"/>
                          </a:solidFill>
                          <a:effectLst/>
                          <a:latin typeface="Arial Narrow" panose="020B0606020202030204" pitchFamily="34" charset="0"/>
                        </a:rPr>
                        <a:t>"Como resultado de la gestión realizada por la UAE Cuerpo Oficial de Bomberos, el cinco (5) de agosto de la anualidad la Entidad, suscribió contrato con la Empresa de Acueducto y Alcantarillado de Bogotá, EAAB-ESP cuyo objeto corresponde a la entrega a título de comodato de 2,81 Has del predio denominado Las Violetas Rural, ubicado en la localidad de Usme, en un área total de 25.970,58 m2, que en virtud del principio de coordinación y colaboración entre entidades estatales, beneficia al cuerpo de bomberos enriqueciendo sus recursos de infraestructura, dado que estos espacios, en cierta medida actualmente subutilizados, ayudarán a conformar a corto y mediano plazo un conjunto de herramientas que fortalecen el nivel de entrenamiento que poseerá el cuerpo oficial de bomberos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9495930"/>
                  </a:ext>
                </a:extLst>
              </a:tr>
            </a:tbl>
          </a:graphicData>
        </a:graphic>
      </p:graphicFrame>
      <p:sp>
        <p:nvSpPr>
          <p:cNvPr id="9" name="CuadroTexto 8">
            <a:extLst>
              <a:ext uri="{FF2B5EF4-FFF2-40B4-BE49-F238E27FC236}">
                <a16:creationId xmlns:a16="http://schemas.microsoft.com/office/drawing/2014/main" id="{B51B56E4-260E-62BA-FE7B-32FCFB97E2F8}"/>
              </a:ext>
            </a:extLst>
          </p:cNvPr>
          <p:cNvSpPr txBox="1"/>
          <p:nvPr/>
        </p:nvSpPr>
        <p:spPr>
          <a:xfrm>
            <a:off x="348917" y="9782989"/>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01224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10067458" y="-65067"/>
            <a:ext cx="347402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Actividades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CuadroTexto 1">
            <a:extLst>
              <a:ext uri="{FF2B5EF4-FFF2-40B4-BE49-F238E27FC236}">
                <a16:creationId xmlns:a16="http://schemas.microsoft.com/office/drawing/2014/main" id="{0BCADEE9-796A-8C8C-D115-921B8DF76BBA}"/>
              </a:ext>
            </a:extLst>
          </p:cNvPr>
          <p:cNvSpPr txBox="1"/>
          <p:nvPr/>
        </p:nvSpPr>
        <p:spPr>
          <a:xfrm>
            <a:off x="933450" y="765930"/>
            <a:ext cx="8324850" cy="8940909"/>
          </a:xfrm>
          <a:prstGeom prst="rect">
            <a:avLst/>
          </a:prstGeom>
          <a:noFill/>
        </p:spPr>
        <p:txBody>
          <a:bodyPr wrap="square" rtlCol="0">
            <a:spAutoFit/>
          </a:bodyPr>
          <a:lstStyle/>
          <a:p>
            <a:pPr algn="just"/>
            <a:r>
              <a:rPr lang="es-MX" sz="2300" dirty="0">
                <a:latin typeface="Arial Narrow" panose="020B0606020202030204" pitchFamily="34" charset="0"/>
              </a:rPr>
              <a:t>En cumplimiento de las 84 actividades de gestión, descritas en la FOGEDI, asociadas al  cumplimiento de las acciones definidas en el Plan de Acción 22, se evidencia un avance significativo en este tercer trimestre en 37 actividades, de igual manera, se evidencia que </a:t>
            </a:r>
            <a:r>
              <a:rPr lang="es-MX" sz="2300" b="1" dirty="0">
                <a:latin typeface="Arial Narrow" panose="020B0606020202030204" pitchFamily="34" charset="0"/>
              </a:rPr>
              <a:t>39 actividades es decir un 46% de las actividades asociadas al plan de acción ya fueron ejecutadas en un 100%</a:t>
            </a:r>
          </a:p>
          <a:p>
            <a:pPr algn="just"/>
            <a:br>
              <a:rPr lang="es-MX" sz="2300" b="1" dirty="0">
                <a:latin typeface="Arial Narrow" panose="020B0606020202030204" pitchFamily="34" charset="0"/>
              </a:rPr>
            </a:br>
            <a:r>
              <a:rPr lang="es-MX" sz="2300" dirty="0">
                <a:latin typeface="Arial Narrow" panose="020B0606020202030204" pitchFamily="34" charset="0"/>
              </a:rPr>
              <a:t>Las acciones con mayor y menor nivel de avance acumulado en el tercer trimestre fueron: </a:t>
            </a:r>
          </a:p>
          <a:p>
            <a:pPr algn="just"/>
            <a:endParaRPr lang="es-MX" sz="2300" b="1" dirty="0">
              <a:latin typeface="Arial Narrow" panose="020B0606020202030204" pitchFamily="34" charset="0"/>
            </a:endParaRPr>
          </a:p>
          <a:p>
            <a:pPr marL="342900" indent="-342900" algn="just">
              <a:buFont typeface="Wingdings" panose="05000000000000000000" pitchFamily="2" charset="2"/>
              <a:buChar char="Ø"/>
            </a:pPr>
            <a:r>
              <a:rPr lang="es-MX" sz="2300" dirty="0">
                <a:latin typeface="Arial Narrow" panose="020B0606020202030204" pitchFamily="34" charset="0"/>
              </a:rPr>
              <a:t>Desarrollar el plan de  revisiones técnicas y conceptos técnicos de seguridad humana y protección contra incendios en la ciudad de Bogotá</a:t>
            </a:r>
          </a:p>
          <a:p>
            <a:pPr marL="342900" indent="-342900" algn="just">
              <a:buFont typeface="Wingdings" panose="05000000000000000000" pitchFamily="2" charset="2"/>
              <a:buChar char="Ø"/>
            </a:pPr>
            <a:r>
              <a:rPr lang="es-MX" sz="2300" dirty="0">
                <a:latin typeface="Arial Narrow" panose="020B0606020202030204" pitchFamily="34" charset="0"/>
              </a:rPr>
              <a:t>Formular, ejecutar y hacer seguimiento a la matriz de fortalecimiento a la Gestión Institucional FOGEDI  (Planes Institucionales)</a:t>
            </a:r>
          </a:p>
          <a:p>
            <a:pPr marL="342900" indent="-342900" algn="just">
              <a:buFont typeface="Wingdings" panose="05000000000000000000" pitchFamily="2" charset="2"/>
              <a:buChar char="Ø"/>
            </a:pPr>
            <a:r>
              <a:rPr lang="es-MX" sz="2300" dirty="0">
                <a:latin typeface="Arial Narrow" panose="020B0606020202030204" pitchFamily="34" charset="0"/>
              </a:rPr>
              <a:t>Soportar la operación o la respuesta con técnica y tecnología.</a:t>
            </a:r>
          </a:p>
          <a:p>
            <a:pPr marL="342900" indent="-342900" algn="just">
              <a:buFont typeface="Wingdings" panose="05000000000000000000" pitchFamily="2" charset="2"/>
              <a:buChar char="Ø"/>
            </a:pPr>
            <a:endParaRPr lang="es-MX" sz="2300" b="1" dirty="0">
              <a:latin typeface="Arial Narrow" panose="020B0606020202030204" pitchFamily="34" charset="0"/>
            </a:endParaRPr>
          </a:p>
          <a:p>
            <a:pPr algn="just"/>
            <a:r>
              <a:rPr lang="es-MX" sz="2300" dirty="0">
                <a:latin typeface="Arial Narrow" panose="020B0606020202030204" pitchFamily="34" charset="0"/>
              </a:rPr>
              <a:t>Mientras que las actividades con menor nivel de avance acumulado en el tercer trimestre fueron</a:t>
            </a:r>
          </a:p>
          <a:p>
            <a:pPr algn="just"/>
            <a:r>
              <a:rPr lang="es-MX" sz="2300" dirty="0">
                <a:latin typeface="Arial Narrow" panose="020B0606020202030204" pitchFamily="34" charset="0"/>
              </a:rPr>
              <a:t>.</a:t>
            </a:r>
          </a:p>
          <a:p>
            <a:pPr marL="342900" indent="-342900" algn="just">
              <a:buFont typeface="Wingdings" panose="05000000000000000000" pitchFamily="2" charset="2"/>
              <a:buChar char="Ø"/>
            </a:pPr>
            <a:r>
              <a:rPr lang="es-MX" sz="2300" dirty="0">
                <a:latin typeface="Arial Narrow" panose="020B0606020202030204" pitchFamily="34" charset="0"/>
              </a:rPr>
              <a:t>Desarrollar el plan de continuidad de la operación sustentado en los planes de contingencia</a:t>
            </a:r>
          </a:p>
          <a:p>
            <a:pPr marL="342900" indent="-342900" algn="just">
              <a:buFont typeface="Wingdings" panose="05000000000000000000" pitchFamily="2" charset="2"/>
              <a:buChar char="Ø"/>
            </a:pPr>
            <a:r>
              <a:rPr lang="es-MX" sz="2300" dirty="0">
                <a:latin typeface="Arial Narrow" panose="020B0606020202030204" pitchFamily="34" charset="0"/>
              </a:rPr>
              <a:t>Propuesta de documento de política publica </a:t>
            </a:r>
          </a:p>
          <a:p>
            <a:pPr marL="342900" indent="-342900" algn="just">
              <a:buFont typeface="Wingdings" panose="05000000000000000000" pitchFamily="2" charset="2"/>
              <a:buChar char="Ø"/>
            </a:pPr>
            <a:endParaRPr lang="es-MX" sz="2300" dirty="0">
              <a:latin typeface="Arial Narrow" panose="020B0606020202030204" pitchFamily="34" charset="0"/>
            </a:endParaRPr>
          </a:p>
          <a:p>
            <a:pPr algn="just"/>
            <a:r>
              <a:rPr lang="es-MX" sz="2300" dirty="0">
                <a:latin typeface="Arial Narrow" panose="020B0606020202030204" pitchFamily="34" charset="0"/>
              </a:rPr>
              <a:t>A continuación se presentan las graficas de avances por acción del Plan de Acción 2022</a:t>
            </a:r>
            <a:endParaRPr lang="es-CO" sz="2300" dirty="0">
              <a:latin typeface="Arial Narrow" panose="020B0606020202030204" pitchFamily="34" charset="0"/>
            </a:endParaRPr>
          </a:p>
        </p:txBody>
      </p:sp>
      <p:pic>
        <p:nvPicPr>
          <p:cNvPr id="9" name="Imagen 8" descr="Imagen Institucional Bomberos Bogotá, bombero manejando una manguera ">
            <a:extLst>
              <a:ext uri="{FF2B5EF4-FFF2-40B4-BE49-F238E27FC236}">
                <a16:creationId xmlns:a16="http://schemas.microsoft.com/office/drawing/2014/main" id="{ED7E1471-C163-84D6-D8C6-6CD29FE35D61}"/>
              </a:ext>
            </a:extLst>
          </p:cNvPr>
          <p:cNvPicPr>
            <a:picLocks noChangeAspect="1"/>
          </p:cNvPicPr>
          <p:nvPr/>
        </p:nvPicPr>
        <p:blipFill>
          <a:blip r:embed="rId2"/>
          <a:stretch>
            <a:fillRect/>
          </a:stretch>
        </p:blipFill>
        <p:spPr>
          <a:xfrm>
            <a:off x="9884267" y="3768009"/>
            <a:ext cx="4873828" cy="5445539"/>
          </a:xfrm>
          <a:prstGeom prst="rect">
            <a:avLst/>
          </a:prstGeom>
        </p:spPr>
      </p:pic>
    </p:spTree>
    <p:extLst>
      <p:ext uri="{BB962C8B-B14F-4D97-AF65-F5344CB8AC3E}">
        <p14:creationId xmlns:p14="http://schemas.microsoft.com/office/powerpoint/2010/main" val="110531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I ">
            <a:extLst>
              <a:ext uri="{FF2B5EF4-FFF2-40B4-BE49-F238E27FC236}">
                <a16:creationId xmlns:a16="http://schemas.microsoft.com/office/drawing/2014/main" id="{5816736F-D2C4-746D-3797-6935798962D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Título 1">
            <a:extLst>
              <a:ext uri="{FF2B5EF4-FFF2-40B4-BE49-F238E27FC236}">
                <a16:creationId xmlns:a16="http://schemas.microsoft.com/office/drawing/2014/main" id="{D78AF34F-CB16-A5CF-2F05-A79D943C760F}"/>
              </a:ext>
            </a:extLst>
          </p:cNvPr>
          <p:cNvSpPr txBox="1">
            <a:spLocks noGrp="1"/>
          </p:cNvSpPr>
          <p:nvPr>
            <p:ph type="title" idx="4294967295"/>
          </p:nvPr>
        </p:nvSpPr>
        <p:spPr>
          <a:xfrm>
            <a:off x="1457669" y="518374"/>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 </a:t>
            </a:r>
            <a:endParaRPr kumimoji="0" lang="es-CO"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20" name="Rectángulo 19" descr="grafica avance en Acciones plan de accion&#10;&#10;grafica avance en Acciones plan de accion" title="grafica avance en Acciones plan de accion">
            <a:extLst>
              <a:ext uri="{FF2B5EF4-FFF2-40B4-BE49-F238E27FC236}">
                <a16:creationId xmlns:a16="http://schemas.microsoft.com/office/drawing/2014/main" id="{C46FC728-C76D-3C37-65CF-A317D28B05EE}"/>
              </a:ext>
            </a:extLst>
          </p:cNvPr>
          <p:cNvSpPr/>
          <p:nvPr/>
        </p:nvSpPr>
        <p:spPr>
          <a:xfrm>
            <a:off x="8420669" y="1654684"/>
            <a:ext cx="1610435" cy="24029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5" name="Rectángulo 24">
            <a:extLst>
              <a:ext uri="{FF2B5EF4-FFF2-40B4-BE49-F238E27FC236}">
                <a16:creationId xmlns:a16="http://schemas.microsoft.com/office/drawing/2014/main" id="{BC616B06-4AC8-9CE3-C7F5-B3B94EC953D6}"/>
              </a:ext>
            </a:extLst>
          </p:cNvPr>
          <p:cNvSpPr/>
          <p:nvPr/>
        </p:nvSpPr>
        <p:spPr>
          <a:xfrm>
            <a:off x="563263" y="4185549"/>
            <a:ext cx="893717" cy="17690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a:t>73,18%</a:t>
            </a:r>
            <a:endParaRPr lang="es-CO" sz="1200" dirty="0"/>
          </a:p>
        </p:txBody>
      </p:sp>
      <p:grpSp>
        <p:nvGrpSpPr>
          <p:cNvPr id="5" name="Grupo 4" descr="Grafica de avance en las acciones del Plan de Acción ">
            <a:extLst>
              <a:ext uri="{FF2B5EF4-FFF2-40B4-BE49-F238E27FC236}">
                <a16:creationId xmlns:a16="http://schemas.microsoft.com/office/drawing/2014/main" id="{6898904B-FD57-2DF2-47E3-B2E8AA4B90AD}"/>
              </a:ext>
            </a:extLst>
          </p:cNvPr>
          <p:cNvGrpSpPr/>
          <p:nvPr/>
        </p:nvGrpSpPr>
        <p:grpSpPr>
          <a:xfrm>
            <a:off x="563263" y="1377685"/>
            <a:ext cx="7652997" cy="8346496"/>
            <a:chOff x="563263" y="1377685"/>
            <a:chExt cx="7652997" cy="8346496"/>
          </a:xfrm>
        </p:grpSpPr>
        <p:sp>
          <p:nvSpPr>
            <p:cNvPr id="12" name="Rectángulo 11">
              <a:extLst>
                <a:ext uri="{FF2B5EF4-FFF2-40B4-BE49-F238E27FC236}">
                  <a16:creationId xmlns:a16="http://schemas.microsoft.com/office/drawing/2014/main" id="{3A4BE461-23B2-DE88-5BA8-2E03A0662279}"/>
                </a:ext>
              </a:extLst>
            </p:cNvPr>
            <p:cNvSpPr/>
            <p:nvPr/>
          </p:nvSpPr>
          <p:spPr>
            <a:xfrm>
              <a:off x="563263" y="1377685"/>
              <a:ext cx="4268584" cy="276999"/>
            </a:xfrm>
            <a:prstGeom prst="rect">
              <a:avLst/>
            </a:prstGeom>
          </p:spPr>
          <p:txBody>
            <a:bodyPr wrap="square">
              <a:spAutoFit/>
            </a:bodyPr>
            <a:lstStyle/>
            <a:p>
              <a:r>
                <a:rPr lang="es-CO" sz="1200" i="1" dirty="0">
                  <a:latin typeface="Arial Narrow" panose="020B0606020202030204" pitchFamily="34" charset="0"/>
                </a:rPr>
                <a:t>Gráfica 3 . Avance en las acciones del Plan de Acción   </a:t>
              </a:r>
            </a:p>
          </p:txBody>
        </p:sp>
        <p:sp>
          <p:nvSpPr>
            <p:cNvPr id="7" name="Rectángulo 6"/>
            <p:cNvSpPr/>
            <p:nvPr/>
          </p:nvSpPr>
          <p:spPr>
            <a:xfrm>
              <a:off x="563263" y="944487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grpSp>
      <p:pic>
        <p:nvPicPr>
          <p:cNvPr id="17" name="Imagen 16" descr="grafica avance en Acciones plan de accion" title="grafica avance en Acciones plan de accion ">
            <a:extLst>
              <a:ext uri="{FF2B5EF4-FFF2-40B4-BE49-F238E27FC236}">
                <a16:creationId xmlns:a16="http://schemas.microsoft.com/office/drawing/2014/main" id="{89D9E049-2AB6-5F82-A308-6023D75EEEA9}"/>
              </a:ext>
            </a:extLst>
          </p:cNvPr>
          <p:cNvPicPr>
            <a:picLocks noChangeAspect="1"/>
          </p:cNvPicPr>
          <p:nvPr/>
        </p:nvPicPr>
        <p:blipFill>
          <a:blip r:embed="rId2"/>
          <a:stretch>
            <a:fillRect/>
          </a:stretch>
        </p:blipFill>
        <p:spPr>
          <a:xfrm>
            <a:off x="202446" y="2433739"/>
            <a:ext cx="8374630" cy="6690919"/>
          </a:xfrm>
          <a:prstGeom prst="rect">
            <a:avLst/>
          </a:prstGeom>
        </p:spPr>
      </p:pic>
      <p:pic>
        <p:nvPicPr>
          <p:cNvPr id="19" name="Imagen 18" descr="grafica avance en Acciones plan de accion" title="grafica avance en Acciones plan de accion">
            <a:extLst>
              <a:ext uri="{FF2B5EF4-FFF2-40B4-BE49-F238E27FC236}">
                <a16:creationId xmlns:a16="http://schemas.microsoft.com/office/drawing/2014/main" id="{544611B4-B3E8-85A2-3A2C-9102212F4E30}"/>
              </a:ext>
            </a:extLst>
          </p:cNvPr>
          <p:cNvPicPr>
            <a:picLocks noChangeAspect="1"/>
          </p:cNvPicPr>
          <p:nvPr/>
        </p:nvPicPr>
        <p:blipFill>
          <a:blip r:embed="rId3"/>
          <a:stretch>
            <a:fillRect/>
          </a:stretch>
        </p:blipFill>
        <p:spPr>
          <a:xfrm>
            <a:off x="8577076" y="1842447"/>
            <a:ext cx="1454028" cy="7186676"/>
          </a:xfrm>
          <a:prstGeom prst="rect">
            <a:avLst/>
          </a:prstGeom>
        </p:spPr>
      </p:pic>
      <p:pic>
        <p:nvPicPr>
          <p:cNvPr id="24" name="Imagen 23" descr="grafica avance en Acciones plan de accion" title="grafica avance en Acciones plan de accion">
            <a:extLst>
              <a:ext uri="{FF2B5EF4-FFF2-40B4-BE49-F238E27FC236}">
                <a16:creationId xmlns:a16="http://schemas.microsoft.com/office/drawing/2014/main" id="{5517A884-F4FE-3AC6-832E-D51B2F8FC9C4}"/>
              </a:ext>
            </a:extLst>
          </p:cNvPr>
          <p:cNvPicPr>
            <a:picLocks noChangeAspect="1"/>
          </p:cNvPicPr>
          <p:nvPr/>
        </p:nvPicPr>
        <p:blipFill>
          <a:blip r:embed="rId4"/>
          <a:stretch>
            <a:fillRect/>
          </a:stretch>
        </p:blipFill>
        <p:spPr>
          <a:xfrm>
            <a:off x="9859654" y="2619349"/>
            <a:ext cx="4057614" cy="6319698"/>
          </a:xfrm>
          <a:prstGeom prst="rect">
            <a:avLst/>
          </a:prstGeom>
        </p:spPr>
      </p:pic>
    </p:spTree>
    <p:extLst>
      <p:ext uri="{BB962C8B-B14F-4D97-AF65-F5344CB8AC3E}">
        <p14:creationId xmlns:p14="http://schemas.microsoft.com/office/powerpoint/2010/main" val="373794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a:t>
            </a:r>
            <a:endParaRPr lang="es-CO"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5250" y="1686560"/>
            <a:ext cx="7822092" cy="7934871"/>
            <a:chOff x="385319" y="1347536"/>
            <a:chExt cx="7945241" cy="8273895"/>
          </a:xfrm>
        </p:grpSpPr>
        <p:sp>
          <p:nvSpPr>
            <p:cNvPr id="9" name="Rectángulo 8"/>
            <p:cNvSpPr/>
            <p:nvPr/>
          </p:nvSpPr>
          <p:spPr>
            <a:xfrm>
              <a:off x="677563" y="934212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347536"/>
              <a:ext cx="4268584" cy="276999"/>
            </a:xfrm>
            <a:prstGeom prst="rect">
              <a:avLst/>
            </a:prstGeom>
          </p:spPr>
          <p:txBody>
            <a:bodyPr wrap="square">
              <a:spAutoFit/>
            </a:bodyPr>
            <a:lstStyle/>
            <a:p>
              <a:r>
                <a:rPr lang="es-CO" sz="1200" i="1" dirty="0">
                  <a:latin typeface="Arial Narrow" panose="020B0606020202030204" pitchFamily="34" charset="0"/>
                </a:rPr>
                <a:t>Continuación Gráfica 3 . Avance en las acciones del Plan de Acción   </a:t>
              </a:r>
            </a:p>
          </p:txBody>
        </p:sp>
      </p:grpSp>
      <p:pic>
        <p:nvPicPr>
          <p:cNvPr id="6" name="Imagen 5" descr="grafica avance en Acciones plan de accion" title="grafica avance en Acciones plan de accion">
            <a:extLst>
              <a:ext uri="{FF2B5EF4-FFF2-40B4-BE49-F238E27FC236}">
                <a16:creationId xmlns:a16="http://schemas.microsoft.com/office/drawing/2014/main" id="{8C5E9933-0096-2BC8-AC37-5E05542C41EA}"/>
              </a:ext>
            </a:extLst>
          </p:cNvPr>
          <p:cNvPicPr>
            <a:picLocks noChangeAspect="1"/>
          </p:cNvPicPr>
          <p:nvPr/>
        </p:nvPicPr>
        <p:blipFill>
          <a:blip r:embed="rId2"/>
          <a:stretch>
            <a:fillRect/>
          </a:stretch>
        </p:blipFill>
        <p:spPr>
          <a:xfrm>
            <a:off x="163031" y="2678768"/>
            <a:ext cx="8554244" cy="6626527"/>
          </a:xfrm>
          <a:prstGeom prst="rect">
            <a:avLst/>
          </a:prstGeom>
        </p:spPr>
      </p:pic>
      <p:pic>
        <p:nvPicPr>
          <p:cNvPr id="12" name="Imagen 11" descr="grafica avance en Acciones plan de accion" title="grafica avance en Acciones plan de accion">
            <a:extLst>
              <a:ext uri="{FF2B5EF4-FFF2-40B4-BE49-F238E27FC236}">
                <a16:creationId xmlns:a16="http://schemas.microsoft.com/office/drawing/2014/main" id="{430007C4-5A78-39B8-B094-4AE1BE7F1FD4}"/>
              </a:ext>
            </a:extLst>
          </p:cNvPr>
          <p:cNvPicPr>
            <a:picLocks noChangeAspect="1"/>
          </p:cNvPicPr>
          <p:nvPr/>
        </p:nvPicPr>
        <p:blipFill>
          <a:blip r:embed="rId3"/>
          <a:stretch>
            <a:fillRect/>
          </a:stretch>
        </p:blipFill>
        <p:spPr>
          <a:xfrm>
            <a:off x="8717275" y="2557125"/>
            <a:ext cx="3979688" cy="6452778"/>
          </a:xfrm>
          <a:prstGeom prst="rect">
            <a:avLst/>
          </a:prstGeom>
        </p:spPr>
      </p:pic>
      <p:pic>
        <p:nvPicPr>
          <p:cNvPr id="16" name="Imagen 15" descr="grafica avance en Acciones plan de accion" title="grafica avance en Acciones plan de accion">
            <a:extLst>
              <a:ext uri="{FF2B5EF4-FFF2-40B4-BE49-F238E27FC236}">
                <a16:creationId xmlns:a16="http://schemas.microsoft.com/office/drawing/2014/main" id="{0F083ECE-CAD9-65E4-6D24-4886FA75098F}"/>
              </a:ext>
            </a:extLst>
          </p:cNvPr>
          <p:cNvPicPr>
            <a:picLocks noChangeAspect="1"/>
          </p:cNvPicPr>
          <p:nvPr/>
        </p:nvPicPr>
        <p:blipFill>
          <a:blip r:embed="rId4"/>
          <a:stretch>
            <a:fillRect/>
          </a:stretch>
        </p:blipFill>
        <p:spPr>
          <a:xfrm>
            <a:off x="12560968" y="2822177"/>
            <a:ext cx="2822389" cy="6531392"/>
          </a:xfrm>
          <a:prstGeom prst="rect">
            <a:avLst/>
          </a:prstGeom>
        </p:spPr>
      </p:pic>
    </p:spTree>
    <p:extLst>
      <p:ext uri="{BB962C8B-B14F-4D97-AF65-F5344CB8AC3E}">
        <p14:creationId xmlns:p14="http://schemas.microsoft.com/office/powerpoint/2010/main" val="189232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2" name="Rectángulo 11" descr="Resaltado titulo Plan de Accion- FOGED" title="Resaltado titulo Plan de Accion- FOGED">
            <a:extLst>
              <a:ext uri="{FF2B5EF4-FFF2-40B4-BE49-F238E27FC236}">
                <a16:creationId xmlns:a16="http://schemas.microsoft.com/office/drawing/2014/main" id="{E59BD5E1-BBD3-0E04-D389-868678031BD3}"/>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Título 1">
            <a:extLst>
              <a:ext uri="{FF2B5EF4-FFF2-40B4-BE49-F238E27FC236}">
                <a16:creationId xmlns:a16="http://schemas.microsoft.com/office/drawing/2014/main" id="{A6F45119-836A-38B5-9730-BCED73C0D9F7}"/>
              </a:ext>
            </a:extLst>
          </p:cNvPr>
          <p:cNvSpPr txBox="1">
            <a:spLocks noGrp="1"/>
          </p:cNvSpPr>
          <p:nvPr>
            <p:ph type="title" idx="4294967295"/>
          </p:nvPr>
        </p:nvSpPr>
        <p:spPr>
          <a:xfrm>
            <a:off x="1559838" y="42645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a:t>
            </a:r>
            <a:endParaRPr kumimoji="0" lang="es-CO"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2" name="Grupo 1" descr="Continuación, grafica avances plan de acción ">
            <a:extLst>
              <a:ext uri="{FF2B5EF4-FFF2-40B4-BE49-F238E27FC236}">
                <a16:creationId xmlns:a16="http://schemas.microsoft.com/office/drawing/2014/main" id="{C7240072-D03A-9356-1D24-6B9C21687491}"/>
              </a:ext>
            </a:extLst>
          </p:cNvPr>
          <p:cNvGrpSpPr/>
          <p:nvPr/>
        </p:nvGrpSpPr>
        <p:grpSpPr>
          <a:xfrm>
            <a:off x="604488" y="1500476"/>
            <a:ext cx="7726072" cy="8090975"/>
            <a:chOff x="604488" y="1500476"/>
            <a:chExt cx="7726072" cy="8090975"/>
          </a:xfrm>
        </p:grpSpPr>
        <p:sp>
          <p:nvSpPr>
            <p:cNvPr id="10" name="Rectángulo 9">
              <a:extLst>
                <a:ext uri="{FF2B5EF4-FFF2-40B4-BE49-F238E27FC236}">
                  <a16:creationId xmlns:a16="http://schemas.microsoft.com/office/drawing/2014/main" id="{9BEB899E-FB3C-739F-9565-E7728C03547A}"/>
                </a:ext>
              </a:extLst>
            </p:cNvPr>
            <p:cNvSpPr/>
            <p:nvPr/>
          </p:nvSpPr>
          <p:spPr>
            <a:xfrm>
              <a:off x="604488" y="1500476"/>
              <a:ext cx="4268584" cy="276999"/>
            </a:xfrm>
            <a:prstGeom prst="rect">
              <a:avLst/>
            </a:prstGeom>
          </p:spPr>
          <p:txBody>
            <a:bodyPr wrap="square">
              <a:spAutoFit/>
            </a:bodyPr>
            <a:lstStyle/>
            <a:p>
              <a:r>
                <a:rPr lang="es-CO" sz="1200" i="1" dirty="0">
                  <a:latin typeface="Arial Narrow" panose="020B0606020202030204" pitchFamily="34" charset="0"/>
                </a:rPr>
                <a:t>Continuación Gráfica 3 . Avance en las acciones del Plan de Acción   </a:t>
              </a:r>
            </a:p>
          </p:txBody>
        </p:sp>
        <p:sp>
          <p:nvSpPr>
            <p:cNvPr id="9" name="Rectángulo 8"/>
            <p:cNvSpPr/>
            <p:nvPr/>
          </p:nvSpPr>
          <p:spPr>
            <a:xfrm>
              <a:off x="677563" y="931214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grpSp>
      <p:pic>
        <p:nvPicPr>
          <p:cNvPr id="5" name="Imagen 4" descr="grafica avance en Acciones plan de accion" title="grafica avance en Acciones plan de accion">
            <a:extLst>
              <a:ext uri="{FF2B5EF4-FFF2-40B4-BE49-F238E27FC236}">
                <a16:creationId xmlns:a16="http://schemas.microsoft.com/office/drawing/2014/main" id="{C15B831B-EA82-9528-3263-3B529864EBB6}"/>
              </a:ext>
            </a:extLst>
          </p:cNvPr>
          <p:cNvPicPr>
            <a:picLocks noChangeAspect="1"/>
          </p:cNvPicPr>
          <p:nvPr/>
        </p:nvPicPr>
        <p:blipFill>
          <a:blip r:embed="rId2"/>
          <a:stretch>
            <a:fillRect/>
          </a:stretch>
        </p:blipFill>
        <p:spPr>
          <a:xfrm>
            <a:off x="894086" y="2193224"/>
            <a:ext cx="5582914" cy="6672982"/>
          </a:xfrm>
          <a:prstGeom prst="rect">
            <a:avLst/>
          </a:prstGeom>
        </p:spPr>
      </p:pic>
      <p:pic>
        <p:nvPicPr>
          <p:cNvPr id="7" name="Imagen 6" descr="grafica avance en Acciones plan de accion" title="grafica avance en Acciones plan de accion">
            <a:extLst>
              <a:ext uri="{FF2B5EF4-FFF2-40B4-BE49-F238E27FC236}">
                <a16:creationId xmlns:a16="http://schemas.microsoft.com/office/drawing/2014/main" id="{9B57B89A-384B-3158-8BFF-820013778BD7}"/>
              </a:ext>
            </a:extLst>
          </p:cNvPr>
          <p:cNvPicPr>
            <a:picLocks noChangeAspect="1"/>
          </p:cNvPicPr>
          <p:nvPr/>
        </p:nvPicPr>
        <p:blipFill>
          <a:blip r:embed="rId3"/>
          <a:stretch>
            <a:fillRect/>
          </a:stretch>
        </p:blipFill>
        <p:spPr>
          <a:xfrm>
            <a:off x="6477000" y="3269677"/>
            <a:ext cx="1568829" cy="6182120"/>
          </a:xfrm>
          <a:prstGeom prst="rect">
            <a:avLst/>
          </a:prstGeom>
        </p:spPr>
      </p:pic>
      <p:sp>
        <p:nvSpPr>
          <p:cNvPr id="8" name="Elipse 7" descr="grafica avance en Acciones plan de accion" title="grafica avance en Acciones plan de accion">
            <a:extLst>
              <a:ext uri="{FF2B5EF4-FFF2-40B4-BE49-F238E27FC236}">
                <a16:creationId xmlns:a16="http://schemas.microsoft.com/office/drawing/2014/main" id="{AD353BD7-00EE-04EE-D469-B756F9F0EAC4}"/>
              </a:ext>
            </a:extLst>
          </p:cNvPr>
          <p:cNvSpPr/>
          <p:nvPr/>
        </p:nvSpPr>
        <p:spPr>
          <a:xfrm>
            <a:off x="7943850" y="7874093"/>
            <a:ext cx="386710" cy="27930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6" name="Imagen 15" descr="grafica avance en Acciones plan de accion" title="grafica avance en Acciones plan de accion">
            <a:extLst>
              <a:ext uri="{FF2B5EF4-FFF2-40B4-BE49-F238E27FC236}">
                <a16:creationId xmlns:a16="http://schemas.microsoft.com/office/drawing/2014/main" id="{B913005A-AADA-A8DA-F595-A471DB960920}"/>
              </a:ext>
            </a:extLst>
          </p:cNvPr>
          <p:cNvPicPr>
            <a:picLocks noChangeAspect="1"/>
          </p:cNvPicPr>
          <p:nvPr/>
        </p:nvPicPr>
        <p:blipFill>
          <a:blip r:embed="rId4"/>
          <a:stretch>
            <a:fillRect/>
          </a:stretch>
        </p:blipFill>
        <p:spPr>
          <a:xfrm>
            <a:off x="8045829" y="7350767"/>
            <a:ext cx="1041577" cy="1605265"/>
          </a:xfrm>
          <a:prstGeom prst="rect">
            <a:avLst/>
          </a:prstGeom>
        </p:spPr>
      </p:pic>
      <p:sp>
        <p:nvSpPr>
          <p:cNvPr id="3" name="CuadroTexto 2">
            <a:extLst>
              <a:ext uri="{FF2B5EF4-FFF2-40B4-BE49-F238E27FC236}">
                <a16:creationId xmlns:a16="http://schemas.microsoft.com/office/drawing/2014/main" id="{F4A5FCE5-DEE6-F6C2-2B09-5880DDF21F47}"/>
              </a:ext>
            </a:extLst>
          </p:cNvPr>
          <p:cNvSpPr txBox="1"/>
          <p:nvPr/>
        </p:nvSpPr>
        <p:spPr>
          <a:xfrm>
            <a:off x="10142837" y="5029994"/>
            <a:ext cx="4267200" cy="1015663"/>
          </a:xfrm>
          <a:prstGeom prst="rect">
            <a:avLst/>
          </a:prstGeom>
          <a:noFill/>
        </p:spPr>
        <p:txBody>
          <a:bodyPr wrap="square" rtlCol="0">
            <a:spAutoFit/>
          </a:bodyPr>
          <a:lstStyle/>
          <a:p>
            <a:pPr algn="just"/>
            <a:r>
              <a:rPr lang="es-MX" dirty="0">
                <a:latin typeface="Arial Narrow" panose="020B0606020202030204" pitchFamily="34" charset="0"/>
              </a:rPr>
              <a:t>El porcentaje de avance total acumulado en la ejecución del </a:t>
            </a:r>
            <a:r>
              <a:rPr lang="es-MX" b="1" dirty="0">
                <a:latin typeface="Arial Narrow" panose="020B0606020202030204" pitchFamily="34" charset="0"/>
              </a:rPr>
              <a:t>Plan de Acción </a:t>
            </a:r>
            <a:r>
              <a:rPr lang="es-MX" dirty="0">
                <a:latin typeface="Arial Narrow" panose="020B0606020202030204" pitchFamily="34" charset="0"/>
              </a:rPr>
              <a:t>2022 es de </a:t>
            </a:r>
            <a:r>
              <a:rPr lang="es-MX" sz="2400" b="1" dirty="0">
                <a:latin typeface="Arial Narrow" panose="020B0606020202030204" pitchFamily="34" charset="0"/>
              </a:rPr>
              <a:t>70%</a:t>
            </a:r>
            <a:endParaRPr lang="es-MX" dirty="0">
              <a:latin typeface="Arial Narrow" panose="020B0606020202030204" pitchFamily="34" charset="0"/>
            </a:endParaRPr>
          </a:p>
          <a:p>
            <a:pPr algn="just"/>
            <a:endParaRPr lang="es-CO" dirty="0">
              <a:latin typeface="Arial Narrow" panose="020B0606020202030204" pitchFamily="34" charset="0"/>
            </a:endParaRPr>
          </a:p>
        </p:txBody>
      </p:sp>
    </p:spTree>
    <p:extLst>
      <p:ext uri="{BB962C8B-B14F-4D97-AF65-F5344CB8AC3E}">
        <p14:creationId xmlns:p14="http://schemas.microsoft.com/office/powerpoint/2010/main" val="609488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fica separatoria resultados de planes institucionales" title="Grafica separatoria resultados de planes institucionales ">
            <a:extLst>
              <a:ext uri="{FF2B5EF4-FFF2-40B4-BE49-F238E27FC236}">
                <a16:creationId xmlns:a16="http://schemas.microsoft.com/office/drawing/2014/main" id="{288F78F7-5689-4BDD-A0BC-21001181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0"/>
            <a:ext cx="15546388" cy="8504244"/>
          </a:xfrm>
          <a:prstGeom prst="rect">
            <a:avLst/>
          </a:prstGeom>
        </p:spPr>
      </p:pic>
      <p:sp>
        <p:nvSpPr>
          <p:cNvPr id="5" name="Rectángulo 4" descr="Portada Planes Institucionales " title="Portada Planes Institucionales ">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de bomberos " title="Logo de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94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val="0"/>
              </a:ext>
            </a:extLst>
          </p:cNvPr>
          <p:cNvSpPr>
            <a:spLocks noGrp="1"/>
          </p:cNvSpPr>
          <p:nvPr>
            <p:ph type="title" idx="4294967295"/>
          </p:nvPr>
        </p:nvSpPr>
        <p:spPr>
          <a:xfrm>
            <a:off x="9411882" y="56391"/>
            <a:ext cx="467935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Gráfica Avances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001136" y="721236"/>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Planes Institucionales - FOGEDI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28" name="CuadroTexto 27">
            <a:extLst>
              <a:ext uri="{FF2B5EF4-FFF2-40B4-BE49-F238E27FC236}">
                <a16:creationId xmlns:a16="http://schemas.microsoft.com/office/drawing/2014/main" id="{E47DE8CE-1B21-1E51-B180-FB7A42DB8802}"/>
              </a:ext>
            </a:extLst>
          </p:cNvPr>
          <p:cNvSpPr txBox="1"/>
          <p:nvPr/>
        </p:nvSpPr>
        <p:spPr>
          <a:xfrm>
            <a:off x="5011332" y="1928684"/>
            <a:ext cx="8801100" cy="923330"/>
          </a:xfrm>
          <a:prstGeom prst="rect">
            <a:avLst/>
          </a:prstGeom>
          <a:noFill/>
        </p:spPr>
        <p:txBody>
          <a:bodyPr wrap="square">
            <a:spAutoFit/>
          </a:bodyPr>
          <a:lstStyle/>
          <a:p>
            <a:pPr algn="just" defTabSz="555452"/>
            <a:r>
              <a:rPr lang="es-MX" sz="1800" dirty="0">
                <a:solidFill>
                  <a:prstClr val="black"/>
                </a:solidFill>
                <a:latin typeface="Arial Narrow" panose="020B0606020202030204" pitchFamily="34" charset="0"/>
              </a:rPr>
              <a:t>En el gráfico siguiente se plantea una línea punteada de referencia en la ejecución de los planes del 25% para cada trimestre, no obstante, se debe entender que las dinámicas de ejecución en los planes es diferente debido a su programación anual.</a:t>
            </a:r>
            <a:endParaRPr lang="es-CO" sz="1800" dirty="0">
              <a:solidFill>
                <a:prstClr val="black"/>
              </a:solidFill>
              <a:latin typeface="Arial Narrow" panose="020B0606020202030204" pitchFamily="34" charset="0"/>
            </a:endParaRPr>
          </a:p>
        </p:txBody>
      </p:sp>
      <p:grpSp>
        <p:nvGrpSpPr>
          <p:cNvPr id="2" name="Grupo 1" descr="Grafica de avance en los planes institucionales &#10;">
            <a:extLst>
              <a:ext uri="{FF2B5EF4-FFF2-40B4-BE49-F238E27FC236}">
                <a16:creationId xmlns:a16="http://schemas.microsoft.com/office/drawing/2014/main" id="{1E39CDFC-7EA1-0F43-EEA1-6BAC048AB81C}"/>
              </a:ext>
            </a:extLst>
          </p:cNvPr>
          <p:cNvGrpSpPr/>
          <p:nvPr/>
        </p:nvGrpSpPr>
        <p:grpSpPr>
          <a:xfrm>
            <a:off x="321460" y="1850562"/>
            <a:ext cx="15410696" cy="6890939"/>
            <a:chOff x="441887" y="3152522"/>
            <a:chExt cx="15789306" cy="6890939"/>
          </a:xfrm>
        </p:grpSpPr>
        <p:sp>
          <p:nvSpPr>
            <p:cNvPr id="19" name="Rectángulo 18">
              <a:extLst>
                <a:ext uri="{FF2B5EF4-FFF2-40B4-BE49-F238E27FC236}">
                  <a16:creationId xmlns:a16="http://schemas.microsoft.com/office/drawing/2014/main" id="{50238014-76C1-7325-56D3-F68CF5B6FA9B}"/>
                </a:ext>
              </a:extLst>
            </p:cNvPr>
            <p:cNvSpPr/>
            <p:nvPr/>
          </p:nvSpPr>
          <p:spPr>
            <a:xfrm>
              <a:off x="1219182" y="3152522"/>
              <a:ext cx="2979616" cy="276999"/>
            </a:xfrm>
            <a:prstGeom prst="rect">
              <a:avLst/>
            </a:prstGeom>
          </p:spPr>
          <p:txBody>
            <a:bodyPr wrap="none">
              <a:spAutoFit/>
            </a:bodyPr>
            <a:lstStyle/>
            <a:p>
              <a:r>
                <a:rPr lang="es-CO" sz="1200" i="1" dirty="0">
                  <a:latin typeface="Arial Narrow" panose="020B0606020202030204" pitchFamily="34" charset="0"/>
                </a:rPr>
                <a:t>Gráfica 4. % de avance Planes Institucionales *  </a:t>
              </a:r>
            </a:p>
          </p:txBody>
        </p:sp>
        <p:sp>
          <p:nvSpPr>
            <p:cNvPr id="14" name="CuadroTexto 13">
              <a:extLst>
                <a:ext uri="{FF2B5EF4-FFF2-40B4-BE49-F238E27FC236}">
                  <a16:creationId xmlns:a16="http://schemas.microsoft.com/office/drawing/2014/main" id="{3451793E-1DB4-7B80-71DD-5FC523A84609}"/>
                </a:ext>
              </a:extLst>
            </p:cNvPr>
            <p:cNvSpPr txBox="1"/>
            <p:nvPr/>
          </p:nvSpPr>
          <p:spPr>
            <a:xfrm>
              <a:off x="8215081" y="4244209"/>
              <a:ext cx="4428017" cy="369332"/>
            </a:xfrm>
            <a:prstGeom prst="rect">
              <a:avLst/>
            </a:prstGeom>
            <a:noFill/>
          </p:spPr>
          <p:txBody>
            <a:bodyPr wrap="square" rtlCol="0">
              <a:spAutoFit/>
            </a:bodyPr>
            <a:lstStyle/>
            <a:p>
              <a:pPr defTabSz="555452"/>
              <a:r>
                <a:rPr lang="es-MX" b="1" dirty="0">
                  <a:solidFill>
                    <a:prstClr val="black"/>
                  </a:solidFill>
                  <a:latin typeface="Arial Narrow" panose="020B0606020202030204" pitchFamily="34" charset="0"/>
                </a:rPr>
                <a:t>Referencia de avance 75%  tercer trimestre </a:t>
              </a:r>
              <a:endParaRPr lang="es-CO" b="1" dirty="0">
                <a:solidFill>
                  <a:prstClr val="black"/>
                </a:solidFill>
                <a:latin typeface="Arial Narrow" panose="020B0606020202030204" pitchFamily="34" charset="0"/>
              </a:endParaRPr>
            </a:p>
          </p:txBody>
        </p:sp>
        <p:cxnSp>
          <p:nvCxnSpPr>
            <p:cNvPr id="9" name="Conector recto 8" descr="Línea de referencia avance 25% primer trimestre">
              <a:extLst>
                <a:ext uri="{FF2B5EF4-FFF2-40B4-BE49-F238E27FC236}">
                  <a16:creationId xmlns:a16="http://schemas.microsoft.com/office/drawing/2014/main" id="{BE9982CC-5996-5629-EF12-2093A6BC95CF}"/>
                </a:ext>
              </a:extLst>
            </p:cNvPr>
            <p:cNvCxnSpPr>
              <a:cxnSpLocks/>
            </p:cNvCxnSpPr>
            <p:nvPr/>
          </p:nvCxnSpPr>
          <p:spPr>
            <a:xfrm>
              <a:off x="816252" y="5957990"/>
              <a:ext cx="13818896"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4" descr="Línea de referencia avance 50% segundo  trimestre">
              <a:extLst>
                <a:ext uri="{FF2B5EF4-FFF2-40B4-BE49-F238E27FC236}">
                  <a16:creationId xmlns:a16="http://schemas.microsoft.com/office/drawing/2014/main" id="{E31F3C2C-9BAF-724F-587F-F1C4F2524241}"/>
                </a:ext>
              </a:extLst>
            </p:cNvPr>
            <p:cNvCxnSpPr>
              <a:cxnSpLocks/>
            </p:cNvCxnSpPr>
            <p:nvPr/>
          </p:nvCxnSpPr>
          <p:spPr>
            <a:xfrm>
              <a:off x="816252" y="4938005"/>
              <a:ext cx="13818896"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de flecha 17" descr="Nivel de diferencia entre el avance de un plan y la referencia del 1 trimestre ">
              <a:extLst>
                <a:ext uri="{FF2B5EF4-FFF2-40B4-BE49-F238E27FC236}">
                  <a16:creationId xmlns:a16="http://schemas.microsoft.com/office/drawing/2014/main" id="{331BA2A1-3944-5967-2978-FA7C9CA7BE93}"/>
                </a:ext>
              </a:extLst>
            </p:cNvPr>
            <p:cNvCxnSpPr>
              <a:cxnSpLocks/>
            </p:cNvCxnSpPr>
            <p:nvPr/>
          </p:nvCxnSpPr>
          <p:spPr>
            <a:xfrm>
              <a:off x="15205881" y="4153974"/>
              <a:ext cx="0" cy="2875473"/>
            </a:xfrm>
            <a:prstGeom prst="straightConnector1">
              <a:avLst/>
            </a:prstGeom>
            <a:ln w="3810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2311D90A-CF6A-DEBC-D136-BA43F4B27D20}"/>
                </a:ext>
              </a:extLst>
            </p:cNvPr>
            <p:cNvSpPr txBox="1"/>
            <p:nvPr/>
          </p:nvSpPr>
          <p:spPr>
            <a:xfrm>
              <a:off x="9242505" y="9641445"/>
              <a:ext cx="6988688" cy="369332"/>
            </a:xfrm>
            <a:prstGeom prst="rect">
              <a:avLst/>
            </a:prstGeom>
            <a:noFill/>
          </p:spPr>
          <p:txBody>
            <a:bodyPr wrap="square" rtlCol="0">
              <a:spAutoFit/>
            </a:bodyPr>
            <a:lstStyle/>
            <a:p>
              <a:r>
                <a:rPr lang="es-MX" b="1" dirty="0">
                  <a:highlight>
                    <a:srgbClr val="C0C0C0"/>
                  </a:highlight>
                </a:rPr>
                <a:t>A continuación se presentan los principales avances por Plan</a:t>
              </a:r>
              <a:endParaRPr lang="es-CO" b="1" dirty="0">
                <a:highlight>
                  <a:srgbClr val="C0C0C0"/>
                </a:highlight>
              </a:endParaRPr>
            </a:p>
          </p:txBody>
        </p:sp>
        <p:sp>
          <p:nvSpPr>
            <p:cNvPr id="21" name="CuadroTexto 20">
              <a:extLst>
                <a:ext uri="{FF2B5EF4-FFF2-40B4-BE49-F238E27FC236}">
                  <a16:creationId xmlns:a16="http://schemas.microsoft.com/office/drawing/2014/main" id="{32BB1242-2534-4A91-5324-1D0E1576A5F5}"/>
                </a:ext>
              </a:extLst>
            </p:cNvPr>
            <p:cNvSpPr txBox="1"/>
            <p:nvPr/>
          </p:nvSpPr>
          <p:spPr>
            <a:xfrm>
              <a:off x="441887" y="9766462"/>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grpSp>
      <p:cxnSp>
        <p:nvCxnSpPr>
          <p:cNvPr id="3" name="Conector recto 2" descr="Línea de referencia avance 50% segundo  trimestre">
            <a:extLst>
              <a:ext uri="{FF2B5EF4-FFF2-40B4-BE49-F238E27FC236}">
                <a16:creationId xmlns:a16="http://schemas.microsoft.com/office/drawing/2014/main" id="{665A0A1A-DC62-E763-0EDC-98C064BFA0D8}"/>
              </a:ext>
            </a:extLst>
          </p:cNvPr>
          <p:cNvCxnSpPr>
            <a:cxnSpLocks/>
          </p:cNvCxnSpPr>
          <p:nvPr/>
        </p:nvCxnSpPr>
        <p:spPr>
          <a:xfrm>
            <a:off x="700298" y="5727487"/>
            <a:ext cx="13834852"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pic>
        <p:nvPicPr>
          <p:cNvPr id="11" name="Imagen 10" descr="avance en planes institucionales" title="avance en planes institucionales">
            <a:extLst>
              <a:ext uri="{FF2B5EF4-FFF2-40B4-BE49-F238E27FC236}">
                <a16:creationId xmlns:a16="http://schemas.microsoft.com/office/drawing/2014/main" id="{6A1898B8-5309-E9F3-0C3D-BD9E67BE9C48}"/>
              </a:ext>
            </a:extLst>
          </p:cNvPr>
          <p:cNvPicPr>
            <a:picLocks noChangeAspect="1"/>
          </p:cNvPicPr>
          <p:nvPr/>
        </p:nvPicPr>
        <p:blipFill>
          <a:blip r:embed="rId2"/>
          <a:stretch>
            <a:fillRect/>
          </a:stretch>
        </p:blipFill>
        <p:spPr>
          <a:xfrm>
            <a:off x="547424" y="2495617"/>
            <a:ext cx="8143875" cy="5638800"/>
          </a:xfrm>
          <a:prstGeom prst="rect">
            <a:avLst/>
          </a:prstGeom>
        </p:spPr>
      </p:pic>
      <p:pic>
        <p:nvPicPr>
          <p:cNvPr id="5" name="Imagen 4" descr="avance en planes institucionales&#10;&#10;avance en planes institucionales" title="avance en planes institucionales">
            <a:extLst>
              <a:ext uri="{FF2B5EF4-FFF2-40B4-BE49-F238E27FC236}">
                <a16:creationId xmlns:a16="http://schemas.microsoft.com/office/drawing/2014/main" id="{B709BA59-F76A-A93A-11D8-BF1636C1199A}"/>
              </a:ext>
            </a:extLst>
          </p:cNvPr>
          <p:cNvPicPr>
            <a:picLocks noChangeAspect="1"/>
          </p:cNvPicPr>
          <p:nvPr/>
        </p:nvPicPr>
        <p:blipFill>
          <a:blip r:embed="rId3"/>
          <a:stretch>
            <a:fillRect/>
          </a:stretch>
        </p:blipFill>
        <p:spPr>
          <a:xfrm>
            <a:off x="8566040" y="3679637"/>
            <a:ext cx="790575" cy="3571875"/>
          </a:xfrm>
          <a:prstGeom prst="rect">
            <a:avLst/>
          </a:prstGeom>
        </p:spPr>
      </p:pic>
      <p:pic>
        <p:nvPicPr>
          <p:cNvPr id="7" name="Imagen 6" descr="avance en planes institucionales" title="avance en planes institucionales">
            <a:extLst>
              <a:ext uri="{FF2B5EF4-FFF2-40B4-BE49-F238E27FC236}">
                <a16:creationId xmlns:a16="http://schemas.microsoft.com/office/drawing/2014/main" id="{1C9ADBD4-5220-06EA-D057-B98294CBA80A}"/>
              </a:ext>
            </a:extLst>
          </p:cNvPr>
          <p:cNvPicPr>
            <a:picLocks noChangeAspect="1"/>
          </p:cNvPicPr>
          <p:nvPr/>
        </p:nvPicPr>
        <p:blipFill>
          <a:blip r:embed="rId4"/>
          <a:stretch>
            <a:fillRect/>
          </a:stretch>
        </p:blipFill>
        <p:spPr>
          <a:xfrm>
            <a:off x="9383376" y="3422130"/>
            <a:ext cx="1495425" cy="4543425"/>
          </a:xfrm>
          <a:prstGeom prst="rect">
            <a:avLst/>
          </a:prstGeom>
        </p:spPr>
      </p:pic>
      <p:pic>
        <p:nvPicPr>
          <p:cNvPr id="16" name="Imagen 15" descr="avance en planes institucionales" title="avance en planes institucionales">
            <a:extLst>
              <a:ext uri="{FF2B5EF4-FFF2-40B4-BE49-F238E27FC236}">
                <a16:creationId xmlns:a16="http://schemas.microsoft.com/office/drawing/2014/main" id="{490F10BD-9BB4-9533-ED38-CDC4751F8DF0}"/>
              </a:ext>
            </a:extLst>
          </p:cNvPr>
          <p:cNvPicPr>
            <a:picLocks noChangeAspect="1"/>
          </p:cNvPicPr>
          <p:nvPr/>
        </p:nvPicPr>
        <p:blipFill>
          <a:blip r:embed="rId5"/>
          <a:stretch>
            <a:fillRect/>
          </a:stretch>
        </p:blipFill>
        <p:spPr>
          <a:xfrm>
            <a:off x="10878801" y="3470060"/>
            <a:ext cx="2190750" cy="4600575"/>
          </a:xfrm>
          <a:prstGeom prst="rect">
            <a:avLst/>
          </a:prstGeom>
        </p:spPr>
      </p:pic>
      <p:pic>
        <p:nvPicPr>
          <p:cNvPr id="25" name="Imagen 24" descr="avance en planes institucionales" title="avance en planes institucionales">
            <a:extLst>
              <a:ext uri="{FF2B5EF4-FFF2-40B4-BE49-F238E27FC236}">
                <a16:creationId xmlns:a16="http://schemas.microsoft.com/office/drawing/2014/main" id="{37B2A5AF-F21B-4725-8643-6AA7193EE2B4}"/>
              </a:ext>
            </a:extLst>
          </p:cNvPr>
          <p:cNvPicPr>
            <a:picLocks noChangeAspect="1"/>
          </p:cNvPicPr>
          <p:nvPr/>
        </p:nvPicPr>
        <p:blipFill>
          <a:blip r:embed="rId6"/>
          <a:stretch>
            <a:fillRect/>
          </a:stretch>
        </p:blipFill>
        <p:spPr>
          <a:xfrm>
            <a:off x="13104369" y="4616127"/>
            <a:ext cx="1573220" cy="3113339"/>
          </a:xfrm>
          <a:prstGeom prst="rect">
            <a:avLst/>
          </a:prstGeom>
        </p:spPr>
      </p:pic>
      <p:sp>
        <p:nvSpPr>
          <p:cNvPr id="26" name="CuadroTexto 25">
            <a:extLst>
              <a:ext uri="{FF2B5EF4-FFF2-40B4-BE49-F238E27FC236}">
                <a16:creationId xmlns:a16="http://schemas.microsoft.com/office/drawing/2014/main" id="{00770425-E421-8B54-190E-02D2DD3F8352}"/>
              </a:ext>
            </a:extLst>
          </p:cNvPr>
          <p:cNvSpPr txBox="1"/>
          <p:nvPr/>
        </p:nvSpPr>
        <p:spPr>
          <a:xfrm>
            <a:off x="628650" y="9239250"/>
            <a:ext cx="10401300" cy="461665"/>
          </a:xfrm>
          <a:prstGeom prst="rect">
            <a:avLst/>
          </a:prstGeom>
          <a:noFill/>
        </p:spPr>
        <p:txBody>
          <a:bodyPr wrap="square" rtlCol="0">
            <a:spAutoFit/>
          </a:bodyPr>
          <a:lstStyle/>
          <a:p>
            <a:r>
              <a:rPr lang="es-MX" sz="1200" dirty="0">
                <a:latin typeface="Arial Narrow" panose="020B0606020202030204" pitchFamily="34" charset="0"/>
              </a:rPr>
              <a:t>La numeración de los planes corresponde a una estandarización interna, razón por la cual pueden no evidenciarse algunos consecutivos, debido a que , planes como el estandarizado con el numero 11 plan de tratamiento de riesgos son metodológicos, mientras que otros como los planes de mejoramiento son medidos por la Oficina de Control Interno</a:t>
            </a:r>
            <a:endParaRPr lang="es-CO" sz="1200" dirty="0">
              <a:latin typeface="Arial Narrow" panose="020B0606020202030204" pitchFamily="34" charset="0"/>
            </a:endParaRPr>
          </a:p>
        </p:txBody>
      </p:sp>
    </p:spTree>
    <p:extLst>
      <p:ext uri="{BB962C8B-B14F-4D97-AF65-F5344CB8AC3E}">
        <p14:creationId xmlns:p14="http://schemas.microsoft.com/office/powerpoint/2010/main" val="2869846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ortada Planes " title="Portada Planes ">
            <a:extLst>
              <a:ext uri="{FF2B5EF4-FFF2-40B4-BE49-F238E27FC236}">
                <a16:creationId xmlns:a16="http://schemas.microsoft.com/office/drawing/2014/main" id="{622B4373-C48A-5876-C9D2-4BF6D91AFD1D}"/>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2508" b="2508"/>
          <a:stretch/>
        </p:blipFill>
        <p:spPr>
          <a:xfrm>
            <a:off x="-17251" y="-460"/>
            <a:ext cx="15563639" cy="8724735"/>
          </a:xfrm>
          <a:prstGeom prst="rect">
            <a:avLst/>
          </a:prstGeom>
          <a:solidFill>
            <a:schemeClr val="accent1"/>
          </a:solidFill>
          <a:ln>
            <a:noFill/>
          </a:ln>
          <a:effectLst>
            <a:softEdge rad="0"/>
          </a:effectLst>
        </p:spPr>
      </p:pic>
      <p:sp>
        <p:nvSpPr>
          <p:cNvPr id="5" name="Rectángulo 4" title="Portada Planes">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 </a:t>
            </a:r>
            <a:r>
              <a:rPr lang="es-CO" sz="3200" dirty="0">
                <a:solidFill>
                  <a:srgbClr val="C00000"/>
                </a:solidFill>
                <a:latin typeface="Arial Narrow" panose="020B0604020202020204" pitchFamily="34" charset="0"/>
                <a:cs typeface="Arial Narrow" panose="020B0604020202020204" pitchFamily="34" charset="0"/>
              </a:rPr>
              <a:t>CONTEXTO ESTRATÉGICO</a:t>
            </a:r>
            <a:endParaRPr kumimoji="0" lang="es-ES"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PEI 2020-2022</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990144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0093552" y="407814"/>
            <a:ext cx="50321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b="1" dirty="0">
                <a:solidFill>
                  <a:prstClr val="white">
                    <a:lumMod val="50000"/>
                  </a:prstClr>
                </a:solidFill>
                <a:ea typeface="+mn-ea"/>
                <a:cs typeface="+mn-cs"/>
              </a:rPr>
              <a:t>Avance de Planes </a:t>
            </a:r>
            <a:r>
              <a:rPr kumimoji="0" lang="es-MX" sz="4800" b="1"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4075554" y="3235460"/>
            <a:ext cx="11050145" cy="973951"/>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2800" b="1" dirty="0">
                <a:solidFill>
                  <a:srgbClr val="C00000"/>
                </a:solidFill>
                <a:latin typeface="Impact" panose="020B0806030902050204" pitchFamily="34" charset="0"/>
                <a:ea typeface="+mn-ea"/>
                <a:cs typeface="+mn-cs"/>
              </a:rPr>
              <a:t>Plan Estratégico de Tecnologías</a:t>
            </a:r>
          </a:p>
          <a:p>
            <a:pPr algn="ctr" defTabSz="555452">
              <a:lnSpc>
                <a:spcPct val="100000"/>
              </a:lnSpc>
              <a:spcBef>
                <a:spcPts val="0"/>
              </a:spcBef>
              <a:defRPr/>
            </a:pPr>
            <a:r>
              <a:rPr lang="es-CO" sz="2800" b="1" dirty="0">
                <a:solidFill>
                  <a:srgbClr val="C00000"/>
                </a:solidFill>
                <a:latin typeface="Impact" panose="020B0806030902050204" pitchFamily="34" charset="0"/>
                <a:ea typeface="+mn-ea"/>
                <a:cs typeface="+mn-cs"/>
              </a:rPr>
              <a:t> de la Información y las Comunicaciones</a:t>
            </a:r>
            <a:r>
              <a:rPr lang="es-ES" sz="28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28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F3AF3B29-0041-259A-42AE-39FBA25FAA3A}"/>
              </a:ext>
            </a:extLst>
          </p:cNvPr>
          <p:cNvSpPr/>
          <p:nvPr/>
        </p:nvSpPr>
        <p:spPr>
          <a:xfrm>
            <a:off x="443146" y="1599561"/>
            <a:ext cx="14682553" cy="7013010"/>
          </a:xfrm>
          <a:prstGeom prst="rect">
            <a:avLst/>
          </a:prstGeom>
        </p:spPr>
        <p:txBody>
          <a:bodyPr wrap="square">
            <a:spAutoFit/>
          </a:bodyPr>
          <a:lstStyle/>
          <a:p>
            <a:pPr defTabSz="555452">
              <a:lnSpc>
                <a:spcPct val="107000"/>
              </a:lnSpc>
              <a:spcAft>
                <a:spcPts val="972"/>
              </a:spcAft>
              <a:buClr>
                <a:srgbClr val="FF0000"/>
              </a:buClr>
            </a:pPr>
            <a: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Una vez vistos los porcentajes de avance de los planes institucionales, se presentan enseguida los avances de manera cualitativa, que argumentan el porcentaje de ejecución de los planes, reseñando las actividades ejecutadas en el tercer trimestre del 2022:</a:t>
            </a:r>
          </a:p>
          <a:p>
            <a:pPr defTabSz="555452">
              <a:lnSpc>
                <a:spcPct val="107000"/>
              </a:lnSpc>
              <a:spcAft>
                <a:spcPts val="972"/>
              </a:spcAft>
              <a:buClr>
                <a:srgbClr val="FF0000"/>
              </a:buClr>
            </a:pPr>
            <a:b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buClr>
                <a:srgbClr val="FF0000"/>
              </a:buClr>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buClr>
                <a:srgbClr val="FF0000"/>
              </a:buClr>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buClr>
                <a:srgbClr val="FF0000"/>
              </a:buClr>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buClr>
                <a:srgbClr val="FF0000"/>
              </a:buClr>
            </a:pPr>
            <a:br>
              <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observa avances en la ejecución del PETI, debido al desarrollo de las siguientes actividades: </a:t>
            </a:r>
          </a:p>
          <a:p>
            <a:pPr marL="342900" indent="-342900" algn="just"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Desarrollo de mesas de trabajo con las áreas de Subdirección Operativa y Jurídica para la actualización y clasificación de activos de información de estas áreas.</a:t>
            </a:r>
          </a:p>
          <a:p>
            <a:pPr marL="342900" indent="-342900" algn="just"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avanzando en la elaboración del procedimiento de Gestión de requerimientos de Software.</a:t>
            </a:r>
          </a:p>
          <a:p>
            <a:pPr marL="342900" indent="-342900" algn="just"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llevaron a cabo sensibilizaciones y socializaciones en temas relacionados a Datos abiertos y Bog Data</a:t>
            </a:r>
          </a:p>
          <a:p>
            <a:pPr marL="342900" indent="-342900" algn="just"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desarrollo la encuesta de análisis de impacto del negocio con cada una de las áreas mediante desarrollo de mesas de trabajo , identificando los procesos más críticos, actualmente se están realizando diferentes socializaciones de estos datos </a:t>
            </a:r>
          </a:p>
          <a:p>
            <a:pPr algn="just" defTabSz="555452">
              <a:lnSpc>
                <a:spcPct val="107000"/>
              </a:lnSpc>
              <a:spcAft>
                <a:spcPts val="972"/>
              </a:spcAft>
              <a:buClr>
                <a:srgbClr val="FF0000"/>
              </a:buClr>
            </a:pPr>
            <a:endPar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210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0292308" y="-65067"/>
            <a:ext cx="202491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PINAR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5254081" y="765930"/>
            <a:ext cx="12609499" cy="60461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Institucional de </a:t>
            </a:r>
            <a:r>
              <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Archivos de la Entidad</a:t>
            </a:r>
            <a:r>
              <a:rPr lang="es-ES"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6" name="CuadroTexto 5">
            <a:extLst>
              <a:ext uri="{FF2B5EF4-FFF2-40B4-BE49-F238E27FC236}">
                <a16:creationId xmlns:a16="http://schemas.microsoft.com/office/drawing/2014/main" id="{A5A3745E-DD92-EB0B-56B0-ACBFB9BB43CC}"/>
              </a:ext>
            </a:extLst>
          </p:cNvPr>
          <p:cNvSpPr txBox="1"/>
          <p:nvPr/>
        </p:nvSpPr>
        <p:spPr>
          <a:xfrm>
            <a:off x="742907" y="2121874"/>
            <a:ext cx="13871451" cy="5050293"/>
          </a:xfrm>
          <a:prstGeom prst="rect">
            <a:avLst/>
          </a:prstGeom>
          <a:noFill/>
        </p:spPr>
        <p:txBody>
          <a:bodyPr wrap="square">
            <a:spAutoFit/>
          </a:bodyPr>
          <a:lstStyle/>
          <a:p>
            <a:pPr algn="just" defTabSz="555452">
              <a:lnSpc>
                <a:spcPct val="107000"/>
              </a:lnSpc>
              <a:spcAft>
                <a:spcPts val="972"/>
              </a:spcAft>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Los avances en la ejecución del PINAR para este tercer trimestre, estuvieron asociadas con  :</a:t>
            </a:r>
          </a:p>
          <a:p>
            <a:pPr marL="342900" indent="-34290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 desarrollo y presentación de la </a:t>
            </a: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auditoria a la implementación del PINAR y PGD</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llevaron a cabo reuniones durante los meses de julio a septiembre con el contratista Procesos y Servicios quien en el marco del contrato No 409 de 2021 están realizando la digitalización de las series vitales.</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Igualmente se realizaron reuniones con el área de Tics de la entidad para verificar el cargue de los pdfs de las series vitales en Control Doc. De las actividades reportadas quedan actas suscritas entre las partes </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aplicaron las TVD de los periodos 3 y 4 que son las que corresponden y se verificó organización documental. </a:t>
            </a:r>
          </a:p>
          <a:p>
            <a:pPr algn="just" defTabSz="555452">
              <a:lnSpc>
                <a:spcPct val="107000"/>
              </a:lnSpc>
              <a:spcAft>
                <a:spcPts val="972"/>
              </a:spcAft>
              <a:buClr>
                <a:srgbClr val="FF0000"/>
              </a:buClr>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Cabe mencionar que en este tercer trimestre se presento ante el Comité de Gestión y Desempeño la solicitud de modificación de la denominación de la actividad No 14 del PINAR debido a que la entidad no cuenta con un proceso de Gestión Documental sino con Política de Gestión Documental y será esta política la que se alinee con la Política Cero Papel.</a:t>
            </a:r>
          </a:p>
        </p:txBody>
      </p:sp>
    </p:spTree>
    <p:extLst>
      <p:ext uri="{BB962C8B-B14F-4D97-AF65-F5344CB8AC3E}">
        <p14:creationId xmlns:p14="http://schemas.microsoft.com/office/powerpoint/2010/main" val="265292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9DCBBDE-FBE2-3580-401A-974FD0C4207D}"/>
              </a:ext>
            </a:extLst>
          </p:cNvPr>
          <p:cNvSpPr>
            <a:spLocks noGrp="1"/>
          </p:cNvSpPr>
          <p:nvPr>
            <p:ph type="title" idx="4294967295"/>
          </p:nvPr>
        </p:nvSpPr>
        <p:spPr>
          <a:xfrm>
            <a:off x="10292308" y="-65067"/>
            <a:ext cx="151394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PESI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1">
            <a:extLst>
              <a:ext uri="{FF2B5EF4-FFF2-40B4-BE49-F238E27FC236}">
                <a16:creationId xmlns:a16="http://schemas.microsoft.com/office/drawing/2014/main" id="{52EA3F04-3C9B-5B82-0C87-ED42E5DAA1EA}"/>
              </a:ext>
            </a:extLst>
          </p:cNvPr>
          <p:cNvSpPr txBox="1">
            <a:spLocks/>
          </p:cNvSpPr>
          <p:nvPr/>
        </p:nvSpPr>
        <p:spPr>
          <a:xfrm>
            <a:off x="5078086" y="778010"/>
            <a:ext cx="12609499" cy="60461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de Seguridad y Privacidad de la Información</a:t>
            </a:r>
            <a:r>
              <a:rPr lang="es-ES" sz="3200" b="1" dirty="0">
                <a:solidFill>
                  <a:srgbClr val="C00000"/>
                </a:solidFill>
                <a:latin typeface="Impact" panose="020B0806030902050204" pitchFamily="34" charset="0"/>
                <a:ea typeface="+mn-ea"/>
                <a:cs typeface="+mn-cs"/>
              </a:rPr>
              <a:t>  </a:t>
            </a:r>
            <a:endParaRPr lang="es-CO" sz="3200" b="1" dirty="0">
              <a:solidFill>
                <a:srgbClr val="C00000"/>
              </a:solidFill>
              <a:latin typeface="Impact" panose="020B0806030902050204" pitchFamily="34" charset="0"/>
              <a:ea typeface="+mn-ea"/>
              <a:cs typeface="+mn-cs"/>
            </a:endParaRPr>
          </a:p>
        </p:txBody>
      </p:sp>
      <p:sp>
        <p:nvSpPr>
          <p:cNvPr id="7" name="CuadroTexto 6" descr="PIE DE PAGINA BOMBEROS BOGOTA" title="PIE DE PAGINA BOMBEROS BOGOTA ">
            <a:extLst>
              <a:ext uri="{FF2B5EF4-FFF2-40B4-BE49-F238E27FC236}">
                <a16:creationId xmlns:a16="http://schemas.microsoft.com/office/drawing/2014/main" id="{3035FF0F-27FE-53CE-2B9A-72D0423C6A61}"/>
              </a:ext>
            </a:extLst>
          </p:cNvPr>
          <p:cNvSpPr txBox="1"/>
          <p:nvPr/>
        </p:nvSpPr>
        <p:spPr>
          <a:xfrm>
            <a:off x="210658" y="1719831"/>
            <a:ext cx="14804753" cy="6807313"/>
          </a:xfrm>
          <a:prstGeom prst="rect">
            <a:avLst/>
          </a:prstGeom>
          <a:noFill/>
        </p:spPr>
        <p:txBody>
          <a:bodyPr wrap="square" rtlCol="0">
            <a:spAutoFit/>
          </a:bodyPr>
          <a:lstStyle/>
          <a:p>
            <a:pPr algn="just" defTabSz="555452"/>
            <a:r>
              <a:rPr lang="es-CO" sz="2400" dirty="0">
                <a:solidFill>
                  <a:prstClr val="black"/>
                </a:solidFill>
                <a:latin typeface="Arial Narrow" panose="020B0606020202030204" pitchFamily="34" charset="0"/>
              </a:rPr>
              <a:t>Los avances principales que aportan al cumplimiento de la actividades planteadas en el PESI en el tercer trimestre del año fueron: </a:t>
            </a:r>
          </a:p>
          <a:p>
            <a:pPr algn="just" defTabSz="555452"/>
            <a:endParaRPr lang="es-CO" sz="2400" dirty="0">
              <a:solidFill>
                <a:prstClr val="black"/>
              </a:solidFill>
              <a:latin typeface="Arial Narrow" panose="020B0606020202030204" pitchFamily="34" charset="0"/>
            </a:endParaRP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Se  desarrollaron diferentes actividades para la protección eléctrica del Centro de Datos</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El equipo de seguridad realizo seguimiento a la matriz de riesgo digitales verificando los controles de los riesgos anteriores para su tratamiento dejando ver que no se han presentado nuevos riesgos, lo anterior acorde a el plan de tratamiento de los riesgos de seguridad y privacidad de la información.</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Se adelantaron sensibilizaciones de seguridad de la información en las estaciones de Bosa, Puente Aranda, Kennedy, Restrepo, Fontibón, Ferias, Caobos, Centro Histórico, Bellavista, Candelaria la Nueva. Igualmente se partición en Feria de Innovación y Conocimiento mediante video de sensibilización en temas de Seguridad de la información y Ciberseguridad.</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Se realizo ejercicio de acceso a sitios seguros y robo de datos en la entidad </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Se han desarrollado mesas de trabajo  de conveniencia de adquisición de software de análisis de vulnerabilidades y  se concluye con realización de estudios previos y análisis del sector para su adquisición.</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rPr>
              <a:t>Se han solicitado visitas de auditorias en seguridad de la información a los proveedores críticos Control Online y Dis3tech.</a:t>
            </a:r>
          </a:p>
          <a:p>
            <a:pPr algn="just" defTabSz="555452">
              <a:lnSpc>
                <a:spcPct val="107000"/>
              </a:lnSpc>
              <a:spcAft>
                <a:spcPts val="972"/>
              </a:spcAft>
              <a:buClr>
                <a:srgbClr val="FF0000"/>
              </a:buClr>
            </a:pPr>
            <a:endParaRPr lang="es-CO" sz="2400" dirty="0">
              <a:solidFill>
                <a:prstClr val="black"/>
              </a:solidFill>
              <a:latin typeface="Arial Narrow" panose="020B0606020202030204" pitchFamily="34" charset="0"/>
            </a:endParaRPr>
          </a:p>
          <a:p>
            <a:pPr defTabSz="555452"/>
            <a:endParaRPr lang="es-CO" sz="2187" dirty="0">
              <a:solidFill>
                <a:prstClr val="black"/>
              </a:solidFill>
              <a:latin typeface="Calibri" panose="020F0502020204030204"/>
            </a:endParaRPr>
          </a:p>
        </p:txBody>
      </p:sp>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117948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C845CB9-6766-5B35-6C6F-F0131FFAC29D}"/>
              </a:ext>
            </a:extLst>
          </p:cNvPr>
          <p:cNvSpPr txBox="1">
            <a:spLocks noGrp="1"/>
          </p:cNvSpPr>
          <p:nvPr>
            <p:ph type="title" idx="4294967295"/>
          </p:nvPr>
        </p:nvSpPr>
        <p:spPr>
          <a:xfrm>
            <a:off x="445418" y="484580"/>
            <a:ext cx="14529633"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Gestión Ambiental – PIGA</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821931D7-0A8B-BE11-84E5-13629BF6B08C}"/>
              </a:ext>
            </a:extLst>
          </p:cNvPr>
          <p:cNvSpPr/>
          <p:nvPr/>
        </p:nvSpPr>
        <p:spPr>
          <a:xfrm>
            <a:off x="460088" y="1487902"/>
            <a:ext cx="14529633" cy="3113609"/>
          </a:xfrm>
          <a:prstGeom prst="rect">
            <a:avLst/>
          </a:prstGeom>
        </p:spPr>
        <p:txBody>
          <a:bodyPr wrap="square">
            <a:spAutoFit/>
          </a:bodyPr>
          <a:lstStyle/>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Entre los meses de julio y septiembre se dio inició al proceso de verificación  de los parámetros ambientales alcanzando 4 unidades desarrolladas en el mes</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llevo acabo oficialización del manual de compras verdes </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Entre meses de julio y agosto se realizó la entrega de 678  kg susceptibles de recuperación a  la asociación Pedro León Trabuchi</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En el marco de la actividad de socialización virtual de uso racional de los recursos se dio inicio a la campaña comunicativa con alcance en la totalidad de las estaciones y el edificio comando </a:t>
            </a:r>
          </a:p>
          <a:p>
            <a:pPr marL="285750" indent="-285750" algn="just" defTabSz="555452">
              <a:lnSpc>
                <a:spcPct val="107000"/>
              </a:lnSpc>
              <a:spcAft>
                <a:spcPts val="972"/>
              </a:spcAft>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A4608079-B623-A4AB-2A7B-885994019AFA}"/>
              </a:ext>
            </a:extLst>
          </p:cNvPr>
          <p:cNvSpPr/>
          <p:nvPr/>
        </p:nvSpPr>
        <p:spPr>
          <a:xfrm>
            <a:off x="4265501" y="3982752"/>
            <a:ext cx="8221316" cy="1438599"/>
          </a:xfrm>
          <a:prstGeom prst="rect">
            <a:avLst/>
          </a:prstGeom>
        </p:spPr>
        <p:txBody>
          <a:bodyPr wrap="square">
            <a:spAutoFit/>
          </a:body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Adquisiciones</a:t>
            </a:r>
            <a:endPar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1" name="Rectángulo 10">
            <a:extLst>
              <a:ext uri="{FF2B5EF4-FFF2-40B4-BE49-F238E27FC236}">
                <a16:creationId xmlns:a16="http://schemas.microsoft.com/office/drawing/2014/main" id="{79F044AD-5F44-0B69-5904-B22AC337C9F8}"/>
              </a:ext>
            </a:extLst>
          </p:cNvPr>
          <p:cNvSpPr/>
          <p:nvPr/>
        </p:nvSpPr>
        <p:spPr>
          <a:xfrm>
            <a:off x="460088" y="4942792"/>
            <a:ext cx="14514962" cy="3604128"/>
          </a:xfrm>
          <a:prstGeom prst="rect">
            <a:avLst/>
          </a:prstGeom>
        </p:spPr>
        <p:txBody>
          <a:bodyPr wrap="square">
            <a:spAutoFit/>
          </a:bodyPr>
          <a:lstStyle/>
          <a:p>
            <a:pPr algn="just" defTabSz="555452">
              <a:lnSpc>
                <a:spcPct val="107000"/>
              </a:lnSpc>
              <a:spcAft>
                <a:spcPts val="972"/>
              </a:spcAft>
              <a:buClr>
                <a:srgbClr val="FF0000"/>
              </a:buClr>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ejecución del plan anual de adquisiciones esta dada por el desarrollo de los diferentes procesos contractuales que apuntan al logro de los objetivos y las metas institucionales, en tal sentido se resaltan los siguientes temas</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Durante el mes de septiembre se realizó 11 visitas de mantenimiento preventivo, para un total de 92 visitas anuales que corresponde a un avance de 77%, de acuerdo a la meta planteada</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adelantaron 6 procesos correspondientes a la actividad de mantenimiento correctivo y preventivo</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realizo avance en la articulación del plan de mantenimiento en el marco de implementación del plan de metrología. </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realizó la segunda entrega de boletines a las diferentes estaciones y grupos especializados</a:t>
            </a:r>
          </a:p>
          <a:p>
            <a:pPr marL="285750" indent="-285750" algn="just" defTabSz="555452">
              <a:lnSpc>
                <a:spcPct val="107000"/>
              </a:lnSpc>
              <a:spcAft>
                <a:spcPts val="972"/>
              </a:spcAft>
              <a:buClr>
                <a:srgbClr val="FF0000"/>
              </a:buClr>
              <a:buFont typeface="Wingdings" panose="05000000000000000000" pitchFamily="2" charset="2"/>
              <a:buChar char="Ø"/>
            </a:pPr>
            <a:r>
              <a:rPr lang="es-MX"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resolvieron incidencias y se trabajó en requerimiento de disponibilidad diaria de parque automotor.</a:t>
            </a:r>
          </a:p>
        </p:txBody>
      </p:sp>
    </p:spTree>
    <p:extLst>
      <p:ext uri="{BB962C8B-B14F-4D97-AF65-F5344CB8AC3E}">
        <p14:creationId xmlns:p14="http://schemas.microsoft.com/office/powerpoint/2010/main" val="2232324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6">
            <a:extLst>
              <a:ext uri="{FF2B5EF4-FFF2-40B4-BE49-F238E27FC236}">
                <a16:creationId xmlns:a16="http://schemas.microsoft.com/office/drawing/2014/main" id="{AAFC21D2-2494-62FE-A91D-E2CAE5DD29BD}"/>
              </a:ext>
              <a:ext uri="{C183D7F6-B498-43B3-948B-1728B52AA6E4}">
                <adec:decorative xmlns:adec="http://schemas.microsoft.com/office/drawing/2017/decorative" val="0"/>
              </a:ext>
            </a:extLst>
          </p:cNvPr>
          <p:cNvSpPr txBox="1">
            <a:spLocks noGrp="1"/>
          </p:cNvSpPr>
          <p:nvPr>
            <p:ph type="title" idx="4294967295"/>
          </p:nvPr>
        </p:nvSpPr>
        <p:spPr>
          <a:xfrm>
            <a:off x="4331469" y="-126255"/>
            <a:ext cx="11534354" cy="789285"/>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3888"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a:t>
            </a:r>
            <a:r>
              <a:rPr kumimoji="0" lang="es-CO" sz="4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Anticorrupción</a:t>
            </a:r>
            <a:r>
              <a:rPr kumimoji="0" lang="es-CO" sz="3888"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 y de Atención al Ciudadano</a:t>
            </a:r>
            <a:r>
              <a:rPr kumimoji="0" lang="es-CO" sz="2187"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Narrow" panose="020B0606020202030204" pitchFamily="34" charset="0"/>
                <a:ea typeface="Calibri" panose="020F0502020204030204" pitchFamily="34" charset="0"/>
                <a:cs typeface="Times New Roman" panose="02020603050405020304" pitchFamily="18" charset="0"/>
              </a:rPr>
              <a:t> </a:t>
            </a:r>
            <a:endParaRPr kumimoji="0" lang="es-CO" sz="2187"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mn-lt"/>
              <a:ea typeface="+mn-ea"/>
              <a:cs typeface="+mn-cs"/>
            </a:endParaRPr>
          </a:p>
        </p:txBody>
      </p:sp>
      <p:sp>
        <p:nvSpPr>
          <p:cNvPr id="10" name="Rectángulo 9">
            <a:extLst>
              <a:ext uri="{FF2B5EF4-FFF2-40B4-BE49-F238E27FC236}">
                <a16:creationId xmlns:a16="http://schemas.microsoft.com/office/drawing/2014/main" id="{7AE26B73-25A8-CF2C-FF7D-1636D1E32E32}"/>
              </a:ext>
              <a:ext uri="{C183D7F6-B498-43B3-948B-1728B52AA6E4}">
                <adec:decorative xmlns:adec="http://schemas.microsoft.com/office/drawing/2017/decorative" val="0"/>
              </a:ext>
            </a:extLst>
          </p:cNvPr>
          <p:cNvSpPr/>
          <p:nvPr/>
        </p:nvSpPr>
        <p:spPr>
          <a:xfrm>
            <a:off x="460087" y="636315"/>
            <a:ext cx="14480871" cy="5968365"/>
          </a:xfrm>
          <a:prstGeom prst="rect">
            <a:avLst/>
          </a:prstGeom>
        </p:spPr>
        <p:txBody>
          <a:bodyPr wrap="square">
            <a:spAutoFit/>
          </a:bodyPr>
          <a:lstStyle/>
          <a:p>
            <a:pPr algn="just" defTabSz="555452">
              <a:lnSpc>
                <a:spcPct val="107000"/>
              </a:lnSpc>
              <a:spcAft>
                <a:spcPts val="972"/>
              </a:spcAft>
              <a:buClr>
                <a:srgbClr val="FF0000"/>
              </a:buCl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En desarrollo de plan anticorrupción y de atención al ciudadano se han desarrollado las siguientes actividades:</a:t>
            </a:r>
          </a:p>
          <a:p>
            <a:pPr marL="285750" indent="-285750" algn="just" defTabSz="555452">
              <a:lnSpc>
                <a:spcPct val="107000"/>
              </a:lnSpc>
              <a:spcAft>
                <a:spcPts val="972"/>
              </a:spcAft>
              <a:buClr>
                <a:srgbClr val="FF0000"/>
              </a:buClr>
              <a:buFont typeface="Wingdings" panose="05000000000000000000" pitchFamily="2" charset="2"/>
              <a:buChar char="Ø"/>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realizaron </a:t>
            </a:r>
            <a:r>
              <a:rPr lang="es-CO" sz="2000" dirty="0">
                <a:effectLst/>
                <a:latin typeface="Arial Narrow" panose="020B0606020202030204" pitchFamily="34" charset="0"/>
                <a:ea typeface="Calibri" panose="020F0502020204030204" pitchFamily="34" charset="0"/>
                <a:cs typeface="Times New Roman" panose="02020603050405020304" pitchFamily="18" charset="0"/>
              </a:rPr>
              <a:t>visitas de verificación en los puntos de atención a la ciudadanía  generando las observaciones pertinentes frente al servicio, los </a:t>
            </a:r>
          </a:p>
          <a:p>
            <a:pPr marL="285750" indent="-285750" algn="just" defTabSz="555452">
              <a:lnSpc>
                <a:spcPct val="107000"/>
              </a:lnSpc>
              <a:spcAft>
                <a:spcPts val="972"/>
              </a:spcAft>
              <a:buClr>
                <a:srgbClr val="FF0000"/>
              </a:buClr>
              <a:buFont typeface="Wingdings" panose="05000000000000000000" pitchFamily="2" charset="2"/>
              <a:buChar char="Ø"/>
            </a:pPr>
            <a:r>
              <a:rPr lang="es-CO" sz="2000" dirty="0">
                <a:latin typeface="Arial Narrow" panose="020B0606020202030204" pitchFamily="34" charset="0"/>
                <a:ea typeface="Calibri" panose="020F0502020204030204" pitchFamily="34" charset="0"/>
                <a:cs typeface="Times New Roman" panose="02020603050405020304" pitchFamily="18" charset="0"/>
              </a:rPr>
              <a:t>S</a:t>
            </a:r>
            <a:r>
              <a:rPr lang="es-CO" sz="2000" dirty="0">
                <a:effectLst/>
                <a:latin typeface="Arial Narrow" panose="020B0606020202030204" pitchFamily="34" charset="0"/>
                <a:ea typeface="Calibri" panose="020F0502020204030204" pitchFamily="34" charset="0"/>
                <a:cs typeface="Times New Roman" panose="02020603050405020304" pitchFamily="18" charset="0"/>
              </a:rPr>
              <a:t>e instaló en  el edificio comando y dos estaciones la señalética que contiene lengua de señas, así mismo señalización en los baños.</a:t>
            </a:r>
          </a:p>
          <a:p>
            <a:pPr marL="285750" indent="-285750" algn="just" defTabSz="555452">
              <a:lnSpc>
                <a:spcPct val="107000"/>
              </a:lnSpc>
              <a:spcAft>
                <a:spcPts val="972"/>
              </a:spcAft>
              <a:buClr>
                <a:srgbClr val="FF0000"/>
              </a:buClr>
              <a:buFont typeface="Wingdings" panose="05000000000000000000" pitchFamily="2" charset="2"/>
              <a:buChar char="Ø"/>
            </a:pPr>
            <a:r>
              <a:rPr lang="es-CO" sz="2000" dirty="0">
                <a:effectLst/>
                <a:latin typeface="Arial Narrow" panose="020B0606020202030204" pitchFamily="34" charset="0"/>
                <a:ea typeface="Calibri" panose="020F0502020204030204" pitchFamily="34" charset="0"/>
                <a:cs typeface="Times New Roman" panose="02020603050405020304" pitchFamily="18" charset="0"/>
              </a:rPr>
              <a:t>Durante el mes de septiembre se hizo el proceso de inscripción 'virtual  de los niños que harán parte del curso del Club Bomberitos "Nicolás Quevedo Rizo, el cual se desarrollara en la semana de receso de octubre, contando con 1240 niños inscritos</a:t>
            </a:r>
          </a:p>
          <a:p>
            <a:pPr marL="285750" indent="-285750" algn="just" defTabSz="555452">
              <a:lnSpc>
                <a:spcPct val="107000"/>
              </a:lnSpc>
              <a:spcAft>
                <a:spcPts val="972"/>
              </a:spcAft>
              <a:buClr>
                <a:srgbClr val="FF0000"/>
              </a:buClr>
              <a:buFont typeface="Wingdings" panose="05000000000000000000" pitchFamily="2" charset="2"/>
              <a:buChar char="Ø"/>
            </a:pPr>
            <a:r>
              <a:rPr lang="es-CO" sz="2000" dirty="0">
                <a:latin typeface="Arial Narrow" panose="020B0606020202030204" pitchFamily="34" charset="0"/>
                <a:ea typeface="Calibri" panose="020F0502020204030204" pitchFamily="34" charset="0"/>
                <a:cs typeface="Times New Roman" panose="02020603050405020304" pitchFamily="18" charset="0"/>
              </a:rPr>
              <a:t>S</a:t>
            </a:r>
            <a:r>
              <a:rPr lang="es-CO" sz="2000" dirty="0">
                <a:effectLst/>
                <a:latin typeface="Arial Narrow" panose="020B0606020202030204" pitchFamily="34" charset="0"/>
                <a:ea typeface="Calibri" panose="020F0502020204030204" pitchFamily="34" charset="0"/>
                <a:cs typeface="Times New Roman" panose="02020603050405020304" pitchFamily="18" charset="0"/>
              </a:rPr>
              <a:t>e divulgo por la página web, protector de pantalla y redes sociales, pieza de la defensoría ciudadana y prevención de hechos de corrupción</a:t>
            </a:r>
          </a:p>
          <a:p>
            <a:pPr marL="285750" indent="-285750" algn="just" defTabSz="555452">
              <a:lnSpc>
                <a:spcPct val="107000"/>
              </a:lnSpc>
              <a:spcAft>
                <a:spcPts val="972"/>
              </a:spcAft>
              <a:buClr>
                <a:srgbClr val="FF0000"/>
              </a:buClr>
              <a:buFont typeface="Wingdings" panose="05000000000000000000" pitchFamily="2" charset="2"/>
              <a:buChar char="Ø"/>
            </a:pPr>
            <a:r>
              <a:rPr lang="es-CO" sz="2000" dirty="0">
                <a:effectLst/>
                <a:latin typeface="Arial Narrow" panose="020B0606020202030204" pitchFamily="34" charset="0"/>
                <a:ea typeface="Calibri" panose="020F0502020204030204" pitchFamily="34" charset="0"/>
                <a:cs typeface="Times New Roman" panose="02020603050405020304" pitchFamily="18" charset="0"/>
              </a:rPr>
              <a:t>se adelanta revisión documental y se determina incluir el protocolo de traducción a otras lenguas en el procedimiento de atención a la ciudadanía, por lo cual el 8 de agosto se solicito modificar la actividad dejando: "Incluir en el procedimiento de tramite de requerimientos de la ciudadanía, la actividad para la traducción de documentos cuando se recibe comunicación de la ciudadanía en otra lengua" </a:t>
            </a:r>
          </a:p>
          <a:p>
            <a:pPr marL="285750" indent="-285750" algn="just" defTabSz="555452">
              <a:lnSpc>
                <a:spcPct val="107000"/>
              </a:lnSpc>
              <a:spcAft>
                <a:spcPts val="972"/>
              </a:spcAft>
              <a:buClr>
                <a:srgbClr val="FF0000"/>
              </a:buClr>
              <a:buFont typeface="Wingdings" panose="05000000000000000000" pitchFamily="2" charset="2"/>
              <a:buChar char="Ø"/>
            </a:pPr>
            <a:r>
              <a:rPr lang="es-CO" sz="2000" dirty="0">
                <a:effectLst/>
                <a:latin typeface="Arial Narrow" panose="020B0606020202030204" pitchFamily="34" charset="0"/>
                <a:ea typeface="Calibri" panose="020F0502020204030204" pitchFamily="34" charset="0"/>
                <a:cs typeface="Times New Roman" panose="02020603050405020304" pitchFamily="18" charset="0"/>
              </a:rPr>
              <a:t>Se elaboraron y publicaron en la pagina web de Bomberos Bogotá los informes de PQRSD correspondientes a los meses de juli</a:t>
            </a:r>
            <a:r>
              <a:rPr lang="es-CO" sz="2000" dirty="0">
                <a:latin typeface="Arial Narrow" panose="020B0606020202030204" pitchFamily="34" charset="0"/>
                <a:ea typeface="Calibri" panose="020F0502020204030204" pitchFamily="34" charset="0"/>
                <a:cs typeface="Times New Roman" panose="02020603050405020304" pitchFamily="18" charset="0"/>
              </a:rPr>
              <a:t>o agosto y septiembre</a:t>
            </a:r>
            <a:r>
              <a:rPr lang="es-CO" sz="2000" dirty="0">
                <a:effectLst/>
                <a:latin typeface="Arial Narrow" panose="020B0606020202030204" pitchFamily="34" charset="0"/>
                <a:ea typeface="Calibri" panose="020F0502020204030204" pitchFamily="34" charset="0"/>
                <a:cs typeface="Times New Roman" panose="02020603050405020304" pitchFamily="18" charset="0"/>
              </a:rPr>
              <a:t> de 2022</a:t>
            </a:r>
          </a:p>
          <a:p>
            <a:pPr>
              <a:lnSpc>
                <a:spcPct val="107000"/>
              </a:lnSpc>
              <a:spcAft>
                <a:spcPts val="800"/>
              </a:spcAft>
            </a:pP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defTabSz="555452">
              <a:lnSpc>
                <a:spcPct val="107000"/>
              </a:lnSpc>
              <a:spcAft>
                <a:spcPts val="972"/>
              </a:spcAft>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marL="285750" indent="-285750" algn="just" defTabSz="555452">
              <a:lnSpc>
                <a:spcPct val="107000"/>
              </a:lnSpc>
              <a:spcAft>
                <a:spcPts val="972"/>
              </a:spcAft>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7" name="Título 1">
            <a:extLst>
              <a:ext uri="{FF2B5EF4-FFF2-40B4-BE49-F238E27FC236}">
                <a16:creationId xmlns:a16="http://schemas.microsoft.com/office/drawing/2014/main" id="{EFAC517A-D7A4-60EB-6072-FED0FA710A20}"/>
              </a:ext>
              <a:ext uri="{C183D7F6-B498-43B3-948B-1728B52AA6E4}">
                <adec:decorative xmlns:adec="http://schemas.microsoft.com/office/drawing/2017/decorative" val="0"/>
              </a:ext>
            </a:extLst>
          </p:cNvPr>
          <p:cNvSpPr txBox="1">
            <a:spLocks/>
          </p:cNvSpPr>
          <p:nvPr/>
        </p:nvSpPr>
        <p:spPr>
          <a:xfrm>
            <a:off x="-3913025" y="5094685"/>
            <a:ext cx="14529633"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auditorias</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5DC12FA3-2F13-1118-A16A-41BD0393D4C6}"/>
              </a:ext>
              <a:ext uri="{C183D7F6-B498-43B3-948B-1728B52AA6E4}">
                <adec:decorative xmlns:adec="http://schemas.microsoft.com/office/drawing/2017/decorative" val="0"/>
              </a:ext>
            </a:extLst>
          </p:cNvPr>
          <p:cNvSpPr/>
          <p:nvPr/>
        </p:nvSpPr>
        <p:spPr>
          <a:xfrm>
            <a:off x="411325" y="5879995"/>
            <a:ext cx="15135063" cy="6236194"/>
          </a:xfrm>
          <a:prstGeom prst="rect">
            <a:avLst/>
          </a:prstGeom>
        </p:spPr>
        <p:txBody>
          <a:bodyPr wrap="square">
            <a:spAutoFit/>
          </a:bodyPr>
          <a:lstStyle/>
          <a:p>
            <a:pPr marL="342900" indent="-342900" defTabSz="555452">
              <a:lnSpc>
                <a:spcPct val="107000"/>
              </a:lnSpc>
              <a:spcAft>
                <a:spcPts val="972"/>
              </a:spcAft>
              <a:buClr>
                <a:srgbClr val="FF0000"/>
              </a:buClr>
              <a:buFont typeface="Wingdings" panose="05000000000000000000" pitchFamily="2" charset="2"/>
              <a:buChar char="Ø"/>
            </a:pPr>
            <a:r>
              <a:rPr lang="es-CO" sz="2000" dirty="0">
                <a:solidFill>
                  <a:prstClr val="black"/>
                </a:solidFill>
                <a:latin typeface="Arial Narrow" panose="020B0606020202030204" pitchFamily="34" charset="0"/>
                <a:cs typeface="Times New Roman" panose="02020603050405020304" pitchFamily="18" charset="0"/>
              </a:rPr>
              <a:t>Elaboro informe de seguimiento e implementación del Modelo Integrado de Planeación y gestión, el cual fue remitido a las diferentes dependencias </a:t>
            </a:r>
          </a:p>
          <a:p>
            <a:pPr marL="342900" indent="-342900" defTabSz="555452">
              <a:lnSpc>
                <a:spcPct val="107000"/>
              </a:lnSpc>
              <a:spcAft>
                <a:spcPts val="972"/>
              </a:spcAft>
              <a:buClr>
                <a:srgbClr val="FF0000"/>
              </a:buClr>
              <a:buFont typeface="Wingdings" panose="05000000000000000000" pitchFamily="2" charset="2"/>
              <a:buChar char="Ø"/>
            </a:pPr>
            <a:r>
              <a:rPr lang="es-CO" sz="2000" dirty="0">
                <a:solidFill>
                  <a:prstClr val="black"/>
                </a:solidFill>
                <a:latin typeface="Arial Narrow" panose="020B0606020202030204" pitchFamily="34" charset="0"/>
                <a:cs typeface="Times New Roman" panose="02020603050405020304" pitchFamily="18" charset="0"/>
              </a:rPr>
              <a:t>Se desarrollo el primer informe de seguimiento al mapa de riesgos de procesos, el cual fue remitido a los lideres de procesos mediante radicado I-00643-2022015487-UAECOB Id: 127941 </a:t>
            </a:r>
          </a:p>
          <a:p>
            <a:pPr marL="342900" indent="-342900" defTabSz="555452">
              <a:lnSpc>
                <a:spcPct val="107000"/>
              </a:lnSpc>
              <a:spcAft>
                <a:spcPts val="972"/>
              </a:spcAft>
              <a:buClr>
                <a:srgbClr val="FF0000"/>
              </a:buClr>
              <a:buFont typeface="Wingdings" panose="05000000000000000000" pitchFamily="2" charset="2"/>
              <a:buChar char="Ø"/>
            </a:pPr>
            <a:r>
              <a:rPr lang="es-CO" sz="20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Oficina de Control interno realizo el informe de seguimiento a la ejecución de las acciones de mejora, definidas en el plan de mejoramiento el cual fue remitido a las diferentes dependencias de la entidad por </a:t>
            </a:r>
            <a:r>
              <a:rPr lang="es-CO" sz="2000" dirty="0">
                <a:solidFill>
                  <a:prstClr val="black"/>
                </a:solidFill>
                <a:latin typeface="Arial Narrow" panose="020B0606020202030204" pitchFamily="34" charset="0"/>
                <a:cs typeface="Times New Roman" panose="02020603050405020304" pitchFamily="18" charset="0"/>
              </a:rPr>
              <a:t>medio del radicado #I-00643-2022017176-UAECOB Id: 130763</a:t>
            </a:r>
          </a:p>
          <a:p>
            <a:pPr marL="342900" indent="-342900" defTabSz="555452">
              <a:lnSpc>
                <a:spcPct val="107000"/>
              </a:lnSpc>
              <a:spcAft>
                <a:spcPts val="972"/>
              </a:spcAft>
              <a:buClr>
                <a:srgbClr val="FF0000"/>
              </a:buClr>
              <a:buFont typeface="Wingdings" panose="05000000000000000000" pitchFamily="2" charset="2"/>
              <a:buChar char="Ø"/>
            </a:pPr>
            <a:r>
              <a:rPr lang="es-CO" sz="2000" dirty="0">
                <a:solidFill>
                  <a:prstClr val="black"/>
                </a:solidFill>
                <a:latin typeface="Arial Narrow" panose="020B0606020202030204" pitchFamily="34" charset="0"/>
                <a:cs typeface="Times New Roman" panose="02020603050405020304" pitchFamily="18" charset="0"/>
              </a:rPr>
              <a:t>"Durante el período se adelantó la solicitud de información para la Evaluación Independiente del Sistema de Control Interno y la Oficina Asesora de Planeación acompaña el diligenciamiento de la matriz con todos los procesos y aclara roles y responsabilidades del Sistema de Control Interno de conformidad con las líneas de defensa.</a:t>
            </a:r>
          </a:p>
          <a:p>
            <a:pPr marL="342900" indent="-342900" defTabSz="555452">
              <a:lnSpc>
                <a:spcPct val="107000"/>
              </a:lnSpc>
              <a:spcAft>
                <a:spcPts val="972"/>
              </a:spcAft>
              <a:buClr>
                <a:srgbClr val="FF0000"/>
              </a:buClr>
              <a:buFont typeface="Wingdings" panose="05000000000000000000" pitchFamily="2" charset="2"/>
              <a:buChar char="Ø"/>
            </a:pPr>
            <a:r>
              <a:rPr lang="es-CO" sz="2000" dirty="0">
                <a:solidFill>
                  <a:prstClr val="black"/>
                </a:solidFill>
                <a:latin typeface="Arial Narrow" panose="020B0606020202030204" pitchFamily="34" charset="0"/>
                <a:cs typeface="Times New Roman" panose="02020603050405020304" pitchFamily="18" charset="0"/>
              </a:rPr>
              <a:t>La Oficina de Control interno presento ante el CICCI los temas relevantes observados en los seguimientos y auditorias, los informes de los seguimientos y las auditorias se han venido publicando en la WEB </a:t>
            </a:r>
            <a:r>
              <a:rPr lang="es-CO" sz="2000" dirty="0">
                <a:solidFill>
                  <a:prstClr val="black"/>
                </a:solidFill>
                <a:latin typeface="Arial Narrow" panose="020B0606020202030204" pitchFamily="34" charset="0"/>
                <a:cs typeface="Times New Roman" panose="02020603050405020304" pitchFamily="18" charset="0"/>
                <a:hlinkClick r:id="rId2"/>
              </a:rPr>
              <a:t>https://www.bomberosbogota.gov.co/transparencia/control</a:t>
            </a:r>
            <a:r>
              <a:rPr lang="es-CO" sz="2000" dirty="0">
                <a:solidFill>
                  <a:prstClr val="black"/>
                </a:solidFill>
                <a:latin typeface="Arial Narrow" panose="020B0606020202030204" pitchFamily="34" charset="0"/>
                <a:cs typeface="Times New Roman" panose="02020603050405020304" pitchFamily="18" charset="0"/>
              </a:rPr>
              <a:t>.</a:t>
            </a:r>
          </a:p>
          <a:p>
            <a:pPr marL="342900" indent="-342900" defTabSz="555452">
              <a:lnSpc>
                <a:spcPct val="107000"/>
              </a:lnSpc>
              <a:spcAft>
                <a:spcPts val="972"/>
              </a:spcAft>
              <a:buClr>
                <a:srgbClr val="FF0000"/>
              </a:buClr>
              <a:buFont typeface="Wingdings" panose="05000000000000000000" pitchFamily="2" charset="2"/>
              <a:buChar char="Ø"/>
            </a:pPr>
            <a:endParaRPr lang="es-CO" sz="2000" dirty="0">
              <a:solidFill>
                <a:prstClr val="black"/>
              </a:solidFill>
              <a:latin typeface="Arial Narrow" panose="020B0606020202030204" pitchFamily="34" charset="0"/>
              <a:cs typeface="Times New Roman" panose="02020603050405020304" pitchFamily="18" charset="0"/>
            </a:endParaRPr>
          </a:p>
          <a:p>
            <a:pPr marL="342900" indent="-342900" defTabSz="555452">
              <a:lnSpc>
                <a:spcPct val="107000"/>
              </a:lnSpc>
              <a:spcAft>
                <a:spcPts val="972"/>
              </a:spcAft>
              <a:buClr>
                <a:srgbClr val="FF0000"/>
              </a:buClr>
              <a:buFont typeface="Wingdings" panose="05000000000000000000" pitchFamily="2" charset="2"/>
              <a:buChar char="Ø"/>
            </a:pPr>
            <a:endParaRPr lang="es-CO" sz="2000" dirty="0">
              <a:solidFill>
                <a:prstClr val="black"/>
              </a:solidFill>
              <a:latin typeface="Arial Narrow" panose="020B0606020202030204" pitchFamily="34" charset="0"/>
              <a:cs typeface="Times New Roman" panose="02020603050405020304" pitchFamily="18" charset="0"/>
            </a:endParaRPr>
          </a:p>
          <a:p>
            <a:pPr marL="342900" indent="-342900" defTabSz="555452">
              <a:lnSpc>
                <a:spcPct val="107000"/>
              </a:lnSpc>
              <a:spcAft>
                <a:spcPts val="972"/>
              </a:spcAft>
              <a:buClr>
                <a:srgbClr val="FF0000"/>
              </a:buClr>
              <a:buFont typeface="Wingdings" panose="05000000000000000000" pitchFamily="2" charset="2"/>
              <a:buChar char="Ø"/>
            </a:pPr>
            <a:endParaRPr lang="es-CO" sz="2000" dirty="0">
              <a:solidFill>
                <a:prstClr val="black"/>
              </a:solidFill>
              <a:latin typeface="Arial Narrow" panose="020B0606020202030204" pitchFamily="34" charset="0"/>
              <a:cs typeface="Times New Roman" panose="02020603050405020304" pitchFamily="18" charset="0"/>
            </a:endParaRPr>
          </a:p>
          <a:p>
            <a:pPr marL="342900" indent="-342900" defTabSz="555452">
              <a:lnSpc>
                <a:spcPct val="107000"/>
              </a:lnSpc>
              <a:spcAft>
                <a:spcPts val="972"/>
              </a:spcAft>
              <a:buClr>
                <a:srgbClr val="FF0000"/>
              </a:buClr>
              <a:buFont typeface="Wingdings" panose="05000000000000000000" pitchFamily="2" charset="2"/>
              <a:buChar char="Ø"/>
            </a:pPr>
            <a:endParaRPr lang="es-CO" sz="2200" dirty="0">
              <a:solidFill>
                <a:prstClr val="black"/>
              </a:solidFill>
              <a:latin typeface="Arial Narrow" panose="020B0606020202030204" pitchFamily="34" charset="0"/>
              <a:cs typeface="Times New Roman" panose="02020603050405020304" pitchFamily="18" charset="0"/>
            </a:endParaRPr>
          </a:p>
          <a:p>
            <a:pPr marL="342900" indent="-342900" defTabSz="555452">
              <a:lnSpc>
                <a:spcPct val="107000"/>
              </a:lnSpc>
              <a:spcAft>
                <a:spcPts val="972"/>
              </a:spcAft>
              <a:buClr>
                <a:srgbClr val="FF0000"/>
              </a:buClr>
              <a:buFont typeface="Wingdings" panose="05000000000000000000" pitchFamily="2" charset="2"/>
              <a:buChar char="Ø"/>
            </a:pPr>
            <a:endParaRPr lang="es-CO"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778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56608" y="-65067"/>
            <a:ext cx="2075825"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P.F.S.O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Título 1">
            <a:extLst>
              <a:ext uri="{FF2B5EF4-FFF2-40B4-BE49-F238E27FC236}">
                <a16:creationId xmlns:a16="http://schemas.microsoft.com/office/drawing/2014/main" id="{CA9AC439-0FFA-ACB5-751A-4E09BF27C8D5}"/>
              </a:ext>
            </a:extLst>
          </p:cNvPr>
          <p:cNvSpPr txBox="1">
            <a:spLocks/>
          </p:cNvSpPr>
          <p:nvPr/>
        </p:nvSpPr>
        <p:spPr>
          <a:xfrm>
            <a:off x="4957450" y="428141"/>
            <a:ext cx="14529633"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de Fortalecimiento</a:t>
            </a: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Subdirección Operativa  </a:t>
            </a:r>
            <a:endParaRPr lang="es-ES"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678F39F4-5A2C-5AD7-6D4F-2FAF60F7EF53}"/>
              </a:ext>
            </a:extLst>
          </p:cNvPr>
          <p:cNvSpPr txBox="1"/>
          <p:nvPr/>
        </p:nvSpPr>
        <p:spPr>
          <a:xfrm>
            <a:off x="209550" y="1766516"/>
            <a:ext cx="15163799" cy="7188058"/>
          </a:xfrm>
          <a:prstGeom prst="rect">
            <a:avLst/>
          </a:prstGeom>
          <a:noFill/>
        </p:spPr>
        <p:txBody>
          <a:bodyPr wrap="square">
            <a:spAutoFit/>
          </a:bodyPr>
          <a:lstStyle/>
          <a:p>
            <a:pPr defTabSz="555452">
              <a:lnSpc>
                <a:spcPct val="107000"/>
              </a:lnSpc>
              <a:spcAft>
                <a:spcPts val="972"/>
              </a:spcAft>
            </a:pPr>
            <a:r>
              <a:rPr lang="es-CO"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Subdirección Operativa, en el tercer trimestre se ha enfocado en del desarrollo de las siguientes actividades:</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forma acumulada a septiembre 2022, se realizaron 408 ejercicios de eficiencia respiratoria por el personal operativo de  las 17 estaciones de bomberos"</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 corte de septiembre 2022, se participó en veintitrés (23) concejos locales de gestión del riesgo y cambio climático (C.L.G.R.C.C.), por parte del personal operativo de las 17 estaciones de la Entidad.</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Se atendieron al 100% los incidentes de acuerdo a la tipología del árbol de servicios de la Entidad,  para los meses de junio, julio, agosto y septiembre del 2022, se atendieron 11.983 servicios. </a:t>
            </a:r>
            <a:r>
              <a:rPr lang="es-MX" sz="2100" b="1"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Esta actividad se evidencia en los boletines estadísticos emitidos mensualmente por la Subdirección Operativa.</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cs typeface="Times New Roman" panose="02020603050405020304" pitchFamily="18" charset="0"/>
              </a:rPr>
              <a:t>"Durante el tercer trimestre del 2022, se dio cumplimiento a la ejecución del 25% programada de la meta de revisión de hidrantes , completando 2418 hidrantes revisados., los datos desagregados por mes, fueron los siguiente 428 hidrantes revisados en el mes de julio, 280 hidrantes revisados en el mes de agosto, y 304 hidrantes revisados en el mes de septiembre, estas revisiones se realizaron por las 17 estaciones del Cuerpo Oficial de Bomberos de Bogotá </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cs typeface="Times New Roman" panose="02020603050405020304" pitchFamily="18" charset="0"/>
              </a:rPr>
              <a:t>Frente a los ejercicios de alistamiento, se completaron de manera acumulada 816 ejercicios ejecutados, durante los meses de julio, agosto y septiembre, de este tercer trimestre se adelantaron un total de 306 ejercicios ejecutados, 102 por cada mes</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cs typeface="Times New Roman" panose="02020603050405020304" pitchFamily="18" charset="0"/>
              </a:rPr>
              <a:t>Por otra parte, en el trimestre se recibieron  67 solicitudes de formación y capacitación, actividad que es atendida o ejecutado por la  S.G.R. y es apoyada por el personal operativo en las  17 estaciones de la Entidad.</a:t>
            </a:r>
          </a:p>
          <a:p>
            <a:pPr marL="342900" indent="-342900" defTabSz="555452">
              <a:lnSpc>
                <a:spcPct val="107000"/>
              </a:lnSpc>
              <a:spcAft>
                <a:spcPts val="972"/>
              </a:spcAft>
              <a:buClr>
                <a:srgbClr val="FF0000"/>
              </a:buClr>
              <a:buFont typeface="Wingdings" panose="05000000000000000000" pitchFamily="2" charset="2"/>
              <a:buChar char="Ø"/>
            </a:pPr>
            <a:r>
              <a:rPr lang="es-MX" sz="2100" dirty="0">
                <a:solidFill>
                  <a:prstClr val="black"/>
                </a:solidFill>
                <a:latin typeface="Arial Narrow" panose="020B0606020202030204" pitchFamily="34" charset="0"/>
                <a:cs typeface="Times New Roman" panose="02020603050405020304" pitchFamily="18" charset="0"/>
              </a:rPr>
              <a:t>se han realizado  de forma acumulada 408 ejercicios de acondicionamiento físico realizados por el personal operativo en los tres turnos de las 17 estaciones de bombero, en este tercer trimestre se realizaron 153 ejercicios de acondicionamiento físico, (51 por mes) </a:t>
            </a:r>
            <a:endParaRPr lang="es-CO" sz="2100" dirty="0">
              <a:solidFill>
                <a:prstClr val="black"/>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42065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56608" y="6649"/>
            <a:ext cx="1540806"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Plan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5" name="Título 1">
            <a:extLst>
              <a:ext uri="{FF2B5EF4-FFF2-40B4-BE49-F238E27FC236}">
                <a16:creationId xmlns:a16="http://schemas.microsoft.com/office/drawing/2014/main" id="{CA9AC439-0FFA-ACB5-751A-4E09BF27C8D5}"/>
              </a:ext>
            </a:extLst>
          </p:cNvPr>
          <p:cNvSpPr txBox="1">
            <a:spLocks/>
          </p:cNvSpPr>
          <p:nvPr/>
        </p:nvSpPr>
        <p:spPr>
          <a:xfrm>
            <a:off x="4957450" y="535715"/>
            <a:ext cx="14529633" cy="145844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Participación ciudadana</a:t>
            </a:r>
            <a:endParaRPr lang="es-ES"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defTabSz="555452">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9" name="CuadroTexto 8">
            <a:extLst>
              <a:ext uri="{FF2B5EF4-FFF2-40B4-BE49-F238E27FC236}">
                <a16:creationId xmlns:a16="http://schemas.microsoft.com/office/drawing/2014/main" id="{A106887B-98BC-41D9-2490-D1C549F6A3AA}"/>
              </a:ext>
            </a:extLst>
          </p:cNvPr>
          <p:cNvSpPr txBox="1"/>
          <p:nvPr/>
        </p:nvSpPr>
        <p:spPr>
          <a:xfrm>
            <a:off x="571337" y="1704746"/>
            <a:ext cx="13897265" cy="6107569"/>
          </a:xfrm>
          <a:prstGeom prst="rect">
            <a:avLst/>
          </a:prstGeom>
          <a:noFill/>
        </p:spPr>
        <p:txBody>
          <a:bodyPr wrap="square">
            <a:spAutoFit/>
          </a:bodyPr>
          <a:lstStyle/>
          <a:p>
            <a:pPr algn="just" defTabSz="555452">
              <a:lnSpc>
                <a:spcPct val="107000"/>
              </a:lnSpc>
              <a:spcAft>
                <a:spcPts val="972"/>
              </a:spcAft>
              <a:buClr>
                <a:srgbClr val="FF0000"/>
              </a:buClr>
            </a:pPr>
            <a:r>
              <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La Unidad Administrativa Especial, Cuerpo Oficial de Bomberos de Bogotá, buscando Fortalecer las relaciones, Estado- Ciudadanía a adelantado de manera acumulado nueve </a:t>
            </a: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diálogos ciudadanos en donde se atendieron ciudadanos así:</a:t>
            </a:r>
          </a:p>
          <a:p>
            <a:pPr defTabSz="555452">
              <a:lnSpc>
                <a:spcPct val="107000"/>
              </a:lnSpc>
              <a:spcAft>
                <a:spcPts val="972"/>
              </a:spcAft>
              <a:buClr>
                <a:srgbClr val="FF0000"/>
              </a:buClr>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Mayo 12 de 2022: 371 ciudadanos </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Mayo 26 de 2022: 537 ciudadanos</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Junio 09 de 2022: 352 ciudadanos </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Junio 14 de 2022: 206 ciudadanos </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Junio 30 de 2022: 660 ciudadanos </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Julio 7 de 2022: 208 ciudadanos</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Agosto 8 de 2022: 402 ciudadanos</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Agosto 25 de 2022: 104 ciudadanos</a:t>
            </a:r>
            <a:b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b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Agosto 30 de 2022: 220 ciudadanos</a:t>
            </a:r>
          </a:p>
          <a:p>
            <a:pPr marL="342900" indent="-342900" algn="just" defTabSz="555452">
              <a:lnSpc>
                <a:spcPct val="107000"/>
              </a:lnSpc>
              <a:spcAft>
                <a:spcPts val="972"/>
              </a:spcAft>
              <a:buClr>
                <a:srgbClr val="FF0000"/>
              </a:buClr>
              <a:buFont typeface="Wingdings" panose="05000000000000000000" pitchFamily="2" charset="2"/>
              <a:buChar char="Ø"/>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Total 3056 ciudadanos </a:t>
            </a:r>
          </a:p>
          <a:p>
            <a:pPr algn="just" defTabSz="555452">
              <a:lnSpc>
                <a:spcPct val="107000"/>
              </a:lnSpc>
              <a:spcAft>
                <a:spcPts val="972"/>
              </a:spcAft>
              <a:buClr>
                <a:srgbClr val="FF0000"/>
              </a:buClr>
            </a:pPr>
            <a:endPar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a:p>
            <a:pPr defTabSz="555452">
              <a:lnSpc>
                <a:spcPct val="107000"/>
              </a:lnSpc>
              <a:spcAft>
                <a:spcPts val="972"/>
              </a:spcAft>
            </a:pPr>
            <a:endParaRPr lang="es-CO"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0F0069FD-B88C-180B-B513-2E92EB11DF01}"/>
              </a:ext>
            </a:extLst>
          </p:cNvPr>
          <p:cNvSpPr txBox="1"/>
          <p:nvPr/>
        </p:nvSpPr>
        <p:spPr>
          <a:xfrm>
            <a:off x="7519969" y="3415828"/>
            <a:ext cx="7167562" cy="4160883"/>
          </a:xfrm>
          <a:prstGeom prst="rect">
            <a:avLst/>
          </a:prstGeom>
          <a:noFill/>
        </p:spPr>
        <p:txBody>
          <a:bodyPr wrap="square">
            <a:spAutoFit/>
          </a:bodyPr>
          <a:lstStyle/>
          <a:p>
            <a:pPr>
              <a:lnSpc>
                <a:spcPct val="107000"/>
              </a:lnSpc>
              <a:spcAft>
                <a:spcPts val="800"/>
              </a:spcAft>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Cabe mencionar que este plan ya se encuentra desarrollado en un 93% puesto que ya se encuentra implementado el programa con los cursos de riesgo bajo y riesgo moderado, así como el desarrollo de las ferias de inspecciones técnicas, a su vez el desarrollo de las campañas:</a:t>
            </a:r>
          </a:p>
          <a:p>
            <a:pPr>
              <a:lnSpc>
                <a:spcPct val="107000"/>
              </a:lnSpc>
              <a:spcAft>
                <a:spcPts val="800"/>
              </a:spcAft>
            </a:pPr>
            <a:r>
              <a:rPr lang="es-MX" sz="32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 </a:t>
            </a:r>
            <a:r>
              <a:rPr lang="es-CO" sz="2400" dirty="0">
                <a:effectLst/>
                <a:latin typeface="Arial Narrow" panose="020B0606020202030204" pitchFamily="34" charset="0"/>
                <a:ea typeface="Calibri" panose="020F0502020204030204" pitchFamily="34" charset="0"/>
                <a:cs typeface="Times New Roman" panose="02020603050405020304" pitchFamily="18" charset="0"/>
              </a:rPr>
              <a:t>1. Campaña Salvando Patas</a:t>
            </a:r>
          </a:p>
          <a:p>
            <a:pPr>
              <a:lnSpc>
                <a:spcPct val="107000"/>
              </a:lnSpc>
              <a:spcAft>
                <a:spcPts val="800"/>
              </a:spcAft>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2. Campaña soy neutral - elecciones</a:t>
            </a:r>
          </a:p>
          <a:p>
            <a:pPr>
              <a:lnSpc>
                <a:spcPct val="107000"/>
              </a:lnSpc>
              <a:spcAft>
                <a:spcPts val="800"/>
              </a:spcAft>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3. Campaña de abejas</a:t>
            </a:r>
          </a:p>
          <a:p>
            <a:pPr>
              <a:lnSpc>
                <a:spcPct val="107000"/>
              </a:lnSpc>
              <a:spcAft>
                <a:spcPts val="800"/>
              </a:spcAft>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4. Campaña Bomberitos en el territorio</a:t>
            </a:r>
          </a:p>
        </p:txBody>
      </p:sp>
    </p:spTree>
    <p:extLst>
      <p:ext uri="{BB962C8B-B14F-4D97-AF65-F5344CB8AC3E}">
        <p14:creationId xmlns:p14="http://schemas.microsoft.com/office/powerpoint/2010/main" val="4241869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A94A3CE-8C3C-43B6-810A-7929C104AB61}"/>
              </a:ext>
            </a:extLst>
          </p:cNvPr>
          <p:cNvSpPr>
            <a:spLocks noGrp="1"/>
          </p:cNvSpPr>
          <p:nvPr>
            <p:ph type="title" idx="4294967295"/>
          </p:nvPr>
        </p:nvSpPr>
        <p:spPr>
          <a:xfrm>
            <a:off x="1763929" y="344614"/>
            <a:ext cx="11436609"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Capacitación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7C1AD066-02B1-830C-A095-3CA326126087}"/>
              </a:ext>
            </a:extLst>
          </p:cNvPr>
          <p:cNvSpPr/>
          <p:nvPr/>
        </p:nvSpPr>
        <p:spPr>
          <a:xfrm>
            <a:off x="350338" y="1303680"/>
            <a:ext cx="14594855" cy="3698705"/>
          </a:xfrm>
          <a:prstGeom prst="rect">
            <a:avLst/>
          </a:prstGeom>
        </p:spPr>
        <p:txBody>
          <a:bodyPr wrap="square">
            <a:spAutoFit/>
          </a:bodyPr>
          <a:lstStyle/>
          <a:p>
            <a:pPr marL="342900" indent="-342900">
              <a:lnSpc>
                <a:spcPct val="107000"/>
              </a:lnSpc>
              <a:spcAft>
                <a:spcPts val="800"/>
              </a:spcAft>
              <a:buClr>
                <a:srgbClr val="FF0000"/>
              </a:buClr>
              <a:buFont typeface="Wingdings" panose="05000000000000000000" pitchFamily="2" charset="2"/>
              <a:buChar char="q"/>
            </a:pPr>
            <a:r>
              <a:rPr lang="es-CO" sz="2200" dirty="0">
                <a:latin typeface="Arial Narrow" panose="020B0606020202030204" pitchFamily="34" charset="0"/>
                <a:ea typeface="Calibri" panose="020F0502020204030204" pitchFamily="34" charset="0"/>
                <a:cs typeface="Times New Roman" panose="02020603050405020304" pitchFamily="18" charset="0"/>
              </a:rPr>
              <a:t>En los meses de Julio a Septiembre, se realizaron</a:t>
            </a:r>
            <a:r>
              <a:rPr lang="es-CO" sz="2200" b="1" dirty="0">
                <a:latin typeface="Arial Narrow" panose="020B0606020202030204" pitchFamily="34" charset="0"/>
                <a:ea typeface="Calibri" panose="020F0502020204030204" pitchFamily="34" charset="0"/>
                <a:cs typeface="Times New Roman" panose="02020603050405020304" pitchFamily="18" charset="0"/>
              </a:rPr>
              <a:t> 4 cursos en</a:t>
            </a:r>
            <a:br>
              <a:rPr lang="es-CO" sz="2200" b="1" dirty="0">
                <a:latin typeface="Arial Narrow" panose="020B0606020202030204" pitchFamily="34" charset="0"/>
                <a:ea typeface="Calibri" panose="020F0502020204030204" pitchFamily="34" charset="0"/>
                <a:cs typeface="Times New Roman" panose="02020603050405020304" pitchFamily="18" charset="0"/>
              </a:rPr>
            </a:br>
            <a:r>
              <a:rPr lang="es-CO" sz="2200" b="1" dirty="0">
                <a:latin typeface="Arial Narrow" panose="020B0606020202030204" pitchFamily="34" charset="0"/>
                <a:ea typeface="Calibri" panose="020F0502020204030204" pitchFamily="34" charset="0"/>
                <a:cs typeface="Times New Roman" panose="02020603050405020304" pitchFamily="18" charset="0"/>
              </a:rPr>
              <a:t> la línea de gestión </a:t>
            </a: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Política</a:t>
            </a: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Lactancia Materna</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Manejo y normatividad de tramites PQR</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Rendición de cuentas</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Política de equidad y género</a:t>
            </a:r>
            <a:br>
              <a:rPr lang="es-MX" sz="2400" b="0" i="0" u="none" strike="noStrike" dirty="0">
                <a:solidFill>
                  <a:srgbClr val="000000"/>
                </a:solidFill>
                <a:effectLst/>
                <a:latin typeface="Arial Narrow" panose="020B0606020202030204" pitchFamily="34" charset="0"/>
              </a:rPr>
            </a:br>
            <a:endParaRPr lang="es-CO" sz="28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1" name="Rectángulo 10">
            <a:extLst>
              <a:ext uri="{FF2B5EF4-FFF2-40B4-BE49-F238E27FC236}">
                <a16:creationId xmlns:a16="http://schemas.microsoft.com/office/drawing/2014/main" id="{11985AEA-15E2-4575-D919-6DC2F7374F61}"/>
              </a:ext>
            </a:extLst>
          </p:cNvPr>
          <p:cNvSpPr/>
          <p:nvPr/>
        </p:nvSpPr>
        <p:spPr>
          <a:xfrm>
            <a:off x="7289897" y="1303680"/>
            <a:ext cx="15310592" cy="4336380"/>
          </a:xfrm>
          <a:prstGeom prst="rect">
            <a:avLst/>
          </a:prstGeom>
        </p:spPr>
        <p:txBody>
          <a:bodyPr wrap="square">
            <a:spAutoFit/>
          </a:bodyPr>
          <a:lstStyle/>
          <a:p>
            <a:pPr marL="342900" indent="-342900">
              <a:lnSpc>
                <a:spcPct val="107000"/>
              </a:lnSpc>
              <a:spcAft>
                <a:spcPts val="800"/>
              </a:spcAft>
              <a:buClr>
                <a:srgbClr val="FF0000"/>
              </a:buClr>
              <a:buFont typeface="Wingdings" panose="05000000000000000000" pitchFamily="2" charset="2"/>
              <a:buChar char="q"/>
            </a:pPr>
            <a:r>
              <a:rPr lang="es-CO" sz="2200" dirty="0">
                <a:latin typeface="Arial Narrow" panose="020B0606020202030204" pitchFamily="34" charset="0"/>
                <a:ea typeface="Calibri" panose="020F0502020204030204" pitchFamily="34" charset="0"/>
                <a:cs typeface="Times New Roman" panose="02020603050405020304" pitchFamily="18" charset="0"/>
              </a:rPr>
              <a:t>Para la línea misional se realizaron </a:t>
            </a:r>
            <a:r>
              <a:rPr lang="es-CO" sz="2200" b="1" dirty="0">
                <a:latin typeface="Arial Narrow" panose="020B0606020202030204" pitchFamily="34" charset="0"/>
                <a:ea typeface="Calibri" panose="020F0502020204030204" pitchFamily="34" charset="0"/>
                <a:cs typeface="Times New Roman" panose="02020603050405020304" pitchFamily="18" charset="0"/>
              </a:rPr>
              <a:t>5 cursos</a:t>
            </a:r>
            <a:r>
              <a:rPr lang="es-CO" sz="2200" dirty="0">
                <a:latin typeface="Arial Narrow" panose="020B0606020202030204" pitchFamily="34" charset="0"/>
                <a:ea typeface="Calibri" panose="020F0502020204030204" pitchFamily="34" charset="0"/>
                <a:cs typeface="Times New Roman" panose="02020603050405020304" pitchFamily="18" charset="0"/>
              </a:rPr>
              <a:t>:</a:t>
            </a:r>
          </a:p>
          <a:p>
            <a:pPr marL="342900" indent="-34290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Riesgo</a:t>
            </a:r>
            <a:r>
              <a:rPr lang="es-MX" sz="2400" b="0" i="0" u="none" strike="noStrike" dirty="0">
                <a:solidFill>
                  <a:srgbClr val="000000"/>
                </a:solidFill>
                <a:effectLst/>
                <a:latin typeface="Arial Narrow" panose="020B0606020202030204" pitchFamily="34" charset="0"/>
              </a:rPr>
              <a:t> </a:t>
            </a: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Edificaciones de gran altura</a:t>
            </a: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Psicología de la emergencia</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Reentrenamiento en Técnicas y tácticas de extinción</a:t>
            </a:r>
            <a:br>
              <a:rPr lang="es-MX" sz="2400" b="0" i="0" u="none" strike="noStrike" dirty="0">
                <a:solidFill>
                  <a:srgbClr val="000000"/>
                </a:solidFill>
                <a:effectLst/>
                <a:latin typeface="Arial Narrow" panose="020B0606020202030204" pitchFamily="34" charset="0"/>
              </a:rPr>
            </a:br>
            <a:r>
              <a:rPr lang="es-MX" sz="2400" b="0" i="0" u="none" strike="noStrike" dirty="0">
                <a:solidFill>
                  <a:srgbClr val="000000"/>
                </a:solidFill>
                <a:effectLst/>
                <a:latin typeface="Arial Narrow" panose="020B0606020202030204" pitchFamily="34" charset="0"/>
              </a:rPr>
              <a:t>(chorros, monitores, ventilación, entradas forzadas, etc.)</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Reentrenamiento en Técnicas de Tendidos de mangueras</a:t>
            </a:r>
            <a:endParaRPr lang="es-MX" sz="2400" dirty="0">
              <a:solidFill>
                <a:srgbClr val="000000"/>
              </a:solidFill>
              <a:latin typeface="Arial Narrow" panose="020B0606020202030204" pitchFamily="34" charset="0"/>
            </a:endParaRPr>
          </a:p>
          <a:p>
            <a:pPr marL="342900" indent="-342900">
              <a:lnSpc>
                <a:spcPct val="107000"/>
              </a:lnSpc>
              <a:spcAft>
                <a:spcPts val="800"/>
              </a:spcAft>
              <a:buClr>
                <a:srgbClr val="FF0000"/>
              </a:buClr>
              <a:buFont typeface="Wingdings" panose="05000000000000000000" pitchFamily="2" charset="2"/>
              <a:buChar char="Ø"/>
            </a:pPr>
            <a:r>
              <a:rPr lang="es-MX" sz="2400" b="0" i="0" u="none" strike="noStrike" dirty="0">
                <a:solidFill>
                  <a:srgbClr val="000000"/>
                </a:solidFill>
                <a:effectLst/>
                <a:latin typeface="Arial Narrow" panose="020B0606020202030204" pitchFamily="34" charset="0"/>
              </a:rPr>
              <a:t>Reentrenamiento aseguramiento de agua, con </a:t>
            </a:r>
            <a:br>
              <a:rPr lang="es-MX" sz="2400" b="0" i="0" u="none" strike="noStrike" dirty="0">
                <a:solidFill>
                  <a:srgbClr val="000000"/>
                </a:solidFill>
                <a:effectLst/>
                <a:latin typeface="Arial Narrow" panose="020B0606020202030204" pitchFamily="34" charset="0"/>
              </a:rPr>
            </a:br>
            <a:r>
              <a:rPr lang="es-MX" sz="2400" b="0" i="0" u="none" strike="noStrike" dirty="0">
                <a:solidFill>
                  <a:srgbClr val="000000"/>
                </a:solidFill>
                <a:effectLst/>
                <a:latin typeface="Arial Narrow" panose="020B0606020202030204" pitchFamily="34" charset="0"/>
              </a:rPr>
              <a:t>mangueras de grandes diámetros LDH.</a:t>
            </a:r>
            <a:r>
              <a:rPr lang="es-MX" sz="3200" dirty="0">
                <a:latin typeface="Arial Narrow" panose="020B0606020202030204" pitchFamily="34" charset="0"/>
              </a:rPr>
              <a:t> </a:t>
            </a: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1754886B-ECF4-54AF-BB61-0F8307BC75EB}"/>
              </a:ext>
            </a:extLst>
          </p:cNvPr>
          <p:cNvSpPr/>
          <p:nvPr/>
        </p:nvSpPr>
        <p:spPr>
          <a:xfrm>
            <a:off x="601195" y="4863059"/>
            <a:ext cx="11959376" cy="2523768"/>
          </a:xfrm>
          <a:prstGeom prst="rect">
            <a:avLst/>
          </a:prstGeom>
        </p:spPr>
        <p:txBody>
          <a:bodyPr wrap="square">
            <a:spAutoFit/>
          </a:bodyPr>
          <a:lstStyle/>
          <a:p>
            <a:pPr>
              <a:defRPr/>
            </a:pPr>
            <a:r>
              <a:rPr lang="es-CO" sz="4300" b="1" dirty="0">
                <a:solidFill>
                  <a:srgbClr val="C00000"/>
                </a:solidFill>
                <a:effectLst>
                  <a:outerShdw blurRad="38100" dist="38100" dir="2700000" algn="tl">
                    <a:srgbClr val="000000">
                      <a:alpha val="43137"/>
                    </a:srgbClr>
                  </a:outerShdw>
                </a:effectLst>
                <a:latin typeface="Impact" panose="020B0806030902050204" pitchFamily="34" charset="0"/>
              </a:rPr>
              <a:t>Plan de Incentivos </a:t>
            </a:r>
            <a:br>
              <a:rPr lang="es-CO" sz="4300" b="1" dirty="0">
                <a:solidFill>
                  <a:srgbClr val="C00000"/>
                </a:solidFill>
                <a:effectLst>
                  <a:outerShdw blurRad="38100" dist="38100" dir="2700000" algn="tl">
                    <a:srgbClr val="000000">
                      <a:alpha val="43137"/>
                    </a:srgbClr>
                  </a:outerShdw>
                </a:effectLst>
                <a:latin typeface="Impact" panose="020B0806030902050204" pitchFamily="34" charset="0"/>
              </a:rPr>
            </a:br>
            <a:r>
              <a:rPr lang="es-CO" sz="4300" b="1" dirty="0">
                <a:solidFill>
                  <a:srgbClr val="C00000"/>
                </a:solidFill>
                <a:effectLst>
                  <a:outerShdw blurRad="38100" dist="38100" dir="2700000" algn="tl">
                    <a:srgbClr val="000000">
                      <a:alpha val="43137"/>
                    </a:srgbClr>
                  </a:outerShdw>
                </a:effectLst>
                <a:latin typeface="Impact" panose="020B0806030902050204" pitchFamily="34" charset="0"/>
              </a:rPr>
              <a:t>Institucionales</a:t>
            </a:r>
          </a:p>
          <a:p>
            <a:pPr>
              <a:defRPr/>
            </a:pP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a:defRPr/>
            </a:pPr>
            <a:r>
              <a:rPr lang="es-ES" sz="3600" b="1" dirty="0">
                <a:solidFill>
                  <a:srgbClr val="C00000"/>
                </a:solidFill>
                <a:effectLst>
                  <a:outerShdw blurRad="38100" dist="38100" dir="2700000" algn="tl">
                    <a:srgbClr val="000000">
                      <a:alpha val="43137"/>
                    </a:srgbClr>
                  </a:outerShdw>
                </a:effectLst>
                <a:latin typeface="Impact" panose="020B0806030902050204" pitchFamily="34" charset="0"/>
              </a:rPr>
              <a:t> </a:t>
            </a: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0" name="CuadroTexto 9">
            <a:extLst>
              <a:ext uri="{FF2B5EF4-FFF2-40B4-BE49-F238E27FC236}">
                <a16:creationId xmlns:a16="http://schemas.microsoft.com/office/drawing/2014/main" id="{42EC5B6D-E73E-4BAF-575E-A56CBABAA5D0}"/>
              </a:ext>
            </a:extLst>
          </p:cNvPr>
          <p:cNvSpPr txBox="1"/>
          <p:nvPr/>
        </p:nvSpPr>
        <p:spPr>
          <a:xfrm>
            <a:off x="553452" y="6284667"/>
            <a:ext cx="14800848" cy="4171014"/>
          </a:xfrm>
          <a:prstGeom prst="rect">
            <a:avLst/>
          </a:prstGeom>
          <a:noFill/>
        </p:spPr>
        <p:txBody>
          <a:bodyPr wrap="square">
            <a:spAutoFit/>
          </a:bodyPr>
          <a:lstStyle/>
          <a:p>
            <a:pPr>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Los avances en el trimestre del presente plan, estuvieron dados por:</a:t>
            </a:r>
          </a:p>
          <a:p>
            <a:pPr marL="342900" indent="-342900">
              <a:lnSpc>
                <a:spcPct val="107000"/>
              </a:lnSpc>
              <a:spcAft>
                <a:spcPts val="800"/>
              </a:spcAft>
              <a:buClr>
                <a:srgbClr val="FF0000"/>
              </a:buClr>
              <a:buFont typeface="Wingdings" panose="05000000000000000000" pitchFamily="2" charset="2"/>
              <a:buChar char="Ø"/>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En los meses de julio a septiembre se entregaron los bonos de cumpleaños a los servidores. </a:t>
            </a:r>
          </a:p>
          <a:p>
            <a:pPr marL="342900" indent="-342900">
              <a:lnSpc>
                <a:spcPct val="107000"/>
              </a:lnSpc>
              <a:spcAft>
                <a:spcPts val="800"/>
              </a:spcAft>
              <a:buClr>
                <a:srgbClr val="FF0000"/>
              </a:buClr>
              <a:buFont typeface="Wingdings" panose="05000000000000000000" pitchFamily="2" charset="2"/>
              <a:buChar char="Ø"/>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Para el mes de agosto se celebró el cumpleaños de Bogotá </a:t>
            </a:r>
          </a:p>
          <a:p>
            <a:pPr marL="342900" indent="-342900">
              <a:lnSpc>
                <a:spcPct val="107000"/>
              </a:lnSpc>
              <a:spcAft>
                <a:spcPts val="800"/>
              </a:spcAft>
              <a:buClr>
                <a:srgbClr val="FF0000"/>
              </a:buClr>
              <a:buFont typeface="Wingdings" panose="05000000000000000000" pitchFamily="2" charset="2"/>
              <a:buChar char="Ø"/>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Para el mes de julio se realizó el informe del programa de pet friendly</a:t>
            </a: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FF0000"/>
              </a:buClr>
              <a:buFont typeface="Wingdings" panose="05000000000000000000" pitchFamily="2" charset="2"/>
              <a:buChar char="Ø"/>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Para el mes de agosto se realizó el proceso de convocatoria y selección del personal para incentivos y en el mes de septiembre se dio el pago de estos“</a:t>
            </a:r>
          </a:p>
          <a:p>
            <a:pPr marL="342900" indent="-342900">
              <a:lnSpc>
                <a:spcPct val="107000"/>
              </a:lnSpc>
              <a:spcAft>
                <a:spcPts val="800"/>
              </a:spcAft>
              <a:buClr>
                <a:srgbClr val="FF0000"/>
              </a:buClr>
              <a:buFont typeface="Wingdings" panose="05000000000000000000" pitchFamily="2" charset="2"/>
              <a:buChar char="Ø"/>
            </a:pPr>
            <a:r>
              <a:rPr lang="es-CO" sz="2400" dirty="0">
                <a:effectLst/>
                <a:latin typeface="Arial Narrow" panose="020B0606020202030204" pitchFamily="34" charset="0"/>
                <a:ea typeface="Calibri" panose="020F0502020204030204" pitchFamily="34" charset="0"/>
                <a:cs typeface="Times New Roman" panose="02020603050405020304" pitchFamily="18" charset="0"/>
              </a:rPr>
              <a:t>Para los meses de julio a septiembre , se realizaron 6 días de la familia, el informe del programa de emprendimiento,  capacitación para los emprendedores y se realizo la feria de emprendimiento en el marco de la feria de servicios de MIPG</a:t>
            </a: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065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749BC3F7-645A-61FA-BA69-087DCF1A9B8E}"/>
              </a:ext>
            </a:extLst>
          </p:cNvPr>
          <p:cNvSpPr txBox="1">
            <a:spLocks noGrp="1"/>
          </p:cNvSpPr>
          <p:nvPr>
            <p:ph type="title" idx="4294967295"/>
          </p:nvPr>
        </p:nvSpPr>
        <p:spPr>
          <a:xfrm>
            <a:off x="3870096" y="152093"/>
            <a:ext cx="11959376" cy="754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4300" b="1"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Estratégico de Talento Humano</a:t>
            </a:r>
            <a:endPar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7C1AD066-02B1-830C-A095-3CA326126087}"/>
              </a:ext>
            </a:extLst>
          </p:cNvPr>
          <p:cNvSpPr/>
          <p:nvPr/>
        </p:nvSpPr>
        <p:spPr>
          <a:xfrm>
            <a:off x="350338" y="1415646"/>
            <a:ext cx="14965862" cy="4562724"/>
          </a:xfrm>
          <a:prstGeom prst="rect">
            <a:avLst/>
          </a:prstGeom>
        </p:spPr>
        <p:txBody>
          <a:bodyPr wrap="square">
            <a:spAutoFit/>
          </a:bodyPr>
          <a:lstStyle/>
          <a:p>
            <a:pPr marL="449580" indent="-449580">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En cumplimiento del Plan estratégico de talento humano, se resaltan las siguientes actividades, cabe aclarar que no son solo estas actividades las desarrolladas, si no que la ejecución de los demás planes institucionales se encuentran inmersos en este plan estratégico:</a:t>
            </a:r>
          </a:p>
          <a:p>
            <a:pPr marL="449580" indent="-449580">
              <a:lnSpc>
                <a:spcPct val="107000"/>
              </a:lnSpc>
              <a:spcAft>
                <a:spcPts val="800"/>
              </a:spcAft>
              <a:buClr>
                <a:srgbClr val="FF0000"/>
              </a:buClr>
              <a:buFont typeface="Wingdings" panose="05000000000000000000" pitchFamily="2" charset="2"/>
              <a:buChar char="Ø"/>
            </a:pPr>
            <a:r>
              <a:rPr lang="es-CO" sz="2200" dirty="0">
                <a:latin typeface="Arial Narrow" panose="020B0606020202030204" pitchFamily="34" charset="0"/>
                <a:ea typeface="Calibri" panose="020F0502020204030204" pitchFamily="34" charset="0"/>
                <a:cs typeface="Times New Roman" panose="02020603050405020304" pitchFamily="18" charset="0"/>
              </a:rPr>
              <a:t> </a:t>
            </a:r>
            <a:r>
              <a:rPr lang="es-MX" sz="2200" dirty="0">
                <a:latin typeface="Arial Narrow" panose="020B0606020202030204" pitchFamily="34" charset="0"/>
                <a:ea typeface="Calibri" panose="020F0502020204030204" pitchFamily="34" charset="0"/>
                <a:cs typeface="Times New Roman" panose="02020603050405020304" pitchFamily="18" charset="0"/>
              </a:rPr>
              <a:t>Se realizó la construcción de 2 módulos la técnica y se continuó con el cronograma de clases de la técnica. Además, se realizó la construcción de 3 cursos en el marco de Academia somos todos.</a:t>
            </a:r>
          </a:p>
          <a:p>
            <a:pPr marL="449580" indent="-44958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Se entregaron los cursos de química en incidentes MATEPL y de Sistemas de protección contra incendios (SPCI) y se realizó el grado de la primera cohorte del técnico laboral bombero"</a:t>
            </a:r>
          </a:p>
          <a:p>
            <a:pPr marL="449580" indent="-44958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De igual manera y en concordancia con el plan anual de vacantes y el plan de previsión de recursos humanos se llevo a cabo, la revisión de 113 hojas de vida de los servidores con documentos pendientes., la verificación de existencia de títulos, el desarrollo de las certificaciones de manuales de funciones, la actualización de historias laborales para un avance del 95%</a:t>
            </a:r>
          </a:p>
          <a:p>
            <a:pPr marL="449580" indent="-44958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Se desarrollo la convocatoria para horarios flexibles</a:t>
            </a:r>
          </a:p>
          <a:p>
            <a:pPr marL="449580" indent="-44958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32F92D40-6BC2-072C-BB4C-A9B7C21F0B57}"/>
              </a:ext>
            </a:extLst>
          </p:cNvPr>
          <p:cNvSpPr/>
          <p:nvPr/>
        </p:nvSpPr>
        <p:spPr>
          <a:xfrm>
            <a:off x="3082167" y="5391017"/>
            <a:ext cx="11959376" cy="1415772"/>
          </a:xfrm>
          <a:prstGeom prst="rect">
            <a:avLst/>
          </a:prstGeom>
        </p:spPr>
        <p:txBody>
          <a:bodyPr wrap="square">
            <a:spAutoFit/>
          </a:bodyPr>
          <a:lstStyle/>
          <a:p>
            <a:pPr>
              <a:defRPr/>
            </a:pPr>
            <a:r>
              <a:rPr lang="es-CO" sz="4300" b="1" dirty="0">
                <a:solidFill>
                  <a:srgbClr val="C00000"/>
                </a:solidFill>
                <a:latin typeface="Impact" panose="020B0806030902050204" pitchFamily="34" charset="0"/>
                <a:ea typeface="Calibri" panose="020F0502020204030204" pitchFamily="34" charset="0"/>
                <a:cs typeface="Times New Roman" panose="02020603050405020304" pitchFamily="18" charset="0"/>
              </a:rPr>
              <a:t>Plan de Previsión de Recursos Humanos</a:t>
            </a:r>
            <a:r>
              <a:rPr lang="es-CO" sz="4300" dirty="0">
                <a:solidFill>
                  <a:srgbClr val="C00000"/>
                </a:solidFill>
                <a:latin typeface="Impact" panose="020B0806030902050204" pitchFamily="34" charset="0"/>
                <a:ea typeface="Calibri" panose="020F0502020204030204" pitchFamily="34" charset="0"/>
                <a:cs typeface="Times New Roman" panose="02020603050405020304" pitchFamily="18" charset="0"/>
              </a:rPr>
              <a:t> </a:t>
            </a:r>
          </a:p>
          <a:p>
            <a:pPr>
              <a:defRPr/>
            </a:pPr>
            <a:endParaRPr lang="es-CO" sz="43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10" name="CuadroTexto 9">
            <a:extLst>
              <a:ext uri="{FF2B5EF4-FFF2-40B4-BE49-F238E27FC236}">
                <a16:creationId xmlns:a16="http://schemas.microsoft.com/office/drawing/2014/main" id="{42EC5B6D-E73E-4BAF-575E-A56CBABAA5D0}"/>
              </a:ext>
            </a:extLst>
          </p:cNvPr>
          <p:cNvSpPr txBox="1"/>
          <p:nvPr/>
        </p:nvSpPr>
        <p:spPr>
          <a:xfrm>
            <a:off x="451894" y="6270642"/>
            <a:ext cx="14391741" cy="3940759"/>
          </a:xfrm>
          <a:prstGeom prst="rect">
            <a:avLst/>
          </a:prstGeom>
          <a:noFill/>
        </p:spPr>
        <p:txBody>
          <a:bodyPr wrap="square">
            <a:spAutoFit/>
          </a:bodyPr>
          <a:lstStyle/>
          <a:p>
            <a:pPr>
              <a:lnSpc>
                <a:spcPct val="107000"/>
              </a:lnSpc>
              <a:spcAft>
                <a:spcPts val="800"/>
              </a:spcAft>
            </a:pPr>
            <a:r>
              <a:rPr lang="es-CO" sz="2200" dirty="0">
                <a:latin typeface="Arial Narrow" panose="020B0606020202030204" pitchFamily="34" charset="0"/>
                <a:ea typeface="Calibri" panose="020F0502020204030204" pitchFamily="34" charset="0"/>
                <a:cs typeface="Times New Roman" panose="02020603050405020304" pitchFamily="18" charset="0"/>
              </a:rPr>
              <a:t>Las actividades que aportaron al avance del plan de previsión fueron: </a:t>
            </a:r>
          </a:p>
          <a:p>
            <a:pPr marL="342900" indent="-34290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En los meses de julio a septiembre, se tuvieron mesas de trabajo con el DASCD para los documentos de propuesta técnica y manual de funciones</a:t>
            </a:r>
          </a:p>
          <a:p>
            <a:pPr marL="342900" indent="-34290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"Para el mes de julio se realizaron las fases de recepción de documentos, prueba de conocimientos, de aptitud y física para la  conformación de listados de hojas de vida para el empleo bombero</a:t>
            </a:r>
          </a:p>
          <a:p>
            <a:pPr marL="342900" indent="-34290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Para el mes de agosto se realizó la provisión de los encargos de Sargentos, del profesional especializado de SST y nómina</a:t>
            </a:r>
          </a:p>
          <a:p>
            <a:pPr marL="342900" indent="-34290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Para el mes de septiembre, se realizó el proceso para provisión de la Oficina de Control Disciplinario Interno"</a:t>
            </a:r>
          </a:p>
          <a:p>
            <a:pPr marL="342900" indent="-34290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ea typeface="Calibri" panose="020F0502020204030204" pitchFamily="34" charset="0"/>
                <a:cs typeface="Times New Roman" panose="02020603050405020304" pitchFamily="18" charset="0"/>
              </a:rPr>
              <a:t>Para los meses de julio a septiembre, se avanzo en la revisión de los formatos. Además, se adelantó en el sistema para el concurso</a:t>
            </a: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0036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452274" y="219067"/>
            <a:ext cx="14357617"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a:t>
            </a:r>
            <a:endPar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ctr" defTabSz="555452" rtl="0" eaLnBrk="1" fontAlgn="auto" latinLnBrk="0" hangingPunct="1">
              <a:lnSpc>
                <a:spcPct val="100000"/>
              </a:lnSpc>
              <a:spcBef>
                <a:spcPts val="0"/>
              </a:spcBef>
              <a:spcAft>
                <a:spcPts val="0"/>
              </a:spcAft>
              <a:buClrTx/>
              <a:buSzTx/>
              <a:buFontTx/>
              <a:buNone/>
              <a:tabLst/>
              <a:defRPr/>
            </a:pPr>
            <a:endPar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p>
        </p:txBody>
      </p:sp>
      <p:sp>
        <p:nvSpPr>
          <p:cNvPr id="8" name="CuadroTexto 7">
            <a:extLst>
              <a:ext uri="{FF2B5EF4-FFF2-40B4-BE49-F238E27FC236}">
                <a16:creationId xmlns:a16="http://schemas.microsoft.com/office/drawing/2014/main" id="{8DEA58D5-C7DF-447F-C2EC-354ED690EEB8}"/>
              </a:ext>
            </a:extLst>
          </p:cNvPr>
          <p:cNvSpPr txBox="1"/>
          <p:nvPr/>
        </p:nvSpPr>
        <p:spPr>
          <a:xfrm>
            <a:off x="736497" y="1917357"/>
            <a:ext cx="14421099" cy="7478970"/>
          </a:xfrm>
          <a:prstGeom prst="rect">
            <a:avLst/>
          </a:prstGeom>
          <a:noFill/>
        </p:spPr>
        <p:txBody>
          <a:bodyPr wrap="square">
            <a:spAutoFit/>
          </a:bodyPr>
          <a:lstStyle/>
          <a:p>
            <a:pPr algn="just"/>
            <a:r>
              <a:rPr lang="es-ES" sz="2400" b="0" i="0" dirty="0">
                <a:effectLst/>
                <a:latin typeface="Arial Narrow" panose="020B0606020202030204" pitchFamily="34" charset="0"/>
              </a:rPr>
              <a:t>En cumplimiento del objetivo numero 1 del plan en mención “ Fomentar una cultura encaminada al autocuidado mediante programas para la adopción de hábitos de vida saludable, se llevaron a cabo las siguientes actividades:</a:t>
            </a:r>
            <a:br>
              <a:rPr lang="es-ES" sz="2400" b="0" i="0" dirty="0">
                <a:effectLst/>
                <a:latin typeface="Arial Narrow" panose="020B0606020202030204" pitchFamily="34" charset="0"/>
              </a:rPr>
            </a:br>
            <a:r>
              <a:rPr lang="es-ES" sz="2400" b="0" i="0" dirty="0">
                <a:effectLst/>
                <a:latin typeface="Arial Narrow" panose="020B0606020202030204" pitchFamily="34" charset="0"/>
              </a:rPr>
              <a:t> </a:t>
            </a:r>
          </a:p>
          <a:p>
            <a:pPr marL="342900" indent="-342900" algn="just">
              <a:buClr>
                <a:srgbClr val="FF0000"/>
              </a:buClr>
              <a:buFont typeface="Wingdings" panose="05000000000000000000" pitchFamily="2" charset="2"/>
              <a:buChar char="Ø"/>
            </a:pPr>
            <a:r>
              <a:rPr lang="es-ES" sz="2400" b="0" i="0" dirty="0">
                <a:effectLst/>
                <a:latin typeface="Arial Narrow" panose="020B0606020202030204" pitchFamily="34" charset="0"/>
              </a:rPr>
              <a:t> </a:t>
            </a:r>
            <a:r>
              <a:rPr lang="es-MX" sz="2400" b="0" i="0" dirty="0">
                <a:effectLst/>
                <a:latin typeface="Arial Narrow" panose="020B0606020202030204" pitchFamily="34" charset="0"/>
              </a:rPr>
              <a:t>Acompañamiento psicológico al personal operativo que lo requirieron</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Seguimiento al personal del programa de SPA</a:t>
            </a: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rPr>
              <a:t>Socialización del</a:t>
            </a:r>
            <a:r>
              <a:rPr lang="es-MX" sz="2400" b="0" i="0" dirty="0">
                <a:effectLst/>
                <a:latin typeface="Arial Narrow" panose="020B0606020202030204" pitchFamily="34" charset="0"/>
              </a:rPr>
              <a:t> taller  de enfermedades transmitidas por alimentos</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Monitoreo al personal con riesgo cardiovascular alto</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Pausas activas</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Acondicionamiento del gesto postural</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Seguimiento a casos COVID"</a:t>
            </a:r>
          </a:p>
          <a:p>
            <a:pPr marL="342900" indent="-342900" algn="just">
              <a:buClr>
                <a:srgbClr val="FF0000"/>
              </a:buClr>
              <a:buFont typeface="Wingdings" panose="05000000000000000000" pitchFamily="2" charset="2"/>
              <a:buChar char="Ø"/>
            </a:pPr>
            <a:endParaRPr lang="es-ES" sz="2400" b="0" i="0" dirty="0">
              <a:effectLst/>
              <a:latin typeface="Arial Narrow" panose="020B0606020202030204" pitchFamily="34" charset="0"/>
            </a:endParaRPr>
          </a:p>
          <a:p>
            <a:pPr algn="just"/>
            <a:r>
              <a:rPr lang="es-ES" sz="2400" b="0" i="0" dirty="0">
                <a:effectLst/>
                <a:latin typeface="Arial Narrow" panose="020B0606020202030204" pitchFamily="34" charset="0"/>
              </a:rPr>
              <a:t>Las actividades desarrolladas dando cumplimiento al Objetivo 2 Realizar la identificación continua de peligros, evaluación y valoración de riesgos y determinar los controles fueron:</a:t>
            </a:r>
          </a:p>
          <a:p>
            <a:pPr algn="just"/>
            <a:endParaRPr lang="es-ES" sz="2400" b="0" i="0" dirty="0">
              <a:effectLst/>
              <a:latin typeface="Arial Narrow" panose="020B0606020202030204" pitchFamily="34" charset="0"/>
            </a:endParaRP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Ejecución del cronograma de inspecciones planeadas 2022 con personal integrante del Copasst en las diferentes sedes.</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Actualización del procedimiento de inspecciones planeadas con los formatos vinculados, con apoyo del COPASST</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Seguimiento a los controles de los riesgos altos y moderados identificados en la matriz de identificación de peligros y valoración de riesgos</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Seguimiento a la instalación de los gabinetes para los desfibriladores</a:t>
            </a:r>
          </a:p>
          <a:p>
            <a:pPr marL="342900" indent="-342900" algn="just">
              <a:buClr>
                <a:srgbClr val="FF0000"/>
              </a:buClr>
              <a:buFont typeface="Wingdings" panose="05000000000000000000" pitchFamily="2" charset="2"/>
              <a:buChar char="Ø"/>
            </a:pPr>
            <a:endParaRPr lang="es-ES" sz="2400" b="0" i="0" dirty="0">
              <a:effectLst/>
              <a:latin typeface="Arial Narrow" panose="020B0606020202030204" pitchFamily="34" charset="0"/>
            </a:endParaRPr>
          </a:p>
        </p:txBody>
      </p:sp>
    </p:spTree>
    <p:extLst>
      <p:ext uri="{BB962C8B-B14F-4D97-AF65-F5344CB8AC3E}">
        <p14:creationId xmlns:p14="http://schemas.microsoft.com/office/powerpoint/2010/main" val="4187355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C3D180C0-94A3-280B-6529-C99B8AF871E7}"/>
              </a:ext>
            </a:extLst>
          </p:cNvPr>
          <p:cNvSpPr>
            <a:spLocks noGrp="1"/>
          </p:cNvSpPr>
          <p:nvPr>
            <p:ph type="title" idx="4294967295"/>
          </p:nvPr>
        </p:nvSpPr>
        <p:spPr>
          <a:xfrm>
            <a:off x="10511685" y="54853"/>
            <a:ext cx="236635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Planes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p:cNvSpPr>
          <p:nvPr/>
        </p:nvSpPr>
        <p:spPr>
          <a:xfrm>
            <a:off x="49024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a:t>
            </a:r>
            <a:r>
              <a:rPr lang="es-CO" sz="4374" b="1" dirty="0">
                <a:solidFill>
                  <a:srgbClr val="C00000"/>
                </a:solidFill>
                <a:effectLst>
                  <a:outerShdw blurRad="38100" dist="38100" dir="2700000" algn="tl">
                    <a:srgbClr val="000000">
                      <a:alpha val="43137"/>
                    </a:srgbClr>
                  </a:outerShdw>
                </a:effectLst>
                <a:latin typeface="Impact" panose="020B0806030902050204" pitchFamily="34" charset="0"/>
              </a:rPr>
              <a:t>Estratégico Institucional  -PEI</a:t>
            </a: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AA26EF81-5ECA-5F72-71AB-250780765D49}"/>
              </a:ext>
            </a:extLst>
          </p:cNvPr>
          <p:cNvSpPr txBox="1"/>
          <p:nvPr/>
        </p:nvSpPr>
        <p:spPr>
          <a:xfrm>
            <a:off x="1081532" y="1448590"/>
            <a:ext cx="13320877" cy="1938992"/>
          </a:xfrm>
          <a:prstGeom prst="rect">
            <a:avLst/>
          </a:prstGeom>
          <a:noFill/>
        </p:spPr>
        <p:txBody>
          <a:bodyPr wrap="square" rtlCol="0">
            <a:spAutoFit/>
          </a:bodyPr>
          <a:lstStyle/>
          <a:p>
            <a:pPr algn="just" defTabSz="555452"/>
            <a:r>
              <a:rPr lang="es-MX" sz="2400" dirty="0">
                <a:solidFill>
                  <a:prstClr val="black"/>
                </a:solidFill>
                <a:latin typeface="Arial Narrow" panose="020B0606020202030204" pitchFamily="34" charset="0"/>
              </a:rPr>
              <a:t>La Unidad Administrativa Especial, Cuerpo Oficial de Bomberos de Bogotá diseño el Plan Estratégico Institucional 2020- 2024, a  partir de cuatro pilares y cuatro principios que constituyen la base de la gestión institucional, esto ultimo entendiendo la relevancia de la participación de los grupos de valor, grupos de interés y la ciudadanía para el fortalecimiento de la entidad, en tal sentido, a continuación se presentan los avances acumulados 2020-2024 y los avances propios del 2022 que dan cumplimiento a los pilares del PEI.</a:t>
            </a:r>
            <a:endParaRPr lang="es-CO" sz="2400" dirty="0">
              <a:solidFill>
                <a:prstClr val="black"/>
              </a:solidFill>
              <a:latin typeface="Arial Narrow" panose="020B0606020202030204" pitchFamily="34" charset="0"/>
            </a:endParaRPr>
          </a:p>
        </p:txBody>
      </p:sp>
      <p:sp>
        <p:nvSpPr>
          <p:cNvPr id="80" name="Rectángulo 79">
            <a:extLst>
              <a:ext uri="{FF2B5EF4-FFF2-40B4-BE49-F238E27FC236}">
                <a16:creationId xmlns:a16="http://schemas.microsoft.com/office/drawing/2014/main" id="{47764C68-F032-A181-42C1-E6E628E5F7B1}"/>
              </a:ext>
            </a:extLst>
          </p:cNvPr>
          <p:cNvSpPr/>
          <p:nvPr/>
        </p:nvSpPr>
        <p:spPr>
          <a:xfrm>
            <a:off x="1081532" y="3439438"/>
            <a:ext cx="5638804" cy="276999"/>
          </a:xfrm>
          <a:prstGeom prst="rect">
            <a:avLst/>
          </a:prstGeom>
        </p:spPr>
        <p:txBody>
          <a:bodyPr wrap="square">
            <a:spAutoFit/>
          </a:bodyPr>
          <a:lstStyle/>
          <a:p>
            <a:r>
              <a:rPr lang="es-CO" sz="1200" i="1" dirty="0">
                <a:latin typeface="Arial Narrow" panose="020B0606020202030204" pitchFamily="34" charset="0"/>
              </a:rPr>
              <a:t>Gráfico 1 . Avances por  Pilares del Plan Estratégico Institucional   </a:t>
            </a:r>
          </a:p>
        </p:txBody>
      </p:sp>
      <p:grpSp>
        <p:nvGrpSpPr>
          <p:cNvPr id="2" name="Grupo 1" descr="Avances por pilares PEI ">
            <a:extLst>
              <a:ext uri="{FF2B5EF4-FFF2-40B4-BE49-F238E27FC236}">
                <a16:creationId xmlns:a16="http://schemas.microsoft.com/office/drawing/2014/main" id="{A3267CB8-0570-981A-7AC6-DF26E35C2D28}"/>
              </a:ext>
            </a:extLst>
          </p:cNvPr>
          <p:cNvGrpSpPr/>
          <p:nvPr/>
        </p:nvGrpSpPr>
        <p:grpSpPr>
          <a:xfrm>
            <a:off x="495121" y="3882189"/>
            <a:ext cx="7519111" cy="4729209"/>
            <a:chOff x="-191785" y="3908052"/>
            <a:chExt cx="7937515" cy="4942566"/>
          </a:xfrm>
        </p:grpSpPr>
        <p:sp>
          <p:nvSpPr>
            <p:cNvPr id="3" name="CuadroTexto 2">
              <a:extLst>
                <a:ext uri="{FF2B5EF4-FFF2-40B4-BE49-F238E27FC236}">
                  <a16:creationId xmlns:a16="http://schemas.microsoft.com/office/drawing/2014/main" id="{E2C1A080-61CF-3FF8-FC05-CFF61404EEBE}"/>
                </a:ext>
              </a:extLst>
            </p:cNvPr>
            <p:cNvSpPr txBox="1"/>
            <p:nvPr/>
          </p:nvSpPr>
          <p:spPr>
            <a:xfrm>
              <a:off x="-191785" y="4097474"/>
              <a:ext cx="1919949" cy="461665"/>
            </a:xfrm>
            <a:prstGeom prst="rect">
              <a:avLst/>
            </a:prstGeom>
            <a:noFill/>
          </p:spPr>
          <p:txBody>
            <a:bodyPr wrap="none" rtlCol="0">
              <a:spAutoFit/>
            </a:bodyPr>
            <a:lstStyle/>
            <a:p>
              <a:r>
                <a:rPr lang="es-ES" sz="2400" b="1" dirty="0"/>
                <a:t>Avances 2022</a:t>
              </a:r>
              <a:endParaRPr lang="es-CO" sz="2400" b="1" dirty="0"/>
            </a:p>
          </p:txBody>
        </p:sp>
        <p:grpSp>
          <p:nvGrpSpPr>
            <p:cNvPr id="4" name="Grupo 3">
              <a:extLst>
                <a:ext uri="{FF2B5EF4-FFF2-40B4-BE49-F238E27FC236}">
                  <a16:creationId xmlns:a16="http://schemas.microsoft.com/office/drawing/2014/main" id="{3E705FED-B6E2-C3B3-560F-5F8AC2637A4B}"/>
                </a:ext>
              </a:extLst>
            </p:cNvPr>
            <p:cNvGrpSpPr/>
            <p:nvPr/>
          </p:nvGrpSpPr>
          <p:grpSpPr>
            <a:xfrm>
              <a:off x="199506" y="3908052"/>
              <a:ext cx="7546224" cy="4942566"/>
              <a:chOff x="199506" y="3908052"/>
              <a:chExt cx="7546224" cy="4942566"/>
            </a:xfrm>
          </p:grpSpPr>
          <p:grpSp>
            <p:nvGrpSpPr>
              <p:cNvPr id="5" name="Grupo 4" descr="GRAFICO DE AVANCES PLAN ESTRATEGICO INSTITUCIONAL 2022" title="GRAFICO DE AVANCES PLAN ESTRATEGICO INSTITUCIONAL 2022">
                <a:extLst>
                  <a:ext uri="{FF2B5EF4-FFF2-40B4-BE49-F238E27FC236}">
                    <a16:creationId xmlns:a16="http://schemas.microsoft.com/office/drawing/2014/main" id="{3A937FB9-4025-7EE8-8F92-950ADC7E1810}"/>
                  </a:ext>
                </a:extLst>
              </p:cNvPr>
              <p:cNvGrpSpPr/>
              <p:nvPr/>
            </p:nvGrpSpPr>
            <p:grpSpPr>
              <a:xfrm>
                <a:off x="821860" y="4172607"/>
                <a:ext cx="6923870" cy="4678011"/>
                <a:chOff x="1342070" y="545637"/>
                <a:chExt cx="8657337" cy="5849202"/>
              </a:xfrm>
            </p:grpSpPr>
            <p:grpSp>
              <p:nvGrpSpPr>
                <p:cNvPr id="13" name="Grupo 12">
                  <a:extLst>
                    <a:ext uri="{FF2B5EF4-FFF2-40B4-BE49-F238E27FC236}">
                      <a16:creationId xmlns:a16="http://schemas.microsoft.com/office/drawing/2014/main" id="{4D4D5813-35D5-45D9-EBA9-3539A84B1797}"/>
                    </a:ext>
                  </a:extLst>
                </p:cNvPr>
                <p:cNvGrpSpPr/>
                <p:nvPr/>
              </p:nvGrpSpPr>
              <p:grpSpPr>
                <a:xfrm>
                  <a:off x="1342070" y="545637"/>
                  <a:ext cx="6823083" cy="5849202"/>
                  <a:chOff x="73709" y="545637"/>
                  <a:chExt cx="6823083" cy="5849202"/>
                </a:xfrm>
              </p:grpSpPr>
              <p:grpSp>
                <p:nvGrpSpPr>
                  <p:cNvPr id="15" name="Grupo 14">
                    <a:extLst>
                      <a:ext uri="{FF2B5EF4-FFF2-40B4-BE49-F238E27FC236}">
                        <a16:creationId xmlns:a16="http://schemas.microsoft.com/office/drawing/2014/main" id="{382C6BA9-8858-C029-7130-9BFFF829FFA2}"/>
                      </a:ext>
                    </a:extLst>
                  </p:cNvPr>
                  <p:cNvGrpSpPr/>
                  <p:nvPr/>
                </p:nvGrpSpPr>
                <p:grpSpPr>
                  <a:xfrm>
                    <a:off x="73709" y="545637"/>
                    <a:ext cx="6823083" cy="5849202"/>
                    <a:chOff x="-14779" y="1388154"/>
                    <a:chExt cx="5289753" cy="4534729"/>
                  </a:xfrm>
                </p:grpSpPr>
                <p:sp>
                  <p:nvSpPr>
                    <p:cNvPr id="17" name="Elipse 16">
                      <a:extLst>
                        <a:ext uri="{FF2B5EF4-FFF2-40B4-BE49-F238E27FC236}">
                          <a16:creationId xmlns:a16="http://schemas.microsoft.com/office/drawing/2014/main" id="{57654EF8-730A-CF40-A934-DEFE100698E0}"/>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18" name="Elipse 17">
                      <a:extLst>
                        <a:ext uri="{FF2B5EF4-FFF2-40B4-BE49-F238E27FC236}">
                          <a16:creationId xmlns:a16="http://schemas.microsoft.com/office/drawing/2014/main" id="{3CA239FD-7BEB-CE3C-12C4-2B1C280E974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19" name="Elipse 18">
                      <a:extLst>
                        <a:ext uri="{FF2B5EF4-FFF2-40B4-BE49-F238E27FC236}">
                          <a16:creationId xmlns:a16="http://schemas.microsoft.com/office/drawing/2014/main" id="{4F604008-C2AD-2C48-ABFE-622694E29C7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0" name="Elipse 19">
                      <a:extLst>
                        <a:ext uri="{FF2B5EF4-FFF2-40B4-BE49-F238E27FC236}">
                          <a16:creationId xmlns:a16="http://schemas.microsoft.com/office/drawing/2014/main" id="{5E7EE694-DE9F-698D-4ADE-71669C8DC20B}"/>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1" name="Elipse 20">
                      <a:extLst>
                        <a:ext uri="{FF2B5EF4-FFF2-40B4-BE49-F238E27FC236}">
                          <a16:creationId xmlns:a16="http://schemas.microsoft.com/office/drawing/2014/main" id="{5BF50EE9-0912-1862-6EAD-CDE6B4C2A257}"/>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2" name="Forma libre: forma 21">
                      <a:extLst>
                        <a:ext uri="{FF2B5EF4-FFF2-40B4-BE49-F238E27FC236}">
                          <a16:creationId xmlns:a16="http://schemas.microsoft.com/office/drawing/2014/main" id="{A34057CD-99BE-4153-6A14-1378F69F74F3}"/>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3" name="Forma libre: forma 22">
                      <a:extLst>
                        <a:ext uri="{FF2B5EF4-FFF2-40B4-BE49-F238E27FC236}">
                          <a16:creationId xmlns:a16="http://schemas.microsoft.com/office/drawing/2014/main" id="{A7FBAC8C-A2F6-B7ED-7D53-915894572872}"/>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4" name="Forma libre: forma 23">
                      <a:extLst>
                        <a:ext uri="{FF2B5EF4-FFF2-40B4-BE49-F238E27FC236}">
                          <a16:creationId xmlns:a16="http://schemas.microsoft.com/office/drawing/2014/main" id="{2FFBD6DA-3138-1856-691F-E86E7A7631C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5" name="Forma libre: forma 24">
                      <a:extLst>
                        <a:ext uri="{FF2B5EF4-FFF2-40B4-BE49-F238E27FC236}">
                          <a16:creationId xmlns:a16="http://schemas.microsoft.com/office/drawing/2014/main" id="{E4453014-6F92-56BB-9904-05468F441B22}"/>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6" name="CuadroTexto 25">
                      <a:extLst>
                        <a:ext uri="{FF2B5EF4-FFF2-40B4-BE49-F238E27FC236}">
                          <a16:creationId xmlns:a16="http://schemas.microsoft.com/office/drawing/2014/main" id="{335C6E74-DB7B-54AC-CF93-E4A67FAC1B88}"/>
                        </a:ext>
                      </a:extLst>
                    </p:cNvPr>
                    <p:cNvSpPr txBox="1"/>
                    <p:nvPr/>
                  </p:nvSpPr>
                  <p:spPr>
                    <a:xfrm>
                      <a:off x="1809113" y="1644638"/>
                      <a:ext cx="1691148" cy="805545"/>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p>
                    <a:p>
                      <a:pPr algn="ct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7" name="CuadroTexto 26">
                      <a:extLst>
                        <a:ext uri="{FF2B5EF4-FFF2-40B4-BE49-F238E27FC236}">
                          <a16:creationId xmlns:a16="http://schemas.microsoft.com/office/drawing/2014/main" id="{9EE73F81-24D7-16F1-F30A-0FCE505ABEE6}"/>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8" name="CuadroTexto 27">
                      <a:extLst>
                        <a:ext uri="{FF2B5EF4-FFF2-40B4-BE49-F238E27FC236}">
                          <a16:creationId xmlns:a16="http://schemas.microsoft.com/office/drawing/2014/main" id="{C3517FA5-4543-F9F0-E715-786C433FFD4B}"/>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29" name="CuadroTexto 28">
                      <a:extLst>
                        <a:ext uri="{FF2B5EF4-FFF2-40B4-BE49-F238E27FC236}">
                          <a16:creationId xmlns:a16="http://schemas.microsoft.com/office/drawing/2014/main" id="{29A5658A-9C1E-7D80-1D17-B545F701F080}"/>
                        </a:ext>
                      </a:extLst>
                    </p:cNvPr>
                    <p:cNvSpPr txBox="1"/>
                    <p:nvPr/>
                  </p:nvSpPr>
                  <p:spPr>
                    <a:xfrm>
                      <a:off x="1799275" y="5199641"/>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0" name="CuadroTexto 29">
                      <a:extLst>
                        <a:ext uri="{FF2B5EF4-FFF2-40B4-BE49-F238E27FC236}">
                          <a16:creationId xmlns:a16="http://schemas.microsoft.com/office/drawing/2014/main" id="{A8228B9D-1A28-65D4-A551-CC408B6D4025}"/>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31" name="CuadroTexto 30">
                      <a:extLst>
                        <a:ext uri="{FF2B5EF4-FFF2-40B4-BE49-F238E27FC236}">
                          <a16:creationId xmlns:a16="http://schemas.microsoft.com/office/drawing/2014/main" id="{2D90D9E9-6521-E757-1A92-D24F278A5850}"/>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2" name="CuadroTexto 31">
                      <a:extLst>
                        <a:ext uri="{FF2B5EF4-FFF2-40B4-BE49-F238E27FC236}">
                          <a16:creationId xmlns:a16="http://schemas.microsoft.com/office/drawing/2014/main" id="{441A9B12-246F-3E88-71A0-2C90E9B9ED3A}"/>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3" name="CuadroTexto 32">
                      <a:extLst>
                        <a:ext uri="{FF2B5EF4-FFF2-40B4-BE49-F238E27FC236}">
                          <a16:creationId xmlns:a16="http://schemas.microsoft.com/office/drawing/2014/main" id="{CB4C65F8-9D01-694B-386A-5C9F9E48A6BE}"/>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4" name="CuadroTexto 33">
                      <a:extLst>
                        <a:ext uri="{FF2B5EF4-FFF2-40B4-BE49-F238E27FC236}">
                          <a16:creationId xmlns:a16="http://schemas.microsoft.com/office/drawing/2014/main" id="{E3771CB0-D956-88DC-C281-FE59737C7BE4}"/>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6" name="Gráfico 15" descr="GRAFICO DE AVANCES PLAN ESTRATEGICO INSTITUCIONAL 2022" title="GRAFICO DE AVANCES PLAN ESTRATEGICO INSTITUCIONAL 2022">
                    <a:extLst>
                      <a:ext uri="{FF2B5EF4-FFF2-40B4-BE49-F238E27FC236}">
                        <a16:creationId xmlns:a16="http://schemas.microsoft.com/office/drawing/2014/main" id="{F487808F-E3EC-BDD6-30D9-6EDDC2232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14" name="Conector recto 13">
                  <a:extLst>
                    <a:ext uri="{FF2B5EF4-FFF2-40B4-BE49-F238E27FC236}">
                      <a16:creationId xmlns:a16="http://schemas.microsoft.com/office/drawing/2014/main" id="{BB2CB9F7-D14D-ECB5-6355-46ABB8BAEB2D}"/>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CuadroTexto 6">
                <a:extLst>
                  <a:ext uri="{FF2B5EF4-FFF2-40B4-BE49-F238E27FC236}">
                    <a16:creationId xmlns:a16="http://schemas.microsoft.com/office/drawing/2014/main" id="{BD2A94AB-576B-F031-C3FA-400E1DD12EE3}"/>
                  </a:ext>
                </a:extLst>
              </p:cNvPr>
              <p:cNvSpPr txBox="1"/>
              <p:nvPr/>
            </p:nvSpPr>
            <p:spPr>
              <a:xfrm>
                <a:off x="3834564" y="3908052"/>
                <a:ext cx="1137368" cy="409652"/>
              </a:xfrm>
              <a:prstGeom prst="rect">
                <a:avLst/>
              </a:prstGeom>
              <a:noFill/>
            </p:spPr>
            <p:txBody>
              <a:bodyPr wrap="square" rtlCol="0">
                <a:spAutoFit/>
              </a:bodyPr>
              <a:lstStyle/>
              <a:p>
                <a:pPr algn="ctr"/>
                <a:r>
                  <a:rPr lang="es-ES" b="1" dirty="0"/>
                  <a:t>85,51%</a:t>
                </a:r>
                <a:endParaRPr lang="es-CO" b="1" dirty="0"/>
              </a:p>
            </p:txBody>
          </p:sp>
          <p:sp>
            <p:nvSpPr>
              <p:cNvPr id="9" name="CuadroTexto 8">
                <a:extLst>
                  <a:ext uri="{FF2B5EF4-FFF2-40B4-BE49-F238E27FC236}">
                    <a16:creationId xmlns:a16="http://schemas.microsoft.com/office/drawing/2014/main" id="{C8473BEE-8208-904B-1528-092A08EC5301}"/>
                  </a:ext>
                </a:extLst>
              </p:cNvPr>
              <p:cNvSpPr txBox="1"/>
              <p:nvPr/>
            </p:nvSpPr>
            <p:spPr>
              <a:xfrm>
                <a:off x="5723353" y="7188375"/>
                <a:ext cx="1137368" cy="385994"/>
              </a:xfrm>
              <a:prstGeom prst="rect">
                <a:avLst/>
              </a:prstGeom>
              <a:noFill/>
            </p:spPr>
            <p:txBody>
              <a:bodyPr wrap="square" rtlCol="0">
                <a:spAutoFit/>
              </a:bodyPr>
              <a:lstStyle/>
              <a:p>
                <a:pPr algn="ctr"/>
                <a:r>
                  <a:rPr lang="es-ES" b="1" dirty="0"/>
                  <a:t>64,61%</a:t>
                </a:r>
                <a:endParaRPr lang="es-CO" b="1" dirty="0"/>
              </a:p>
            </p:txBody>
          </p:sp>
          <p:sp>
            <p:nvSpPr>
              <p:cNvPr id="11" name="CuadroTexto 10">
                <a:extLst>
                  <a:ext uri="{FF2B5EF4-FFF2-40B4-BE49-F238E27FC236}">
                    <a16:creationId xmlns:a16="http://schemas.microsoft.com/office/drawing/2014/main" id="{19ADA25E-F4E0-6B67-1E2A-605FA6F1F733}"/>
                  </a:ext>
                </a:extLst>
              </p:cNvPr>
              <p:cNvSpPr txBox="1"/>
              <p:nvPr/>
            </p:nvSpPr>
            <p:spPr>
              <a:xfrm>
                <a:off x="199506" y="6893866"/>
                <a:ext cx="1137368" cy="385994"/>
              </a:xfrm>
              <a:prstGeom prst="rect">
                <a:avLst/>
              </a:prstGeom>
              <a:noFill/>
            </p:spPr>
            <p:txBody>
              <a:bodyPr wrap="square" rtlCol="0">
                <a:spAutoFit/>
              </a:bodyPr>
              <a:lstStyle/>
              <a:p>
                <a:pPr algn="ctr"/>
                <a:r>
                  <a:rPr lang="es-ES" b="1" dirty="0"/>
                  <a:t>62,18%</a:t>
                </a:r>
                <a:endParaRPr lang="es-CO" b="1" dirty="0"/>
              </a:p>
            </p:txBody>
          </p:sp>
          <p:sp>
            <p:nvSpPr>
              <p:cNvPr id="12" name="CuadroTexto 11">
                <a:extLst>
                  <a:ext uri="{FF2B5EF4-FFF2-40B4-BE49-F238E27FC236}">
                    <a16:creationId xmlns:a16="http://schemas.microsoft.com/office/drawing/2014/main" id="{28A99D2A-CDD7-3B9C-79B7-D310354F08B6}"/>
                  </a:ext>
                </a:extLst>
              </p:cNvPr>
              <p:cNvSpPr txBox="1"/>
              <p:nvPr/>
            </p:nvSpPr>
            <p:spPr>
              <a:xfrm>
                <a:off x="4333801" y="8300385"/>
                <a:ext cx="1137368" cy="385994"/>
              </a:xfrm>
              <a:prstGeom prst="rect">
                <a:avLst/>
              </a:prstGeom>
              <a:noFill/>
            </p:spPr>
            <p:txBody>
              <a:bodyPr wrap="square" rtlCol="0">
                <a:spAutoFit/>
              </a:bodyPr>
              <a:lstStyle/>
              <a:p>
                <a:pPr algn="ctr"/>
                <a:r>
                  <a:rPr lang="es-ES" b="1" dirty="0"/>
                  <a:t>76,56%</a:t>
                </a:r>
                <a:endParaRPr lang="es-CO" b="1" dirty="0"/>
              </a:p>
            </p:txBody>
          </p:sp>
        </p:grpSp>
      </p:grpSp>
      <p:grpSp>
        <p:nvGrpSpPr>
          <p:cNvPr id="35" name="Grupo 34" descr="Avance acumulado 2020-2024 ">
            <a:extLst>
              <a:ext uri="{FF2B5EF4-FFF2-40B4-BE49-F238E27FC236}">
                <a16:creationId xmlns:a16="http://schemas.microsoft.com/office/drawing/2014/main" id="{170BDE65-C960-ADF4-F4D3-507B30A0A6E3}"/>
              </a:ext>
            </a:extLst>
          </p:cNvPr>
          <p:cNvGrpSpPr/>
          <p:nvPr/>
        </p:nvGrpSpPr>
        <p:grpSpPr>
          <a:xfrm>
            <a:off x="8324641" y="3671556"/>
            <a:ext cx="7404284" cy="5229623"/>
            <a:chOff x="8349063" y="3545987"/>
            <a:chExt cx="7730398" cy="5254399"/>
          </a:xfrm>
        </p:grpSpPr>
        <p:sp>
          <p:nvSpPr>
            <p:cNvPr id="36" name="CuadroTexto 35">
              <a:extLst>
                <a:ext uri="{FF2B5EF4-FFF2-40B4-BE49-F238E27FC236}">
                  <a16:creationId xmlns:a16="http://schemas.microsoft.com/office/drawing/2014/main" id="{44FE1BF8-794D-0CDC-F600-6B3C191D0C9C}"/>
                </a:ext>
              </a:extLst>
            </p:cNvPr>
            <p:cNvSpPr txBox="1"/>
            <p:nvPr/>
          </p:nvSpPr>
          <p:spPr>
            <a:xfrm>
              <a:off x="12088605" y="3545987"/>
              <a:ext cx="3182281" cy="461665"/>
            </a:xfrm>
            <a:prstGeom prst="rect">
              <a:avLst/>
            </a:prstGeom>
            <a:noFill/>
          </p:spPr>
          <p:txBody>
            <a:bodyPr wrap="none" rtlCol="0">
              <a:spAutoFit/>
            </a:bodyPr>
            <a:lstStyle/>
            <a:p>
              <a:r>
                <a:rPr lang="es-ES" sz="2400" b="1" dirty="0"/>
                <a:t>Acumulado 2020 - 2024</a:t>
              </a:r>
              <a:endParaRPr lang="es-CO" sz="2400" b="1" dirty="0"/>
            </a:p>
          </p:txBody>
        </p:sp>
        <p:grpSp>
          <p:nvGrpSpPr>
            <p:cNvPr id="37" name="Grupo 36" descr="GRAFICO DE AVANCES PLAN ESTRATEGICO INSTITUCIONAL 2020-2024" title="GRAFICO DE AVANCES PLAN ESTRATEGICO INSTITUCIONAL 2020-2024">
              <a:extLst>
                <a:ext uri="{FF2B5EF4-FFF2-40B4-BE49-F238E27FC236}">
                  <a16:creationId xmlns:a16="http://schemas.microsoft.com/office/drawing/2014/main" id="{FF4C735C-901D-A9E7-D14F-F1F200FB6D8E}"/>
                </a:ext>
              </a:extLst>
            </p:cNvPr>
            <p:cNvGrpSpPr/>
            <p:nvPr/>
          </p:nvGrpSpPr>
          <p:grpSpPr>
            <a:xfrm>
              <a:off x="9155591" y="4011153"/>
              <a:ext cx="6923870" cy="4678011"/>
              <a:chOff x="1342070" y="545637"/>
              <a:chExt cx="8657337" cy="5849202"/>
            </a:xfrm>
          </p:grpSpPr>
          <p:grpSp>
            <p:nvGrpSpPr>
              <p:cNvPr id="42" name="Grupo 41">
                <a:extLst>
                  <a:ext uri="{FF2B5EF4-FFF2-40B4-BE49-F238E27FC236}">
                    <a16:creationId xmlns:a16="http://schemas.microsoft.com/office/drawing/2014/main" id="{7F1737F5-5C7D-669A-16B7-23AF298AC837}"/>
                  </a:ext>
                </a:extLst>
              </p:cNvPr>
              <p:cNvGrpSpPr/>
              <p:nvPr/>
            </p:nvGrpSpPr>
            <p:grpSpPr>
              <a:xfrm>
                <a:off x="1342070" y="545637"/>
                <a:ext cx="6823083" cy="5849202"/>
                <a:chOff x="73709" y="545637"/>
                <a:chExt cx="6823083" cy="5849202"/>
              </a:xfrm>
            </p:grpSpPr>
            <p:grpSp>
              <p:nvGrpSpPr>
                <p:cNvPr id="44" name="Grupo 43">
                  <a:extLst>
                    <a:ext uri="{FF2B5EF4-FFF2-40B4-BE49-F238E27FC236}">
                      <a16:creationId xmlns:a16="http://schemas.microsoft.com/office/drawing/2014/main" id="{F200284E-1EA5-97E9-157B-2C7202564531}"/>
                    </a:ext>
                  </a:extLst>
                </p:cNvPr>
                <p:cNvGrpSpPr/>
                <p:nvPr/>
              </p:nvGrpSpPr>
              <p:grpSpPr>
                <a:xfrm>
                  <a:off x="73709" y="545637"/>
                  <a:ext cx="6823083" cy="5849202"/>
                  <a:chOff x="-14779" y="1388154"/>
                  <a:chExt cx="5289753" cy="4534729"/>
                </a:xfrm>
              </p:grpSpPr>
              <p:sp>
                <p:nvSpPr>
                  <p:cNvPr id="46" name="Elipse 45">
                    <a:extLst>
                      <a:ext uri="{FF2B5EF4-FFF2-40B4-BE49-F238E27FC236}">
                        <a16:creationId xmlns:a16="http://schemas.microsoft.com/office/drawing/2014/main" id="{D49AB772-C103-D387-0E5F-2B457E318DEC}"/>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7" name="Elipse 46">
                    <a:extLst>
                      <a:ext uri="{FF2B5EF4-FFF2-40B4-BE49-F238E27FC236}">
                        <a16:creationId xmlns:a16="http://schemas.microsoft.com/office/drawing/2014/main" id="{377DEFB3-67C6-DD4F-6AF9-5932DBA6E70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8" name="Elipse 47">
                    <a:extLst>
                      <a:ext uri="{FF2B5EF4-FFF2-40B4-BE49-F238E27FC236}">
                        <a16:creationId xmlns:a16="http://schemas.microsoft.com/office/drawing/2014/main" id="{FD570833-FD30-E0B3-6B93-4E7FAE9D64E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9" name="Elipse 48">
                    <a:extLst>
                      <a:ext uri="{FF2B5EF4-FFF2-40B4-BE49-F238E27FC236}">
                        <a16:creationId xmlns:a16="http://schemas.microsoft.com/office/drawing/2014/main" id="{FAC1C8D0-5123-3139-87D9-97B6DA4E3AD5}"/>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0" name="Elipse 49">
                    <a:extLst>
                      <a:ext uri="{FF2B5EF4-FFF2-40B4-BE49-F238E27FC236}">
                        <a16:creationId xmlns:a16="http://schemas.microsoft.com/office/drawing/2014/main" id="{1CCF7843-410D-E66C-14D8-747756C3A272}"/>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1" name="Forma libre: forma 50">
                    <a:extLst>
                      <a:ext uri="{FF2B5EF4-FFF2-40B4-BE49-F238E27FC236}">
                        <a16:creationId xmlns:a16="http://schemas.microsoft.com/office/drawing/2014/main" id="{9B50D5C5-00E9-B710-004B-FED4B0D45B14}"/>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2" name="Forma libre: forma 51">
                    <a:extLst>
                      <a:ext uri="{FF2B5EF4-FFF2-40B4-BE49-F238E27FC236}">
                        <a16:creationId xmlns:a16="http://schemas.microsoft.com/office/drawing/2014/main" id="{079882A0-F6CA-5BD1-62D0-1CD6EE7BA90B}"/>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3" name="Forma libre: forma 52">
                    <a:extLst>
                      <a:ext uri="{FF2B5EF4-FFF2-40B4-BE49-F238E27FC236}">
                        <a16:creationId xmlns:a16="http://schemas.microsoft.com/office/drawing/2014/main" id="{184BE996-4198-B43D-A5F8-1488953CB1E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4" name="Forma libre: forma 53">
                    <a:extLst>
                      <a:ext uri="{FF2B5EF4-FFF2-40B4-BE49-F238E27FC236}">
                        <a16:creationId xmlns:a16="http://schemas.microsoft.com/office/drawing/2014/main" id="{4F6DC8B4-0CF6-EA58-4252-899729D9BA0B}"/>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5" name="CuadroTexto 54">
                    <a:extLst>
                      <a:ext uri="{FF2B5EF4-FFF2-40B4-BE49-F238E27FC236}">
                        <a16:creationId xmlns:a16="http://schemas.microsoft.com/office/drawing/2014/main" id="{36B566D0-C75F-58B2-FF0E-A5AE25B29C2F}"/>
                      </a:ext>
                    </a:extLst>
                  </p:cNvPr>
                  <p:cNvSpPr txBox="1"/>
                  <p:nvPr/>
                </p:nvSpPr>
                <p:spPr>
                  <a:xfrm>
                    <a:off x="1809113" y="1644638"/>
                    <a:ext cx="1691148" cy="501083"/>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56" name="CuadroTexto 55">
                    <a:extLst>
                      <a:ext uri="{FF2B5EF4-FFF2-40B4-BE49-F238E27FC236}">
                        <a16:creationId xmlns:a16="http://schemas.microsoft.com/office/drawing/2014/main" id="{7AF245D2-EFCD-A302-4BF9-625EE14E030C}"/>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57" name="CuadroTexto 56">
                    <a:extLst>
                      <a:ext uri="{FF2B5EF4-FFF2-40B4-BE49-F238E27FC236}">
                        <a16:creationId xmlns:a16="http://schemas.microsoft.com/office/drawing/2014/main" id="{326C43DE-BC3A-3DFD-C422-2C3F42526E2D}"/>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58" name="CuadroTexto 57">
                    <a:extLst>
                      <a:ext uri="{FF2B5EF4-FFF2-40B4-BE49-F238E27FC236}">
                        <a16:creationId xmlns:a16="http://schemas.microsoft.com/office/drawing/2014/main" id="{9A4EE947-B302-6CC9-8281-435729BC0B22}"/>
                      </a:ext>
                    </a:extLst>
                  </p:cNvPr>
                  <p:cNvSpPr txBox="1"/>
                  <p:nvPr/>
                </p:nvSpPr>
                <p:spPr>
                  <a:xfrm>
                    <a:off x="1799275" y="5252825"/>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59" name="CuadroTexto 58">
                    <a:extLst>
                      <a:ext uri="{FF2B5EF4-FFF2-40B4-BE49-F238E27FC236}">
                        <a16:creationId xmlns:a16="http://schemas.microsoft.com/office/drawing/2014/main" id="{D037FE53-0512-31A4-6E88-C516A8B76478}"/>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60" name="CuadroTexto 59">
                    <a:extLst>
                      <a:ext uri="{FF2B5EF4-FFF2-40B4-BE49-F238E27FC236}">
                        <a16:creationId xmlns:a16="http://schemas.microsoft.com/office/drawing/2014/main" id="{C25CE581-24D3-6DC2-435B-6DAD7816F40C}"/>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61" name="CuadroTexto 60">
                    <a:extLst>
                      <a:ext uri="{FF2B5EF4-FFF2-40B4-BE49-F238E27FC236}">
                        <a16:creationId xmlns:a16="http://schemas.microsoft.com/office/drawing/2014/main" id="{D6700480-8A6F-D2A5-9D27-D16220C14D16}"/>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62" name="CuadroTexto 61">
                    <a:extLst>
                      <a:ext uri="{FF2B5EF4-FFF2-40B4-BE49-F238E27FC236}">
                        <a16:creationId xmlns:a16="http://schemas.microsoft.com/office/drawing/2014/main" id="{D21A36FB-DFDD-B427-979B-8559A4BEC792}"/>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63" name="CuadroTexto 62">
                    <a:extLst>
                      <a:ext uri="{FF2B5EF4-FFF2-40B4-BE49-F238E27FC236}">
                        <a16:creationId xmlns:a16="http://schemas.microsoft.com/office/drawing/2014/main" id="{EF0C6B77-B6B9-9E07-D126-8EB8590619DA}"/>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45" name="Gráfico 44" descr="GRAFICO DE AVANCES PLAN ESTRATEGICO INSTITUCIONAL 2020-2024" title="GRAFICO DE AVANCES PLAN ESTRATEGICO INSTITUCIONAL 2020-2024">
                  <a:extLst>
                    <a:ext uri="{FF2B5EF4-FFF2-40B4-BE49-F238E27FC236}">
                      <a16:creationId xmlns:a16="http://schemas.microsoft.com/office/drawing/2014/main" id="{4673B742-84A3-C398-DFFE-E3D7072BF2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43" name="Conector recto 42">
                <a:extLst>
                  <a:ext uri="{FF2B5EF4-FFF2-40B4-BE49-F238E27FC236}">
                    <a16:creationId xmlns:a16="http://schemas.microsoft.com/office/drawing/2014/main" id="{CB5FB8B5-C42F-535E-E39A-3962A3D6B422}"/>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075842DA-8386-71FA-B0DC-89C9F5810EEC}"/>
                </a:ext>
              </a:extLst>
            </p:cNvPr>
            <p:cNvSpPr txBox="1"/>
            <p:nvPr/>
          </p:nvSpPr>
          <p:spPr>
            <a:xfrm>
              <a:off x="12542378" y="8431054"/>
              <a:ext cx="1137368" cy="369332"/>
            </a:xfrm>
            <a:prstGeom prst="rect">
              <a:avLst/>
            </a:prstGeom>
            <a:noFill/>
          </p:spPr>
          <p:txBody>
            <a:bodyPr wrap="square" rtlCol="0">
              <a:spAutoFit/>
            </a:bodyPr>
            <a:lstStyle/>
            <a:p>
              <a:pPr algn="ctr"/>
              <a:r>
                <a:rPr lang="es-ES" b="1" dirty="0"/>
                <a:t>60,76%</a:t>
              </a:r>
              <a:endParaRPr lang="es-CO" b="1" dirty="0"/>
            </a:p>
          </p:txBody>
        </p:sp>
        <p:sp>
          <p:nvSpPr>
            <p:cNvPr id="39" name="CuadroTexto 38">
              <a:extLst>
                <a:ext uri="{FF2B5EF4-FFF2-40B4-BE49-F238E27FC236}">
                  <a16:creationId xmlns:a16="http://schemas.microsoft.com/office/drawing/2014/main" id="{1B2C5389-1248-B13F-8A18-0847CD566F95}"/>
                </a:ext>
              </a:extLst>
            </p:cNvPr>
            <p:cNvSpPr txBox="1"/>
            <p:nvPr/>
          </p:nvSpPr>
          <p:spPr>
            <a:xfrm>
              <a:off x="14010918" y="6891358"/>
              <a:ext cx="1137368" cy="371082"/>
            </a:xfrm>
            <a:prstGeom prst="rect">
              <a:avLst/>
            </a:prstGeom>
            <a:noFill/>
          </p:spPr>
          <p:txBody>
            <a:bodyPr wrap="square" rtlCol="0">
              <a:spAutoFit/>
            </a:bodyPr>
            <a:lstStyle/>
            <a:p>
              <a:pPr algn="ctr"/>
              <a:r>
                <a:rPr lang="es-ES" b="1" dirty="0"/>
                <a:t>57,91%</a:t>
              </a:r>
              <a:endParaRPr lang="es-CO" b="1" dirty="0"/>
            </a:p>
          </p:txBody>
        </p:sp>
        <p:sp>
          <p:nvSpPr>
            <p:cNvPr id="40" name="CuadroTexto 39">
              <a:extLst>
                <a:ext uri="{FF2B5EF4-FFF2-40B4-BE49-F238E27FC236}">
                  <a16:creationId xmlns:a16="http://schemas.microsoft.com/office/drawing/2014/main" id="{95905622-649D-720E-370B-B844D04E3E8C}"/>
                </a:ext>
              </a:extLst>
            </p:cNvPr>
            <p:cNvSpPr txBox="1"/>
            <p:nvPr/>
          </p:nvSpPr>
          <p:spPr>
            <a:xfrm>
              <a:off x="8349063" y="6381927"/>
              <a:ext cx="1137368" cy="369332"/>
            </a:xfrm>
            <a:prstGeom prst="rect">
              <a:avLst/>
            </a:prstGeom>
            <a:noFill/>
          </p:spPr>
          <p:txBody>
            <a:bodyPr wrap="square" rtlCol="0">
              <a:spAutoFit/>
            </a:bodyPr>
            <a:lstStyle/>
            <a:p>
              <a:pPr algn="ctr"/>
              <a:r>
                <a:rPr lang="es-ES" b="1" dirty="0"/>
                <a:t>62,57%</a:t>
              </a:r>
              <a:endParaRPr lang="es-CO" b="1" dirty="0"/>
            </a:p>
          </p:txBody>
        </p:sp>
        <p:sp>
          <p:nvSpPr>
            <p:cNvPr id="41" name="CuadroTexto 40">
              <a:extLst>
                <a:ext uri="{FF2B5EF4-FFF2-40B4-BE49-F238E27FC236}">
                  <a16:creationId xmlns:a16="http://schemas.microsoft.com/office/drawing/2014/main" id="{DB49C739-3C9B-CE7A-0224-95F2FA237DA2}"/>
                </a:ext>
              </a:extLst>
            </p:cNvPr>
            <p:cNvSpPr txBox="1"/>
            <p:nvPr/>
          </p:nvSpPr>
          <p:spPr>
            <a:xfrm>
              <a:off x="10053068" y="4179770"/>
              <a:ext cx="1137368" cy="369332"/>
            </a:xfrm>
            <a:prstGeom prst="rect">
              <a:avLst/>
            </a:prstGeom>
            <a:noFill/>
          </p:spPr>
          <p:txBody>
            <a:bodyPr wrap="square" rtlCol="0">
              <a:spAutoFit/>
            </a:bodyPr>
            <a:lstStyle/>
            <a:p>
              <a:pPr algn="ctr"/>
              <a:r>
                <a:rPr lang="es-ES" b="1" dirty="0"/>
                <a:t>83,22%</a:t>
              </a:r>
              <a:endParaRPr lang="es-CO" b="1" dirty="0"/>
            </a:p>
          </p:txBody>
        </p:sp>
      </p:grpSp>
      <p:sp>
        <p:nvSpPr>
          <p:cNvPr id="81" name="Rectángulo 80">
            <a:extLst>
              <a:ext uri="{FF2B5EF4-FFF2-40B4-BE49-F238E27FC236}">
                <a16:creationId xmlns:a16="http://schemas.microsoft.com/office/drawing/2014/main" id="{EEB8B7AD-E29A-C880-C5A9-BEB38E665F3B}"/>
              </a:ext>
            </a:extLst>
          </p:cNvPr>
          <p:cNvSpPr/>
          <p:nvPr/>
        </p:nvSpPr>
        <p:spPr>
          <a:xfrm>
            <a:off x="203354" y="8898482"/>
            <a:ext cx="6299200" cy="246221"/>
          </a:xfrm>
          <a:prstGeom prst="rect">
            <a:avLst/>
          </a:prstGeom>
        </p:spPr>
        <p:txBody>
          <a:bodyPr>
            <a:spAutoFit/>
          </a:bodyPr>
          <a:lstStyle/>
          <a:p>
            <a:r>
              <a:rPr lang="es-ES" sz="1000" i="1" dirty="0"/>
              <a:t>Fuente: Oficina Asesora de Planeación – U.A.E Cuerpo Oficial de Bomberos de Bogotá </a:t>
            </a:r>
            <a:endParaRPr lang="es-CO" sz="1000" i="1" dirty="0"/>
          </a:p>
        </p:txBody>
      </p:sp>
    </p:spTree>
    <p:extLst>
      <p:ext uri="{BB962C8B-B14F-4D97-AF65-F5344CB8AC3E}">
        <p14:creationId xmlns:p14="http://schemas.microsoft.com/office/powerpoint/2010/main" val="369894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525426" y="584827"/>
            <a:ext cx="14357617" cy="213157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 </a:t>
            </a:r>
            <a:endPar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ctr" defTabSz="555452" rtl="0" eaLnBrk="1" fontAlgn="auto" latinLnBrk="0" hangingPunct="1">
              <a:lnSpc>
                <a:spcPct val="100000"/>
              </a:lnSpc>
              <a:spcBef>
                <a:spcPts val="0"/>
              </a:spcBef>
              <a:spcAft>
                <a:spcPts val="0"/>
              </a:spcAft>
              <a:buClrTx/>
              <a:buSzTx/>
              <a:buFontTx/>
              <a:buNone/>
              <a:tabLst/>
              <a:defRPr/>
            </a:pPr>
            <a:endPar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p>
        </p:txBody>
      </p:sp>
      <p:sp>
        <p:nvSpPr>
          <p:cNvPr id="8" name="CuadroTexto 7">
            <a:extLst>
              <a:ext uri="{FF2B5EF4-FFF2-40B4-BE49-F238E27FC236}">
                <a16:creationId xmlns:a16="http://schemas.microsoft.com/office/drawing/2014/main" id="{8DEA58D5-C7DF-447F-C2EC-354ED690EEB8}"/>
              </a:ext>
            </a:extLst>
          </p:cNvPr>
          <p:cNvSpPr txBox="1"/>
          <p:nvPr/>
        </p:nvSpPr>
        <p:spPr>
          <a:xfrm>
            <a:off x="190501" y="1531005"/>
            <a:ext cx="14881204" cy="9941183"/>
          </a:xfrm>
          <a:prstGeom prst="rect">
            <a:avLst/>
          </a:prstGeom>
          <a:noFill/>
        </p:spPr>
        <p:txBody>
          <a:bodyPr wrap="square">
            <a:spAutoFit/>
          </a:bodyPr>
          <a:lstStyle/>
          <a:p>
            <a:pPr algn="just"/>
            <a:r>
              <a:rPr lang="es-ES" sz="2400" b="0" i="0" dirty="0">
                <a:effectLst/>
                <a:latin typeface="Arial Narrow" panose="020B0606020202030204" pitchFamily="34" charset="0"/>
              </a:rPr>
              <a:t>Para  el cumplimiento del Objetivo numero 3 Implementar medidas de intervención y control para los riesgos identificados, para mitigar los impactos reales y potenciales en situaciones generadoras de incidentes, accidentes y enfermedades laborales, se desarrollaron las siguientes actividades</a:t>
            </a:r>
          </a:p>
          <a:p>
            <a:pPr algn="just"/>
            <a:endParaRPr lang="es-ES" sz="2400" b="0" i="0" dirty="0">
              <a:effectLst/>
              <a:latin typeface="Arial Narrow" panose="020B0606020202030204" pitchFamily="34" charset="0"/>
            </a:endParaRP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Investigación oportuna de los accidentes e incidentes de trabajo ocurridos en el periodo.</a:t>
            </a: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rPr>
              <a:t>Reuniones </a:t>
            </a:r>
            <a:r>
              <a:rPr lang="es-MX" sz="2400" b="0" i="0" dirty="0">
                <a:effectLst/>
                <a:latin typeface="Arial Narrow" panose="020B0606020202030204" pitchFamily="34" charset="0"/>
              </a:rPr>
              <a:t>mensual de desempeño de investigaciones de incidentes y accidentes en el equipo SST y análisis de indicadores de Accidentes de trabajo .</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Asignación de responsables de las acciones preventivas, correctivas y de mejora, definidas a partir de las investigaciones de incidentes y accidentes de trabajo y definir mecanismo de verificación de  implementación de las mismas.</a:t>
            </a:r>
          </a:p>
          <a:p>
            <a:pPr marL="342900" indent="-342900" algn="just">
              <a:buClr>
                <a:srgbClr val="FF0000"/>
              </a:buClr>
              <a:buFont typeface="Wingdings" panose="05000000000000000000" pitchFamily="2" charset="2"/>
              <a:buChar char="Ø"/>
            </a:pPr>
            <a:r>
              <a:rPr lang="es-MX" sz="2400" b="0" i="0" dirty="0">
                <a:effectLst/>
                <a:latin typeface="Arial Narrow" panose="020B0606020202030204" pitchFamily="34" charset="0"/>
              </a:rPr>
              <a:t>Diseño y divulgación del programa Trabajo seguro en alturas en actividades rutinarias y no rutinarias.“</a:t>
            </a:r>
          </a:p>
          <a:p>
            <a:pPr marL="342900" indent="-342900" algn="just">
              <a:buClr>
                <a:srgbClr val="FF0000"/>
              </a:buClr>
              <a:buFont typeface="Wingdings" panose="05000000000000000000" pitchFamily="2" charset="2"/>
              <a:buChar char="Ø"/>
            </a:pPr>
            <a:endParaRPr lang="es-ES"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r>
              <a:rPr lang="es-CO" sz="2400" dirty="0">
                <a:latin typeface="Arial Narrow" panose="020B0606020202030204" pitchFamily="34" charset="0"/>
                <a:ea typeface="Calibri" panose="020F0502020204030204" pitchFamily="34" charset="0"/>
                <a:cs typeface="Times New Roman" panose="02020603050405020304" pitchFamily="18" charset="0"/>
              </a:rPr>
              <a:t>Para el objetivo 4, </a:t>
            </a:r>
            <a:r>
              <a:rPr lang="es-MX" sz="2400" dirty="0">
                <a:latin typeface="Arial Narrow" panose="020B0606020202030204" pitchFamily="34" charset="0"/>
                <a:ea typeface="Calibri" panose="020F0502020204030204" pitchFamily="34" charset="0"/>
                <a:cs typeface="Times New Roman" panose="02020603050405020304" pitchFamily="18" charset="0"/>
              </a:rPr>
              <a:t>Promover la mejora continua del sistema de Gestión de Seguridad y Salud en el trabajo y el compromiso de los servidores con la misma, se desarrollaron las siguientes actividades: </a:t>
            </a:r>
          </a:p>
          <a:p>
            <a:pPr algn="just"/>
            <a:endParaRPr lang="es-MX" sz="24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ea typeface="Calibri" panose="020F0502020204030204" pitchFamily="34" charset="0"/>
                <a:cs typeface="Times New Roman" panose="02020603050405020304" pitchFamily="18" charset="0"/>
              </a:rPr>
              <a:t>Capacitación en lactancia materna</a:t>
            </a: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ea typeface="Calibri" panose="020F0502020204030204" pitchFamily="34" charset="0"/>
                <a:cs typeface="Times New Roman" panose="02020603050405020304" pitchFamily="18" charset="0"/>
              </a:rPr>
              <a:t>Elaborar, divulgar el instructivo para el manejo seguro, entrega, reenvasado, etiquetado, rotulado, manejo, almacenamiento de los productos químicos. Con el fin de identificar responsables, implementar y garantizar el cumplimiento de cada una de las fases del proceso.</a:t>
            </a: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ea typeface="Calibri" panose="020F0502020204030204" pitchFamily="34" charset="0"/>
                <a:cs typeface="Times New Roman" panose="02020603050405020304" pitchFamily="18" charset="0"/>
              </a:rPr>
              <a:t>Desarrollo de reuniones de COPASST y comité de convivencia</a:t>
            </a:r>
          </a:p>
          <a:p>
            <a:pPr marL="342900" indent="-342900" algn="just">
              <a:buClr>
                <a:srgbClr val="FF0000"/>
              </a:buClr>
              <a:buFont typeface="Wingdings" panose="05000000000000000000" pitchFamily="2" charset="2"/>
              <a:buChar char="Ø"/>
            </a:pPr>
            <a:r>
              <a:rPr lang="es-MX" sz="2400" dirty="0">
                <a:latin typeface="Arial Narrow" panose="020B0606020202030204" pitchFamily="34" charset="0"/>
                <a:ea typeface="Calibri" panose="020F0502020204030204" pitchFamily="34" charset="0"/>
                <a:cs typeface="Times New Roman" panose="02020603050405020304" pitchFamily="18" charset="0"/>
              </a:rPr>
              <a:t>Capacitación al personal de la brigada"</a:t>
            </a:r>
          </a:p>
          <a:p>
            <a:pPr marL="342900" indent="-342900" algn="just">
              <a:buClr>
                <a:srgbClr val="FF0000"/>
              </a:buClr>
              <a:buFont typeface="Wingdings" panose="05000000000000000000" pitchFamily="2" charset="2"/>
              <a:buChar char="Ø"/>
            </a:pP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endParaRPr lang="es-CO" sz="2400" dirty="0">
              <a:latin typeface="Arial Narrow" panose="020B0606020202030204" pitchFamily="34" charset="0"/>
              <a:ea typeface="Calibri" panose="020F0502020204030204" pitchFamily="34" charset="0"/>
              <a:cs typeface="Times New Roman" panose="02020603050405020304" pitchFamily="18" charset="0"/>
            </a:endParaRPr>
          </a:p>
          <a:p>
            <a:pPr algn="just">
              <a:buClr>
                <a:srgbClr val="FF0000"/>
              </a:buClr>
            </a:pPr>
            <a:r>
              <a:rPr lang="es-CO" sz="2000" b="1" dirty="0">
                <a:latin typeface="Arial Narrow" panose="020B0606020202030204" pitchFamily="34" charset="0"/>
                <a:ea typeface="Calibri" panose="020F0502020204030204" pitchFamily="34" charset="0"/>
                <a:cs typeface="Times New Roman" panose="02020603050405020304" pitchFamily="18" charset="0"/>
              </a:rPr>
              <a:t>Visto el avance de los planes institucionales, se presentan enseguida, los avances en la Implementación de las políticas del Modelo Integrado de Planeación y Gestión- MIPG</a:t>
            </a:r>
          </a:p>
          <a:p>
            <a:pPr algn="just"/>
            <a:r>
              <a:rPr lang="es-ES" sz="2400" b="0" i="0" dirty="0">
                <a:effectLst/>
                <a:latin typeface="Arial Narrow" panose="020B0606020202030204" pitchFamily="34" charset="0"/>
              </a:rPr>
              <a:t> </a:t>
            </a:r>
          </a:p>
        </p:txBody>
      </p:sp>
    </p:spTree>
    <p:extLst>
      <p:ext uri="{BB962C8B-B14F-4D97-AF65-F5344CB8AC3E}">
        <p14:creationId xmlns:p14="http://schemas.microsoft.com/office/powerpoint/2010/main" val="306050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Cuadro resalto del titulo " title="Cuadro resalto del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descr="Cuadro resalto del titulo " title="Cuadro resalto del titulo ">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31137" y="549157"/>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MX"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Alerta de Planes Institucionales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3" name="CuadroTexto 2">
            <a:extLst>
              <a:ext uri="{FF2B5EF4-FFF2-40B4-BE49-F238E27FC236}">
                <a16:creationId xmlns:a16="http://schemas.microsoft.com/office/drawing/2014/main" id="{A362FACE-2AF1-7A6B-B856-2764F54DDE62}"/>
              </a:ext>
            </a:extLst>
          </p:cNvPr>
          <p:cNvSpPr txBox="1"/>
          <p:nvPr/>
        </p:nvSpPr>
        <p:spPr>
          <a:xfrm>
            <a:off x="704850" y="1741221"/>
            <a:ext cx="13811250" cy="923330"/>
          </a:xfrm>
          <a:prstGeom prst="rect">
            <a:avLst/>
          </a:prstGeom>
          <a:noFill/>
        </p:spPr>
        <p:txBody>
          <a:bodyPr wrap="square">
            <a:spAutoFit/>
          </a:bodyPr>
          <a:lstStyle/>
          <a:p>
            <a:pPr algn="just" defTabSz="555452"/>
            <a:r>
              <a:rPr lang="es-MX" sz="1800" dirty="0">
                <a:solidFill>
                  <a:prstClr val="black"/>
                </a:solidFill>
                <a:latin typeface="Arial Narrow" panose="020B0606020202030204" pitchFamily="34" charset="0"/>
              </a:rPr>
              <a:t>Una vez revisados los porcentajes de avance y las actividades que han sido ejecutadas en el marco de la implementación de los diferentes planes institucionales, la Oficina Asesora de Planeación, genera las siguientes observaciones sobre planes que presentan singularidades en su ejecución y que se encuentran relacionados directamente con el cumplimiento de los pilares y objetivos institucionales </a:t>
            </a:r>
            <a:endParaRPr lang="es-CO" sz="1800" dirty="0">
              <a:solidFill>
                <a:prstClr val="black"/>
              </a:solidFill>
              <a:latin typeface="Arial Narrow" panose="020B0606020202030204" pitchFamily="34" charset="0"/>
            </a:endParaRPr>
          </a:p>
        </p:txBody>
      </p:sp>
      <p:graphicFrame>
        <p:nvGraphicFramePr>
          <p:cNvPr id="7" name="Tabla 6" descr="Observaciones de avance MIPG " title="Observaciones de avance MIPG ">
            <a:extLst>
              <a:ext uri="{FF2B5EF4-FFF2-40B4-BE49-F238E27FC236}">
                <a16:creationId xmlns:a16="http://schemas.microsoft.com/office/drawing/2014/main" id="{248E3C24-6F49-2377-7957-A011592E594F}"/>
              </a:ext>
            </a:extLst>
          </p:cNvPr>
          <p:cNvGraphicFramePr>
            <a:graphicFrameLocks noGrp="1"/>
          </p:cNvGraphicFramePr>
          <p:nvPr>
            <p:extLst>
              <p:ext uri="{D42A27DB-BD31-4B8C-83A1-F6EECF244321}">
                <p14:modId xmlns:p14="http://schemas.microsoft.com/office/powerpoint/2010/main" val="614654464"/>
              </p:ext>
            </p:extLst>
          </p:nvPr>
        </p:nvGraphicFramePr>
        <p:xfrm>
          <a:off x="1155292" y="2900144"/>
          <a:ext cx="12775054" cy="4834154"/>
        </p:xfrm>
        <a:graphic>
          <a:graphicData uri="http://schemas.openxmlformats.org/drawingml/2006/table">
            <a:tbl>
              <a:tblPr firstRow="1" bandRow="1">
                <a:tableStyleId>{073A0DAA-6AF3-43AB-8588-CEC1D06C72B9}</a:tableStyleId>
              </a:tblPr>
              <a:tblGrid>
                <a:gridCol w="2483225">
                  <a:extLst>
                    <a:ext uri="{9D8B030D-6E8A-4147-A177-3AD203B41FA5}">
                      <a16:colId xmlns:a16="http://schemas.microsoft.com/office/drawing/2014/main" val="20000"/>
                    </a:ext>
                  </a:extLst>
                </a:gridCol>
                <a:gridCol w="10291829">
                  <a:extLst>
                    <a:ext uri="{9D8B030D-6E8A-4147-A177-3AD203B41FA5}">
                      <a16:colId xmlns:a16="http://schemas.microsoft.com/office/drawing/2014/main" val="20001"/>
                    </a:ext>
                  </a:extLst>
                </a:gridCol>
              </a:tblGrid>
              <a:tr h="572470">
                <a:tc>
                  <a:txBody>
                    <a:bodyPr/>
                    <a:lstStyle/>
                    <a:p>
                      <a:pPr algn="just"/>
                      <a:r>
                        <a:rPr lang="es-MX" sz="1600" dirty="0">
                          <a:latin typeface="Arial Narrow" panose="020B0606020202030204" pitchFamily="34" charset="0"/>
                        </a:rPr>
                        <a:t>PLAN INSTITUCIONAL </a:t>
                      </a:r>
                      <a:endParaRPr lang="es-CO" sz="1600" dirty="0">
                        <a:latin typeface="Arial Narrow" panose="020B0606020202030204" pitchFamily="34" charset="0"/>
                      </a:endParaRPr>
                    </a:p>
                  </a:txBody>
                  <a:tcPr marL="114459" marR="114459" marT="57230" marB="57230"/>
                </a:tc>
                <a:tc>
                  <a:txBody>
                    <a:bodyPr/>
                    <a:lstStyle/>
                    <a:p>
                      <a:pPr algn="just"/>
                      <a:r>
                        <a:rPr lang="es-MX" sz="1600" dirty="0">
                          <a:latin typeface="Arial Narrow" panose="020B0606020202030204" pitchFamily="34" charset="0"/>
                        </a:rPr>
                        <a:t>OBSERVACION </a:t>
                      </a:r>
                      <a:endParaRPr lang="es-CO" sz="16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0"/>
                  </a:ext>
                </a:extLst>
              </a:tr>
              <a:tr h="2910028">
                <a:tc>
                  <a:txBody>
                    <a:bodyPr/>
                    <a:lstStyle/>
                    <a:p>
                      <a:pPr algn="just"/>
                      <a:r>
                        <a:rPr lang="es-MX" sz="1600" b="1" dirty="0">
                          <a:latin typeface="Arial Narrow" panose="020B0606020202030204" pitchFamily="34" charset="0"/>
                        </a:rPr>
                        <a:t>Plan Institucional de Capacitaciones - Plan Estratégico del Talento Humano </a:t>
                      </a:r>
                      <a:endParaRPr lang="es-CO" sz="1600" b="1" dirty="0">
                        <a:latin typeface="Arial Narrow" panose="020B0606020202030204" pitchFamily="34" charset="0"/>
                      </a:endParaRPr>
                    </a:p>
                  </a:txBody>
                  <a:tcPr marL="114459" marR="114459" marT="57230" marB="57230"/>
                </a:tc>
                <a:tc>
                  <a:txBody>
                    <a:bodyPr/>
                    <a:lstStyle/>
                    <a:p>
                      <a:pPr algn="just"/>
                      <a:r>
                        <a:rPr lang="es-MX" sz="1600" dirty="0">
                          <a:latin typeface="Arial Narrow" panose="020B0606020202030204" pitchFamily="34" charset="0"/>
                        </a:rPr>
                        <a:t>De acuerdo con la matriz FOGEDI, se evidencia que, la actividad de acción ‘ejecutar el PIC’ se encuentra con un avance del 58%,  avance que es aceptable para el periodo, sin embargo la Subdirección de gestión humana a solicitado la eliminación de 10 cursos del plan distribuidos de la siguiente manera </a:t>
                      </a:r>
                    </a:p>
                    <a:p>
                      <a:pPr marL="0" marR="0" lvl="0" indent="0" algn="just" defTabSz="1341307" rtl="0" eaLnBrk="1" fontAlgn="auto" latinLnBrk="0" hangingPunct="1">
                        <a:lnSpc>
                          <a:spcPct val="100000"/>
                        </a:lnSpc>
                        <a:spcBef>
                          <a:spcPts val="0"/>
                        </a:spcBef>
                        <a:spcAft>
                          <a:spcPts val="0"/>
                        </a:spcAft>
                        <a:buClrTx/>
                        <a:buSzTx/>
                        <a:buFontTx/>
                        <a:buNone/>
                        <a:tabLst/>
                        <a:defRPr/>
                      </a:pPr>
                      <a:r>
                        <a:rPr lang="es-MX" sz="1600" dirty="0">
                          <a:latin typeface="Arial Narrow" panose="020B0606020202030204" pitchFamily="34" charset="0"/>
                        </a:rPr>
                        <a:t>Línea Misional NBQR Intermedio; Instructor de incendios I y II; Buceo para grado de bombero; Buceo Open Water; Búsqueda y rescate en áreas abiertas BRAA; metodología Arcon de rectificación anual, Línea de gestión Liquidación y fundamentos de seguridad social. Transparencia y acceso a la información. Gestión financiera (NIIF).Retención en la fuente, </a:t>
                      </a:r>
                      <a:r>
                        <a:rPr lang="es-MX" sz="1600" b="1" dirty="0">
                          <a:latin typeface="Arial Narrow" panose="020B0606020202030204" pitchFamily="34" charset="0"/>
                        </a:rPr>
                        <a:t>por tal motivo es fundamental que se genere un análisis de cómo esta modificación impactara el cumplimiento del pilar de talento humano y el objetivo institucional de implementar la estrategia de gestión del cambio en el cuerpo oficial de bomberos </a:t>
                      </a:r>
                      <a:endParaRPr lang="es-CO" sz="1600" b="1" dirty="0">
                        <a:latin typeface="Arial Narrow" panose="020B0606020202030204" pitchFamily="34" charset="0"/>
                      </a:endParaRPr>
                    </a:p>
                  </a:txBody>
                  <a:tcPr marL="114459" marR="114459" marT="57230" marB="57230"/>
                </a:tc>
                <a:extLst>
                  <a:ext uri="{0D108BD9-81ED-4DB2-BD59-A6C34878D82A}">
                    <a16:rowId xmlns:a16="http://schemas.microsoft.com/office/drawing/2014/main" val="10001"/>
                  </a:ext>
                </a:extLst>
              </a:tr>
              <a:tr h="1351656">
                <a:tc>
                  <a:txBody>
                    <a:bodyPr/>
                    <a:lstStyle/>
                    <a:p>
                      <a:pPr marL="0" algn="just" defTabSz="914400" rtl="0" eaLnBrk="1" latinLnBrk="0" hangingPunct="1"/>
                      <a:r>
                        <a:rPr lang="es-MX" sz="1600" b="1" kern="1200" dirty="0">
                          <a:solidFill>
                            <a:schemeClr val="dk1"/>
                          </a:solidFill>
                          <a:effectLst/>
                          <a:latin typeface="Arial Narrow" panose="020B0606020202030204" pitchFamily="34" charset="0"/>
                          <a:ea typeface="+mn-ea"/>
                          <a:cs typeface="+mn-cs"/>
                        </a:rPr>
                        <a:t>Plan de Fortalecimiento de la Subdirección Operativa y Plan de Comunicación en emergencias </a:t>
                      </a:r>
                      <a:endParaRPr lang="es-CO" sz="1600" b="1" kern="1200" dirty="0">
                        <a:solidFill>
                          <a:schemeClr val="dk1"/>
                        </a:solidFill>
                        <a:effectLst/>
                        <a:latin typeface="Arial Narrow" panose="020B0606020202030204" pitchFamily="34" charset="0"/>
                        <a:ea typeface="+mn-ea"/>
                        <a:cs typeface="+mn-cs"/>
                      </a:endParaRPr>
                    </a:p>
                  </a:txBody>
                  <a:tcPr marL="114459" marR="114459" marT="57230" marB="57230"/>
                </a:tc>
                <a:tc>
                  <a:txBody>
                    <a:bodyPr/>
                    <a:lstStyle/>
                    <a:p>
                      <a:pPr marL="0" algn="just" defTabSz="914400" rtl="0" eaLnBrk="1" fontAlgn="b" latinLnBrk="0" hangingPunct="1"/>
                      <a:r>
                        <a:rPr lang="es-ES" sz="1600" kern="1200" dirty="0">
                          <a:solidFill>
                            <a:schemeClr val="dk1"/>
                          </a:solidFill>
                          <a:effectLst/>
                          <a:latin typeface="Arial Narrow" panose="020B0606020202030204" pitchFamily="34" charset="0"/>
                          <a:ea typeface="+mn-ea"/>
                          <a:cs typeface="+mn-cs"/>
                        </a:rPr>
                        <a:t>Una vez validada la información reportada en la matriz de Fortalecimiento a la gestión y el desempeño Institucional, es fundamental que se desarrolle un proceso de priorización y un cronograma  interno de ejecución y distribución de las actividades pendientes a ejecutarse por la subdirección operativa,  con el fin de evitar sobrecargas laborales en el ultimo trimestre del año., que afecten el cumplimiento del pilar de Operación y Respuesta </a:t>
                      </a:r>
                    </a:p>
                  </a:txBody>
                  <a:tcPr marL="11923" marR="11923" marT="11923" marB="57230"/>
                </a:tc>
                <a:extLst>
                  <a:ext uri="{0D108BD9-81ED-4DB2-BD59-A6C34878D82A}">
                    <a16:rowId xmlns:a16="http://schemas.microsoft.com/office/drawing/2014/main" val="10002"/>
                  </a:ext>
                </a:extLst>
              </a:tr>
            </a:tbl>
          </a:graphicData>
        </a:graphic>
      </p:graphicFrame>
      <p:sp>
        <p:nvSpPr>
          <p:cNvPr id="9" name="CuadroTexto 8">
            <a:extLst>
              <a:ext uri="{FF2B5EF4-FFF2-40B4-BE49-F238E27FC236}">
                <a16:creationId xmlns:a16="http://schemas.microsoft.com/office/drawing/2014/main" id="{E38130F5-7379-6D16-98E2-F399685EAC1F}"/>
              </a:ext>
            </a:extLst>
          </p:cNvPr>
          <p:cNvSpPr txBox="1"/>
          <p:nvPr/>
        </p:nvSpPr>
        <p:spPr>
          <a:xfrm>
            <a:off x="438356" y="9674116"/>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806869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23A279C0-8232-2F6D-4E03-0A7C8BBD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55"/>
            <a:ext cx="15546388" cy="9843877"/>
          </a:xfrm>
          <a:prstGeom prst="rect">
            <a:avLst/>
          </a:prstGeom>
        </p:spPr>
      </p:pic>
      <p:sp>
        <p:nvSpPr>
          <p:cNvPr id="5" name="Rectángulo 4"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MIPG</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 </a:t>
            </a:r>
            <a:r>
              <a:rPr kumimoji="0" lang="es-CO"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MODELO INTEGRADO DE PLANEACIÓN Y GESTIÓN</a:t>
            </a:r>
            <a:endParaRPr kumimoji="0" lang="es-ES"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7800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 de avance en la implementacion del MIPG" title="% de avance en la implementacion del MIPG">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57669" y="57667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85447B03-35B5-86AA-9B5C-527AEB732D0B}"/>
              </a:ext>
            </a:extLst>
          </p:cNvPr>
          <p:cNvSpPr/>
          <p:nvPr/>
        </p:nvSpPr>
        <p:spPr>
          <a:xfrm>
            <a:off x="449151" y="1513480"/>
            <a:ext cx="3757164" cy="288669"/>
          </a:xfrm>
          <a:prstGeom prst="rect">
            <a:avLst/>
          </a:prstGeom>
        </p:spPr>
        <p:txBody>
          <a:bodyPr wrap="square">
            <a:spAutoFit/>
          </a:bodyPr>
          <a:lstStyle/>
          <a:p>
            <a:pPr defTabSz="555452"/>
            <a:r>
              <a:rPr lang="es-CO" sz="1276" b="1" i="1" dirty="0">
                <a:solidFill>
                  <a:prstClr val="black"/>
                </a:solidFill>
                <a:latin typeface="Arial Narrow" panose="020B0606020202030204" pitchFamily="34" charset="0"/>
              </a:rPr>
              <a:t>Gráfica 3. % de avance en la Implementación de MIPG  </a:t>
            </a:r>
          </a:p>
        </p:txBody>
      </p:sp>
      <p:pic>
        <p:nvPicPr>
          <p:cNvPr id="7" name="Imagen 6" descr="avance en las politicas de MIPG" title="avance en las politicas de MIPG">
            <a:extLst>
              <a:ext uri="{FF2B5EF4-FFF2-40B4-BE49-F238E27FC236}">
                <a16:creationId xmlns:a16="http://schemas.microsoft.com/office/drawing/2014/main" id="{AC38C893-35A3-8D16-6302-1B58F01E28AD}"/>
              </a:ext>
            </a:extLst>
          </p:cNvPr>
          <p:cNvPicPr>
            <a:picLocks noChangeAspect="1"/>
          </p:cNvPicPr>
          <p:nvPr/>
        </p:nvPicPr>
        <p:blipFill>
          <a:blip r:embed="rId2"/>
          <a:stretch>
            <a:fillRect/>
          </a:stretch>
        </p:blipFill>
        <p:spPr>
          <a:xfrm>
            <a:off x="449151" y="2034017"/>
            <a:ext cx="8390049" cy="7193530"/>
          </a:xfrm>
          <a:prstGeom prst="rect">
            <a:avLst/>
          </a:prstGeom>
        </p:spPr>
      </p:pic>
      <p:sp>
        <p:nvSpPr>
          <p:cNvPr id="14" name="CuadroTexto 13">
            <a:extLst>
              <a:ext uri="{FF2B5EF4-FFF2-40B4-BE49-F238E27FC236}">
                <a16:creationId xmlns:a16="http://schemas.microsoft.com/office/drawing/2014/main" id="{F83FF00E-0FD8-CBE1-2E85-45A0A6EDF54B}"/>
              </a:ext>
            </a:extLst>
          </p:cNvPr>
          <p:cNvSpPr txBox="1"/>
          <p:nvPr/>
        </p:nvSpPr>
        <p:spPr>
          <a:xfrm>
            <a:off x="9182960" y="2117908"/>
            <a:ext cx="5982098" cy="7109639"/>
          </a:xfrm>
          <a:prstGeom prst="rect">
            <a:avLst/>
          </a:prstGeom>
          <a:noFill/>
        </p:spPr>
        <p:txBody>
          <a:bodyPr wrap="square" rtlCol="0">
            <a:spAutoFit/>
          </a:bodyPr>
          <a:lstStyle/>
          <a:p>
            <a:pPr algn="just"/>
            <a:r>
              <a:rPr lang="es-CO" sz="2400" dirty="0">
                <a:latin typeface="Arial Narrow" panose="020B0606020202030204" pitchFamily="34" charset="0"/>
              </a:rPr>
              <a:t>La U.A.E Cuerpo Oficial de Bomberos de Bogotá, en búsqueda de mejorar la gestión institucional y la evaluación de índice de desempeño Institucional, alinea su Plan Operativo con la actividades que deben desarrollarse para la implementación y apropiación de las dimensiones y políticas de gestión del MIPG. De tal manera los resultados de la implementación de las políticas son los siguientes:</a:t>
            </a:r>
          </a:p>
          <a:p>
            <a:pPr algn="just"/>
            <a:r>
              <a:rPr lang="es-CO" sz="2400" dirty="0">
                <a:latin typeface="Arial Narrow" panose="020B0606020202030204" pitchFamily="34" charset="0"/>
              </a:rPr>
              <a:t>El avance promedio total de implementación MIPG es del </a:t>
            </a:r>
            <a:r>
              <a:rPr lang="es-CO" sz="2400" b="1" dirty="0">
                <a:latin typeface="Arial Narrow" panose="020B0606020202030204" pitchFamily="34" charset="0"/>
              </a:rPr>
              <a:t>74,60% </a:t>
            </a:r>
            <a:r>
              <a:rPr lang="es-CO" sz="2400" dirty="0">
                <a:latin typeface="Arial Narrow" panose="020B0606020202030204" pitchFamily="34" charset="0"/>
              </a:rPr>
              <a:t>siendo la política de racionalización de tramites la política con un mayor nivel de implementación, y la política fortalecimiento organizacional y simplificación de tramites, la política con un menor nivel de implementación.</a:t>
            </a:r>
          </a:p>
          <a:p>
            <a:pPr algn="just"/>
            <a:endParaRPr lang="es-CO" sz="2400" dirty="0">
              <a:latin typeface="Arial Narrow" panose="020B0606020202030204" pitchFamily="34" charset="0"/>
            </a:endParaRPr>
          </a:p>
          <a:p>
            <a:pPr algn="just"/>
            <a:r>
              <a:rPr lang="es-CO" sz="2400" dirty="0">
                <a:latin typeface="Arial Narrow" panose="020B0606020202030204" pitchFamily="34" charset="0"/>
              </a:rPr>
              <a:t>Enseguida se presentaran las principales observaciones en relación a los avances sobre cada una de las políticas del gestión del MIPG </a:t>
            </a:r>
          </a:p>
        </p:txBody>
      </p:sp>
      <p:sp>
        <p:nvSpPr>
          <p:cNvPr id="17" name="CuadroTexto 16">
            <a:extLst>
              <a:ext uri="{FF2B5EF4-FFF2-40B4-BE49-F238E27FC236}">
                <a16:creationId xmlns:a16="http://schemas.microsoft.com/office/drawing/2014/main" id="{298AE5E7-451B-D0DC-271F-A2B0CC52E6D6}"/>
              </a:ext>
            </a:extLst>
          </p:cNvPr>
          <p:cNvSpPr txBox="1"/>
          <p:nvPr/>
        </p:nvSpPr>
        <p:spPr>
          <a:xfrm>
            <a:off x="157652" y="9777337"/>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609936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Cuadro resalto del titulo " title="Cuadro resalto del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descr="Cuadro resalto del titulo " title="Cuadro resalto del titulo ">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31137" y="549157"/>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67CFCD27-5568-AFBB-BEC7-05471CADF4C3}"/>
              </a:ext>
            </a:extLst>
          </p:cNvPr>
          <p:cNvSpPr/>
          <p:nvPr/>
        </p:nvSpPr>
        <p:spPr>
          <a:xfrm>
            <a:off x="524888" y="1459212"/>
            <a:ext cx="2551276" cy="276999"/>
          </a:xfrm>
          <a:prstGeom prst="rect">
            <a:avLst/>
          </a:prstGeom>
        </p:spPr>
        <p:txBody>
          <a:bodyPr wrap="none">
            <a:spAutoFit/>
          </a:bodyPr>
          <a:lstStyle/>
          <a:p>
            <a:r>
              <a:rPr lang="es-CO" sz="1200" i="1" dirty="0">
                <a:latin typeface="Arial Narrow" panose="020B0606020202030204" pitchFamily="34" charset="0"/>
              </a:rPr>
              <a:t>Tabla 4. Observaciones de Avance MIPG  </a:t>
            </a:r>
          </a:p>
        </p:txBody>
      </p:sp>
      <p:graphicFrame>
        <p:nvGraphicFramePr>
          <p:cNvPr id="7" name="Tabla 6" descr="Observaciones de avance MIPG " title="Observaciones de avance MIPG ">
            <a:extLst>
              <a:ext uri="{FF2B5EF4-FFF2-40B4-BE49-F238E27FC236}">
                <a16:creationId xmlns:a16="http://schemas.microsoft.com/office/drawing/2014/main" id="{248E3C24-6F49-2377-7957-A011592E594F}"/>
              </a:ext>
            </a:extLst>
          </p:cNvPr>
          <p:cNvGraphicFramePr>
            <a:graphicFrameLocks noGrp="1"/>
          </p:cNvGraphicFramePr>
          <p:nvPr>
            <p:extLst>
              <p:ext uri="{D42A27DB-BD31-4B8C-83A1-F6EECF244321}">
                <p14:modId xmlns:p14="http://schemas.microsoft.com/office/powerpoint/2010/main" val="2832040103"/>
              </p:ext>
            </p:extLst>
          </p:nvPr>
        </p:nvGraphicFramePr>
        <p:xfrm>
          <a:off x="447470" y="1746946"/>
          <a:ext cx="14830630" cy="8022315"/>
        </p:xfrm>
        <a:graphic>
          <a:graphicData uri="http://schemas.openxmlformats.org/drawingml/2006/table">
            <a:tbl>
              <a:tblPr firstRow="1" bandRow="1">
                <a:tableStyleId>{073A0DAA-6AF3-43AB-8588-CEC1D06C72B9}</a:tableStyleId>
              </a:tblPr>
              <a:tblGrid>
                <a:gridCol w="2882790">
                  <a:extLst>
                    <a:ext uri="{9D8B030D-6E8A-4147-A177-3AD203B41FA5}">
                      <a16:colId xmlns:a16="http://schemas.microsoft.com/office/drawing/2014/main" val="20000"/>
                    </a:ext>
                  </a:extLst>
                </a:gridCol>
                <a:gridCol w="11947840">
                  <a:extLst>
                    <a:ext uri="{9D8B030D-6E8A-4147-A177-3AD203B41FA5}">
                      <a16:colId xmlns:a16="http://schemas.microsoft.com/office/drawing/2014/main" val="20001"/>
                    </a:ext>
                  </a:extLst>
                </a:gridCol>
              </a:tblGrid>
              <a:tr h="331197">
                <a:tc>
                  <a:txBody>
                    <a:bodyPr/>
                    <a:lstStyle/>
                    <a:p>
                      <a:pPr algn="just"/>
                      <a:r>
                        <a:rPr lang="es-CO" sz="1500" dirty="0">
                          <a:latin typeface="Arial Narrow" panose="020B0606020202030204" pitchFamily="34" charset="0"/>
                        </a:rPr>
                        <a:t>Política MIPG</a:t>
                      </a:r>
                    </a:p>
                  </a:txBody>
                  <a:tcPr marL="114459" marR="114459" marT="57230" marB="57230"/>
                </a:tc>
                <a:tc>
                  <a:txBody>
                    <a:bodyPr/>
                    <a:lstStyle/>
                    <a:p>
                      <a:pPr algn="just"/>
                      <a:r>
                        <a:rPr lang="es-CO" sz="1500" dirty="0">
                          <a:latin typeface="Arial Narrow" panose="020B0606020202030204" pitchFamily="34" charset="0"/>
                        </a:rPr>
                        <a:t>Observaciones </a:t>
                      </a:r>
                    </a:p>
                  </a:txBody>
                  <a:tcPr marL="114459" marR="114459" marT="57230" marB="57230"/>
                </a:tc>
                <a:extLst>
                  <a:ext uri="{0D108BD9-81ED-4DB2-BD59-A6C34878D82A}">
                    <a16:rowId xmlns:a16="http://schemas.microsoft.com/office/drawing/2014/main" val="10000"/>
                  </a:ext>
                </a:extLst>
              </a:tr>
              <a:tr h="875577">
                <a:tc>
                  <a:txBody>
                    <a:bodyPr/>
                    <a:lstStyle/>
                    <a:p>
                      <a:pPr algn="just"/>
                      <a:r>
                        <a:rPr lang="es-CO" sz="1300" dirty="0">
                          <a:latin typeface="Arial Narrow" panose="020B0606020202030204" pitchFamily="34" charset="0"/>
                        </a:rPr>
                        <a:t>Gobierno Digital </a:t>
                      </a:r>
                    </a:p>
                  </a:txBody>
                  <a:tcPr marL="114459" marR="114459" marT="57230" marB="57230"/>
                </a:tc>
                <a:tc>
                  <a:txBody>
                    <a:bodyPr/>
                    <a:lstStyle/>
                    <a:p>
                      <a:pPr algn="just"/>
                      <a:r>
                        <a:rPr lang="es-MX" sz="1300" dirty="0">
                          <a:latin typeface="Arial Narrow" panose="020B0606020202030204" pitchFamily="34" charset="0"/>
                        </a:rPr>
                        <a:t>Con relación al avance  de las actividades de la Política de Gobierno Digital, se identificaron las siguientes: </a:t>
                      </a:r>
                    </a:p>
                    <a:p>
                      <a:pPr algn="just"/>
                      <a:r>
                        <a:rPr lang="es-MX" sz="1300" dirty="0">
                          <a:latin typeface="Arial Narrow" panose="020B0606020202030204" pitchFamily="34" charset="0"/>
                        </a:rPr>
                        <a:t>1.Actualización del Plan Estratégico de Tecnologías de la Información conforme a los nuevos lineamientos en materia de gobierno digital, este, a  su vez  fue aprobado por el Comité de Gestión y Desempeño.  </a:t>
                      </a:r>
                    </a:p>
                    <a:p>
                      <a:pPr algn="just"/>
                      <a:r>
                        <a:rPr lang="es-MX" sz="1300" dirty="0">
                          <a:latin typeface="Arial Narrow" panose="020B0606020202030204" pitchFamily="34" charset="0"/>
                        </a:rPr>
                        <a:t>2.Así mismo,  se resalta que se realizó la  entrega del Portal de Servicios FUOCO a la Subdirección de Gestión del Riesgo y se continúa con los avances en las demás actividades.</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1"/>
                  </a:ext>
                </a:extLst>
              </a:tr>
              <a:tr h="722033">
                <a:tc>
                  <a:txBody>
                    <a:bodyPr/>
                    <a:lstStyle/>
                    <a:p>
                      <a:pPr marL="0" algn="just" defTabSz="914400" rtl="0" eaLnBrk="1" latinLnBrk="0" hangingPunct="1"/>
                      <a:r>
                        <a:rPr lang="es-CO" sz="1300" kern="1200" dirty="0">
                          <a:solidFill>
                            <a:schemeClr val="dk1"/>
                          </a:solidFill>
                          <a:effectLst/>
                          <a:latin typeface="Arial Narrow" panose="020B0606020202030204" pitchFamily="34" charset="0"/>
                          <a:ea typeface="+mn-ea"/>
                          <a:cs typeface="+mn-cs"/>
                        </a:rPr>
                        <a:t>Planeación Institucional </a:t>
                      </a:r>
                    </a:p>
                  </a:txBody>
                  <a:tcPr marL="114459" marR="114459" marT="57230" marB="57230"/>
                </a:tc>
                <a:tc>
                  <a:txBody>
                    <a:bodyPr/>
                    <a:lstStyle/>
                    <a:p>
                      <a:pPr marL="0" algn="just" defTabSz="914400" rtl="0" eaLnBrk="1" fontAlgn="b" latinLnBrk="0" hangingPunct="1"/>
                      <a:r>
                        <a:rPr lang="es-ES" sz="1300" kern="1200" dirty="0">
                          <a:solidFill>
                            <a:schemeClr val="dk1"/>
                          </a:solidFill>
                          <a:effectLst/>
                          <a:latin typeface="Arial Narrow" panose="020B0606020202030204" pitchFamily="34" charset="0"/>
                          <a:ea typeface="+mn-ea"/>
                          <a:cs typeface="+mn-cs"/>
                        </a:rPr>
                        <a:t>La Política de planeación institucional ha tenido avances significativos toda vez que se han conllevado ejercicios de seguimiento a la gestión institucional y se ha desarrollado programación del cronograma para la elaboración de los planes 2023, de igual manera y en articulación con la política de seguimiento y la evaluación del desempeño institucional, la Oficina Asesora de Planeación ha adelantado los diferentes informes de seguimiento y reporte de cumplimiento de metas institucionales </a:t>
                      </a:r>
                    </a:p>
                  </a:txBody>
                  <a:tcPr marL="11923" marR="11923" marT="11923" marB="57230"/>
                </a:tc>
                <a:extLst>
                  <a:ext uri="{0D108BD9-81ED-4DB2-BD59-A6C34878D82A}">
                    <a16:rowId xmlns:a16="http://schemas.microsoft.com/office/drawing/2014/main" val="10002"/>
                  </a:ext>
                </a:extLst>
              </a:tr>
              <a:tr h="593451">
                <a:tc>
                  <a:txBody>
                    <a:bodyPr/>
                    <a:lstStyle/>
                    <a:p>
                      <a:pPr algn="just"/>
                      <a:r>
                        <a:rPr lang="es-CO" sz="1300" dirty="0">
                          <a:latin typeface="Arial Narrow" panose="020B0606020202030204" pitchFamily="34" charset="0"/>
                        </a:rPr>
                        <a:t>Defensa</a:t>
                      </a:r>
                      <a:r>
                        <a:rPr lang="es-CO" sz="1300" baseline="0" dirty="0">
                          <a:latin typeface="Arial Narrow" panose="020B0606020202030204" pitchFamily="34" charset="0"/>
                        </a:rPr>
                        <a:t> Jurídica</a:t>
                      </a:r>
                      <a:endParaRPr lang="es-CO" sz="1300" dirty="0">
                        <a:latin typeface="Arial Narrow" panose="020B0606020202030204" pitchFamily="34" charset="0"/>
                      </a:endParaRPr>
                    </a:p>
                  </a:txBody>
                  <a:tcPr marL="114459" marR="114459" marT="57230" marB="57230"/>
                </a:tc>
                <a:tc>
                  <a:txBody>
                    <a:bodyPr/>
                    <a:lstStyle/>
                    <a:p>
                      <a:pPr algn="just"/>
                      <a:r>
                        <a:rPr lang="es-MX" sz="1300" dirty="0">
                          <a:latin typeface="Arial Narrow" panose="020B0606020202030204" pitchFamily="34" charset="0"/>
                        </a:rPr>
                        <a:t>Desde la segunda línea de defensa, se recomienda que el Comité de Conciliación, evidencie los seguimientos a la gestión de los apoderados externos y se fortalezca el análisis de los procesos en contra de  la Entidad para toma de decisiones conducentes a reducir este tipo de procesos</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3"/>
                  </a:ext>
                </a:extLst>
              </a:tr>
              <a:tr h="1449383">
                <a:tc>
                  <a:txBody>
                    <a:bodyPr/>
                    <a:lstStyle/>
                    <a:p>
                      <a:pPr algn="just"/>
                      <a:r>
                        <a:rPr lang="es-CO" sz="1300" dirty="0">
                          <a:latin typeface="Arial Narrow" panose="020B0606020202030204" pitchFamily="34" charset="0"/>
                        </a:rPr>
                        <a:t>Seguridad Digital </a:t>
                      </a:r>
                    </a:p>
                  </a:txBody>
                  <a:tcPr marL="114459" marR="114459" marT="57230" marB="57230"/>
                </a:tc>
                <a:tc>
                  <a:txBody>
                    <a:bodyPr/>
                    <a:lstStyle/>
                    <a:p>
                      <a:pPr marL="0" algn="just" defTabSz="1341307" rtl="0" eaLnBrk="1" latinLnBrk="0" hangingPunct="1"/>
                      <a:r>
                        <a:rPr lang="es-MX" sz="1300" kern="1200" dirty="0">
                          <a:solidFill>
                            <a:srgbClr val="000000"/>
                          </a:solidFill>
                          <a:latin typeface="Arial Narrow" panose="020B0606020202030204" pitchFamily="34" charset="0"/>
                          <a:ea typeface="+mn-ea"/>
                          <a:cs typeface="+mn-cs"/>
                        </a:rPr>
                        <a:t>El avance a las actividades de la política se derivaron de ; 1.ejecución de charlas de seguridad de la información en varias estaciones de Bomberos: Ferias, Fontibón, Nueva Candelaria, Bellavista, Kennedy, Caobos y Restrepo, el  Diseño campaña de phishing en semana de innovación y conocimientos a 200 buzones de la entidad. Esto es un ataque de ingeniería social para determinar el nivel de cumplimiento con las políticas de seguridad de la información., el Avance de la matriz de riesgos digitales sobre Premier One., el avance en el desarrollo de estudios previos del software de gestión de vulnerabilidades y simulación de ataques. Y la revisión productos adquiridos con Aranda para la implementación de gestión de conocimiento a través de la gestión de servicios. Respecto a la implementación de la política se sugiere dar prioridad en la continuidad de actualización de la matriz de clasificación de activos de información e identificación de riesgos digitales.</a:t>
                      </a:r>
                    </a:p>
                    <a:p>
                      <a:pPr algn="just"/>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4"/>
                  </a:ext>
                </a:extLst>
              </a:tr>
              <a:tr h="593451">
                <a:tc>
                  <a:txBody>
                    <a:bodyPr/>
                    <a:lstStyle/>
                    <a:p>
                      <a:pPr algn="just"/>
                      <a:r>
                        <a:rPr lang="es-CO" sz="1300" dirty="0">
                          <a:latin typeface="Arial Narrow" panose="020B0606020202030204" pitchFamily="34" charset="0"/>
                        </a:rPr>
                        <a:t>Participación ciudadana en la Gestión Publica </a:t>
                      </a:r>
                    </a:p>
                  </a:txBody>
                  <a:tcPr marL="114459" marR="114459" marT="57230" marB="57230"/>
                </a:tc>
                <a:tc>
                  <a:txBody>
                    <a:bodyPr/>
                    <a:lstStyle/>
                    <a:p>
                      <a:pPr algn="just"/>
                      <a:r>
                        <a:rPr lang="es-MX" sz="1300" dirty="0">
                          <a:latin typeface="Arial Narrow" panose="020B0606020202030204" pitchFamily="34" charset="0"/>
                        </a:rPr>
                        <a:t>Desde la segunda línea de defensa se sugiere  generar acciones de participación focalizadas por grupos de valor, especialmente con personas en condición de discapacidad y con enfoque diferencial de género, en todas las fases de la gestión</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5"/>
                  </a:ext>
                </a:extLst>
              </a:tr>
              <a:tr h="1258114">
                <a:tc>
                  <a:txBody>
                    <a:bodyPr/>
                    <a:lstStyle/>
                    <a:p>
                      <a:pPr algn="just"/>
                      <a:r>
                        <a:rPr lang="es-CO" sz="1300" dirty="0">
                          <a:latin typeface="Arial Narrow" panose="020B0606020202030204" pitchFamily="34" charset="0"/>
                        </a:rPr>
                        <a:t>Servicio</a:t>
                      </a:r>
                      <a:r>
                        <a:rPr lang="es-CO" sz="1300" baseline="0" dirty="0">
                          <a:latin typeface="Arial Narrow" panose="020B0606020202030204" pitchFamily="34" charset="0"/>
                        </a:rPr>
                        <a:t> al Ciudadano </a:t>
                      </a:r>
                      <a:endParaRPr lang="es-CO" sz="1300" dirty="0">
                        <a:latin typeface="Arial Narrow" panose="020B0606020202030204" pitchFamily="34" charset="0"/>
                      </a:endParaRPr>
                    </a:p>
                  </a:txBody>
                  <a:tcPr marL="114459" marR="114459" marT="57230" marB="57230"/>
                </a:tc>
                <a:tc>
                  <a:txBody>
                    <a:bodyPr/>
                    <a:lstStyle/>
                    <a:p>
                      <a:pPr marL="0" algn="just" defTabSz="1341307" rtl="0" eaLnBrk="1" latinLnBrk="0" hangingPunct="1"/>
                      <a:r>
                        <a:rPr lang="es-MX" sz="1300" kern="1200" dirty="0">
                          <a:solidFill>
                            <a:srgbClr val="000000"/>
                          </a:solidFill>
                          <a:latin typeface="Arial Narrow" panose="020B0606020202030204" pitchFamily="34" charset="0"/>
                          <a:ea typeface="+mn-ea"/>
                          <a:cs typeface="+mn-cs"/>
                        </a:rPr>
                        <a:t>La política de servicio al ciudadano cuenta con varios puntos de avance para el mes de julio e incluso, para el mes de agosto de 2022, por tal razón, avanza según lo presupuestado, principalmente con el seguimiento a los tiempos de respuesta de los trámites y PQRS allegados a la entidad, así mismo, se realizaron los documentos de fortalecimiento del canal telefónico, y de análisis de la atención en la REDCADE. Adicionalmente, se instalaron en el edificio comando y dos estaciones la señalética que contiene lengua de señas.</a:t>
                      </a:r>
                    </a:p>
                    <a:p>
                      <a:pPr marL="0" algn="just" defTabSz="1341307" rtl="0" eaLnBrk="1" latinLnBrk="0" hangingPunct="1"/>
                      <a:r>
                        <a:rPr lang="es-MX" sz="1300" kern="1200" dirty="0">
                          <a:solidFill>
                            <a:srgbClr val="000000"/>
                          </a:solidFill>
                          <a:latin typeface="Arial Narrow" panose="020B0606020202030204" pitchFamily="34" charset="0"/>
                          <a:ea typeface="+mn-ea"/>
                          <a:cs typeface="+mn-cs"/>
                        </a:rPr>
                        <a:t>Finalmente, como hecho relevante para el mes de julio-agosto, como resultado de la articulación con la OAP se incluye el turno digital como avance en la política. </a:t>
                      </a:r>
                    </a:p>
                    <a:p>
                      <a:pPr algn="just"/>
                      <a:r>
                        <a:rPr lang="es-CO" sz="1300" dirty="0">
                          <a:latin typeface="Arial Narrow" panose="020B0606020202030204" pitchFamily="34" charset="0"/>
                        </a:rPr>
                        <a:t> </a:t>
                      </a:r>
                    </a:p>
                  </a:txBody>
                  <a:tcPr marL="114459" marR="114459" marT="57230" marB="57230"/>
                </a:tc>
                <a:extLst>
                  <a:ext uri="{0D108BD9-81ED-4DB2-BD59-A6C34878D82A}">
                    <a16:rowId xmlns:a16="http://schemas.microsoft.com/office/drawing/2014/main" val="10006"/>
                  </a:ext>
                </a:extLst>
              </a:tr>
              <a:tr h="593451">
                <a:tc>
                  <a:txBody>
                    <a:bodyPr/>
                    <a:lstStyle/>
                    <a:p>
                      <a:pPr algn="just"/>
                      <a:r>
                        <a:rPr lang="es-CO" sz="1300" dirty="0">
                          <a:latin typeface="Arial Narrow" panose="020B0606020202030204" pitchFamily="34" charset="0"/>
                        </a:rPr>
                        <a:t>Gestión Documental </a:t>
                      </a:r>
                    </a:p>
                  </a:txBody>
                  <a:tcPr marL="114459" marR="114459" marT="57230" marB="57230"/>
                </a:tc>
                <a:tc>
                  <a:txBody>
                    <a:bodyPr/>
                    <a:lstStyle/>
                    <a:p>
                      <a:pPr algn="just"/>
                      <a:r>
                        <a:rPr lang="es-MX" sz="1300" dirty="0">
                          <a:latin typeface="Arial Narrow" panose="020B0606020202030204" pitchFamily="34" charset="0"/>
                        </a:rPr>
                        <a:t>En Comité de Gestión y Desempeño del 28 de septiembre de 2022 se aprobó la eliminación de una actividad relacionada con la convalidación  de TRD la cual no se ha sido posible con el Archivo de Bogotá. Las demás se están ejecutando conforme a la programación dada. </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7"/>
                  </a:ext>
                </a:extLst>
              </a:tr>
              <a:tr h="593451">
                <a:tc>
                  <a:txBody>
                    <a:bodyPr/>
                    <a:lstStyle/>
                    <a:p>
                      <a:pPr algn="just"/>
                      <a:r>
                        <a:rPr lang="es-CO" sz="1300" dirty="0">
                          <a:latin typeface="Arial Narrow" panose="020B0606020202030204" pitchFamily="34" charset="0"/>
                        </a:rPr>
                        <a:t>Transparencia, acceso a la información y Lucha contra la Corrupción </a:t>
                      </a:r>
                    </a:p>
                  </a:txBody>
                  <a:tcPr marL="114459" marR="114459" marT="57230" marB="57230"/>
                </a:tc>
                <a:tc>
                  <a:txBody>
                    <a:bodyPr/>
                    <a:lstStyle/>
                    <a:p>
                      <a:pPr algn="just"/>
                      <a:r>
                        <a:rPr lang="es-MX" sz="1300" dirty="0">
                          <a:latin typeface="Arial Narrow" panose="020B0606020202030204" pitchFamily="34" charset="0"/>
                        </a:rPr>
                        <a:t>Desde la Segunda línea de defensa, se sugiere que las áreas evidencien la toma de decisiones con base en los riesgos y se fortalezca la primera línea de defensa en el seguimiento permanente a los controles.</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8"/>
                  </a:ext>
                </a:extLst>
              </a:tr>
              <a:tr h="917064">
                <a:tc>
                  <a:txBody>
                    <a:bodyPr/>
                    <a:lstStyle/>
                    <a:p>
                      <a:pPr algn="just"/>
                      <a:r>
                        <a:rPr lang="es-CO" sz="1300" dirty="0">
                          <a:latin typeface="Arial Narrow" panose="020B0606020202030204" pitchFamily="34" charset="0"/>
                        </a:rPr>
                        <a:t>Fortalecimiento institucional y simplificación de Procesos</a:t>
                      </a:r>
                      <a:r>
                        <a:rPr lang="es-CO" sz="1300" baseline="0" dirty="0">
                          <a:latin typeface="Arial Narrow" panose="020B0606020202030204" pitchFamily="34" charset="0"/>
                        </a:rPr>
                        <a:t> </a:t>
                      </a:r>
                      <a:endParaRPr lang="es-CO" sz="1300" dirty="0">
                        <a:latin typeface="Arial Narrow" panose="020B0606020202030204" pitchFamily="34" charset="0"/>
                      </a:endParaRPr>
                    </a:p>
                  </a:txBody>
                  <a:tcPr marL="114459" marR="114459" marT="57230" marB="57230"/>
                </a:tc>
                <a:tc>
                  <a:txBody>
                    <a:bodyPr/>
                    <a:lstStyle/>
                    <a:p>
                      <a:pPr algn="just"/>
                      <a:r>
                        <a:rPr lang="es-MX" sz="1300" dirty="0">
                          <a:latin typeface="Arial Narrow" panose="020B0606020202030204" pitchFamily="34" charset="0"/>
                        </a:rPr>
                        <a:t>Las actividades de la política en cabeza del proceso MANEJO, aun no se han ejecutado dado a que están planificadas para el 4Q, lo cual hace que la política presente dichas actividades con baja calificación dentro de la FOGEDI; las demás áreas continúan con el desarrollo de sus actividades conforme a su planeación mensual. </a:t>
                      </a:r>
                      <a:endParaRPr lang="es-CO" sz="13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9"/>
                  </a:ext>
                </a:extLst>
              </a:tr>
            </a:tbl>
          </a:graphicData>
        </a:graphic>
      </p:graphicFrame>
      <p:sp>
        <p:nvSpPr>
          <p:cNvPr id="9" name="CuadroTexto 8">
            <a:extLst>
              <a:ext uri="{FF2B5EF4-FFF2-40B4-BE49-F238E27FC236}">
                <a16:creationId xmlns:a16="http://schemas.microsoft.com/office/drawing/2014/main" id="{E38130F5-7379-6D16-98E2-F399685EAC1F}"/>
              </a:ext>
            </a:extLst>
          </p:cNvPr>
          <p:cNvSpPr txBox="1"/>
          <p:nvPr/>
        </p:nvSpPr>
        <p:spPr>
          <a:xfrm>
            <a:off x="438356" y="9674116"/>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445976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337790" y="543232"/>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61232339-C9D7-B56A-2B32-BDDE86B82DD2}"/>
              </a:ext>
            </a:extLst>
          </p:cNvPr>
          <p:cNvSpPr/>
          <p:nvPr/>
        </p:nvSpPr>
        <p:spPr>
          <a:xfrm>
            <a:off x="777350" y="1328542"/>
            <a:ext cx="3705910" cy="253916"/>
          </a:xfrm>
          <a:prstGeom prst="rect">
            <a:avLst/>
          </a:prstGeom>
        </p:spPr>
        <p:txBody>
          <a:bodyPr wrap="square">
            <a:spAutoFit/>
          </a:bodyPr>
          <a:lstStyle/>
          <a:p>
            <a:r>
              <a:rPr lang="es-CO" sz="1050" b="1" i="1" dirty="0">
                <a:latin typeface="Arial Narrow" panose="020B0606020202030204" pitchFamily="34" charset="0"/>
              </a:rPr>
              <a:t>Continuación Tabla 4. observaciones de Avance MIPG  </a:t>
            </a:r>
          </a:p>
        </p:txBody>
      </p:sp>
      <p:graphicFrame>
        <p:nvGraphicFramePr>
          <p:cNvPr id="12" name="Tabla 11" descr="Observaciones de avance MIPG " title="Observaciones de avance MIPG ">
            <a:extLst>
              <a:ext uri="{FF2B5EF4-FFF2-40B4-BE49-F238E27FC236}">
                <a16:creationId xmlns:a16="http://schemas.microsoft.com/office/drawing/2014/main" id="{1934542B-22FA-2650-37B5-656D1A03047F}"/>
              </a:ext>
            </a:extLst>
          </p:cNvPr>
          <p:cNvGraphicFramePr>
            <a:graphicFrameLocks noGrp="1"/>
          </p:cNvGraphicFramePr>
          <p:nvPr>
            <p:extLst>
              <p:ext uri="{D42A27DB-BD31-4B8C-83A1-F6EECF244321}">
                <p14:modId xmlns:p14="http://schemas.microsoft.com/office/powerpoint/2010/main" val="3438165027"/>
              </p:ext>
            </p:extLst>
          </p:nvPr>
        </p:nvGraphicFramePr>
        <p:xfrm>
          <a:off x="299309" y="1602816"/>
          <a:ext cx="15074041" cy="7797897"/>
        </p:xfrm>
        <a:graphic>
          <a:graphicData uri="http://schemas.openxmlformats.org/drawingml/2006/table">
            <a:tbl>
              <a:tblPr firstRow="1" bandRow="1">
                <a:tableStyleId>{073A0DAA-6AF3-43AB-8588-CEC1D06C72B9}</a:tableStyleId>
              </a:tblPr>
              <a:tblGrid>
                <a:gridCol w="2148122">
                  <a:extLst>
                    <a:ext uri="{9D8B030D-6E8A-4147-A177-3AD203B41FA5}">
                      <a16:colId xmlns:a16="http://schemas.microsoft.com/office/drawing/2014/main" val="20000"/>
                    </a:ext>
                  </a:extLst>
                </a:gridCol>
                <a:gridCol w="12925919">
                  <a:extLst>
                    <a:ext uri="{9D8B030D-6E8A-4147-A177-3AD203B41FA5}">
                      <a16:colId xmlns:a16="http://schemas.microsoft.com/office/drawing/2014/main" val="20001"/>
                    </a:ext>
                  </a:extLst>
                </a:gridCol>
              </a:tblGrid>
              <a:tr h="388139">
                <a:tc>
                  <a:txBody>
                    <a:bodyPr/>
                    <a:lstStyle/>
                    <a:p>
                      <a:r>
                        <a:rPr lang="es-CO" sz="1600" dirty="0">
                          <a:latin typeface="Arial Narrow" panose="020B0606020202030204" pitchFamily="34" charset="0"/>
                        </a:rPr>
                        <a:t>Política MIPG</a:t>
                      </a:r>
                    </a:p>
                  </a:txBody>
                  <a:tcPr marL="124496" marR="124496" marT="62248" marB="62248"/>
                </a:tc>
                <a:tc>
                  <a:txBody>
                    <a:bodyPr/>
                    <a:lstStyle/>
                    <a:p>
                      <a:r>
                        <a:rPr lang="es-CO" sz="1600" dirty="0">
                          <a:latin typeface="Arial Narrow" panose="020B0606020202030204" pitchFamily="34" charset="0"/>
                        </a:rPr>
                        <a:t>Observaciones </a:t>
                      </a:r>
                    </a:p>
                  </a:txBody>
                  <a:tcPr marL="124496" marR="124496" marT="62248" marB="62248"/>
                </a:tc>
                <a:extLst>
                  <a:ext uri="{0D108BD9-81ED-4DB2-BD59-A6C34878D82A}">
                    <a16:rowId xmlns:a16="http://schemas.microsoft.com/office/drawing/2014/main" val="10000"/>
                  </a:ext>
                </a:extLst>
              </a:tr>
              <a:tr h="827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latin typeface="Arial Narrow" panose="020B0606020202030204" pitchFamily="34" charset="0"/>
                        </a:rPr>
                        <a:t>Seguimiento y evaluación del desempeño</a:t>
                      </a:r>
                      <a:r>
                        <a:rPr lang="es-CO" sz="1600" baseline="0" dirty="0">
                          <a:latin typeface="Arial Narrow" panose="020B0606020202030204" pitchFamily="34" charset="0"/>
                        </a:rPr>
                        <a:t> Institucional </a:t>
                      </a:r>
                      <a:endParaRPr lang="es-CO" sz="1600" dirty="0">
                        <a:latin typeface="Arial Narrow" panose="020B0606020202030204" pitchFamily="34" charset="0"/>
                      </a:endParaRPr>
                    </a:p>
                  </a:txBody>
                  <a:tcPr marL="124496" marR="124496" marT="62248" marB="62248"/>
                </a:tc>
                <a:tc>
                  <a:txBody>
                    <a:bodyPr/>
                    <a:lstStyle/>
                    <a:p>
                      <a:pPr algn="just"/>
                      <a:r>
                        <a:rPr lang="es-MX" sz="1600" dirty="0">
                          <a:latin typeface="Arial Narrow" panose="020B0606020202030204" pitchFamily="34" charset="0"/>
                        </a:rPr>
                        <a:t>Se han realizado informes trimestrales de seguimiento a la gestión institucional ( dos trimestrales, y se han realizado los reportes de seguimiento al cumplimiento de metas, de igual manera se han presentados los resultados de los indicadores diseñados para el análisis de la gestión institucional ante el comité de gestión y desempeño, con el fin de generar evidencias para la toma de decisiones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1"/>
                  </a:ext>
                </a:extLst>
              </a:tr>
              <a:tr h="524705">
                <a:tc>
                  <a:txBody>
                    <a:bodyPr/>
                    <a:lstStyle/>
                    <a:p>
                      <a:r>
                        <a:rPr lang="es-CO" sz="1600" dirty="0">
                          <a:latin typeface="Arial Narrow" panose="020B0606020202030204" pitchFamily="34" charset="0"/>
                        </a:rPr>
                        <a:t>Mejora Normativa</a:t>
                      </a:r>
                    </a:p>
                  </a:txBody>
                  <a:tcPr marL="124496" marR="124496" marT="62248" marB="62248"/>
                </a:tc>
                <a:tc>
                  <a:txBody>
                    <a:bodyPr/>
                    <a:lstStyle/>
                    <a:p>
                      <a:pPr algn="just"/>
                      <a:r>
                        <a:rPr lang="es-MX" sz="1600" kern="1200" dirty="0">
                          <a:solidFill>
                            <a:schemeClr val="dk1"/>
                          </a:solidFill>
                          <a:latin typeface="Arial Narrow" panose="020B0606020202030204" pitchFamily="34" charset="0"/>
                          <a:ea typeface="+mn-ea"/>
                          <a:cs typeface="+mn-cs"/>
                        </a:rPr>
                        <a:t>La política avanza según lo planeado en la FOGEDI, aunque esta política se desarrolla en su mayoría desde la Secretaría General de la Alcaldía Mayor</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2"/>
                  </a:ext>
                </a:extLst>
              </a:tr>
              <a:tr h="827655">
                <a:tc>
                  <a:txBody>
                    <a:bodyPr/>
                    <a:lstStyle/>
                    <a:p>
                      <a:pPr marL="0" algn="l" defTabSz="914400" rtl="0" eaLnBrk="1" latinLnBrk="0" hangingPunct="1"/>
                      <a:r>
                        <a:rPr lang="es-CO" sz="1600" kern="1200" dirty="0">
                          <a:solidFill>
                            <a:schemeClr val="dk1"/>
                          </a:solidFill>
                          <a:latin typeface="Arial Narrow" panose="020B0606020202030204" pitchFamily="34" charset="0"/>
                          <a:ea typeface="+mn-ea"/>
                          <a:cs typeface="+mn-cs"/>
                        </a:rPr>
                        <a:t>Gestión del Conocimiento y la Innovación </a:t>
                      </a:r>
                    </a:p>
                  </a:txBody>
                  <a:tcPr marL="124496" marR="124496" marT="62248" marB="62248"/>
                </a:tc>
                <a:tc>
                  <a:txBody>
                    <a:bodyPr/>
                    <a:lstStyle/>
                    <a:p>
                      <a:pPr marL="0" algn="just" defTabSz="914400" rtl="0" eaLnBrk="1" fontAlgn="b" latinLnBrk="0" hangingPunct="1"/>
                      <a:r>
                        <a:rPr lang="es-ES" sz="1600" kern="1200" dirty="0">
                          <a:solidFill>
                            <a:schemeClr val="dk1"/>
                          </a:solidFill>
                          <a:latin typeface="Arial Narrow" panose="020B0606020202030204" pitchFamily="34" charset="0"/>
                          <a:ea typeface="+mn-ea"/>
                          <a:cs typeface="+mn-cs"/>
                        </a:rPr>
                        <a:t>La política tuvo un nivel de implementación alto en el tercer trimestre del año, debido al desarrollo de la feria del conocimiento y la innovación, en la cual se desarrollo un ejercicio de documentación de buenas practicas institucionales, de igual manera los grupos especializados de la U.A.E Cuerpo Oficial de Bomberos de Bogotá elaboraron proyectos para el banco de proyectos, de igual manera se desarrollo el proceso contractual para la instalación del Pabellón del conocimiento y la innovación </a:t>
                      </a:r>
                    </a:p>
                  </a:txBody>
                  <a:tcPr marL="12969" marR="12969" marT="12969" marB="62248"/>
                </a:tc>
                <a:extLst>
                  <a:ext uri="{0D108BD9-81ED-4DB2-BD59-A6C34878D82A}">
                    <a16:rowId xmlns:a16="http://schemas.microsoft.com/office/drawing/2014/main" val="10003"/>
                  </a:ext>
                </a:extLst>
              </a:tr>
              <a:tr h="819636">
                <a:tc>
                  <a:txBody>
                    <a:bodyPr/>
                    <a:lstStyle/>
                    <a:p>
                      <a:r>
                        <a:rPr lang="es-CO" sz="1600" dirty="0">
                          <a:latin typeface="Arial Narrow" panose="020B0606020202030204" pitchFamily="34" charset="0"/>
                        </a:rPr>
                        <a:t>Integridad</a:t>
                      </a:r>
                    </a:p>
                  </a:txBody>
                  <a:tcPr marL="124496" marR="124496" marT="62248" marB="62248"/>
                </a:tc>
                <a:tc>
                  <a:txBody>
                    <a:bodyPr/>
                    <a:lstStyle/>
                    <a:p>
                      <a:pPr algn="just"/>
                      <a:r>
                        <a:rPr lang="es-MX" sz="1600" dirty="0">
                          <a:latin typeface="Arial Narrow" panose="020B0606020202030204" pitchFamily="34" charset="0"/>
                        </a:rPr>
                        <a:t>En cumplimiento de la política de integridad, una vez presentada la encuesta DAFP sobre integridad, se realizó el análisis de los resultados de la encuesta de percepción de integridad del -DAFP-. Adicionalmente, se planean las actividades de construcción de cultura organizacional.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4"/>
                  </a:ext>
                </a:extLst>
              </a:tr>
              <a:tr h="591894">
                <a:tc>
                  <a:txBody>
                    <a:bodyPr/>
                    <a:lstStyle/>
                    <a:p>
                      <a:r>
                        <a:rPr lang="es-CO" sz="1600" dirty="0">
                          <a:latin typeface="Arial Narrow" panose="020B0606020202030204" pitchFamily="34" charset="0"/>
                        </a:rPr>
                        <a:t>Racionalización de Tramites</a:t>
                      </a:r>
                    </a:p>
                  </a:txBody>
                  <a:tcPr marL="124496" marR="124496" marT="62248" marB="62248"/>
                </a:tc>
                <a:tc>
                  <a:txBody>
                    <a:bodyPr/>
                    <a:lstStyle/>
                    <a:p>
                      <a:pPr algn="just"/>
                      <a:r>
                        <a:rPr lang="es-MX" sz="1600" dirty="0">
                          <a:latin typeface="Arial Narrow" panose="020B0606020202030204" pitchFamily="34" charset="0"/>
                        </a:rPr>
                        <a:t>La política avanza de acuerdo con lo planificado en la herramienta FOGEDI, quedando pendiente el seguimiento al requerimiento frente al SUIT para eliminación de un OPA (Otro Procedimiento Administrativo)</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5"/>
                  </a:ext>
                </a:extLst>
              </a:tr>
              <a:tr h="1534939">
                <a:tc>
                  <a:txBody>
                    <a:bodyPr/>
                    <a:lstStyle/>
                    <a:p>
                      <a:r>
                        <a:rPr lang="es-CO" sz="1600" dirty="0">
                          <a:latin typeface="Arial Narrow" panose="020B0606020202030204" pitchFamily="34" charset="0"/>
                        </a:rPr>
                        <a:t>Gestión</a:t>
                      </a:r>
                      <a:r>
                        <a:rPr lang="es-CO" sz="1600" baseline="0" dirty="0">
                          <a:latin typeface="Arial Narrow" panose="020B0606020202030204" pitchFamily="34" charset="0"/>
                        </a:rPr>
                        <a:t> Estratégica del Talento Humano </a:t>
                      </a:r>
                      <a:endParaRPr lang="es-CO" sz="1600" dirty="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La política de gestión estratégica del Talento Humano tiene varios componentes, estos avanzan según lo presupuestado de la siguiente manera: </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 Se realizó la recepción y validación de requisitos para el acceso a las vacantes ofertadas para el empleo de Bombero. </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 Se tuvieron mesas de trabajo con el DASCD para los documentos de propuesta técnica y manual de funciones.</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 Desarrollo de la política de seguridad y salud en el trabajo a través del seguimiento a consumo de SPA, seguimiento a riesgos cardiovasculares, actualización del procedimiento de inspecciones planeadas con los formatos vinculados, con apoyo del COPASST. </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Adicionalmente, se ha avanzado en componentes PIC y Bienestar conforme a los cronogramas iniciales.</a:t>
                      </a:r>
                    </a:p>
                  </a:txBody>
                  <a:tcPr marL="124496" marR="124496" marT="62248" marB="62248"/>
                </a:tc>
                <a:extLst>
                  <a:ext uri="{0D108BD9-81ED-4DB2-BD59-A6C34878D82A}">
                    <a16:rowId xmlns:a16="http://schemas.microsoft.com/office/drawing/2014/main" val="10006"/>
                  </a:ext>
                </a:extLst>
              </a:tr>
              <a:tr h="623226">
                <a:tc>
                  <a:txBody>
                    <a:bodyPr/>
                    <a:lstStyle/>
                    <a:p>
                      <a:r>
                        <a:rPr lang="es-CO" sz="1600" dirty="0">
                          <a:latin typeface="Arial Narrow" panose="020B0606020202030204" pitchFamily="34" charset="0"/>
                        </a:rPr>
                        <a:t>Información Estadística</a:t>
                      </a:r>
                    </a:p>
                  </a:txBody>
                  <a:tcPr marL="124496" marR="124496" marT="62248" marB="62248"/>
                </a:tc>
                <a:tc>
                  <a:txBody>
                    <a:bodyPr/>
                    <a:lstStyle/>
                    <a:p>
                      <a:pPr algn="just"/>
                      <a:r>
                        <a:rPr lang="es-MX" sz="1600" dirty="0">
                          <a:latin typeface="Arial Narrow" panose="020B0606020202030204" pitchFamily="34" charset="0"/>
                        </a:rPr>
                        <a:t>La política de gestión de la información estadística reporta avances significativos con relación a su línea base, dado que su implementación inició durante el 2022. Para el tercer trimestre del año, la política avanzó en la consolidación de la metodología para los registros administrativos compuesta por instructivos y formatos; adicionalmente, se avanzó en la consolidación del diccionario de bases de datos, con el cual se pretende estandarizar el uso de la información estadística en la entidad. Para el cuarto trimestre del año se tiene planeada la implementación de la política a partir de la socialización con los grupos de valor</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7"/>
                  </a:ext>
                </a:extLst>
              </a:tr>
              <a:tr h="1053817">
                <a:tc>
                  <a:txBody>
                    <a:bodyPr/>
                    <a:lstStyle/>
                    <a:p>
                      <a:r>
                        <a:rPr lang="es-CO" sz="1600" dirty="0">
                          <a:latin typeface="Arial Narrow" panose="020B0606020202030204" pitchFamily="34" charset="0"/>
                        </a:rPr>
                        <a:t>Control Interno</a:t>
                      </a:r>
                      <a:r>
                        <a:rPr lang="es-CO" sz="1600" baseline="0" dirty="0">
                          <a:latin typeface="Arial Narrow" panose="020B0606020202030204" pitchFamily="34" charset="0"/>
                        </a:rPr>
                        <a:t> </a:t>
                      </a:r>
                      <a:endParaRPr lang="es-CO" sz="1600" dirty="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Las actividades relacionadas con la Oficina de Control Interno, están desarrollándose conforme con la planeación del Plan Anual de Auditoria, siguen pendientes algunas  relacionadas con la gestión del riesgos y las que están relacionadas con el Comité de Coordinación de Control Interno asociadas a  la dirección</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8"/>
                  </a:ext>
                </a:extLst>
              </a:tr>
            </a:tbl>
          </a:graphicData>
        </a:graphic>
      </p:graphicFrame>
      <p:sp>
        <p:nvSpPr>
          <p:cNvPr id="13" name="CuadroTexto 12">
            <a:extLst>
              <a:ext uri="{FF2B5EF4-FFF2-40B4-BE49-F238E27FC236}">
                <a16:creationId xmlns:a16="http://schemas.microsoft.com/office/drawing/2014/main" id="{7017FED7-75D9-C919-3D75-154DE9D9111F}"/>
              </a:ext>
            </a:extLst>
          </p:cNvPr>
          <p:cNvSpPr txBox="1"/>
          <p:nvPr/>
        </p:nvSpPr>
        <p:spPr>
          <a:xfrm>
            <a:off x="299309" y="9813294"/>
            <a:ext cx="8544622"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4556976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307778" y="36452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MX"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Ejecución presupuestal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CuadroTexto 2"/>
          <p:cNvSpPr txBox="1"/>
          <p:nvPr/>
        </p:nvSpPr>
        <p:spPr>
          <a:xfrm>
            <a:off x="736409" y="2283791"/>
            <a:ext cx="7378695" cy="5140831"/>
          </a:xfrm>
          <a:prstGeom prst="rect">
            <a:avLst/>
          </a:prstGeom>
          <a:noFill/>
        </p:spPr>
        <p:txBody>
          <a:bodyPr wrap="square" rtlCol="0">
            <a:spAutoFit/>
          </a:bodyPr>
          <a:lstStyle/>
          <a:p>
            <a:pPr algn="just" defTabSz="555452"/>
            <a:r>
              <a:rPr lang="es-CO" sz="2187" dirty="0">
                <a:solidFill>
                  <a:prstClr val="black"/>
                </a:solidFill>
                <a:latin typeface="Arial Narrow" panose="020B0606020202030204" pitchFamily="34" charset="0"/>
              </a:rPr>
              <a:t>La Unidad Administrativa Especial Cuerpo Oficial de Bomberos de Bogotá,  en el marco del Plan Distrital de Desarrollo </a:t>
            </a:r>
            <a:r>
              <a:rPr lang="es-ES" sz="2187" dirty="0">
                <a:solidFill>
                  <a:prstClr val="black"/>
                </a:solidFill>
                <a:latin typeface="Arial Narrow" panose="020B0606020202030204" pitchFamily="34" charset="0"/>
              </a:rPr>
              <a:t>“Un nuevo contrato social y ambiental para la Bogotá del siglo XXI 2020-2024.” </a:t>
            </a:r>
            <a:r>
              <a:rPr lang="es-CO" sz="2187" dirty="0">
                <a:solidFill>
                  <a:prstClr val="black"/>
                </a:solidFill>
                <a:latin typeface="Arial Narrow" panose="020B0606020202030204" pitchFamily="34" charset="0"/>
              </a:rPr>
              <a:t>tuvo una asignación presupuestal de 56.000 millones de pesos para la vigencia 2022, </a:t>
            </a:r>
            <a:r>
              <a:rPr lang="es-CO" sz="2187" dirty="0">
                <a:latin typeface="Arial Narrow" panose="020B0606020202030204" pitchFamily="34" charset="0"/>
              </a:rPr>
              <a:t>Este presupuesto se destino para la ejecución de 3 proyectos de inversión; Fortalecimiento del Cuerpo Oficial de Bomberos de Bogotá, con denominación 7658, Fortalecimiento de la planeación y gestión de la UAECOB Bogotá </a:t>
            </a:r>
            <a:r>
              <a:rPr lang="es-CO" sz="2187" dirty="0">
                <a:solidFill>
                  <a:prstClr val="black"/>
                </a:solidFill>
                <a:latin typeface="Arial Narrow" panose="020B0606020202030204" pitchFamily="34" charset="0"/>
              </a:rPr>
              <a:t>con denominación 7655, y el proyecto de inversión de fortalecimiento de la infraestructura de tecnología informática y de comunicaciones de la UAECOB Bogotá, con código 7637.</a:t>
            </a:r>
          </a:p>
          <a:p>
            <a:pPr algn="just" defTabSz="555452"/>
            <a:endParaRPr lang="es-CO" sz="2187" dirty="0">
              <a:solidFill>
                <a:prstClr val="black"/>
              </a:solidFill>
              <a:latin typeface="Arial Narrow" panose="020B0606020202030204" pitchFamily="34" charset="0"/>
            </a:endParaRPr>
          </a:p>
          <a:p>
            <a:pPr algn="just" defTabSz="555452"/>
            <a:r>
              <a:rPr lang="es-CO" sz="2187" dirty="0">
                <a:solidFill>
                  <a:prstClr val="black"/>
                </a:solidFill>
                <a:latin typeface="Arial Narrow" panose="020B0606020202030204" pitchFamily="34" charset="0"/>
              </a:rPr>
              <a:t>A continuación se presentan los resultados de la ejecución presupuestal por proyecto de inversión y dependencia responsable de los mismos.</a:t>
            </a: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9265964" y="2805991"/>
            <a:ext cx="4746610" cy="4746610"/>
          </a:xfrm>
          <a:prstGeom prst="rect">
            <a:avLst/>
          </a:prstGeom>
        </p:spPr>
      </p:pic>
    </p:spTree>
    <p:extLst>
      <p:ext uri="{BB962C8B-B14F-4D97-AF65-F5344CB8AC3E}">
        <p14:creationId xmlns:p14="http://schemas.microsoft.com/office/powerpoint/2010/main" val="3116337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16023" y="54317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r>
              <a:rPr kumimoji="0" lang="es-ES" sz="4374"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5D25FC38-8C26-6BE7-BD1C-D9D6C312A7C6}"/>
              </a:ext>
            </a:extLst>
          </p:cNvPr>
          <p:cNvSpPr txBox="1"/>
          <p:nvPr/>
        </p:nvSpPr>
        <p:spPr>
          <a:xfrm>
            <a:off x="566928" y="1419922"/>
            <a:ext cx="14410943" cy="830997"/>
          </a:xfrm>
          <a:prstGeom prst="rect">
            <a:avLst/>
          </a:prstGeom>
          <a:noFill/>
        </p:spPr>
        <p:txBody>
          <a:bodyPr wrap="square" rtlCol="0">
            <a:spAutoFit/>
          </a:bodyPr>
          <a:lstStyle/>
          <a:p>
            <a:pPr algn="just"/>
            <a:r>
              <a:rPr lang="es-MX" sz="2400" dirty="0">
                <a:latin typeface="Arial Narrow" panose="020B0606020202030204" pitchFamily="34" charset="0"/>
              </a:rPr>
              <a:t>El porcentaje de ejecución presupuestal del proyecto </a:t>
            </a:r>
            <a:r>
              <a:rPr lang="es-MX" sz="2400" b="1" dirty="0">
                <a:latin typeface="Arial Narrow" panose="020B0606020202030204" pitchFamily="34" charset="0"/>
              </a:rPr>
              <a:t>7673</a:t>
            </a:r>
            <a:r>
              <a:rPr lang="es-MX" sz="2400" dirty="0">
                <a:latin typeface="Arial Narrow" panose="020B0606020202030204" pitchFamily="34" charset="0"/>
              </a:rPr>
              <a:t> Fortalecimiento de la infraestructura tecnológica informática y de comunicación con corte a 30 de Septiembre fue </a:t>
            </a:r>
            <a:r>
              <a:rPr lang="es-MX" sz="2400" b="1" dirty="0">
                <a:latin typeface="Arial Narrow" panose="020B0606020202030204" pitchFamily="34" charset="0"/>
              </a:rPr>
              <a:t>del  64%.</a:t>
            </a:r>
            <a:endParaRPr lang="es-CO" sz="2400" b="1" dirty="0">
              <a:latin typeface="Arial Narrow" panose="020B0606020202030204" pitchFamily="34" charset="0"/>
            </a:endParaRPr>
          </a:p>
        </p:txBody>
      </p:sp>
      <p:sp>
        <p:nvSpPr>
          <p:cNvPr id="7" name="Rectángulo 6"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61D01FB4-9F43-4A00-2A4A-90A74D2C505B}"/>
              </a:ext>
            </a:extLst>
          </p:cNvPr>
          <p:cNvSpPr/>
          <p:nvPr/>
        </p:nvSpPr>
        <p:spPr>
          <a:xfrm>
            <a:off x="575736" y="2389654"/>
            <a:ext cx="8478603" cy="316690"/>
          </a:xfrm>
          <a:prstGeom prst="rect">
            <a:avLst/>
          </a:prstGeom>
        </p:spPr>
        <p:txBody>
          <a:bodyPr wrap="square">
            <a:spAutoFit/>
          </a:bodyPr>
          <a:lstStyle/>
          <a:p>
            <a:r>
              <a:rPr lang="es-CO" sz="1458" b="1" i="1" dirty="0">
                <a:latin typeface="Arial Narrow" panose="020B0606020202030204" pitchFamily="34" charset="0"/>
              </a:rPr>
              <a:t>Gráfica 6 % de avance ejecución</a:t>
            </a:r>
            <a:r>
              <a:rPr lang="es-CO" sz="1458" dirty="0">
                <a:latin typeface="Arial Narrow" panose="020B0606020202030204" pitchFamily="34" charset="0"/>
              </a:rPr>
              <a:t> de fortalecimiento de la infraestructura de tecnología informática y de comunicaciones </a:t>
            </a:r>
            <a:endParaRPr lang="es-CO" sz="1458" b="1" i="1" dirty="0">
              <a:latin typeface="Arial Narrow" panose="020B0606020202030204" pitchFamily="34" charset="0"/>
            </a:endParaRPr>
          </a:p>
        </p:txBody>
      </p:sp>
      <p:pic>
        <p:nvPicPr>
          <p:cNvPr id="3" name="Imagen 2" descr="Grafica de avance en proyecto 7637" title="Grafica de avance en proyecto 7637">
            <a:extLst>
              <a:ext uri="{FF2B5EF4-FFF2-40B4-BE49-F238E27FC236}">
                <a16:creationId xmlns:a16="http://schemas.microsoft.com/office/drawing/2014/main" id="{64723D23-6D99-877A-10B6-553CFF2787F0}"/>
              </a:ext>
            </a:extLst>
          </p:cNvPr>
          <p:cNvPicPr>
            <a:picLocks noChangeAspect="1"/>
          </p:cNvPicPr>
          <p:nvPr/>
        </p:nvPicPr>
        <p:blipFill>
          <a:blip r:embed="rId2"/>
          <a:stretch>
            <a:fillRect/>
          </a:stretch>
        </p:blipFill>
        <p:spPr>
          <a:xfrm>
            <a:off x="886619" y="2657329"/>
            <a:ext cx="12609282" cy="6713667"/>
          </a:xfrm>
          <a:prstGeom prst="rect">
            <a:avLst/>
          </a:prstGeom>
        </p:spPr>
      </p:pic>
      <p:sp>
        <p:nvSpPr>
          <p:cNvPr id="14" name="CuadroTexto 13">
            <a:extLst>
              <a:ext uri="{FF2B5EF4-FFF2-40B4-BE49-F238E27FC236}">
                <a16:creationId xmlns:a16="http://schemas.microsoft.com/office/drawing/2014/main" id="{F7FA5350-ACBB-EDED-640B-9251E26A69B5}"/>
              </a:ext>
            </a:extLst>
          </p:cNvPr>
          <p:cNvSpPr txBox="1"/>
          <p:nvPr/>
        </p:nvSpPr>
        <p:spPr>
          <a:xfrm>
            <a:off x="521833" y="9482698"/>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671107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04044" y="30930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86487D0E-29D0-0645-E1DF-4498F246DD34}"/>
              </a:ext>
            </a:extLst>
          </p:cNvPr>
          <p:cNvSpPr txBox="1"/>
          <p:nvPr/>
        </p:nvSpPr>
        <p:spPr>
          <a:xfrm>
            <a:off x="566928" y="1269585"/>
            <a:ext cx="14337792" cy="830997"/>
          </a:xfrm>
          <a:prstGeom prst="rect">
            <a:avLst/>
          </a:prstGeom>
          <a:noFill/>
        </p:spPr>
        <p:txBody>
          <a:bodyPr wrap="square">
            <a:spAutoFit/>
          </a:bodyPr>
          <a:lstStyle/>
          <a:p>
            <a:pPr algn="just"/>
            <a:r>
              <a:rPr lang="es-CO" sz="2400" dirty="0">
                <a:latin typeface="Arial Narrow" panose="020B0606020202030204" pitchFamily="34" charset="0"/>
              </a:rPr>
              <a:t>La ejecución del presupuesto destinado en el proyecto de</a:t>
            </a:r>
            <a:r>
              <a:rPr lang="es-CO" sz="2400" b="1" dirty="0">
                <a:latin typeface="Arial Narrow" panose="020B0606020202030204" pitchFamily="34" charset="0"/>
              </a:rPr>
              <a:t> 7655 </a:t>
            </a:r>
            <a:r>
              <a:rPr lang="es-CO" sz="2400" dirty="0">
                <a:latin typeface="Arial Narrow" panose="020B0606020202030204" pitchFamily="34" charset="0"/>
              </a:rPr>
              <a:t>Fortalecimiento de la Planeación y Gestión de la UAE Cuerpo Oficial de Bomberos de  Bogotá alcanzo un</a:t>
            </a:r>
            <a:r>
              <a:rPr lang="es-CO" sz="2400" b="1" dirty="0">
                <a:latin typeface="Arial Narrow" panose="020B0606020202030204" pitchFamily="34" charset="0"/>
              </a:rPr>
              <a:t> 88</a:t>
            </a:r>
            <a:r>
              <a:rPr lang="es-CO" sz="2400" dirty="0">
                <a:latin typeface="Arial Narrow" panose="020B0606020202030204" pitchFamily="34" charset="0"/>
              </a:rPr>
              <a:t>% en el tercer trimestre de la presente vigencia</a:t>
            </a:r>
            <a:endParaRPr lang="es-CO" sz="2400" dirty="0"/>
          </a:p>
        </p:txBody>
      </p:sp>
      <p:sp>
        <p:nvSpPr>
          <p:cNvPr id="5" name="Rectángulo 4"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3511F85-F7DA-37C3-788C-557F5307C4F4}"/>
              </a:ext>
            </a:extLst>
          </p:cNvPr>
          <p:cNvSpPr/>
          <p:nvPr/>
        </p:nvSpPr>
        <p:spPr>
          <a:xfrm>
            <a:off x="546528" y="2188358"/>
            <a:ext cx="8861721" cy="316690"/>
          </a:xfrm>
          <a:prstGeom prst="rect">
            <a:avLst/>
          </a:prstGeom>
        </p:spPr>
        <p:txBody>
          <a:bodyPr wrap="square">
            <a:spAutoFit/>
          </a:bodyPr>
          <a:lstStyle/>
          <a:p>
            <a:r>
              <a:rPr lang="es-CO" sz="1458" i="1" dirty="0">
                <a:latin typeface="Arial Narrow" panose="020B0606020202030204" pitchFamily="34" charset="0"/>
              </a:rPr>
              <a:t>Gráfica 7 % de avance ejecución </a:t>
            </a:r>
            <a:r>
              <a:rPr lang="es-CO" sz="1458" dirty="0">
                <a:latin typeface="Arial Narrow" panose="020B0606020202030204" pitchFamily="34" charset="0"/>
              </a:rPr>
              <a:t>Fortalecimiento de la planeación y gestión de la UAE Cuerpo Oficial de Bomberos de  Bogotá </a:t>
            </a:r>
            <a:endParaRPr lang="es-CO" sz="1458" i="1" dirty="0">
              <a:latin typeface="Arial Narrow" panose="020B0606020202030204" pitchFamily="34" charset="0"/>
            </a:endParaRPr>
          </a:p>
        </p:txBody>
      </p:sp>
      <p:pic>
        <p:nvPicPr>
          <p:cNvPr id="11" name="Imagen 10" descr="Grafica de avance en proyecto 7655" title="Grafica de avance en proyecto 7655">
            <a:extLst>
              <a:ext uri="{FF2B5EF4-FFF2-40B4-BE49-F238E27FC236}">
                <a16:creationId xmlns:a16="http://schemas.microsoft.com/office/drawing/2014/main" id="{8753D082-F408-DFBD-390D-47ED69380F95}"/>
              </a:ext>
            </a:extLst>
          </p:cNvPr>
          <p:cNvPicPr>
            <a:picLocks noChangeAspect="1"/>
          </p:cNvPicPr>
          <p:nvPr/>
        </p:nvPicPr>
        <p:blipFill>
          <a:blip r:embed="rId2"/>
          <a:stretch>
            <a:fillRect/>
          </a:stretch>
        </p:blipFill>
        <p:spPr>
          <a:xfrm>
            <a:off x="955343" y="2743994"/>
            <a:ext cx="12969204" cy="6498140"/>
          </a:xfrm>
          <a:prstGeom prst="rect">
            <a:avLst/>
          </a:prstGeom>
        </p:spPr>
      </p:pic>
      <p:sp>
        <p:nvSpPr>
          <p:cNvPr id="8" name="CuadroTexto 7">
            <a:extLst>
              <a:ext uri="{FF2B5EF4-FFF2-40B4-BE49-F238E27FC236}">
                <a16:creationId xmlns:a16="http://schemas.microsoft.com/office/drawing/2014/main" id="{3D3EE436-A823-1CDD-745F-EAA0BB13E6BD}"/>
              </a:ext>
            </a:extLst>
          </p:cNvPr>
          <p:cNvSpPr txBox="1"/>
          <p:nvPr/>
        </p:nvSpPr>
        <p:spPr>
          <a:xfrm>
            <a:off x="601392" y="9486934"/>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133928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6947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89333" y="539145"/>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A558FB02-070E-DF67-C259-E9051B524A95}"/>
              </a:ext>
            </a:extLst>
          </p:cNvPr>
          <p:cNvSpPr txBox="1"/>
          <p:nvPr/>
        </p:nvSpPr>
        <p:spPr>
          <a:xfrm>
            <a:off x="557468" y="1324455"/>
            <a:ext cx="14383827" cy="830997"/>
          </a:xfrm>
          <a:prstGeom prst="rect">
            <a:avLst/>
          </a:prstGeom>
          <a:noFill/>
        </p:spPr>
        <p:txBody>
          <a:bodyPr wrap="square">
            <a:spAutoFit/>
          </a:bodyPr>
          <a:lstStyle/>
          <a:p>
            <a:r>
              <a:rPr lang="es-CO" sz="2400" dirty="0">
                <a:latin typeface="Arial Narrow" panose="020B0606020202030204" pitchFamily="34" charset="0"/>
              </a:rPr>
              <a:t>La ejecución presupuestal del proyecto de  </a:t>
            </a:r>
            <a:r>
              <a:rPr lang="es-CO" sz="2400" b="1" dirty="0">
                <a:latin typeface="Arial Narrow" panose="020B0606020202030204" pitchFamily="34" charset="0"/>
              </a:rPr>
              <a:t>7658</a:t>
            </a:r>
            <a:r>
              <a:rPr lang="es-CO" sz="2400" dirty="0">
                <a:latin typeface="Arial Narrow" panose="020B0606020202030204" pitchFamily="34" charset="0"/>
              </a:rPr>
              <a:t> Fortalecimiento del Cuerpo Oficial de Bomberos de Bogotá, acumulada en el tercer trimestre, fue del </a:t>
            </a:r>
            <a:r>
              <a:rPr lang="es-CO" sz="2400" b="1" dirty="0">
                <a:latin typeface="Arial Narrow" panose="020B0606020202030204" pitchFamily="34" charset="0"/>
              </a:rPr>
              <a:t>58%</a:t>
            </a:r>
            <a:endParaRPr lang="es-CO" sz="2400" b="1" dirty="0"/>
          </a:p>
        </p:txBody>
      </p:sp>
      <p:sp>
        <p:nvSpPr>
          <p:cNvPr id="4" name="Rectángulo 3"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D5C0D76C-36A8-5049-F602-475F84FB5940}"/>
              </a:ext>
            </a:extLst>
          </p:cNvPr>
          <p:cNvSpPr/>
          <p:nvPr/>
        </p:nvSpPr>
        <p:spPr>
          <a:xfrm>
            <a:off x="537091" y="2270054"/>
            <a:ext cx="6473247" cy="316690"/>
          </a:xfrm>
          <a:prstGeom prst="rect">
            <a:avLst/>
          </a:prstGeom>
        </p:spPr>
        <p:txBody>
          <a:bodyPr wrap="square">
            <a:spAutoFit/>
          </a:bodyPr>
          <a:lstStyle/>
          <a:p>
            <a:r>
              <a:rPr lang="es-CO" sz="1458" i="1" dirty="0">
                <a:latin typeface="Arial Narrow" panose="020B0606020202030204" pitchFamily="34" charset="0"/>
              </a:rPr>
              <a:t>Gráfica 8 % de avance ejecución </a:t>
            </a:r>
            <a:r>
              <a:rPr lang="es-CO" sz="1458" dirty="0">
                <a:latin typeface="Arial Narrow" panose="020B0606020202030204" pitchFamily="34" charset="0"/>
              </a:rPr>
              <a:t>Fortalecimiento del Cuerpo Oficial de Bomberos de Bogotá</a:t>
            </a:r>
            <a:endParaRPr lang="es-CO" sz="1458" i="1" dirty="0">
              <a:latin typeface="Arial Narrow" panose="020B0606020202030204" pitchFamily="34" charset="0"/>
            </a:endParaRPr>
          </a:p>
        </p:txBody>
      </p:sp>
      <p:pic>
        <p:nvPicPr>
          <p:cNvPr id="11" name="Imagen 10" descr="Grafica de avance en proyecto 7658" title="Grafica de avance en proyecto 7658">
            <a:extLst>
              <a:ext uri="{FF2B5EF4-FFF2-40B4-BE49-F238E27FC236}">
                <a16:creationId xmlns:a16="http://schemas.microsoft.com/office/drawing/2014/main" id="{4A149C3B-3808-5340-D7F5-53CAE81A0382}"/>
              </a:ext>
            </a:extLst>
          </p:cNvPr>
          <p:cNvPicPr>
            <a:picLocks noChangeAspect="1"/>
          </p:cNvPicPr>
          <p:nvPr/>
        </p:nvPicPr>
        <p:blipFill>
          <a:blip r:embed="rId2"/>
          <a:stretch>
            <a:fillRect/>
          </a:stretch>
        </p:blipFill>
        <p:spPr>
          <a:xfrm>
            <a:off x="704850" y="2748756"/>
            <a:ext cx="12706350" cy="6537424"/>
          </a:xfrm>
          <a:prstGeom prst="rect">
            <a:avLst/>
          </a:prstGeom>
        </p:spPr>
      </p:pic>
      <p:sp>
        <p:nvSpPr>
          <p:cNvPr id="8" name="CuadroTexto 7">
            <a:extLst>
              <a:ext uri="{FF2B5EF4-FFF2-40B4-BE49-F238E27FC236}">
                <a16:creationId xmlns:a16="http://schemas.microsoft.com/office/drawing/2014/main" id="{DF7A05E9-8A5B-63A8-2D22-4FB7B1ED9C72}"/>
              </a:ext>
            </a:extLst>
          </p:cNvPr>
          <p:cNvSpPr txBox="1"/>
          <p:nvPr/>
        </p:nvSpPr>
        <p:spPr>
          <a:xfrm>
            <a:off x="557468" y="9599562"/>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27012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BD367235-A668-A001-94BB-413F59C7A2C5}"/>
              </a:ext>
            </a:extLst>
          </p:cNvPr>
          <p:cNvSpPr>
            <a:spLocks noGrp="1"/>
          </p:cNvSpPr>
          <p:nvPr>
            <p:ph type="title" idx="4294967295"/>
          </p:nvPr>
        </p:nvSpPr>
        <p:spPr>
          <a:xfrm>
            <a:off x="10834413" y="-45633"/>
            <a:ext cx="35135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Objetivos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Título 1">
            <a:extLst>
              <a:ext uri="{FF2B5EF4-FFF2-40B4-BE49-F238E27FC236}">
                <a16:creationId xmlns:a16="http://schemas.microsoft.com/office/drawing/2014/main" id="{A775E2F3-6216-039E-96D4-1688C63BA82C}"/>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E65587B9-C0ED-A722-C8CB-3C9357427C70}"/>
              </a:ext>
            </a:extLst>
          </p:cNvPr>
          <p:cNvSpPr txBox="1"/>
          <p:nvPr/>
        </p:nvSpPr>
        <p:spPr>
          <a:xfrm>
            <a:off x="224219" y="1289556"/>
            <a:ext cx="14402966" cy="461665"/>
          </a:xfrm>
          <a:prstGeom prst="rect">
            <a:avLst/>
          </a:prstGeom>
          <a:noFill/>
        </p:spPr>
        <p:txBody>
          <a:bodyPr wrap="square" rtlCol="0">
            <a:spAutoFit/>
          </a:bodyPr>
          <a:lstStyle/>
          <a:p>
            <a:pPr defTabSz="555452"/>
            <a:r>
              <a:rPr lang="es-MX" sz="2400" dirty="0">
                <a:solidFill>
                  <a:prstClr val="black"/>
                </a:solidFill>
                <a:latin typeface="Calibri" panose="020F0502020204030204"/>
              </a:rPr>
              <a:t>Avances de  los objetivos de los Pilares Institucionales en el tercer trimestre del 2022:</a:t>
            </a:r>
            <a:endParaRPr lang="es-CO" sz="2400" dirty="0">
              <a:solidFill>
                <a:prstClr val="black"/>
              </a:solidFill>
              <a:latin typeface="Calibri" panose="020F0502020204030204"/>
            </a:endParaRPr>
          </a:p>
        </p:txBody>
      </p:sp>
      <p:sp>
        <p:nvSpPr>
          <p:cNvPr id="10" name="CuadroTexto 9">
            <a:extLst>
              <a:ext uri="{FF2B5EF4-FFF2-40B4-BE49-F238E27FC236}">
                <a16:creationId xmlns:a16="http://schemas.microsoft.com/office/drawing/2014/main" id="{F19CB07B-4D8A-665D-4780-609B05215D1D}"/>
              </a:ext>
            </a:extLst>
          </p:cNvPr>
          <p:cNvSpPr txBox="1"/>
          <p:nvPr/>
        </p:nvSpPr>
        <p:spPr>
          <a:xfrm>
            <a:off x="465847" y="1949000"/>
            <a:ext cx="6528530" cy="338554"/>
          </a:xfrm>
          <a:prstGeom prst="rect">
            <a:avLst/>
          </a:prstGeom>
          <a:noFill/>
        </p:spPr>
        <p:txBody>
          <a:bodyPr wrap="square">
            <a:spAutoFit/>
          </a:bodyPr>
          <a:lstStyle/>
          <a:p>
            <a:r>
              <a:rPr lang="es-CO" sz="1600" i="1" dirty="0">
                <a:latin typeface="Arial Narrow" panose="020B0606020202030204" pitchFamily="34" charset="0"/>
              </a:rPr>
              <a:t>Gráfica 2 . Avances por Objetivos Estratégicos del Plan Estratégico Institucional   </a:t>
            </a:r>
          </a:p>
        </p:txBody>
      </p:sp>
      <p:graphicFrame>
        <p:nvGraphicFramePr>
          <p:cNvPr id="2" name="Gráfico 1" descr="Grafica de avance en objetivos institucionales" title="Grafica de avance en objetivos institucionales">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713864191"/>
              </p:ext>
            </p:extLst>
          </p:nvPr>
        </p:nvGraphicFramePr>
        <p:xfrm>
          <a:off x="465847" y="2429529"/>
          <a:ext cx="10545053" cy="664566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a:extLst>
              <a:ext uri="{FF2B5EF4-FFF2-40B4-BE49-F238E27FC236}">
                <a16:creationId xmlns:a16="http://schemas.microsoft.com/office/drawing/2014/main" id="{8507C531-F015-CCC0-AA36-6E898B0A872A}"/>
              </a:ext>
            </a:extLst>
          </p:cNvPr>
          <p:cNvSpPr txBox="1"/>
          <p:nvPr/>
        </p:nvSpPr>
        <p:spPr>
          <a:xfrm>
            <a:off x="11410949" y="2467752"/>
            <a:ext cx="3669591" cy="5632311"/>
          </a:xfrm>
          <a:prstGeom prst="rect">
            <a:avLst/>
          </a:prstGeom>
          <a:noFill/>
        </p:spPr>
        <p:txBody>
          <a:bodyPr wrap="square" rtlCol="0">
            <a:spAutoFit/>
          </a:bodyPr>
          <a:lstStyle/>
          <a:p>
            <a:pPr algn="just"/>
            <a:r>
              <a:rPr lang="es-MX" dirty="0">
                <a:latin typeface="Arial Narrow" panose="020B0606020202030204" pitchFamily="34" charset="0"/>
              </a:rPr>
              <a:t>Como se puede identificar en la grafica, existe un avance significativo, en la ejecución de acciones y actividades para el logro de los objetivos institucionales planteados entre el 2020 y el 2024. Se destacan los avances en los objetivos de optimizar el proceso de reducción del riesgo y en el fortalecimiento del proceso de conocimiento del riesgo, pues son los dos objetivos con mayor nivel de avance</a:t>
            </a:r>
          </a:p>
          <a:p>
            <a:pPr algn="just"/>
            <a:endParaRPr lang="es-MX" dirty="0">
              <a:latin typeface="Arial Narrow" panose="020B0606020202030204" pitchFamily="34" charset="0"/>
            </a:endParaRPr>
          </a:p>
          <a:p>
            <a:pPr algn="just"/>
            <a:r>
              <a:rPr lang="es-MX" dirty="0">
                <a:latin typeface="Arial Narrow" panose="020B0606020202030204" pitchFamily="34" charset="0"/>
              </a:rPr>
              <a:t>De otra parte el objetivo de fortalecer los procesos de atención, es el objetivo con un menor nivel de avance puesto que se evidencian 27 actividades en la Matriz FOGEDI con avance 0% que aportan al cumplimiento de este, sin embargo cabe reseñar que existió un aumento del 33,44% de avance en este objetivo respecto al trimestre anterior.</a:t>
            </a:r>
          </a:p>
        </p:txBody>
      </p:sp>
      <p:sp>
        <p:nvSpPr>
          <p:cNvPr id="6" name="CuadroTexto 5">
            <a:extLst>
              <a:ext uri="{FF2B5EF4-FFF2-40B4-BE49-F238E27FC236}">
                <a16:creationId xmlns:a16="http://schemas.microsoft.com/office/drawing/2014/main" id="{2E51C157-573C-3EAB-FC2C-1146EA17D585}"/>
              </a:ext>
            </a:extLst>
          </p:cNvPr>
          <p:cNvSpPr txBox="1"/>
          <p:nvPr/>
        </p:nvSpPr>
        <p:spPr>
          <a:xfrm>
            <a:off x="323591" y="9611524"/>
            <a:ext cx="8631323" cy="316690"/>
          </a:xfrm>
          <a:prstGeom prst="rect">
            <a:avLst/>
          </a:prstGeom>
          <a:noFill/>
        </p:spPr>
        <p:txBody>
          <a:bodyPr wrap="square" rtlCol="0">
            <a:spAutoFit/>
          </a:bodyPr>
          <a:lstStyle/>
          <a:p>
            <a:pPr defTabSz="555452"/>
            <a:r>
              <a:rPr lang="es-ES" sz="1458" i="1" dirty="0">
                <a:solidFill>
                  <a:prstClr val="black"/>
                </a:solidFill>
                <a:latin typeface="Calibri" panose="020F0502020204030204"/>
              </a:rPr>
              <a:t>Fuente: Oficina Asesora de Planeación – U.A.E Cuerpo Oficial de Bomberos de Bogotá </a:t>
            </a:r>
            <a:endParaRPr lang="es-CO" sz="1458" i="1" dirty="0">
              <a:solidFill>
                <a:prstClr val="black"/>
              </a:solidFill>
              <a:latin typeface="Calibri" panose="020F0502020204030204"/>
            </a:endParaRPr>
          </a:p>
        </p:txBody>
      </p:sp>
    </p:spTree>
    <p:extLst>
      <p:ext uri="{BB962C8B-B14F-4D97-AF65-F5344CB8AC3E}">
        <p14:creationId xmlns:p14="http://schemas.microsoft.com/office/powerpoint/2010/main" val="2671043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E71E7A-B945-EB41-A706-98F60EA85800}"/>
              </a:ext>
            </a:extLst>
          </p:cNvPr>
          <p:cNvSpPr>
            <a:spLocks noGrp="1"/>
          </p:cNvSpPr>
          <p:nvPr>
            <p:ph type="title"/>
          </p:nvPr>
        </p:nvSpPr>
        <p:spPr>
          <a:xfrm>
            <a:off x="5554979" y="535603"/>
            <a:ext cx="8924619" cy="1944467"/>
          </a:xfrm>
        </p:spPr>
        <p:txBody>
          <a:bodyPr/>
          <a:lstStyle/>
          <a:p>
            <a:pPr defTabSz="555452">
              <a:defRPr/>
            </a:pPr>
            <a:r>
              <a:rPr lang="es-CO" sz="6600" b="1" dirty="0">
                <a:solidFill>
                  <a:srgbClr val="C00000"/>
                </a:solidFill>
                <a:effectLst>
                  <a:outerShdw blurRad="38100" dist="38100" dir="2700000" algn="tl">
                    <a:srgbClr val="000000">
                      <a:alpha val="43137"/>
                    </a:srgbClr>
                  </a:outerShdw>
                </a:effectLst>
                <a:latin typeface="Impact" panose="020B0806030902050204" pitchFamily="34" charset="0"/>
              </a:rPr>
              <a:t>Alertas del Seguimiento</a:t>
            </a:r>
            <a:r>
              <a:rPr lang="es-CO" sz="6600" dirty="0">
                <a:solidFill>
                  <a:srgbClr val="C00000"/>
                </a:solidFill>
                <a:effectLst>
                  <a:outerShdw blurRad="38100" dist="38100" dir="2700000" algn="tl">
                    <a:srgbClr val="000000">
                      <a:alpha val="43137"/>
                    </a:srgbClr>
                  </a:outerShdw>
                </a:effectLst>
                <a:latin typeface="Impact" panose="020B0806030902050204" pitchFamily="34" charset="0"/>
              </a:rPr>
              <a:t> </a:t>
            </a:r>
          </a:p>
        </p:txBody>
      </p:sp>
      <p:sp>
        <p:nvSpPr>
          <p:cNvPr id="14" name="Rectángulo 13">
            <a:extLst>
              <a:ext uri="{FF2B5EF4-FFF2-40B4-BE49-F238E27FC236}">
                <a16:creationId xmlns:a16="http://schemas.microsoft.com/office/drawing/2014/main" id="{7D19BF2F-2983-2F5D-F2C9-86552BF678F2}"/>
              </a:ext>
            </a:extLst>
          </p:cNvPr>
          <p:cNvSpPr/>
          <p:nvPr/>
        </p:nvSpPr>
        <p:spPr>
          <a:xfrm>
            <a:off x="1010202" y="2701921"/>
            <a:ext cx="13525983" cy="3596049"/>
          </a:xfrm>
          <a:prstGeom prst="rect">
            <a:avLst/>
          </a:prstGeom>
        </p:spPr>
        <p:txBody>
          <a:bodyPr wrap="square">
            <a:spAutoFit/>
          </a:bodyPr>
          <a:lstStyle/>
          <a:p>
            <a:pPr marL="449580" indent="-449580">
              <a:lnSpc>
                <a:spcPct val="107000"/>
              </a:lnSpc>
              <a:spcAft>
                <a:spcPts val="800"/>
              </a:spcAft>
            </a:pPr>
            <a:r>
              <a:rPr lang="es-CO" sz="2000" b="1" dirty="0">
                <a:latin typeface="Arial Narrow" panose="020B0606020202030204" pitchFamily="34" charset="0"/>
                <a:ea typeface="Calibri" panose="020F0502020204030204" pitchFamily="34" charset="0"/>
                <a:cs typeface="Times New Roman" panose="02020603050405020304" pitchFamily="18" charset="0"/>
              </a:rPr>
              <a:t>La Oficina Asesora de Planeación, en su rol de segunda línea de defensa y como encargada de adelantar los seguimientos y generar observaciones que conlleven a la toma de decisiones por parte de la alta dirección, y en pro mejorar la gestión institucional, el cumplimiento del objeto institucional, la misión, visión y los planes estratégicos institucionales de la U.A.E Cuerpo Oficial de Bomberos realiza las siguientes observaciones con base en los datos obtenidos en el </a:t>
            </a:r>
            <a:r>
              <a:rPr lang="es-MX" sz="2000" b="1" dirty="0">
                <a:latin typeface="Arial Narrow" panose="020B0606020202030204" pitchFamily="34" charset="0"/>
                <a:ea typeface="Calibri" panose="020F0502020204030204" pitchFamily="34" charset="0"/>
                <a:cs typeface="Times New Roman" panose="02020603050405020304" pitchFamily="18" charset="0"/>
              </a:rPr>
              <a:t>Informe de seguimiento a la planeación y la gestión institucional- Corte a 30 de Septiembre</a:t>
            </a:r>
            <a:endParaRPr lang="es-CO" sz="20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r>
              <a:rPr lang="es-CO" sz="2000" dirty="0">
                <a:latin typeface="Arial Narrow" panose="020B0606020202030204" pitchFamily="34" charset="0"/>
                <a:ea typeface="Calibri" panose="020F0502020204030204" pitchFamily="34" charset="0"/>
                <a:cs typeface="Times New Roman" panose="02020603050405020304" pitchFamily="18" charset="0"/>
              </a:rPr>
              <a:t>Se evidencia un bajo nivel de ejecución presupuestal en el proyecto </a:t>
            </a:r>
            <a:r>
              <a:rPr lang="es-MX" sz="2000" dirty="0">
                <a:latin typeface="Arial Narrow" panose="020B0606020202030204" pitchFamily="34" charset="0"/>
                <a:ea typeface="Calibri" panose="020F0502020204030204" pitchFamily="34" charset="0"/>
                <a:cs typeface="Times New Roman" panose="02020603050405020304" pitchFamily="18" charset="0"/>
              </a:rPr>
              <a:t>Fortalecimiento del Cuerpo Oficial de Bomberos de Bogotá, pues este es de 58%, el saldo mayor sin ejecución se encuentra en la Subdirección Operativa por lo que se recomienda priorizar la ejecución de dicho rubro, so pena de incurrir en la materialización de riesgos institucionales que generen perdida de credibilidad institucional y/o afectaciones económicas </a:t>
            </a:r>
            <a:endParaRPr lang="es-CO" sz="20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06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1EA69CC-3771-DD7E-1652-1C3AB9AB858C}"/>
              </a:ext>
            </a:extLst>
          </p:cNvPr>
          <p:cNvSpPr>
            <a:spLocks noGrp="1"/>
          </p:cNvSpPr>
          <p:nvPr>
            <p:ph type="title"/>
          </p:nvPr>
        </p:nvSpPr>
        <p:spPr>
          <a:xfrm>
            <a:off x="3622340" y="174853"/>
            <a:ext cx="9343383" cy="1641109"/>
          </a:xfrm>
        </p:spPr>
        <p:txBody>
          <a:bodyPr/>
          <a:lstStyle/>
          <a:p>
            <a:pPr defTabSz="555452">
              <a:defRPr/>
            </a:pPr>
            <a:r>
              <a:rPr lang="es-CO" sz="6600" b="1" dirty="0">
                <a:solidFill>
                  <a:srgbClr val="C00000"/>
                </a:solidFill>
                <a:effectLst>
                  <a:outerShdw blurRad="38100" dist="38100" dir="2700000" algn="tl">
                    <a:srgbClr val="000000">
                      <a:alpha val="43137"/>
                    </a:srgbClr>
                  </a:outerShdw>
                </a:effectLst>
                <a:latin typeface="Impact" panose="020B0806030902050204" pitchFamily="34" charset="0"/>
              </a:rPr>
              <a:t>Alertas del Seguimiento</a:t>
            </a:r>
            <a:r>
              <a:rPr lang="es-CO" sz="6600" b="1" dirty="0">
                <a:solidFill>
                  <a:schemeClr val="bg1"/>
                </a:solidFill>
                <a:effectLst>
                  <a:outerShdw blurRad="38100" dist="38100" dir="2700000" algn="tl">
                    <a:srgbClr val="000000">
                      <a:alpha val="43137"/>
                    </a:srgbClr>
                  </a:outerShdw>
                </a:effectLst>
                <a:latin typeface="Impact" panose="020B0806030902050204" pitchFamily="34" charset="0"/>
              </a:rPr>
              <a:t>,</a:t>
            </a:r>
            <a:r>
              <a:rPr lang="es-CO" sz="6600" dirty="0">
                <a:solidFill>
                  <a:srgbClr val="C00000"/>
                </a:solidFill>
                <a:effectLst>
                  <a:outerShdw blurRad="38100" dist="38100" dir="2700000" algn="tl">
                    <a:srgbClr val="000000">
                      <a:alpha val="43137"/>
                    </a:srgbClr>
                  </a:outerShdw>
                </a:effectLst>
                <a:latin typeface="Impact" panose="020B0806030902050204" pitchFamily="34" charset="0"/>
              </a:rPr>
              <a:t> </a:t>
            </a:r>
          </a:p>
        </p:txBody>
      </p:sp>
      <p:sp>
        <p:nvSpPr>
          <p:cNvPr id="7" name="CuadroTexto 6">
            <a:extLst>
              <a:ext uri="{FF2B5EF4-FFF2-40B4-BE49-F238E27FC236}">
                <a16:creationId xmlns:a16="http://schemas.microsoft.com/office/drawing/2014/main" id="{DC248ECC-1056-FA28-1B11-A4EE93FF7D94}"/>
              </a:ext>
            </a:extLst>
          </p:cNvPr>
          <p:cNvSpPr txBox="1"/>
          <p:nvPr/>
        </p:nvSpPr>
        <p:spPr>
          <a:xfrm>
            <a:off x="753594" y="1815962"/>
            <a:ext cx="13851517" cy="1978683"/>
          </a:xfrm>
          <a:prstGeom prst="rect">
            <a:avLst/>
          </a:prstGeom>
          <a:noFill/>
        </p:spPr>
        <p:txBody>
          <a:bodyPr wrap="square">
            <a:spAutoFit/>
          </a:bodyPr>
          <a:lstStyle/>
          <a:p>
            <a:pPr marL="449580" indent="-449580">
              <a:lnSpc>
                <a:spcPct val="107000"/>
              </a:lnSpc>
              <a:spcAft>
                <a:spcPts val="800"/>
              </a:spcAft>
              <a:buClr>
                <a:srgbClr val="FF0000"/>
              </a:buClr>
              <a:buFont typeface="Wingdings" panose="05000000000000000000" pitchFamily="2" charset="2"/>
              <a:buChar char="Ø"/>
            </a:pPr>
            <a:r>
              <a:rPr lang="es-MX" sz="2200" dirty="0">
                <a:latin typeface="Arial Narrow" panose="020B0606020202030204" pitchFamily="34" charset="0"/>
                <a:cs typeface="Times New Roman" panose="02020603050405020304" pitchFamily="18" charset="0"/>
              </a:rPr>
              <a:t>Existen 55 actividades asociadas a la ejecución de planes institucionales y a la implementación de MIPG, en las que se registra un 0% de avance, </a:t>
            </a:r>
            <a:r>
              <a:rPr lang="es-MX" sz="2200" b="1" dirty="0">
                <a:latin typeface="Arial Narrow" panose="020B0606020202030204" pitchFamily="34" charset="0"/>
                <a:cs typeface="Times New Roman" panose="02020603050405020304" pitchFamily="18" charset="0"/>
              </a:rPr>
              <a:t>es relevante mencionar que el porcentaje se debe en gran medida a que,  la ejecución de las actividades se encuentra programada para desarrollarse en el ultimo trimestre del año</a:t>
            </a:r>
            <a:r>
              <a:rPr lang="es-MX" sz="2200" dirty="0">
                <a:latin typeface="Arial Narrow" panose="020B0606020202030204" pitchFamily="34" charset="0"/>
                <a:cs typeface="Times New Roman" panose="02020603050405020304" pitchFamily="18" charset="0"/>
              </a:rPr>
              <a:t>,  sin embargo la alerta se genera como medida de prevención al incumplimiento de alguna de las actividades</a:t>
            </a:r>
          </a:p>
          <a:p>
            <a:pPr>
              <a:lnSpc>
                <a:spcPct val="107000"/>
              </a:lnSpc>
              <a:spcAft>
                <a:spcPts val="800"/>
              </a:spcAft>
              <a:buClr>
                <a:srgbClr val="FF0000"/>
              </a:buClr>
            </a:pPr>
            <a:r>
              <a:rPr lang="es-MX" sz="2200" dirty="0">
                <a:latin typeface="Arial Narrow" panose="020B0606020202030204" pitchFamily="34" charset="0"/>
                <a:cs typeface="Times New Roman" panose="02020603050405020304" pitchFamily="18" charset="0"/>
              </a:rPr>
              <a:t>La distribución de actividades sin ejecución al 30 de septiembre fueron las siguientes:</a:t>
            </a:r>
          </a:p>
        </p:txBody>
      </p:sp>
      <p:graphicFrame>
        <p:nvGraphicFramePr>
          <p:cNvPr id="3" name="Gráfico 2" descr="Garfica de alertas en el seguimiento " title="Garfica de alertas en el seguimiento ">
            <a:extLst>
              <a:ext uri="{FF2B5EF4-FFF2-40B4-BE49-F238E27FC236}">
                <a16:creationId xmlns:a16="http://schemas.microsoft.com/office/drawing/2014/main" id="{CD96E83F-5F77-28F0-4DE8-54317D39AC8F}"/>
              </a:ext>
            </a:extLst>
          </p:cNvPr>
          <p:cNvGraphicFramePr>
            <a:graphicFrameLocks/>
          </p:cNvGraphicFramePr>
          <p:nvPr>
            <p:extLst>
              <p:ext uri="{D42A27DB-BD31-4B8C-83A1-F6EECF244321}">
                <p14:modId xmlns:p14="http://schemas.microsoft.com/office/powerpoint/2010/main" val="4027381701"/>
              </p:ext>
            </p:extLst>
          </p:nvPr>
        </p:nvGraphicFramePr>
        <p:xfrm>
          <a:off x="3622340" y="4133077"/>
          <a:ext cx="8208623" cy="344799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ángulo 13" descr="Garfica de alertas en el seguimiento " title="Garfica de alertas en el seguimiento ">
            <a:extLst>
              <a:ext uri="{FF2B5EF4-FFF2-40B4-BE49-F238E27FC236}">
                <a16:creationId xmlns:a16="http://schemas.microsoft.com/office/drawing/2014/main" id="{7D19BF2F-2983-2F5D-F2C9-86552BF678F2}"/>
              </a:ext>
            </a:extLst>
          </p:cNvPr>
          <p:cNvSpPr/>
          <p:nvPr/>
        </p:nvSpPr>
        <p:spPr>
          <a:xfrm>
            <a:off x="660512" y="6851015"/>
            <a:ext cx="14132281" cy="1821589"/>
          </a:xfrm>
          <a:prstGeom prst="rect">
            <a:avLst/>
          </a:prstGeom>
        </p:spPr>
        <p:txBody>
          <a:bodyPr wrap="square">
            <a:spAutoFit/>
          </a:bodyPr>
          <a:lstStyle/>
          <a:p>
            <a:pPr>
              <a:lnSpc>
                <a:spcPct val="107000"/>
              </a:lnSpc>
              <a:spcAft>
                <a:spcPts val="800"/>
              </a:spcAft>
              <a:buClr>
                <a:srgbClr val="FF0000"/>
              </a:buClr>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Clr>
                <a:srgbClr val="FF0000"/>
              </a:buClr>
              <a:buFont typeface="Wingdings" panose="05000000000000000000" pitchFamily="2" charset="2"/>
              <a:buChar char="Ø"/>
            </a:pP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81" name="Rectángulo 80">
            <a:extLst>
              <a:ext uri="{FF2B5EF4-FFF2-40B4-BE49-F238E27FC236}">
                <a16:creationId xmlns:a16="http://schemas.microsoft.com/office/drawing/2014/main" id="{EEB8B7AD-E29A-C880-C5A9-BEB38E665F3B}"/>
              </a:ext>
            </a:extLst>
          </p:cNvPr>
          <p:cNvSpPr/>
          <p:nvPr/>
        </p:nvSpPr>
        <p:spPr>
          <a:xfrm>
            <a:off x="2773576" y="7757508"/>
            <a:ext cx="6299200" cy="246221"/>
          </a:xfrm>
          <a:prstGeom prst="rect">
            <a:avLst/>
          </a:prstGeom>
        </p:spPr>
        <p:txBody>
          <a:bodyPr>
            <a:spAutoFit/>
          </a:bodyPr>
          <a:lstStyle/>
          <a:p>
            <a:r>
              <a:rPr lang="es-ES" sz="1000" i="1" dirty="0"/>
              <a:t>Fuente: Oficina Asesora de Planeación – U.A.E Cuerpo Oficial de Bomberos de Bogotá </a:t>
            </a:r>
            <a:endParaRPr lang="es-CO" sz="1000" i="1" dirty="0"/>
          </a:p>
        </p:txBody>
      </p:sp>
      <p:sp>
        <p:nvSpPr>
          <p:cNvPr id="2" name="CuadroTexto 1">
            <a:extLst>
              <a:ext uri="{FF2B5EF4-FFF2-40B4-BE49-F238E27FC236}">
                <a16:creationId xmlns:a16="http://schemas.microsoft.com/office/drawing/2014/main" id="{98255537-B6B8-D049-6D68-1C09183619DC}"/>
              </a:ext>
            </a:extLst>
          </p:cNvPr>
          <p:cNvSpPr txBox="1"/>
          <p:nvPr/>
        </p:nvSpPr>
        <p:spPr>
          <a:xfrm>
            <a:off x="598074" y="9105274"/>
            <a:ext cx="13705356" cy="369332"/>
          </a:xfrm>
          <a:prstGeom prst="rect">
            <a:avLst/>
          </a:prstGeom>
          <a:noFill/>
        </p:spPr>
        <p:txBody>
          <a:bodyPr wrap="square" rtlCol="0">
            <a:spAutoFit/>
          </a:bodyPr>
          <a:lstStyle/>
          <a:p>
            <a:r>
              <a:rPr lang="es-MX" dirty="0">
                <a:latin typeface="Arial Narrow" panose="020B0606020202030204" pitchFamily="34" charset="0"/>
              </a:rPr>
              <a:t>A continuación se especifican las actividades con porcentajes de ejecución en 0</a:t>
            </a:r>
            <a:r>
              <a:rPr lang="es-MX" dirty="0"/>
              <a:t>%</a:t>
            </a:r>
            <a:endParaRPr lang="es-CO" dirty="0"/>
          </a:p>
        </p:txBody>
      </p:sp>
    </p:spTree>
    <p:extLst>
      <p:ext uri="{BB962C8B-B14F-4D97-AF65-F5344CB8AC3E}">
        <p14:creationId xmlns:p14="http://schemas.microsoft.com/office/powerpoint/2010/main" val="842597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93120-790E-2F83-74E5-B90160F63075}"/>
              </a:ext>
            </a:extLst>
          </p:cNvPr>
          <p:cNvSpPr>
            <a:spLocks noGrp="1"/>
          </p:cNvSpPr>
          <p:nvPr>
            <p:ph type="title"/>
          </p:nvPr>
        </p:nvSpPr>
        <p:spPr>
          <a:xfrm>
            <a:off x="7773192" y="34068"/>
            <a:ext cx="8461781" cy="1055161"/>
          </a:xfrm>
        </p:spPr>
        <p:txBody>
          <a:bodyPr>
            <a:normAutofit/>
          </a:bodyPr>
          <a:lstStyle/>
          <a:p>
            <a:pPr defTabSz="555452">
              <a:defRPr/>
            </a:pPr>
            <a:r>
              <a:rPr lang="es-CO" sz="5400" b="1" dirty="0">
                <a:solidFill>
                  <a:srgbClr val="C00000"/>
                </a:solidFill>
                <a:effectLst>
                  <a:outerShdw blurRad="38100" dist="38100" dir="2700000" algn="tl">
                    <a:srgbClr val="000000">
                      <a:alpha val="43137"/>
                    </a:srgbClr>
                  </a:outerShdw>
                </a:effectLst>
                <a:latin typeface="Impact" panose="020B0806030902050204" pitchFamily="34" charset="0"/>
              </a:rPr>
              <a:t>Alertas del Seguimiento</a:t>
            </a:r>
            <a:r>
              <a:rPr lang="es-CO" sz="5400" dirty="0">
                <a:solidFill>
                  <a:schemeClr val="bg1"/>
                </a:solidFill>
                <a:effectLst>
                  <a:outerShdw blurRad="38100" dist="38100" dir="2700000" algn="tl">
                    <a:srgbClr val="000000">
                      <a:alpha val="43137"/>
                    </a:srgbClr>
                  </a:outerShdw>
                </a:effectLst>
                <a:latin typeface="Impact" panose="020B0806030902050204" pitchFamily="34" charset="0"/>
              </a:rPr>
              <a:t> .</a:t>
            </a:r>
          </a:p>
        </p:txBody>
      </p:sp>
      <p:sp>
        <p:nvSpPr>
          <p:cNvPr id="14" name="Rectángulo 13">
            <a:extLst>
              <a:ext uri="{FF2B5EF4-FFF2-40B4-BE49-F238E27FC236}">
                <a16:creationId xmlns:a16="http://schemas.microsoft.com/office/drawing/2014/main" id="{7D19BF2F-2983-2F5D-F2C9-86552BF678F2}"/>
              </a:ext>
            </a:extLst>
          </p:cNvPr>
          <p:cNvSpPr/>
          <p:nvPr/>
        </p:nvSpPr>
        <p:spPr>
          <a:xfrm>
            <a:off x="364617" y="808073"/>
            <a:ext cx="14174235" cy="1055161"/>
          </a:xfrm>
          <a:prstGeom prst="rect">
            <a:avLst/>
          </a:prstGeom>
        </p:spPr>
        <p:txBody>
          <a:bodyPr wrap="square">
            <a:spAutoFit/>
          </a:bodyPr>
          <a:lstStyle/>
          <a:p>
            <a:pPr marL="449580" indent="-449580">
              <a:lnSpc>
                <a:spcPct val="107000"/>
              </a:lnSpc>
              <a:spcAft>
                <a:spcPts val="800"/>
              </a:spcAft>
              <a:buClr>
                <a:srgbClr val="FF0000"/>
              </a:buClr>
              <a:buFont typeface="Wingdings" panose="05000000000000000000" pitchFamily="2" charset="2"/>
              <a:buChar char="Ø"/>
            </a:pPr>
            <a:r>
              <a:rPr lang="es-MX" sz="2000" dirty="0">
                <a:latin typeface="Arial Narrow" panose="020B0606020202030204" pitchFamily="34" charset="0"/>
                <a:ea typeface="Calibri" panose="020F0502020204030204" pitchFamily="34" charset="0"/>
                <a:cs typeface="Times New Roman" panose="02020603050405020304" pitchFamily="18" charset="0"/>
              </a:rPr>
              <a:t>Si bien se evidencia un avance importante en alcanzar el cumplimiento del pilar  de operaciones y respuestas, del objetivo fortalecer los procesos de atención, así como del Plan de fortalecimiento de la Subdirección Operativa, existe represamiento de 27 acciones pendientes del Plan de Acción asociada en gran medida al desarrollo de los procesos contractuales , estas acciones son </a:t>
            </a: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026B4764-DCA9-04B3-7F9F-FD67CC5AB7BA}"/>
              </a:ext>
            </a:extLst>
          </p:cNvPr>
          <p:cNvSpPr txBox="1"/>
          <p:nvPr/>
        </p:nvSpPr>
        <p:spPr>
          <a:xfrm>
            <a:off x="364617" y="2157179"/>
            <a:ext cx="7408577" cy="9597948"/>
          </a:xfrm>
          <a:prstGeom prst="rect">
            <a:avLst/>
          </a:prstGeom>
          <a:noFill/>
        </p:spPr>
        <p:txBody>
          <a:bodyPr wrap="square">
            <a:spAutoFit/>
          </a:bodyPr>
          <a:lstStyle/>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Seguimiento al desarrollo del objeto contractual del(os) contrato(s)  de Equipos de Protección Personal </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Programación de distribución de elementos  (EPP ) al personal operativo o estaciones de bomberos de la Entidad</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Recepción de los elementos del(os) contrato(s)  de E.P.P. por el almacén de la Entidad.</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Comunicación al Almacén de la Entidad, sobre la distribución de los elementos o equipos al personal operativo o a las Estaciones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Informes de cierre del(os) contrato(s) de EPP</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Audiencia de Adjudicación de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Contrato(s) relacionado(s)  al proceso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Verificación de CRP del(os) contrato(s) de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Revisión y entrega de las garantías de ejecución del(os)  contrato(s) de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Seguimiento al desarrollo del objeto contractual del(os) contrato(s) de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Programación de distribución de equipos, herramientas o accesorios (EHA) al personal operativo o estaciones de bomberos de la Entidad</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Recepción de los elementos del(os) contrato(s)  de equipos, herramientas o accesorios (EHA), por el almacén de la Entidad.</a:t>
            </a:r>
          </a:p>
          <a:p>
            <a:pPr marL="449580" indent="-449580">
              <a:lnSpc>
                <a:spcPct val="107000"/>
              </a:lnSpc>
              <a:spcAft>
                <a:spcPts val="800"/>
              </a:spcAft>
              <a:buClr>
                <a:srgbClr val="FF0000"/>
              </a:buClr>
              <a:buFont typeface="Courier New" panose="02070309020205020404" pitchFamily="49" charset="0"/>
              <a:buChar char="o"/>
            </a:pPr>
            <a:endParaRPr lang="es-MX" sz="24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endParaRPr lang="es-MX" sz="28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FF0000"/>
              </a:buClr>
            </a:pPr>
            <a:endParaRPr lang="es-CO" sz="28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Wingdings" panose="05000000000000000000" pitchFamily="2" charset="2"/>
              <a:buChar char="Ø"/>
            </a:pPr>
            <a:endParaRPr lang="es-CO" sz="28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CB898073-A8E6-DEC0-04A1-8CD0ED5B0DDC}"/>
              </a:ext>
            </a:extLst>
          </p:cNvPr>
          <p:cNvSpPr txBox="1"/>
          <p:nvPr/>
        </p:nvSpPr>
        <p:spPr>
          <a:xfrm>
            <a:off x="7773192" y="2150362"/>
            <a:ext cx="7043737" cy="7729680"/>
          </a:xfrm>
          <a:prstGeom prst="rect">
            <a:avLst/>
          </a:prstGeom>
          <a:noFill/>
        </p:spPr>
        <p:txBody>
          <a:bodyPr wrap="square">
            <a:spAutoFit/>
          </a:bodyPr>
          <a:lstStyle/>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Comunicación al Almacén de la Entidad, sobre la distribución de equipos, herramientas o accesorios (EHA) al personal operativo o a las Estaciones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Informes de cierre del(os) contrato(s) de equipos, herramientas o accesorios (EHA)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Verificación de CRP del(os) contrato(s)  de vehículos operativos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Revisión y entrega de las garantías de ejecución del contrato de vehículos operativos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Seguimiento al desarrollo del objeto contractual de vehículos operativos.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Programación de distribución de  vehículos operativos a las estaciones de bomberos de la UAECOB</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Recepción de los  vehículos operativos al almacén de la Entidad.</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Entrega de documentos del(os) vehículo(s) a la Subdirección Logística para los fines correspondientes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Informes de cierre del(os) contrato(s) del proceso de vehículos operativos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Fase 2. Diseño de la estrategia.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Etapa 1. Identificación de necesidad(es) o problema(s)</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Etapa 2: Agenda pública</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Etapa 3: Diseño o formulación</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Seguimiento al inventario de equipos de comunicaciones, dispuestos por turno.</a:t>
            </a:r>
          </a:p>
          <a:p>
            <a:pPr marL="449580" indent="-449580">
              <a:lnSpc>
                <a:spcPct val="107000"/>
              </a:lnSpc>
              <a:spcAft>
                <a:spcPts val="800"/>
              </a:spcAft>
              <a:buClr>
                <a:srgbClr val="FF0000"/>
              </a:buClr>
              <a:buFont typeface="Courier New" panose="02070309020205020404" pitchFamily="49" charset="0"/>
              <a:buChar char="o"/>
            </a:pPr>
            <a:r>
              <a:rPr lang="es-MX" sz="1800" dirty="0">
                <a:latin typeface="Arial Narrow" panose="020B0606020202030204" pitchFamily="34" charset="0"/>
                <a:ea typeface="Calibri" panose="020F0502020204030204" pitchFamily="34" charset="0"/>
                <a:cs typeface="Times New Roman" panose="02020603050405020304" pitchFamily="18" charset="0"/>
              </a:rPr>
              <a:t>Identificación de mejoras en el sistema de comunicaciones en emergencias.</a:t>
            </a:r>
          </a:p>
        </p:txBody>
      </p:sp>
    </p:spTree>
    <p:extLst>
      <p:ext uri="{BB962C8B-B14F-4D97-AF65-F5344CB8AC3E}">
        <p14:creationId xmlns:p14="http://schemas.microsoft.com/office/powerpoint/2010/main" val="2444584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569351-8014-3194-94AD-8C38F06CE9DE}"/>
              </a:ext>
            </a:extLst>
          </p:cNvPr>
          <p:cNvSpPr>
            <a:spLocks noGrp="1"/>
          </p:cNvSpPr>
          <p:nvPr>
            <p:ph type="title"/>
          </p:nvPr>
        </p:nvSpPr>
        <p:spPr>
          <a:xfrm>
            <a:off x="8225967" y="-54001"/>
            <a:ext cx="6702354" cy="998309"/>
          </a:xfrm>
        </p:spPr>
        <p:txBody>
          <a:bodyPr>
            <a:normAutofit/>
          </a:bodyPr>
          <a:lstStyle/>
          <a:p>
            <a:pPr defTabSz="555452">
              <a:defRPr/>
            </a:pPr>
            <a:r>
              <a:rPr lang="es-CO" sz="4800" b="1" dirty="0">
                <a:solidFill>
                  <a:srgbClr val="C00000"/>
                </a:solidFill>
                <a:effectLst>
                  <a:outerShdw blurRad="38100" dist="38100" dir="2700000" algn="tl">
                    <a:srgbClr val="000000">
                      <a:alpha val="43137"/>
                    </a:srgbClr>
                  </a:outerShdw>
                </a:effectLst>
                <a:latin typeface="Impact" panose="020B0806030902050204" pitchFamily="34" charset="0"/>
              </a:rPr>
              <a:t>Alertas del Seguimiento</a:t>
            </a:r>
            <a:r>
              <a:rPr lang="es-CO" sz="4800" b="1" dirty="0">
                <a:solidFill>
                  <a:schemeClr val="bg1"/>
                </a:solidFill>
                <a:effectLst>
                  <a:outerShdw blurRad="38100" dist="38100" dir="2700000" algn="tl">
                    <a:srgbClr val="000000">
                      <a:alpha val="43137"/>
                    </a:srgbClr>
                  </a:outerShdw>
                </a:effectLst>
                <a:latin typeface="Impact" panose="020B0806030902050204" pitchFamily="34" charset="0"/>
              </a:rPr>
              <a:t> -</a:t>
            </a:r>
            <a:r>
              <a:rPr lang="es-CO" sz="4800" dirty="0">
                <a:solidFill>
                  <a:schemeClr val="bg1"/>
                </a:solidFill>
                <a:effectLst>
                  <a:outerShdw blurRad="38100" dist="38100" dir="2700000" algn="tl">
                    <a:srgbClr val="000000">
                      <a:alpha val="43137"/>
                    </a:srgbClr>
                  </a:outerShdw>
                </a:effectLst>
                <a:latin typeface="Impact" panose="020B0806030902050204" pitchFamily="34" charset="0"/>
              </a:rPr>
              <a:t> </a:t>
            </a:r>
          </a:p>
        </p:txBody>
      </p:sp>
      <p:sp>
        <p:nvSpPr>
          <p:cNvPr id="14" name="Rectángulo 13">
            <a:extLst>
              <a:ext uri="{FF2B5EF4-FFF2-40B4-BE49-F238E27FC236}">
                <a16:creationId xmlns:a16="http://schemas.microsoft.com/office/drawing/2014/main" id="{7D19BF2F-2983-2F5D-F2C9-86552BF678F2}"/>
              </a:ext>
            </a:extLst>
          </p:cNvPr>
          <p:cNvSpPr/>
          <p:nvPr/>
        </p:nvSpPr>
        <p:spPr>
          <a:xfrm>
            <a:off x="364617" y="808073"/>
            <a:ext cx="14174235" cy="725840"/>
          </a:xfrm>
          <a:prstGeom prst="rect">
            <a:avLst/>
          </a:prstGeom>
        </p:spPr>
        <p:txBody>
          <a:bodyPr wrap="square">
            <a:spAutoFit/>
          </a:bodyPr>
          <a:lstStyle/>
          <a:p>
            <a:pPr marL="449580" indent="-449580">
              <a:lnSpc>
                <a:spcPct val="107000"/>
              </a:lnSpc>
              <a:spcAft>
                <a:spcPts val="800"/>
              </a:spcAft>
              <a:buClr>
                <a:srgbClr val="FF0000"/>
              </a:buClr>
              <a:buFont typeface="Wingdings" panose="05000000000000000000" pitchFamily="2" charset="2"/>
              <a:buChar char="Ø"/>
            </a:pPr>
            <a:r>
              <a:rPr lang="es-MX" sz="2000" dirty="0">
                <a:latin typeface="Arial Narrow" panose="020B0606020202030204" pitchFamily="34" charset="0"/>
                <a:ea typeface="Calibri" panose="020F0502020204030204" pitchFamily="34" charset="0"/>
                <a:cs typeface="Times New Roman" panose="02020603050405020304" pitchFamily="18" charset="0"/>
              </a:rPr>
              <a:t>Para el Caso de MIPG, Se evidencian avances en 0% en 23 políticas de modelo distribuidas así  las políticas de Control Interno (7), Gobierno Digital (8) , servicio al ciudadano (5),  Seguridad Digital (2), y gestión del conocimiento y la innovación (1) </a:t>
            </a: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026B4764-DCA9-04B3-7F9F-FD67CC5AB7BA}"/>
              </a:ext>
            </a:extLst>
          </p:cNvPr>
          <p:cNvSpPr txBox="1"/>
          <p:nvPr/>
        </p:nvSpPr>
        <p:spPr>
          <a:xfrm>
            <a:off x="0" y="1593383"/>
            <a:ext cx="7773195" cy="8314327"/>
          </a:xfrm>
          <a:prstGeom prst="rect">
            <a:avLst/>
          </a:prstGeom>
          <a:noFill/>
        </p:spPr>
        <p:txBody>
          <a:bodyPr wrap="square">
            <a:spAutoFit/>
          </a:bodyPr>
          <a:lstStyle/>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Desarrollar y fortalecer las habilidades y competencias del talento humano en materia de analítica institucional.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(Gestión del conocimiento y la innovación) </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Generar una política interna de servicio al ciudadano, alienada con el plan nacional de desarrollo o plan de desarrollo territorial.</a:t>
            </a:r>
            <a:r>
              <a:rPr lang="es-MX" sz="16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(Servicio al ciudadano)</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Diseñar herramientas para aumentar la apropiación de los mecanismos de  atención especial y preferente para infantes, personas en situación de discapacidad, embarazadas, niños, niñas, adolescentes, adulto mayor y veterano de la fuerza pública y en general de personas en estado de indefensión y o de debilidad manifiesta.</a:t>
            </a:r>
            <a:r>
              <a:rPr lang="es-MX" sz="16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(Servicio al ciudadano)</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Realizar de forma periódica un análisis sobre si el talento humano asignado a cada uno de los canales de atención es suficiente para atender la demanda </a:t>
            </a:r>
            <a:r>
              <a:rPr lang="es-MX" sz="16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(Servicio al ciudadano)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Realizar seguimiento a la atención ciudadana en cuanto a tiempo de espera. </a:t>
            </a:r>
            <a:r>
              <a:rPr lang="es-MX" sz="16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(Servicio al ciudadano)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Implementar el lenguaje claro en la actualización o generación de nuevos documentos de cara a la ciudadanía </a:t>
            </a:r>
            <a:r>
              <a:rPr lang="es-MX" sz="1600"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(Servicio al ciudadano)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Hacer uso de contratos de Asociaciones Público Privadas (APP) relacionados con Tecnologías de la Información y las Comunicaciones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Realizar analítica y explotación de datos capturados por medio de dispositivos IoT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Identificar y priorizar la infraestructura y servicios de IoT que requiere o se necesita para adelantar iniciativas de ciudad o territorio inteligente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Usar tecnologías DTL (Distribute Ledger Technologies) como Blockchain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Aplicar técnicas que garantizan la privacidad de todos sus conjuntos de datos personales de manera automatizada y controlada, a lo largo de todo el ciclo de vida de datos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Analizar el impacto de la automatización o mejora de los procesos (disponibilidad de sus servicios, satisfacción de los ciudadanos, satisfacción de los usuarios internos, tiempos de respuesta, costos operacionales)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CO" sz="1600" dirty="0">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CB898073-A8E6-DEC0-04A1-8CD0ED5B0DDC}"/>
              </a:ext>
            </a:extLst>
          </p:cNvPr>
          <p:cNvSpPr txBox="1"/>
          <p:nvPr/>
        </p:nvSpPr>
        <p:spPr>
          <a:xfrm>
            <a:off x="7773194" y="1533913"/>
            <a:ext cx="7544596" cy="8957901"/>
          </a:xfrm>
          <a:prstGeom prst="rect">
            <a:avLst/>
          </a:prstGeom>
          <a:noFill/>
        </p:spPr>
        <p:txBody>
          <a:bodyPr wrap="square">
            <a:spAutoFit/>
          </a:bodyPr>
          <a:lstStyle/>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Establecer convenios y o acuerdos de intercambio de información para fomentar la investigación, la innovación y el desarrollo en temas relacionados con la defensa, seguridad digital  y seguridad nacional en el entorno digital.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Realizar retest para verificar la mitigación de vulnerabilidades y la aplicación de actualizaciones y parches de seguridad en sus sistemas de información.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(Gobierno Digital)</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Revisar periódicamente los criterios de aceptación del riesgo para identificar cambios que puedan afectar el funcionamiento de la entidad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(Seguridad Digital )</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Contar con una política de comunicación adecuada y efectiva que permita comunicar internamente la información requerida para apoyar el funcionamiento del Sistema de Control Interno y ha definido las estrategias y lineamientos para asegurar su implementación</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(Seguridad Digital )</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Definir los controles adecuados para asegurar que  la información del SCI sea accesible, clara, oportuna, confiable, integra y segura; respalde el funcionamiento del Sistema y el cumplimiento de los objetivos de la entidad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La Alta dirección debe analizar los resultados de la evaluación independiente desarrollada por el jefe de Control Interno para concluir la efectividad del Sistema de Control Interno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La Alta Dirección de acuerdo a los resultados de las evaluaciones debe identificar los cambios que podrían tener un impacto significativo en el mismo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La Alta Dirección debe determinar el avance en el logro  de la operación de los componentes del Sistema de Control Interno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La Alta Dirección debe determinar el estado del sistema de control interno a partir del resultado de las evaluaciones y define los ajustes o modificaciones a que haya lugar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Hacer uso del machine learning que permitan la  experimentación, producción y aporten a las decisiones estratégicas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endParaRPr lang="es-MX" sz="16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r>
              <a:rPr lang="es-MX" sz="1600" dirty="0">
                <a:latin typeface="Arial Narrow" panose="020B0606020202030204" pitchFamily="34" charset="0"/>
                <a:ea typeface="Calibri" panose="020F0502020204030204" pitchFamily="34" charset="0"/>
                <a:cs typeface="Times New Roman" panose="02020603050405020304" pitchFamily="18" charset="0"/>
              </a:rPr>
              <a:t>Medir la satisfacción y total de los usuarios con el uso de los datos abiertos </a:t>
            </a:r>
            <a:r>
              <a:rPr lang="es-MX" sz="1600"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Control Interno)</a:t>
            </a:r>
          </a:p>
          <a:p>
            <a:pPr marL="449580" indent="-449580">
              <a:lnSpc>
                <a:spcPct val="107000"/>
              </a:lnSpc>
              <a:spcAft>
                <a:spcPts val="800"/>
              </a:spcAft>
              <a:buClr>
                <a:srgbClr val="FF0000"/>
              </a:buClr>
              <a:buFont typeface="Courier New" panose="02070309020205020404" pitchFamily="49" charset="0"/>
              <a:buChar char="o"/>
            </a:pPr>
            <a:endParaRPr lang="es-MX" sz="1500" dirty="0">
              <a:latin typeface="Arial Narrow" panose="020B0606020202030204" pitchFamily="34" charset="0"/>
              <a:ea typeface="Calibri" panose="020F0502020204030204" pitchFamily="34" charset="0"/>
              <a:cs typeface="Times New Roman" panose="02020603050405020304" pitchFamily="18" charset="0"/>
            </a:endParaRPr>
          </a:p>
          <a:p>
            <a:pPr marL="449580" indent="-449580">
              <a:lnSpc>
                <a:spcPct val="107000"/>
              </a:lnSpc>
              <a:spcAft>
                <a:spcPts val="800"/>
              </a:spcAft>
              <a:buClr>
                <a:srgbClr val="FF0000"/>
              </a:buClr>
              <a:buFont typeface="Courier New" panose="02070309020205020404" pitchFamily="49" charset="0"/>
              <a:buChar char="o"/>
            </a:pPr>
            <a:endParaRPr lang="es-MX" sz="18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735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F3B28A3-A9EA-0BC8-1F6B-69451D0D0CAB}"/>
              </a:ext>
            </a:extLst>
          </p:cNvPr>
          <p:cNvSpPr>
            <a:spLocks noGrp="1"/>
          </p:cNvSpPr>
          <p:nvPr>
            <p:ph type="title"/>
          </p:nvPr>
        </p:nvSpPr>
        <p:spPr>
          <a:xfrm>
            <a:off x="7606253" y="489883"/>
            <a:ext cx="7638821" cy="1407497"/>
          </a:xfrm>
        </p:spPr>
        <p:txBody>
          <a:bodyPr>
            <a:normAutofit/>
          </a:bodyPr>
          <a:lstStyle/>
          <a:p>
            <a:pPr defTabSz="555452">
              <a:defRPr/>
            </a:pPr>
            <a:r>
              <a:rPr lang="es-CO" sz="5400" b="1" dirty="0">
                <a:solidFill>
                  <a:srgbClr val="C00000"/>
                </a:solidFill>
                <a:effectLst>
                  <a:outerShdw blurRad="38100" dist="38100" dir="2700000" algn="tl">
                    <a:srgbClr val="000000">
                      <a:alpha val="43137"/>
                    </a:srgbClr>
                  </a:outerShdw>
                </a:effectLst>
                <a:latin typeface="Impact" panose="020B0806030902050204" pitchFamily="34" charset="0"/>
              </a:rPr>
              <a:t>Alertas del Seguimiento</a:t>
            </a:r>
            <a:r>
              <a:rPr lang="es-CO" sz="5400" dirty="0">
                <a:solidFill>
                  <a:srgbClr val="C00000"/>
                </a:solidFill>
                <a:effectLst>
                  <a:outerShdw blurRad="38100" dist="38100" dir="2700000" algn="tl">
                    <a:srgbClr val="000000">
                      <a:alpha val="43137"/>
                    </a:srgbClr>
                  </a:outerShdw>
                </a:effectLst>
                <a:latin typeface="Impact" panose="020B0806030902050204" pitchFamily="34" charset="0"/>
              </a:rPr>
              <a:t> </a:t>
            </a:r>
            <a:r>
              <a:rPr lang="es-CO" sz="5400" dirty="0">
                <a:solidFill>
                  <a:schemeClr val="bg1"/>
                </a:solidFill>
                <a:effectLst>
                  <a:outerShdw blurRad="38100" dist="38100" dir="2700000" algn="tl">
                    <a:srgbClr val="000000">
                      <a:alpha val="43137"/>
                    </a:srgbClr>
                  </a:outerShdw>
                </a:effectLst>
                <a:latin typeface="Impact" panose="020B0806030902050204" pitchFamily="34" charset="0"/>
              </a:rPr>
              <a:t>,,</a:t>
            </a:r>
          </a:p>
        </p:txBody>
      </p:sp>
      <p:sp>
        <p:nvSpPr>
          <p:cNvPr id="2" name="Rectángulo 1">
            <a:extLst>
              <a:ext uri="{FF2B5EF4-FFF2-40B4-BE49-F238E27FC236}">
                <a16:creationId xmlns:a16="http://schemas.microsoft.com/office/drawing/2014/main" id="{248D313C-315F-C6CB-9A43-61647280DD63}"/>
              </a:ext>
            </a:extLst>
          </p:cNvPr>
          <p:cNvSpPr/>
          <p:nvPr/>
        </p:nvSpPr>
        <p:spPr>
          <a:xfrm>
            <a:off x="821817" y="2456212"/>
            <a:ext cx="14174235" cy="5147563"/>
          </a:xfrm>
          <a:prstGeom prst="rect">
            <a:avLst/>
          </a:prstGeom>
        </p:spPr>
        <p:txBody>
          <a:bodyPr wrap="square">
            <a:spAutoFit/>
          </a:bodyPr>
          <a:lstStyle/>
          <a:p>
            <a:pPr marL="449580" indent="-449580">
              <a:lnSpc>
                <a:spcPct val="107000"/>
              </a:lnSpc>
              <a:spcAft>
                <a:spcPts val="800"/>
              </a:spcAft>
              <a:buClr>
                <a:srgbClr val="FF0000"/>
              </a:buClr>
              <a:buFont typeface="Wingdings" panose="05000000000000000000" pitchFamily="2" charset="2"/>
              <a:buChar char="Ø"/>
            </a:pPr>
            <a:r>
              <a:rPr lang="es-MX" sz="2000" dirty="0">
                <a:latin typeface="Arial Narrow" panose="020B0606020202030204" pitchFamily="34" charset="0"/>
                <a:ea typeface="Calibri" panose="020F0502020204030204" pitchFamily="34" charset="0"/>
                <a:cs typeface="Times New Roman" panose="02020603050405020304" pitchFamily="18" charset="0"/>
              </a:rPr>
              <a:t>Finalmente se evidenciaron 5 actividades de los planes institucionales con reporte de avance en 0% estos son:</a:t>
            </a:r>
          </a:p>
          <a:p>
            <a:pPr marL="449580" indent="-449580">
              <a:lnSpc>
                <a:spcPct val="107000"/>
              </a:lnSpc>
              <a:spcAft>
                <a:spcPts val="800"/>
              </a:spcAft>
              <a:buClr>
                <a:srgbClr val="FF0000"/>
              </a:buClr>
              <a:buFont typeface="Wingdings" panose="05000000000000000000" pitchFamily="2" charset="2"/>
              <a:buChar char="Ø"/>
            </a:pPr>
            <a:endParaRPr lang="es-MX" sz="2000"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FF0000"/>
              </a:buClr>
            </a:pPr>
            <a:r>
              <a:rPr lang="es-MX" sz="2000" b="1" dirty="0">
                <a:latin typeface="Arial Narrow" panose="020B0606020202030204" pitchFamily="34" charset="0"/>
                <a:ea typeface="Calibri" panose="020F0502020204030204" pitchFamily="34" charset="0"/>
                <a:cs typeface="Times New Roman" panose="02020603050405020304" pitchFamily="18" charset="0"/>
              </a:rPr>
              <a:t>Plan anticorrupción y servicio al ciudadano:</a:t>
            </a:r>
          </a:p>
          <a:p>
            <a:pPr marL="342900" indent="-342900">
              <a:lnSpc>
                <a:spcPct val="107000"/>
              </a:lnSpc>
              <a:spcAft>
                <a:spcPts val="800"/>
              </a:spcAft>
              <a:buClr>
                <a:srgbClr val="FF0000"/>
              </a:buClr>
              <a:buFont typeface="Arial" panose="020B0604020202020204" pitchFamily="34" charset="0"/>
              <a:buChar char="•"/>
            </a:pPr>
            <a:r>
              <a:rPr lang="es-MX" sz="2000" dirty="0">
                <a:latin typeface="Arial Narrow" panose="020B0606020202030204" pitchFamily="34" charset="0"/>
                <a:ea typeface="Calibri" panose="020F0502020204030204" pitchFamily="34" charset="0"/>
                <a:cs typeface="Times New Roman" panose="02020603050405020304" pitchFamily="18" charset="0"/>
              </a:rPr>
              <a:t>Cualificar la participación ciudadana, sensibilizando a los grupos de valor y de interés en el ejercicio de participación y rendición de cuentas</a:t>
            </a:r>
          </a:p>
          <a:p>
            <a:pPr>
              <a:lnSpc>
                <a:spcPct val="107000"/>
              </a:lnSpc>
              <a:spcAft>
                <a:spcPts val="800"/>
              </a:spcAft>
              <a:buClr>
                <a:srgbClr val="FF0000"/>
              </a:buClr>
            </a:pPr>
            <a:r>
              <a:rPr lang="es-MX" sz="2000" b="1" dirty="0">
                <a:latin typeface="Arial Narrow" panose="020B0606020202030204" pitchFamily="34" charset="0"/>
                <a:ea typeface="Calibri" panose="020F0502020204030204" pitchFamily="34" charset="0"/>
                <a:cs typeface="Times New Roman" panose="02020603050405020304" pitchFamily="18" charset="0"/>
              </a:rPr>
              <a:t>Plan Institucional de Archivo- PINAR</a:t>
            </a:r>
          </a:p>
          <a:p>
            <a:pPr marL="342900" indent="-342900">
              <a:lnSpc>
                <a:spcPct val="107000"/>
              </a:lnSpc>
              <a:spcAft>
                <a:spcPts val="800"/>
              </a:spcAft>
              <a:buClr>
                <a:srgbClr val="FF0000"/>
              </a:buClr>
              <a:buFont typeface="Arial" panose="020B0604020202020204" pitchFamily="34" charset="0"/>
              <a:buChar char="•"/>
            </a:pPr>
            <a:r>
              <a:rPr lang="es-MX" sz="2000" dirty="0">
                <a:latin typeface="Arial Narrow" panose="020B0606020202030204" pitchFamily="34" charset="0"/>
                <a:ea typeface="Calibri" panose="020F0502020204030204" pitchFamily="34" charset="0"/>
                <a:cs typeface="Times New Roman" panose="02020603050405020304" pitchFamily="18" charset="0"/>
              </a:rPr>
              <a:t>Elaborar  en el ultimo trimestre de manera con TICS,  documento programa de normalización de formas y formularios electrónicos</a:t>
            </a:r>
          </a:p>
          <a:p>
            <a:pPr marL="342900" indent="-342900">
              <a:lnSpc>
                <a:spcPct val="107000"/>
              </a:lnSpc>
              <a:spcAft>
                <a:spcPts val="800"/>
              </a:spcAft>
              <a:buClr>
                <a:srgbClr val="FF0000"/>
              </a:buClr>
              <a:buFont typeface="Arial" panose="020B0604020202020204" pitchFamily="34" charset="0"/>
              <a:buChar char="•"/>
            </a:pPr>
            <a:r>
              <a:rPr lang="es-MX" sz="2000" dirty="0">
                <a:latin typeface="Arial Narrow" panose="020B0606020202030204" pitchFamily="34" charset="0"/>
                <a:ea typeface="Calibri" panose="020F0502020204030204" pitchFamily="34" charset="0"/>
                <a:cs typeface="Times New Roman" panose="02020603050405020304" pitchFamily="18" charset="0"/>
              </a:rPr>
              <a:t>Elaborar en el cuarto trimestre documento programa de gestión de documentos electrónicos</a:t>
            </a:r>
          </a:p>
          <a:p>
            <a:pPr>
              <a:lnSpc>
                <a:spcPct val="107000"/>
              </a:lnSpc>
              <a:spcAft>
                <a:spcPts val="800"/>
              </a:spcAft>
              <a:buClr>
                <a:srgbClr val="FF0000"/>
              </a:buClr>
            </a:pPr>
            <a:r>
              <a:rPr lang="es-MX" sz="2000" b="1" dirty="0">
                <a:latin typeface="Arial Narrow" panose="020B0606020202030204" pitchFamily="34" charset="0"/>
                <a:ea typeface="Calibri" panose="020F0502020204030204" pitchFamily="34" charset="0"/>
                <a:cs typeface="Times New Roman" panose="02020603050405020304" pitchFamily="18" charset="0"/>
              </a:rPr>
              <a:t>Plan de comunicaciones en emergencias </a:t>
            </a:r>
          </a:p>
          <a:p>
            <a:pPr marL="342900" indent="-342900">
              <a:lnSpc>
                <a:spcPct val="107000"/>
              </a:lnSpc>
              <a:spcAft>
                <a:spcPts val="800"/>
              </a:spcAft>
              <a:buClr>
                <a:srgbClr val="FF0000"/>
              </a:buClr>
              <a:buFont typeface="Arial" panose="020B0604020202020204" pitchFamily="34" charset="0"/>
              <a:buChar char="•"/>
            </a:pPr>
            <a:r>
              <a:rPr lang="es-MX" sz="2000" dirty="0">
                <a:latin typeface="Arial Narrow" panose="020B0606020202030204" pitchFamily="34" charset="0"/>
                <a:ea typeface="Calibri" panose="020F0502020204030204" pitchFamily="34" charset="0"/>
                <a:cs typeface="Times New Roman" panose="02020603050405020304" pitchFamily="18" charset="0"/>
              </a:rPr>
              <a:t>Seguimiento al inventario de equipos de comunicaciones, dispuestos por turno.</a:t>
            </a:r>
          </a:p>
          <a:p>
            <a:pPr marL="342900" indent="-342900">
              <a:lnSpc>
                <a:spcPct val="107000"/>
              </a:lnSpc>
              <a:spcAft>
                <a:spcPts val="800"/>
              </a:spcAft>
              <a:buClr>
                <a:srgbClr val="FF0000"/>
              </a:buClr>
              <a:buFont typeface="Arial" panose="020B0604020202020204" pitchFamily="34" charset="0"/>
              <a:buChar char="•"/>
            </a:pPr>
            <a:r>
              <a:rPr lang="es-MX" sz="2000" dirty="0">
                <a:latin typeface="Arial Narrow" panose="020B0606020202030204" pitchFamily="34" charset="0"/>
                <a:ea typeface="Calibri" panose="020F0502020204030204" pitchFamily="34" charset="0"/>
                <a:cs typeface="Times New Roman" panose="02020603050405020304" pitchFamily="18" charset="0"/>
              </a:rPr>
              <a:t>Identificación de mejoras en el sistema de comunicaciones en emergencias.</a:t>
            </a:r>
          </a:p>
          <a:p>
            <a:pPr>
              <a:lnSpc>
                <a:spcPct val="107000"/>
              </a:lnSpc>
              <a:spcAft>
                <a:spcPts val="800"/>
              </a:spcAft>
              <a:buClr>
                <a:srgbClr val="FF0000"/>
              </a:buClr>
            </a:pPr>
            <a:endParaRPr lang="es-MX" sz="2000"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FF0000"/>
              </a:buClr>
            </a:pPr>
            <a:r>
              <a:rPr lang="es-MX" sz="2000" dirty="0">
                <a:latin typeface="Arial Narrow" panose="020B0606020202030204" pitchFamily="34" charset="0"/>
                <a:ea typeface="Calibri" panose="020F0502020204030204" pitchFamily="34" charset="0"/>
                <a:cs typeface="Times New Roman" panose="02020603050405020304" pitchFamily="18" charset="0"/>
              </a:rPr>
              <a:t>  </a:t>
            </a:r>
            <a:endParaRPr lang="es-CO" sz="2200" dirty="0">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1878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descr="Diapositiva final ">
            <a:extLst>
              <a:ext uri="{FF2B5EF4-FFF2-40B4-BE49-F238E27FC236}">
                <a16:creationId xmlns:a16="http://schemas.microsoft.com/office/drawing/2014/main" id="{27E890BB-73DB-324B-8177-376F2E8104F1}"/>
              </a:ext>
            </a:extLst>
          </p:cNvPr>
          <p:cNvSpPr/>
          <p:nvPr/>
        </p:nvSpPr>
        <p:spPr>
          <a:xfrm>
            <a:off x="106354" y="0"/>
            <a:ext cx="15307923" cy="99056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73" dirty="0"/>
          </a:p>
        </p:txBody>
      </p:sp>
      <p:sp>
        <p:nvSpPr>
          <p:cNvPr id="2" name="Título 1">
            <a:extLst>
              <a:ext uri="{FF2B5EF4-FFF2-40B4-BE49-F238E27FC236}">
                <a16:creationId xmlns:a16="http://schemas.microsoft.com/office/drawing/2014/main" id="{600586DD-5C4F-4ADB-A61B-78B24B30042C}"/>
              </a:ext>
            </a:extLst>
          </p:cNvPr>
          <p:cNvSpPr txBox="1">
            <a:spLocks noGrp="1"/>
          </p:cNvSpPr>
          <p:nvPr>
            <p:ph type="title" idx="4294967295"/>
          </p:nvPr>
        </p:nvSpPr>
        <p:spPr>
          <a:xfrm>
            <a:off x="577881" y="8331016"/>
            <a:ext cx="9500954" cy="134616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Oficina Asesora de Planeación</a:t>
            </a:r>
          </a:p>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2022, Octubre </a:t>
            </a:r>
          </a:p>
          <a:p>
            <a:pPr defTabSz="555452">
              <a:lnSpc>
                <a:spcPct val="100000"/>
              </a:lnSpc>
              <a:spcBef>
                <a:spcPts val="0"/>
              </a:spcBef>
              <a:defRPr/>
            </a:pPr>
            <a:endParaRPr lang="es-CO" sz="2187" dirty="0">
              <a:latin typeface="+mn-lt"/>
              <a:ea typeface="+mn-ea"/>
              <a:cs typeface="+mn-cs"/>
            </a:endParaRPr>
          </a:p>
        </p:txBody>
      </p:sp>
      <p:pic>
        <p:nvPicPr>
          <p:cNvPr id="8" name="Imagen 7" descr="logo_Mesa de trabajo 1.png bomberos bogota ">
            <a:extLst>
              <a:ext uri="{FF2B5EF4-FFF2-40B4-BE49-F238E27FC236}">
                <a16:creationId xmlns:a16="http://schemas.microsoft.com/office/drawing/2014/main" id="{FA96C24E-7C06-0849-B572-9AC29D0E2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667" y="8504264"/>
            <a:ext cx="4843778" cy="1172921"/>
          </a:xfrm>
          <a:prstGeom prst="rect">
            <a:avLst/>
          </a:prstGeom>
        </p:spPr>
      </p:pic>
    </p:spTree>
    <p:extLst>
      <p:ext uri="{BB962C8B-B14F-4D97-AF65-F5344CB8AC3E}">
        <p14:creationId xmlns:p14="http://schemas.microsoft.com/office/powerpoint/2010/main" val="201479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6755984" y="52921"/>
            <a:ext cx="846435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1462704" rtl="0" eaLnBrk="1" fontAlgn="auto" latinLnBrk="0" hangingPunct="1">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prstClr val="white">
                    <a:lumMod val="50000"/>
                  </a:prstClr>
                </a:solidFill>
                <a:effectLst/>
                <a:uLnTx/>
                <a:uFillTx/>
                <a:latin typeface="Calibri"/>
                <a:ea typeface="+mn-ea"/>
                <a:cs typeface="+mn-cs"/>
              </a:rPr>
              <a:t>Tabla # 1 Alineación Proyectos    </a:t>
            </a:r>
          </a:p>
        </p:txBody>
      </p:sp>
      <p:sp>
        <p:nvSpPr>
          <p:cNvPr id="8" name="CuadroTexto 7">
            <a:hlinkClick r:id="rId2"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668342" y="726228"/>
            <a:ext cx="60876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1. alineación proyectos estratégicos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99905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2" name="Imagen 1" descr="Relación de proyectos estratégicos con pilares institucionales.">
            <a:extLst>
              <a:ext uri="{FF2B5EF4-FFF2-40B4-BE49-F238E27FC236}">
                <a16:creationId xmlns:a16="http://schemas.microsoft.com/office/drawing/2014/main" id="{BB1EDAE0-084D-BB53-6B32-425C4827A555}"/>
              </a:ext>
            </a:extLst>
          </p:cNvPr>
          <p:cNvPicPr>
            <a:picLocks noChangeAspect="1"/>
          </p:cNvPicPr>
          <p:nvPr/>
        </p:nvPicPr>
        <p:blipFill>
          <a:blip r:embed="rId3"/>
          <a:stretch>
            <a:fillRect/>
          </a:stretch>
        </p:blipFill>
        <p:spPr>
          <a:xfrm>
            <a:off x="1243812" y="1365240"/>
            <a:ext cx="12853188" cy="8026819"/>
          </a:xfrm>
          <a:prstGeom prst="rect">
            <a:avLst/>
          </a:prstGeom>
        </p:spPr>
      </p:pic>
      <p:sp>
        <p:nvSpPr>
          <p:cNvPr id="7" name="CuadroTexto 6">
            <a:extLst>
              <a:ext uri="{FF2B5EF4-FFF2-40B4-BE49-F238E27FC236}">
                <a16:creationId xmlns:a16="http://schemas.microsoft.com/office/drawing/2014/main" id="{6FE9E87B-FBA7-3FF9-EBD1-22929535B689}"/>
              </a:ext>
            </a:extLst>
          </p:cNvPr>
          <p:cNvSpPr txBox="1"/>
          <p:nvPr/>
        </p:nvSpPr>
        <p:spPr>
          <a:xfrm>
            <a:off x="113731" y="974883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5210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83441" y="-65067"/>
            <a:ext cx="894341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3" name="CuadroTexto 12">
            <a:extLst>
              <a:ext uri="{FF2B5EF4-FFF2-40B4-BE49-F238E27FC236}">
                <a16:creationId xmlns:a16="http://schemas.microsoft.com/office/drawing/2014/main" id="{10988F84-6F1C-D60B-163A-C37914A554FA}"/>
              </a:ext>
            </a:extLst>
          </p:cNvPr>
          <p:cNvSpPr txBox="1"/>
          <p:nvPr/>
        </p:nvSpPr>
        <p:spPr>
          <a:xfrm>
            <a:off x="491943" y="1194715"/>
            <a:ext cx="5090983" cy="253916"/>
          </a:xfrm>
          <a:prstGeom prst="rect">
            <a:avLst/>
          </a:prstGeom>
          <a:noFill/>
        </p:spPr>
        <p:txBody>
          <a:bodyPr wrap="square" rtlCol="0">
            <a:spAutoFit/>
          </a:bodyPr>
          <a:lstStyle/>
          <a:p>
            <a:r>
              <a:rPr lang="es-CO" sz="1050" b="1" i="1" dirty="0">
                <a:latin typeface="Arial Narrow" panose="020B0606020202030204" pitchFamily="34" charset="0"/>
              </a:rPr>
              <a:t>Tabla 2. Indicadores de Impacto PEI </a:t>
            </a:r>
          </a:p>
        </p:txBody>
      </p:sp>
      <p:graphicFrame>
        <p:nvGraphicFramePr>
          <p:cNvPr id="6" name="Tabla 5" descr="Indicadores de Impacto PEI Habilitar 3 servicios ciudadanos digitales básicos en la UAECOB.&#10;" title="Indicadores de Impacto PEI Habilitar 3 servicios ciudadanos digitales básicos en la UAECOB.">
            <a:extLst>
              <a:ext uri="{FF2B5EF4-FFF2-40B4-BE49-F238E27FC236}">
                <a16:creationId xmlns:a16="http://schemas.microsoft.com/office/drawing/2014/main" id="{2F47ABB9-C12A-B1A6-4856-9A287FEA306C}"/>
              </a:ext>
            </a:extLst>
          </p:cNvPr>
          <p:cNvGraphicFramePr>
            <a:graphicFrameLocks noGrp="1"/>
          </p:cNvGraphicFramePr>
          <p:nvPr>
            <p:extLst>
              <p:ext uri="{D42A27DB-BD31-4B8C-83A1-F6EECF244321}">
                <p14:modId xmlns:p14="http://schemas.microsoft.com/office/powerpoint/2010/main" val="3232350336"/>
              </p:ext>
            </p:extLst>
          </p:nvPr>
        </p:nvGraphicFramePr>
        <p:xfrm>
          <a:off x="333189" y="1478267"/>
          <a:ext cx="14882428" cy="8417321"/>
        </p:xfrm>
        <a:graphic>
          <a:graphicData uri="http://schemas.openxmlformats.org/drawingml/2006/table">
            <a:tbl>
              <a:tblPr firstRow="1" bandRow="1">
                <a:tableStyleId>{5940675A-B579-460E-94D1-54222C63F5DA}</a:tableStyleId>
              </a:tblPr>
              <a:tblGrid>
                <a:gridCol w="2123260">
                  <a:extLst>
                    <a:ext uri="{9D8B030D-6E8A-4147-A177-3AD203B41FA5}">
                      <a16:colId xmlns:a16="http://schemas.microsoft.com/office/drawing/2014/main" val="20000"/>
                    </a:ext>
                  </a:extLst>
                </a:gridCol>
                <a:gridCol w="1762082">
                  <a:extLst>
                    <a:ext uri="{9D8B030D-6E8A-4147-A177-3AD203B41FA5}">
                      <a16:colId xmlns:a16="http://schemas.microsoft.com/office/drawing/2014/main" val="2467252018"/>
                    </a:ext>
                  </a:extLst>
                </a:gridCol>
                <a:gridCol w="3545394">
                  <a:extLst>
                    <a:ext uri="{9D8B030D-6E8A-4147-A177-3AD203B41FA5}">
                      <a16:colId xmlns:a16="http://schemas.microsoft.com/office/drawing/2014/main" val="20001"/>
                    </a:ext>
                  </a:extLst>
                </a:gridCol>
                <a:gridCol w="7451692">
                  <a:extLst>
                    <a:ext uri="{9D8B030D-6E8A-4147-A177-3AD203B41FA5}">
                      <a16:colId xmlns:a16="http://schemas.microsoft.com/office/drawing/2014/main" val="20002"/>
                    </a:ext>
                  </a:extLst>
                </a:gridCol>
              </a:tblGrid>
              <a:tr h="860704">
                <a:tc>
                  <a:txBody>
                    <a:bodyPr/>
                    <a:lstStyle/>
                    <a:p>
                      <a:pPr algn="ctr"/>
                      <a:r>
                        <a:rPr lang="es-CO" sz="2400" b="1" dirty="0">
                          <a:solidFill>
                            <a:schemeClr val="bg1"/>
                          </a:solidFill>
                          <a:latin typeface="Arial Narrow" panose="020B0606020202030204" pitchFamily="34" charset="0"/>
                        </a:rPr>
                        <a:t>Proyecto</a:t>
                      </a:r>
                      <a:r>
                        <a:rPr lang="es-CO" sz="2400" b="1" baseline="0" dirty="0">
                          <a:solidFill>
                            <a:schemeClr val="bg1"/>
                          </a:solidFill>
                          <a:latin typeface="Arial Narrow" panose="020B0606020202030204" pitchFamily="34" charset="0"/>
                        </a:rPr>
                        <a:t> Estratégico </a:t>
                      </a:r>
                      <a:endParaRPr lang="es-CO" sz="24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MX" sz="2100" b="1" dirty="0">
                          <a:solidFill>
                            <a:schemeClr val="bg1"/>
                          </a:solidFill>
                          <a:latin typeface="Arial Narrow" panose="020B0606020202030204" pitchFamily="34" charset="0"/>
                        </a:rPr>
                        <a:t>Responsables</a:t>
                      </a:r>
                      <a:endParaRPr lang="es-CO" sz="21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Avance del indicador </a:t>
                      </a: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Observación </a:t>
                      </a:r>
                    </a:p>
                  </a:txBody>
                  <a:tcPr marL="130276" marR="130276" marT="65137" marB="65137" anchor="ctr">
                    <a:solidFill>
                      <a:srgbClr val="C00000"/>
                    </a:solidFill>
                  </a:tcPr>
                </a:tc>
                <a:extLst>
                  <a:ext uri="{0D108BD9-81ED-4DB2-BD59-A6C34878D82A}">
                    <a16:rowId xmlns:a16="http://schemas.microsoft.com/office/drawing/2014/main" val="10000"/>
                  </a:ext>
                </a:extLst>
              </a:tr>
              <a:tr h="18871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b="0" i="0" u="none" strike="noStrike" dirty="0">
                          <a:solidFill>
                            <a:schemeClr val="tx1"/>
                          </a:solidFill>
                          <a:effectLst/>
                          <a:latin typeface="Arial Narrow" panose="020B0606020202030204" pitchFamily="34" charset="0"/>
                        </a:rPr>
                        <a:t>Ejecutar las actividades para gestionar, seguir y controlar todas  la atención de incidentes o emergencias por la UAECOB.</a:t>
                      </a:r>
                      <a:endParaRPr lang="es-ES" sz="1700" b="0" i="0" u="none" strike="noStrike" dirty="0">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b="0" i="0" u="none" strike="noStrike" dirty="0">
                          <a:solidFill>
                            <a:srgbClr val="000000"/>
                          </a:solidFill>
                          <a:effectLst/>
                          <a:latin typeface="Arial Narrow" panose="020B0606020202030204" pitchFamily="34" charset="0"/>
                        </a:rPr>
                        <a:t>Subdirección Operativa.</a:t>
                      </a: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pPr algn="just"/>
                      <a:r>
                        <a:rPr lang="es-MX" sz="1700" dirty="0">
                          <a:latin typeface="Arial Narrow" panose="020B0606020202030204" pitchFamily="34" charset="0"/>
                        </a:rPr>
                        <a:t>Durante el  tercer  trimestre de 2022 se realizó seguimiento, gestión y control a la atención de emergencias por parte de la UAECOB, así:</a:t>
                      </a:r>
                    </a:p>
                    <a:p>
                      <a:pPr algn="just"/>
                      <a:r>
                        <a:rPr lang="es-MX" sz="1700" dirty="0">
                          <a:latin typeface="Arial Narrow" panose="020B0606020202030204" pitchFamily="34" charset="0"/>
                        </a:rPr>
                        <a:t>*Se atendieron 27,155 servicios a corte de septiembre 2022 (reporte mes vencido y acumulado).</a:t>
                      </a:r>
                    </a:p>
                    <a:p>
                      <a:pPr algn="just"/>
                      <a:r>
                        <a:rPr lang="es-MX" sz="1700" dirty="0">
                          <a:latin typeface="Arial Narrow" panose="020B0606020202030204" pitchFamily="34" charset="0"/>
                        </a:rPr>
                        <a:t>*Se generaron las órdenes operativas para la atención de diferentes eventos o actividades por parte de la UAECOB.</a:t>
                      </a:r>
                    </a:p>
                    <a:p>
                      <a:pPr algn="just"/>
                      <a:r>
                        <a:rPr lang="es-MX" sz="1700" dirty="0">
                          <a:latin typeface="Arial Narrow" panose="020B0606020202030204" pitchFamily="34" charset="0"/>
                        </a:rPr>
                        <a:t>(la medición del indicador esta planteada con meta anual del 100%, y una segmentación del 25% del trimestre)</a:t>
                      </a:r>
                      <a:endParaRPr lang="es-CO" sz="1700" dirty="0">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1"/>
                  </a:ext>
                </a:extLst>
              </a:tr>
              <a:tr h="2446020">
                <a:tc>
                  <a:txBody>
                    <a:bodyPr/>
                    <a:lstStyle/>
                    <a:p>
                      <a:pPr algn="just"/>
                      <a:r>
                        <a:rPr lang="es-MX" sz="1700" dirty="0">
                          <a:latin typeface="Arial Narrow" panose="020B0606020202030204" pitchFamily="34" charset="0"/>
                        </a:rPr>
                        <a:t>Habilitar 3 servicios ciudadanos digitales básicos en la UAECOB.</a:t>
                      </a:r>
                      <a:endParaRPr lang="es-CO" sz="1700" dirty="0">
                        <a:latin typeface="Arial Narrow" panose="020B0606020202030204" pitchFamily="34" charset="0"/>
                      </a:endParaRPr>
                    </a:p>
                  </a:txBody>
                  <a:tcPr marL="130276" marR="130276" marT="65137" marB="65137" anchor="ctr"/>
                </a:tc>
                <a:tc>
                  <a:txBody>
                    <a:bodyPr/>
                    <a:lstStyle/>
                    <a:p>
                      <a:pPr algn="just"/>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MX" sz="1700" dirty="0">
                          <a:solidFill>
                            <a:schemeClr val="tx1"/>
                          </a:solidFill>
                          <a:latin typeface="Arial Narrow" panose="020B0606020202030204" pitchFamily="34" charset="0"/>
                        </a:rPr>
                        <a:t>El indicador es producto de la mejora de interacción de lo usuarios con los canales de servicio, y el trabajo adelantado en relación a los servicios habilitados para la ciudadanía, de los tres servicios se encuentran habilitados, controlDoc, el cual permite la gestión en línea de los PQRSD, así como el Digiturno, actualmente se encuentra en gestión el proceso de articulación con la Secretaria de hacienda distrital, para la generación de la factura así como la habilitación del botón PSE, para pagos en línea </a:t>
                      </a:r>
                    </a:p>
                  </a:txBody>
                  <a:tcPr marL="130276" marR="130276" marT="65137" marB="65137" anchor="ctr"/>
                </a:tc>
                <a:extLst>
                  <a:ext uri="{0D108BD9-81ED-4DB2-BD59-A6C34878D82A}">
                    <a16:rowId xmlns:a16="http://schemas.microsoft.com/office/drawing/2014/main" val="10002"/>
                  </a:ext>
                </a:extLst>
              </a:tr>
              <a:tr h="29065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700" b="0" i="0" u="none" strike="noStrike" dirty="0">
                          <a:solidFill>
                            <a:schemeClr val="tx1"/>
                          </a:solidFill>
                          <a:effectLst/>
                          <a:latin typeface="Arial Narrow" panose="020B0606020202030204" pitchFamily="34" charset="0"/>
                        </a:rPr>
                        <a:t>Implementar  un programa de renovación de equipo menor, herramientas, accesorios y elementos de protección personal para  la UAECOB.</a:t>
                      </a:r>
                      <a:endParaRPr lang="es-ES" sz="1700" b="0" i="0" u="none" strike="noStrike" dirty="0">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700" b="0" i="0" u="none" strike="noStrike" dirty="0">
                          <a:solidFill>
                            <a:srgbClr val="000000"/>
                          </a:solidFill>
                          <a:effectLst/>
                          <a:latin typeface="Arial Narrow" panose="020B0606020202030204" pitchFamily="34" charset="0"/>
                        </a:rPr>
                        <a:t>Subdirección Operativa.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700" b="0" i="0" u="none" strike="noStrike" dirty="0">
                        <a:solidFill>
                          <a:srgbClr val="000000"/>
                        </a:solidFill>
                        <a:effectLst/>
                        <a:latin typeface="Arial Narrow" panose="020B0606020202030204" pitchFamily="34" charset="0"/>
                      </a:endParaRPr>
                    </a:p>
                  </a:txBody>
                  <a:tcPr marL="130276" marR="130276" marT="65137" marB="65137" anchor="ctr"/>
                </a:tc>
                <a:tc>
                  <a:txBody>
                    <a:bodyPr/>
                    <a:lstStyle/>
                    <a:p>
                      <a:endParaRPr lang="es-CO" sz="1700" dirty="0">
                        <a:latin typeface="Arial Narrow" panose="020B0606020202030204" pitchFamily="34" charset="0"/>
                      </a:endParaRPr>
                    </a:p>
                  </a:txBody>
                  <a:tcPr marL="130276" marR="130276" marT="65137" marB="65137"/>
                </a:tc>
                <a:tc>
                  <a:txBody>
                    <a:bodyPr/>
                    <a:lstStyle/>
                    <a:p>
                      <a:r>
                        <a:rPr lang="es-MX" sz="1700" kern="1200" dirty="0">
                          <a:solidFill>
                            <a:schemeClr val="tx1"/>
                          </a:solidFill>
                          <a:latin typeface="Arial Narrow" panose="020B0606020202030204" pitchFamily="34" charset="0"/>
                          <a:ea typeface="+mn-ea"/>
                          <a:cs typeface="+mn-cs"/>
                        </a:rPr>
                        <a:t>Frente a los E.P.P.: se desarrollaron 4 procesos contractuales, asociados a 4 grupos de equipos de protección personal, uno fue adjudicado médiate la resolución No.775 de 2022, para la adquisición de cascos para la atención de incendios forestales y operaciones de rescátese asociado al grupo 2 de equipos a adquirir ,  los restante 3 ´</a:t>
                      </a:r>
                      <a:r>
                        <a:rPr lang="es-MX" sz="1700" kern="1200" dirty="0">
                          <a:solidFill>
                            <a:schemeClr val="tx1"/>
                          </a:solidFill>
                          <a:highlight>
                            <a:srgbClr val="EFEFEF"/>
                          </a:highlight>
                          <a:latin typeface="Arial Narrow" panose="020B0606020202030204" pitchFamily="34" charset="0"/>
                          <a:ea typeface="+mn-ea"/>
                          <a:cs typeface="+mn-cs"/>
                        </a:rPr>
                        <a:t>procesos se declararon desiertos </a:t>
                      </a:r>
                    </a:p>
                    <a:p>
                      <a:r>
                        <a:rPr lang="es-MX" sz="1700" kern="1200" dirty="0">
                          <a:solidFill>
                            <a:schemeClr val="tx1"/>
                          </a:solidFill>
                          <a:latin typeface="Arial Narrow" panose="020B0606020202030204" pitchFamily="34" charset="0"/>
                          <a:ea typeface="+mn-ea"/>
                          <a:cs typeface="+mn-cs"/>
                        </a:rPr>
                        <a:t>En relación a  la renovación de equipos, herramientas y accesorios HEA´S, se realizó la socialización de especificaciones técnicas del proceso de equipos,  con  el personal operativo y de Academia bomberil el 27/sept/2022 se realizó y se publicó el informe de evaluación de ofertas</a:t>
                      </a:r>
                    </a:p>
                  </a:txBody>
                  <a:tcPr marL="130276" marR="130276" marT="65137" marB="65137" anchor="ctr"/>
                </a:tc>
                <a:extLst>
                  <a:ext uri="{0D108BD9-81ED-4DB2-BD59-A6C34878D82A}">
                    <a16:rowId xmlns:a16="http://schemas.microsoft.com/office/drawing/2014/main" val="10003"/>
                  </a:ext>
                </a:extLst>
              </a:tr>
            </a:tbl>
          </a:graphicData>
        </a:graphic>
      </p:graphicFrame>
      <p:pic>
        <p:nvPicPr>
          <p:cNvPr id="2" name="Imagen 1" descr="Imagen de avance en el indicador " title="Imagen de avance en el indicador ">
            <a:extLst>
              <a:ext uri="{FF2B5EF4-FFF2-40B4-BE49-F238E27FC236}">
                <a16:creationId xmlns:a16="http://schemas.microsoft.com/office/drawing/2014/main" id="{E3BE3745-9C35-3344-E354-D8533E7ADB9D}"/>
              </a:ext>
            </a:extLst>
          </p:cNvPr>
          <p:cNvPicPr>
            <a:picLocks noChangeAspect="1"/>
          </p:cNvPicPr>
          <p:nvPr/>
        </p:nvPicPr>
        <p:blipFill>
          <a:blip r:embed="rId2"/>
          <a:stretch>
            <a:fillRect/>
          </a:stretch>
        </p:blipFill>
        <p:spPr>
          <a:xfrm>
            <a:off x="5014583" y="2429426"/>
            <a:ext cx="2068858" cy="1785224"/>
          </a:xfrm>
          <a:prstGeom prst="rect">
            <a:avLst/>
          </a:prstGeom>
        </p:spPr>
      </p:pic>
      <p:pic>
        <p:nvPicPr>
          <p:cNvPr id="5" name="Imagen 4" descr="Imagen de avance en el indicador " title="Imagen de avance en el indicador ">
            <a:extLst>
              <a:ext uri="{FF2B5EF4-FFF2-40B4-BE49-F238E27FC236}">
                <a16:creationId xmlns:a16="http://schemas.microsoft.com/office/drawing/2014/main" id="{F1E3E70E-296B-9519-AB67-FF6A99416FD9}"/>
              </a:ext>
            </a:extLst>
          </p:cNvPr>
          <p:cNvPicPr>
            <a:picLocks noChangeAspect="1"/>
          </p:cNvPicPr>
          <p:nvPr/>
        </p:nvPicPr>
        <p:blipFill>
          <a:blip r:embed="rId3"/>
          <a:stretch>
            <a:fillRect/>
          </a:stretch>
        </p:blipFill>
        <p:spPr>
          <a:xfrm>
            <a:off x="4697057" y="4624538"/>
            <a:ext cx="2686990" cy="2125739"/>
          </a:xfrm>
          <a:prstGeom prst="rect">
            <a:avLst/>
          </a:prstGeom>
        </p:spPr>
      </p:pic>
      <p:pic>
        <p:nvPicPr>
          <p:cNvPr id="8" name="Imagen 7" descr="Imagen de avance en el indicador " title="Imagen de avance en el indicador ">
            <a:extLst>
              <a:ext uri="{FF2B5EF4-FFF2-40B4-BE49-F238E27FC236}">
                <a16:creationId xmlns:a16="http://schemas.microsoft.com/office/drawing/2014/main" id="{08B8CE66-2E7E-896E-669F-EFA6B1D31BFE}"/>
              </a:ext>
            </a:extLst>
          </p:cNvPr>
          <p:cNvPicPr>
            <a:picLocks noChangeAspect="1"/>
          </p:cNvPicPr>
          <p:nvPr/>
        </p:nvPicPr>
        <p:blipFill>
          <a:blip r:embed="rId4"/>
          <a:stretch>
            <a:fillRect/>
          </a:stretch>
        </p:blipFill>
        <p:spPr>
          <a:xfrm>
            <a:off x="4566116" y="7160165"/>
            <a:ext cx="3030290" cy="2430714"/>
          </a:xfrm>
          <a:prstGeom prst="rect">
            <a:avLst/>
          </a:prstGeom>
        </p:spPr>
      </p:pic>
      <p:sp>
        <p:nvSpPr>
          <p:cNvPr id="15" name="CuadroTexto 14">
            <a:extLst>
              <a:ext uri="{FF2B5EF4-FFF2-40B4-BE49-F238E27FC236}">
                <a16:creationId xmlns:a16="http://schemas.microsoft.com/office/drawing/2014/main" id="{434A24AE-5807-DC9F-E12E-434EAC6FA447}"/>
              </a:ext>
            </a:extLst>
          </p:cNvPr>
          <p:cNvSpPr txBox="1">
            <a:spLocks/>
          </p:cNvSpPr>
          <p:nvPr/>
        </p:nvSpPr>
        <p:spPr>
          <a:xfrm>
            <a:off x="491943" y="9823532"/>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tx1"/>
                </a:solidFill>
                <a:effectLst/>
                <a:uLnTx/>
                <a:uFillTx/>
                <a:latin typeface="+mn-lt"/>
                <a:ea typeface="+mn-ea"/>
                <a:cs typeface="+mn-cs"/>
              </a:rPr>
              <a:t>Fuente: Oficina Asesora de Planeación – U.A.E Cuerpo Oficial de Bomberos de Bogotá </a:t>
            </a:r>
            <a:endParaRPr kumimoji="0" lang="es-CO" sz="12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776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890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8" name="Rectángulo 17">
            <a:extLst>
              <a:ext uri="{FF2B5EF4-FFF2-40B4-BE49-F238E27FC236}">
                <a16:creationId xmlns:a16="http://schemas.microsoft.com/office/drawing/2014/main" id="{94002710-A791-3BCA-BB3E-38816068A223}"/>
              </a:ext>
            </a:extLst>
          </p:cNvPr>
          <p:cNvSpPr/>
          <p:nvPr/>
        </p:nvSpPr>
        <p:spPr>
          <a:xfrm>
            <a:off x="466293" y="1020130"/>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graphicFrame>
        <p:nvGraphicFramePr>
          <p:cNvPr id="13" name="Tabla 12" descr="Tacometros" title="Continuacion tabla de indicadores de impacto PEI ">
            <a:extLst>
              <a:ext uri="{FF2B5EF4-FFF2-40B4-BE49-F238E27FC236}">
                <a16:creationId xmlns:a16="http://schemas.microsoft.com/office/drawing/2014/main" id="{06784C6B-7B68-CE7D-A381-24387E4D5423}"/>
              </a:ext>
            </a:extLst>
          </p:cNvPr>
          <p:cNvGraphicFramePr>
            <a:graphicFrameLocks noGrp="1"/>
          </p:cNvGraphicFramePr>
          <p:nvPr>
            <p:extLst>
              <p:ext uri="{D42A27DB-BD31-4B8C-83A1-F6EECF244321}">
                <p14:modId xmlns:p14="http://schemas.microsoft.com/office/powerpoint/2010/main" val="4165592472"/>
              </p:ext>
            </p:extLst>
          </p:nvPr>
        </p:nvGraphicFramePr>
        <p:xfrm>
          <a:off x="331877" y="1276011"/>
          <a:ext cx="14106019" cy="8100367"/>
        </p:xfrm>
        <a:graphic>
          <a:graphicData uri="http://schemas.openxmlformats.org/drawingml/2006/table">
            <a:tbl>
              <a:tblPr firstRow="1" bandRow="1">
                <a:tableStyleId>{5940675A-B579-460E-94D1-54222C63F5DA}</a:tableStyleId>
              </a:tblPr>
              <a:tblGrid>
                <a:gridCol w="2240760">
                  <a:extLst>
                    <a:ext uri="{9D8B030D-6E8A-4147-A177-3AD203B41FA5}">
                      <a16:colId xmlns:a16="http://schemas.microsoft.com/office/drawing/2014/main" val="20000"/>
                    </a:ext>
                  </a:extLst>
                </a:gridCol>
                <a:gridCol w="1894154">
                  <a:extLst>
                    <a:ext uri="{9D8B030D-6E8A-4147-A177-3AD203B41FA5}">
                      <a16:colId xmlns:a16="http://schemas.microsoft.com/office/drawing/2014/main" val="1673358718"/>
                    </a:ext>
                  </a:extLst>
                </a:gridCol>
                <a:gridCol w="4385753">
                  <a:extLst>
                    <a:ext uri="{9D8B030D-6E8A-4147-A177-3AD203B41FA5}">
                      <a16:colId xmlns:a16="http://schemas.microsoft.com/office/drawing/2014/main" val="20001"/>
                    </a:ext>
                  </a:extLst>
                </a:gridCol>
                <a:gridCol w="5585352">
                  <a:extLst>
                    <a:ext uri="{9D8B030D-6E8A-4147-A177-3AD203B41FA5}">
                      <a16:colId xmlns:a16="http://schemas.microsoft.com/office/drawing/2014/main" val="20002"/>
                    </a:ext>
                  </a:extLst>
                </a:gridCol>
              </a:tblGrid>
              <a:tr h="828878">
                <a:tc>
                  <a:txBody>
                    <a:bodyPr/>
                    <a:lstStyle/>
                    <a:p>
                      <a:pPr algn="ctr"/>
                      <a:r>
                        <a:rPr lang="es-MX" sz="2000" b="1" dirty="0">
                          <a:solidFill>
                            <a:schemeClr val="bg1"/>
                          </a:solidFill>
                          <a:latin typeface="Arial Narrow" panose="020B0606020202030204" pitchFamily="34" charset="0"/>
                        </a:rPr>
                        <a:t>Proyecto Estratégico</a:t>
                      </a:r>
                      <a:endParaRPr lang="es-CO" sz="20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MX" sz="2000" b="1" dirty="0">
                          <a:solidFill>
                            <a:schemeClr val="bg1"/>
                          </a:solidFill>
                          <a:latin typeface="Arial Narrow" panose="020B0606020202030204" pitchFamily="34" charset="0"/>
                        </a:rPr>
                        <a:t>Responsable (s)</a:t>
                      </a:r>
                      <a:endParaRPr lang="es-CO" sz="20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CO" sz="2000" b="1" dirty="0">
                          <a:solidFill>
                            <a:schemeClr val="bg1"/>
                          </a:solidFill>
                          <a:latin typeface="Arial Narrow" panose="020B0606020202030204" pitchFamily="34" charset="0"/>
                        </a:rPr>
                        <a:t>Avance </a:t>
                      </a:r>
                    </a:p>
                  </a:txBody>
                  <a:tcPr marL="140921" marR="140921" marT="70462" marB="70462" anchor="ctr">
                    <a:solidFill>
                      <a:srgbClr val="C00000"/>
                    </a:solidFill>
                  </a:tcPr>
                </a:tc>
                <a:tc>
                  <a:txBody>
                    <a:bodyPr/>
                    <a:lstStyle/>
                    <a:p>
                      <a:pPr algn="ctr"/>
                      <a:r>
                        <a:rPr lang="es-CO" sz="2000" b="1" dirty="0">
                          <a:solidFill>
                            <a:schemeClr val="bg1"/>
                          </a:solidFill>
                          <a:latin typeface="Arial Narrow" panose="020B0606020202030204" pitchFamily="34" charset="0"/>
                        </a:rPr>
                        <a:t>Observación </a:t>
                      </a:r>
                    </a:p>
                  </a:txBody>
                  <a:tcPr marL="140921" marR="140921" marT="70462" marB="70462" anchor="ctr">
                    <a:solidFill>
                      <a:srgbClr val="C00000"/>
                    </a:solidFill>
                  </a:tcPr>
                </a:tc>
                <a:extLst>
                  <a:ext uri="{0D108BD9-81ED-4DB2-BD59-A6C34878D82A}">
                    <a16:rowId xmlns:a16="http://schemas.microsoft.com/office/drawing/2014/main" val="10000"/>
                  </a:ext>
                </a:extLst>
              </a:tr>
              <a:tr h="2508758">
                <a:tc>
                  <a:txBody>
                    <a:bodyPr/>
                    <a:lstStyle/>
                    <a:p>
                      <a:pPr algn="just"/>
                      <a:r>
                        <a:rPr lang="es-MX" sz="1600" dirty="0">
                          <a:solidFill>
                            <a:schemeClr val="tx1"/>
                          </a:solidFill>
                          <a:latin typeface="Arial Narrow" panose="020B0606020202030204" pitchFamily="34" charset="0"/>
                        </a:rPr>
                        <a:t>Implementar  un programa de renovación de vehículos para la Unidad Administrativa Cuerpo Oficial de Bomberos de Bogotá.</a:t>
                      </a:r>
                      <a:endParaRPr lang="es-CO" sz="1600" dirty="0">
                        <a:solidFill>
                          <a:schemeClr val="tx1"/>
                        </a:solidFill>
                        <a:latin typeface="Arial Narrow" panose="020B0606020202030204" pitchFamily="34" charset="0"/>
                      </a:endParaRPr>
                    </a:p>
                  </a:txBody>
                  <a:tcPr marL="140921" marR="140921" marT="70462" marB="70462" anchor="ctr"/>
                </a:tc>
                <a:tc>
                  <a:txBody>
                    <a:bodyPr/>
                    <a:lstStyle/>
                    <a:p>
                      <a:pPr algn="just"/>
                      <a:r>
                        <a:rPr lang="es-MX" sz="1600" dirty="0">
                          <a:latin typeface="Arial Narrow" panose="020B0606020202030204" pitchFamily="34" charset="0"/>
                        </a:rPr>
                        <a:t>Subdirección Operativa- Subdirección Logista </a:t>
                      </a:r>
                      <a:endParaRPr lang="es-CO" sz="1600" dirty="0">
                        <a:latin typeface="Arial Narrow" panose="020B0606020202030204" pitchFamily="34" charset="0"/>
                      </a:endParaRPr>
                    </a:p>
                  </a:txBody>
                  <a:tcPr marL="140921" marR="140921" marT="70462" marB="70462" anchor="ctr"/>
                </a:tc>
                <a:tc>
                  <a:txBody>
                    <a:bodyPr/>
                    <a:lstStyle/>
                    <a:p>
                      <a:endParaRPr lang="es-CO" sz="1600" dirty="0">
                        <a:latin typeface="Arial Narrow" panose="020B0606020202030204" pitchFamily="34" charset="0"/>
                      </a:endParaRPr>
                    </a:p>
                  </a:txBody>
                  <a:tcPr marL="140921" marR="140921" marT="70462" marB="70462"/>
                </a:tc>
                <a:tc>
                  <a:txBody>
                    <a:bodyPr/>
                    <a:lstStyle/>
                    <a:p>
                      <a:pPr marL="0" algn="just" defTabSz="1104047" rtl="0" eaLnBrk="1" fontAlgn="ctr" latinLnBrk="0" hangingPunct="1"/>
                      <a:r>
                        <a:rPr lang="es-MX" sz="1600" kern="1200" dirty="0">
                          <a:solidFill>
                            <a:schemeClr val="tx1"/>
                          </a:solidFill>
                          <a:latin typeface="Arial Narrow" panose="020B0606020202030204" pitchFamily="34" charset="0"/>
                          <a:ea typeface="+mn-ea"/>
                          <a:cs typeface="+mn-cs"/>
                        </a:rPr>
                        <a:t>Se radicaron documentos contractuales estudio de mercado, entre otros; se publicó el proceso de licitación en el Secop ii, mediante el proceso UAECOB-LP-009-2022; </a:t>
                      </a:r>
                    </a:p>
                    <a:p>
                      <a:pPr marL="0" algn="just" defTabSz="1104047" rtl="0" eaLnBrk="1" fontAlgn="ctr" latinLnBrk="0" hangingPunct="1"/>
                      <a:r>
                        <a:rPr lang="es-MX" sz="1600" kern="1200" dirty="0">
                          <a:solidFill>
                            <a:schemeClr val="tx1"/>
                          </a:solidFill>
                          <a:latin typeface="Arial Narrow" panose="020B0606020202030204" pitchFamily="34" charset="0"/>
                          <a:ea typeface="+mn-ea"/>
                          <a:cs typeface="+mn-cs"/>
                        </a:rPr>
                        <a:t>* Se realizó el Informe de evaluación de presentación de ofertas de oferentes, entre el 25 de agosto y el 08 de septiembre/2022.</a:t>
                      </a:r>
                    </a:p>
                    <a:p>
                      <a:pPr marL="285750" indent="-285750" algn="just" defTabSz="1104047" rtl="0" eaLnBrk="1" fontAlgn="ctr" latinLnBrk="0" hangingPunct="1">
                        <a:buFont typeface="Arial" panose="020B0604020202020204" pitchFamily="34" charset="0"/>
                        <a:buChar char="•"/>
                      </a:pPr>
                      <a:r>
                        <a:rPr lang="es-MX" sz="1600" kern="1200" dirty="0">
                          <a:solidFill>
                            <a:schemeClr val="tx1"/>
                          </a:solidFill>
                          <a:latin typeface="Arial Narrow" panose="020B0606020202030204" pitchFamily="34" charset="0"/>
                          <a:ea typeface="+mn-ea"/>
                          <a:cs typeface="+mn-cs"/>
                        </a:rPr>
                        <a:t>Se realizó la Audiencia del proceso y se publicó el Acta de Audiencia y se Declaro Desierto el proceso mediante Resolución No.1018 de 2022.</a:t>
                      </a:r>
                    </a:p>
                    <a:p>
                      <a:pPr marL="285750" indent="-285750" algn="just" defTabSz="1104047" rtl="0" eaLnBrk="1" fontAlgn="ctr" latinLnBrk="0" hangingPunct="1">
                        <a:buFont typeface="Arial" panose="020B0604020202020204" pitchFamily="34" charset="0"/>
                        <a:buChar char="•"/>
                      </a:pPr>
                      <a:r>
                        <a:rPr lang="es-MX" sz="1600" kern="1200" dirty="0">
                          <a:solidFill>
                            <a:srgbClr val="FF0000"/>
                          </a:solidFill>
                          <a:latin typeface="Arial Narrow" panose="020B0606020202030204" pitchFamily="34" charset="0"/>
                          <a:ea typeface="+mn-ea"/>
                          <a:cs typeface="+mn-cs"/>
                        </a:rPr>
                        <a:t>* importante tomar desiciones frente a la continuidad de la acción.</a:t>
                      </a:r>
                    </a:p>
                    <a:p>
                      <a:pPr algn="just" fontAlgn="ctr"/>
                      <a:endParaRPr lang="es-MX" sz="1600" kern="1200" dirty="0">
                        <a:solidFill>
                          <a:schemeClr val="tx1"/>
                        </a:solidFill>
                        <a:latin typeface="Arial Narrow" panose="020B0606020202030204" pitchFamily="34" charset="0"/>
                        <a:ea typeface="+mn-ea"/>
                        <a:cs typeface="+mn-cs"/>
                      </a:endParaRPr>
                    </a:p>
                  </a:txBody>
                  <a:tcPr marL="13283" marR="13283" marT="13283" marB="63760" anchor="ctr"/>
                </a:tc>
                <a:extLst>
                  <a:ext uri="{0D108BD9-81ED-4DB2-BD59-A6C34878D82A}">
                    <a16:rowId xmlns:a16="http://schemas.microsoft.com/office/drawing/2014/main" val="10001"/>
                  </a:ext>
                </a:extLst>
              </a:tr>
              <a:tr h="2914927">
                <a:tc>
                  <a:txBody>
                    <a:bodyPr/>
                    <a:lstStyle/>
                    <a:p>
                      <a:pPr algn="just"/>
                      <a:r>
                        <a:rPr lang="es-MX" sz="1600" dirty="0">
                          <a:latin typeface="Arial Narrow" panose="020B0606020202030204" pitchFamily="34" charset="0"/>
                        </a:rPr>
                        <a:t>Implementar 1 plan de ajuste y sostenibilidad del MIPG en la UAECOB.</a:t>
                      </a:r>
                      <a:endParaRPr lang="es-CO" sz="1600" dirty="0">
                        <a:latin typeface="Arial Narrow" panose="020B0606020202030204" pitchFamily="34" charset="0"/>
                      </a:endParaRPr>
                    </a:p>
                  </a:txBody>
                  <a:tcPr marL="140921" marR="140921" marT="70462" marB="70462" anchor="ctr"/>
                </a:tc>
                <a:tc>
                  <a:txBody>
                    <a:bodyPr/>
                    <a:lstStyle/>
                    <a:p>
                      <a:pPr algn="l"/>
                      <a:r>
                        <a:rPr lang="es-MX" sz="1600" dirty="0">
                          <a:latin typeface="Arial Narrow" panose="020B0606020202030204" pitchFamily="34" charset="0"/>
                        </a:rPr>
                        <a:t>Oficina Asesora de Planeación- Subdirección Corporativa- Subdirección de Gestión Humana </a:t>
                      </a:r>
                      <a:endParaRPr lang="es-CO" sz="1600" dirty="0">
                        <a:latin typeface="Arial Narrow" panose="020B0606020202030204" pitchFamily="34" charset="0"/>
                      </a:endParaRPr>
                    </a:p>
                  </a:txBody>
                  <a:tcPr marL="140921" marR="140921" marT="70462" marB="70462" anchor="ctr"/>
                </a:tc>
                <a:tc>
                  <a:txBody>
                    <a:bodyPr/>
                    <a:lstStyle/>
                    <a:p>
                      <a:endParaRPr lang="es-CO" sz="1600" dirty="0">
                        <a:latin typeface="Arial Narrow" panose="020B0606020202030204" pitchFamily="34" charset="0"/>
                      </a:endParaRPr>
                    </a:p>
                  </a:txBody>
                  <a:tcPr marL="140921" marR="140921" marT="70462" marB="70462"/>
                </a:tc>
                <a:tc>
                  <a:txBody>
                    <a:bodyPr/>
                    <a:lstStyle/>
                    <a:p>
                      <a:pPr marL="0" algn="just" defTabSz="1104047" rtl="0" eaLnBrk="1" fontAlgn="ctr" latinLnBrk="0" hangingPunct="1"/>
                      <a:r>
                        <a:rPr lang="es-MX" sz="1600" kern="1200" dirty="0">
                          <a:solidFill>
                            <a:schemeClr val="tx1"/>
                          </a:solidFill>
                          <a:latin typeface="Arial Narrow" panose="020B0606020202030204" pitchFamily="34" charset="0"/>
                          <a:ea typeface="+mn-ea"/>
                          <a:cs typeface="+mn-cs"/>
                        </a:rPr>
                        <a:t>Acorde a la ejecución de las diferentes actividades definidas para la Implementación del Modelo Integrado de Planeación y Gestión- MIPG- Se evidencia un avance del 74,60% la desagregación de este resultado  y las observaciones por política se presenta en el apartado MIPG del presente informe.</a:t>
                      </a:r>
                    </a:p>
                    <a:p>
                      <a:pPr marL="0" algn="just" defTabSz="1104047" rtl="0" eaLnBrk="1" fontAlgn="ctr" latinLnBrk="0" hangingPunct="1"/>
                      <a:r>
                        <a:rPr lang="es-MX" sz="1600" kern="1200" dirty="0">
                          <a:solidFill>
                            <a:schemeClr val="tx1"/>
                          </a:solidFill>
                          <a:highlight>
                            <a:srgbClr val="FFFF00"/>
                          </a:highlight>
                          <a:latin typeface="Arial Narrow" panose="020B0606020202030204" pitchFamily="34" charset="0"/>
                          <a:ea typeface="+mn-ea"/>
                          <a:cs typeface="+mn-cs"/>
                        </a:rPr>
                        <a:t>.</a:t>
                      </a:r>
                    </a:p>
                  </a:txBody>
                  <a:tcPr marL="13283" marR="13283" marT="13283" marB="63760" anchor="ctr"/>
                </a:tc>
                <a:extLst>
                  <a:ext uri="{0D108BD9-81ED-4DB2-BD59-A6C34878D82A}">
                    <a16:rowId xmlns:a16="http://schemas.microsoft.com/office/drawing/2014/main" val="10002"/>
                  </a:ext>
                </a:extLst>
              </a:tr>
              <a:tr h="1743400">
                <a:tc>
                  <a:txBody>
                    <a:bodyPr/>
                    <a:lstStyle/>
                    <a:p>
                      <a:pPr algn="just"/>
                      <a:r>
                        <a:rPr lang="es-MX" sz="1600" dirty="0">
                          <a:solidFill>
                            <a:schemeClr val="tx1"/>
                          </a:solidFill>
                          <a:latin typeface="Arial Narrow" panose="020B0606020202030204" pitchFamily="34" charset="0"/>
                        </a:rPr>
                        <a:t>Implementar 100 % del plan de gestión de riesgo para los procesos de conocimiento y reducción en incendios, incidentes con materiales peligrosos y escenarios de riesgos.</a:t>
                      </a:r>
                      <a:endParaRPr lang="es-CO" sz="1600" dirty="0">
                        <a:solidFill>
                          <a:schemeClr val="tx1"/>
                        </a:solidFill>
                        <a:latin typeface="Arial Narrow" panose="020B0606020202030204" pitchFamily="34" charset="0"/>
                      </a:endParaRPr>
                    </a:p>
                  </a:txBody>
                  <a:tcPr marL="140921" marR="140921" marT="70462" marB="70462" anchor="ctr"/>
                </a:tc>
                <a:tc>
                  <a:txBody>
                    <a:bodyPr/>
                    <a:lstStyle/>
                    <a:p>
                      <a:pPr algn="l"/>
                      <a:r>
                        <a:rPr lang="es-MX" sz="1600" dirty="0">
                          <a:latin typeface="Arial Narrow" panose="020B0606020202030204" pitchFamily="34" charset="0"/>
                        </a:rPr>
                        <a:t>Subdirección de Gestión del Riesgo </a:t>
                      </a:r>
                      <a:endParaRPr lang="es-CO" sz="1600" dirty="0">
                        <a:latin typeface="Arial Narrow" panose="020B0606020202030204" pitchFamily="34" charset="0"/>
                      </a:endParaRPr>
                    </a:p>
                  </a:txBody>
                  <a:tcPr marL="140921" marR="140921" marT="70462" marB="70462" anchor="ctr"/>
                </a:tc>
                <a:tc>
                  <a:txBody>
                    <a:bodyPr/>
                    <a:lstStyle/>
                    <a:p>
                      <a:endParaRPr lang="es-CO" sz="1600" dirty="0">
                        <a:latin typeface="Arial Narrow" panose="020B0606020202030204" pitchFamily="34" charset="0"/>
                      </a:endParaRPr>
                    </a:p>
                  </a:txBody>
                  <a:tcPr marL="140921" marR="140921" marT="70462" marB="70462"/>
                </a:tc>
                <a:tc>
                  <a:txBody>
                    <a:bodyPr/>
                    <a:lstStyle/>
                    <a:p>
                      <a:pPr algn="just"/>
                      <a:r>
                        <a:rPr lang="es-MX" sz="1600" dirty="0">
                          <a:latin typeface="Arial Narrow" panose="020B0606020202030204" pitchFamily="34" charset="0"/>
                        </a:rPr>
                        <a:t>El indicador corresponde al cumplimiento del 100% de la meta de numero de personas beneficiadas de los programas de formación y capacitación, al la reducción del porcentaje de casuística asociada a incidentes antrópicos  conforme a la estratégica, de vivienda segura, así como de los avances en la caracterización de los escenarios de riesgos, y la en la elaboración de instrumentos de gestión de riesgos misionales</a:t>
                      </a:r>
                      <a:endParaRPr lang="es-CO" sz="1600" dirty="0">
                        <a:latin typeface="Arial Narrow" panose="020B0606020202030204" pitchFamily="34" charset="0"/>
                      </a:endParaRPr>
                    </a:p>
                  </a:txBody>
                  <a:tcPr marL="140921" marR="140921" marT="70462" marB="70462" anchor="ctr"/>
                </a:tc>
                <a:extLst>
                  <a:ext uri="{0D108BD9-81ED-4DB2-BD59-A6C34878D82A}">
                    <a16:rowId xmlns:a16="http://schemas.microsoft.com/office/drawing/2014/main" val="10003"/>
                  </a:ext>
                </a:extLst>
              </a:tr>
            </a:tbl>
          </a:graphicData>
        </a:graphic>
      </p:graphicFrame>
      <p:grpSp>
        <p:nvGrpSpPr>
          <p:cNvPr id="5" name="Grupo 4" descr="Graficos de indicadores">
            <a:extLst>
              <a:ext uri="{FF2B5EF4-FFF2-40B4-BE49-F238E27FC236}">
                <a16:creationId xmlns:a16="http://schemas.microsoft.com/office/drawing/2014/main" id="{D04808A2-F882-CEC1-002D-0481FA112628}"/>
              </a:ext>
            </a:extLst>
          </p:cNvPr>
          <p:cNvGrpSpPr/>
          <p:nvPr/>
        </p:nvGrpSpPr>
        <p:grpSpPr>
          <a:xfrm>
            <a:off x="5138363" y="2394154"/>
            <a:ext cx="2843492" cy="6922870"/>
            <a:chOff x="5138363" y="2394154"/>
            <a:chExt cx="2843492" cy="6922870"/>
          </a:xfrm>
        </p:grpSpPr>
        <p:pic>
          <p:nvPicPr>
            <p:cNvPr id="4" name="Imagen 3" descr="Imagen de avance en el indicador " title="Imagen de avance en el indicador ">
              <a:extLst>
                <a:ext uri="{FF2B5EF4-FFF2-40B4-BE49-F238E27FC236}">
                  <a16:creationId xmlns:a16="http://schemas.microsoft.com/office/drawing/2014/main" id="{B466E0E7-5FCA-49A8-B871-DADB173273E2}"/>
                </a:ext>
              </a:extLst>
            </p:cNvPr>
            <p:cNvPicPr>
              <a:picLocks noChangeAspect="1"/>
            </p:cNvPicPr>
            <p:nvPr/>
          </p:nvPicPr>
          <p:blipFill>
            <a:blip r:embed="rId2"/>
            <a:stretch>
              <a:fillRect/>
            </a:stretch>
          </p:blipFill>
          <p:spPr>
            <a:xfrm>
              <a:off x="5218075" y="2394154"/>
              <a:ext cx="2555119" cy="1931271"/>
            </a:xfrm>
            <a:prstGeom prst="rect">
              <a:avLst/>
            </a:prstGeom>
          </p:spPr>
        </p:pic>
        <p:pic>
          <p:nvPicPr>
            <p:cNvPr id="3" name="Imagen 2" descr="Imagen de avance en el indicador " title="Imagen de avance en el indicador ">
              <a:extLst>
                <a:ext uri="{FF2B5EF4-FFF2-40B4-BE49-F238E27FC236}">
                  <a16:creationId xmlns:a16="http://schemas.microsoft.com/office/drawing/2014/main" id="{B3670F56-AA75-B5FD-6824-4D5D2ABD931A}"/>
                </a:ext>
              </a:extLst>
            </p:cNvPr>
            <p:cNvPicPr>
              <a:picLocks noChangeAspect="1"/>
            </p:cNvPicPr>
            <p:nvPr/>
          </p:nvPicPr>
          <p:blipFill>
            <a:blip r:embed="rId3"/>
            <a:stretch>
              <a:fillRect/>
            </a:stretch>
          </p:blipFill>
          <p:spPr>
            <a:xfrm>
              <a:off x="5138363" y="4840568"/>
              <a:ext cx="2843492" cy="2453659"/>
            </a:xfrm>
            <a:prstGeom prst="rect">
              <a:avLst/>
            </a:prstGeom>
          </p:spPr>
        </p:pic>
        <p:pic>
          <p:nvPicPr>
            <p:cNvPr id="7" name="Imagen 6" descr="Imagen de avance en el indicador " title="Imagen de avance en el indicador ">
              <a:extLst>
                <a:ext uri="{FF2B5EF4-FFF2-40B4-BE49-F238E27FC236}">
                  <a16:creationId xmlns:a16="http://schemas.microsoft.com/office/drawing/2014/main" id="{C89FA083-3992-61CA-E845-8074C9749625}"/>
                </a:ext>
              </a:extLst>
            </p:cNvPr>
            <p:cNvPicPr>
              <a:picLocks noChangeAspect="1"/>
            </p:cNvPicPr>
            <p:nvPr/>
          </p:nvPicPr>
          <p:blipFill>
            <a:blip r:embed="rId4"/>
            <a:stretch>
              <a:fillRect/>
            </a:stretch>
          </p:blipFill>
          <p:spPr>
            <a:xfrm>
              <a:off x="5342286" y="7587650"/>
              <a:ext cx="2205835" cy="1729374"/>
            </a:xfrm>
            <a:prstGeom prst="rect">
              <a:avLst/>
            </a:prstGeom>
          </p:spPr>
        </p:pic>
      </p:grpSp>
      <p:sp>
        <p:nvSpPr>
          <p:cNvPr id="19" name="CuadroTexto 18">
            <a:extLst>
              <a:ext uri="{FF2B5EF4-FFF2-40B4-BE49-F238E27FC236}">
                <a16:creationId xmlns:a16="http://schemas.microsoft.com/office/drawing/2014/main" id="{8F575F15-FB37-B106-5FAD-647B8068CEEF}"/>
              </a:ext>
            </a:extLst>
          </p:cNvPr>
          <p:cNvSpPr txBox="1"/>
          <p:nvPr/>
        </p:nvSpPr>
        <p:spPr>
          <a:xfrm>
            <a:off x="443658" y="975945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431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Rectángulo 12">
            <a:extLst>
              <a:ext uri="{FF2B5EF4-FFF2-40B4-BE49-F238E27FC236}">
                <a16:creationId xmlns:a16="http://schemas.microsoft.com/office/drawing/2014/main" id="{CC151ADB-47CF-79D8-DFE8-508DA30A89D1}"/>
              </a:ext>
            </a:extLst>
          </p:cNvPr>
          <p:cNvSpPr/>
          <p:nvPr/>
        </p:nvSpPr>
        <p:spPr>
          <a:xfrm>
            <a:off x="391342" y="990150"/>
            <a:ext cx="3019801" cy="276999"/>
          </a:xfrm>
          <a:prstGeom prst="rect">
            <a:avLst/>
          </a:prstGeom>
        </p:spPr>
        <p:txBody>
          <a:bodyPr wrap="none">
            <a:spAutoFit/>
          </a:bodyPr>
          <a:lstStyle/>
          <a:p>
            <a:r>
              <a:rPr lang="es-CO" sz="1200" i="1" dirty="0">
                <a:latin typeface="Arial Narrow" panose="020B0606020202030204" pitchFamily="34" charset="0"/>
              </a:rPr>
              <a:t>Continuación Tabla 2, Indicadores de Impacto PEI </a:t>
            </a:r>
          </a:p>
        </p:txBody>
      </p:sp>
      <p:graphicFrame>
        <p:nvGraphicFramePr>
          <p:cNvPr id="9" name="Tabla 8" descr="Continuacion tabal 2 indicadores de Impacto PEI &#10;&#10;Continuacion tabal 2 indicadores de Impacto PEI &#10;&#10;Continuacion tabal 2 indicadores de Impacto PEI" title="Continuacion tabal 2 indicadores de Impacto PEI ">
            <a:extLst>
              <a:ext uri="{FF2B5EF4-FFF2-40B4-BE49-F238E27FC236}">
                <a16:creationId xmlns:a16="http://schemas.microsoft.com/office/drawing/2014/main" id="{5A00943D-4E3D-F84A-E85B-0435C4E2C561}"/>
              </a:ext>
            </a:extLst>
          </p:cNvPr>
          <p:cNvGraphicFramePr>
            <a:graphicFrameLocks noGrp="1"/>
          </p:cNvGraphicFramePr>
          <p:nvPr>
            <p:extLst>
              <p:ext uri="{D42A27DB-BD31-4B8C-83A1-F6EECF244321}">
                <p14:modId xmlns:p14="http://schemas.microsoft.com/office/powerpoint/2010/main" val="3033356"/>
              </p:ext>
            </p:extLst>
          </p:nvPr>
        </p:nvGraphicFramePr>
        <p:xfrm>
          <a:off x="333592" y="1267149"/>
          <a:ext cx="15212796" cy="8386714"/>
        </p:xfrm>
        <a:graphic>
          <a:graphicData uri="http://schemas.openxmlformats.org/drawingml/2006/table">
            <a:tbl>
              <a:tblPr firstRow="1" bandRow="1">
                <a:tableStyleId>{5940675A-B579-460E-94D1-54222C63F5DA}</a:tableStyleId>
              </a:tblPr>
              <a:tblGrid>
                <a:gridCol w="2195369">
                  <a:extLst>
                    <a:ext uri="{9D8B030D-6E8A-4147-A177-3AD203B41FA5}">
                      <a16:colId xmlns:a16="http://schemas.microsoft.com/office/drawing/2014/main" val="20000"/>
                    </a:ext>
                  </a:extLst>
                </a:gridCol>
                <a:gridCol w="2263974">
                  <a:extLst>
                    <a:ext uri="{9D8B030D-6E8A-4147-A177-3AD203B41FA5}">
                      <a16:colId xmlns:a16="http://schemas.microsoft.com/office/drawing/2014/main" val="1673358718"/>
                    </a:ext>
                  </a:extLst>
                </a:gridCol>
                <a:gridCol w="4764135">
                  <a:extLst>
                    <a:ext uri="{9D8B030D-6E8A-4147-A177-3AD203B41FA5}">
                      <a16:colId xmlns:a16="http://schemas.microsoft.com/office/drawing/2014/main" val="20001"/>
                    </a:ext>
                  </a:extLst>
                </a:gridCol>
                <a:gridCol w="5989318">
                  <a:extLst>
                    <a:ext uri="{9D8B030D-6E8A-4147-A177-3AD203B41FA5}">
                      <a16:colId xmlns:a16="http://schemas.microsoft.com/office/drawing/2014/main" val="20002"/>
                    </a:ext>
                  </a:extLst>
                </a:gridCol>
              </a:tblGrid>
              <a:tr h="930855">
                <a:tc>
                  <a:txBody>
                    <a:bodyPr/>
                    <a:lstStyle/>
                    <a:p>
                      <a:pPr algn="ctr"/>
                      <a:r>
                        <a:rPr lang="es-CO" sz="2600" b="1" dirty="0">
                          <a:solidFill>
                            <a:schemeClr val="bg1"/>
                          </a:solidFill>
                          <a:latin typeface="Arial Narrow" panose="020B0606020202030204" pitchFamily="34" charset="0"/>
                        </a:rPr>
                        <a:t>Proyecto Estratégico  </a:t>
                      </a:r>
                    </a:p>
                  </a:txBody>
                  <a:tcPr marL="144048" marR="144048" marT="72025" marB="72025" anchor="ctr">
                    <a:solidFill>
                      <a:srgbClr val="C00000"/>
                    </a:solidFill>
                  </a:tcPr>
                </a:tc>
                <a:tc>
                  <a:txBody>
                    <a:bodyPr/>
                    <a:lstStyle/>
                    <a:p>
                      <a:pPr algn="ctr"/>
                      <a:r>
                        <a:rPr lang="es-MX" sz="2600" b="1" dirty="0">
                          <a:solidFill>
                            <a:schemeClr val="bg1"/>
                          </a:solidFill>
                          <a:latin typeface="Arial Narrow" panose="020B0606020202030204" pitchFamily="34" charset="0"/>
                        </a:rPr>
                        <a:t>Responsable (s)</a:t>
                      </a:r>
                      <a:endParaRPr lang="es-CO" sz="2600" b="1" dirty="0">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Avance </a:t>
                      </a: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Observación </a:t>
                      </a:r>
                    </a:p>
                  </a:txBody>
                  <a:tcPr marL="144048" marR="144048" marT="72025" marB="72025" anchor="ctr">
                    <a:solidFill>
                      <a:srgbClr val="C00000"/>
                    </a:solidFill>
                  </a:tcPr>
                </a:tc>
                <a:extLst>
                  <a:ext uri="{0D108BD9-81ED-4DB2-BD59-A6C34878D82A}">
                    <a16:rowId xmlns:a16="http://schemas.microsoft.com/office/drawing/2014/main" val="10000"/>
                  </a:ext>
                </a:extLst>
              </a:tr>
              <a:tr h="2318463">
                <a:tc>
                  <a:txBody>
                    <a:bodyPr/>
                    <a:lstStyle/>
                    <a:p>
                      <a:pPr algn="just"/>
                      <a:r>
                        <a:rPr lang="es-MX" sz="1700" dirty="0">
                          <a:solidFill>
                            <a:schemeClr val="tx1"/>
                          </a:solidFill>
                          <a:latin typeface="Arial Narrow" panose="020B0606020202030204" pitchFamily="34" charset="0"/>
                        </a:rPr>
                        <a:t>Implementar 100% de un programa de mantenimiento a las estaciones de bomberos de Bogotá.</a:t>
                      </a:r>
                      <a:endParaRPr lang="es-CO" sz="1700" dirty="0">
                        <a:solidFill>
                          <a:schemeClr val="tx1"/>
                        </a:solidFill>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Subdirección Corporativa.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ES" sz="1800" kern="1200" dirty="0">
                          <a:solidFill>
                            <a:schemeClr val="tx1"/>
                          </a:solidFill>
                          <a:latin typeface="Arial Narrow" panose="020B0606020202030204" pitchFamily="34" charset="0"/>
                          <a:ea typeface="+mn-ea"/>
                          <a:cs typeface="+mn-cs"/>
                        </a:rPr>
                        <a:t>Actualmente </a:t>
                      </a:r>
                      <a:r>
                        <a:rPr lang="es-MX" sz="1800" kern="1200" dirty="0">
                          <a:solidFill>
                            <a:schemeClr val="tx1"/>
                          </a:solidFill>
                          <a:latin typeface="Arial Narrow" panose="020B0606020202030204" pitchFamily="34" charset="0"/>
                          <a:ea typeface="+mn-ea"/>
                          <a:cs typeface="+mn-cs"/>
                        </a:rPr>
                        <a:t>se encuentran en intervención 8 estaciones completando de manera acumulada un total de 18 intervenciones de las estaciones, asociadas al programa de mantenimiento, de igual manera en cumplimiento del plan de atención a necesidades locativas, se encuentran en intervención, el edificio comando y 10 estaciones del Cuerpo Oficial de Bomberos </a:t>
                      </a:r>
                      <a:endParaRPr lang="es-ES" sz="1800" kern="1200" dirty="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10001"/>
                  </a:ext>
                </a:extLst>
              </a:tr>
              <a:tr h="2471353">
                <a:tc>
                  <a:txBody>
                    <a:bodyPr/>
                    <a:lstStyle/>
                    <a:p>
                      <a:pPr algn="just"/>
                      <a:r>
                        <a:rPr lang="es-MX" sz="1700" dirty="0">
                          <a:solidFill>
                            <a:schemeClr val="tx1"/>
                          </a:solidFill>
                          <a:latin typeface="Arial Narrow" panose="020B0606020202030204" pitchFamily="34" charset="0"/>
                        </a:rPr>
                        <a:t>Implementar 100% del modelo de seguridad y privacidad de la información en la UAECOB alineado a la Política de Gobierno Digital.</a:t>
                      </a:r>
                      <a:endParaRPr lang="es-CO" sz="1700" dirty="0">
                        <a:solidFill>
                          <a:schemeClr val="tx1"/>
                        </a:solidFill>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MX" sz="1800" kern="1200" dirty="0">
                          <a:solidFill>
                            <a:schemeClr val="tx1"/>
                          </a:solidFill>
                          <a:latin typeface="Arial Narrow" panose="020B0606020202030204" pitchFamily="34" charset="0"/>
                          <a:ea typeface="+mn-ea"/>
                          <a:cs typeface="+mn-cs"/>
                        </a:rPr>
                        <a:t>Para el tercer trimestre con cierre a 30  de septiembre, se observó un avance en temas de concientización a los funcionarios que laboran en las diferentes estaciones de Bomberos Bogotá. Adicionalmente se realizó campaña de Phishing  durante la semana de innovación y conocimiento, el día 26 de septiembre.</a:t>
                      </a:r>
                    </a:p>
                    <a:p>
                      <a:pPr marL="0" algn="just" defTabSz="914400" rtl="0" eaLnBrk="1" fontAlgn="ctr" latinLnBrk="0" hangingPunct="1"/>
                      <a:r>
                        <a:rPr lang="es-MX" sz="1800" kern="1200" dirty="0">
                          <a:solidFill>
                            <a:schemeClr val="tx1"/>
                          </a:solidFill>
                          <a:latin typeface="Arial Narrow" panose="020B0606020202030204" pitchFamily="34" charset="0"/>
                          <a:ea typeface="+mn-ea"/>
                          <a:cs typeface="+mn-cs"/>
                        </a:rPr>
                        <a:t>En Ciberseguridad no se denotan avances ya que dependemos de  herramientas tecnológicas apropiadas para la detección y protección de amenazas cibernéticas.</a:t>
                      </a:r>
                      <a:endParaRPr lang="es-CO" sz="1800" kern="1200" dirty="0">
                        <a:solidFill>
                          <a:schemeClr val="tx1"/>
                        </a:solidFill>
                        <a:latin typeface="Arial Narrow" panose="020B0606020202030204" pitchFamily="34" charset="0"/>
                        <a:ea typeface="+mn-ea"/>
                        <a:cs typeface="+mn-cs"/>
                      </a:endParaRPr>
                    </a:p>
                  </a:txBody>
                  <a:tcPr marL="101049" marR="101049" marT="50525" marB="50525" anchor="ctr"/>
                </a:tc>
                <a:extLst>
                  <a:ext uri="{0D108BD9-81ED-4DB2-BD59-A6C34878D82A}">
                    <a16:rowId xmlns:a16="http://schemas.microsoft.com/office/drawing/2014/main" val="10002"/>
                  </a:ext>
                </a:extLst>
              </a:tr>
              <a:tr h="2660368">
                <a:tc>
                  <a:txBody>
                    <a:bodyPr/>
                    <a:lstStyle/>
                    <a:p>
                      <a:pPr algn="just"/>
                      <a:r>
                        <a:rPr lang="es-CO" sz="1700" dirty="0">
                          <a:latin typeface="Arial Narrow" panose="020B0606020202030204" pitchFamily="34" charset="0"/>
                        </a:rPr>
                        <a:t>Implementar 100% del programa de arquitectura TI, conforme a las necesidades de la UAECOB.</a:t>
                      </a:r>
                    </a:p>
                  </a:txBody>
                  <a:tcPr marL="144048" marR="144048" marT="72025" marB="720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p>
                      <a:pPr algn="just"/>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algn="just"/>
                      <a:r>
                        <a:rPr lang="es-MX" sz="1800" dirty="0">
                          <a:solidFill>
                            <a:schemeClr val="tx1"/>
                          </a:solidFill>
                          <a:latin typeface="Arial Narrow" panose="020B0606020202030204" pitchFamily="34" charset="0"/>
                        </a:rPr>
                        <a:t>Para el tercer trimestre se ajusto el Plan anual de adquisiciones de  algunos proyectos de inversión, los cuales no estaban considerados en los cálculos anteriores, por ende el numero de proyectos  aumentó en consideración  a los reportados anteriormente.</a:t>
                      </a:r>
                    </a:p>
                    <a:p>
                      <a:pPr algn="just"/>
                      <a:endParaRPr lang="es-MX" sz="1800" dirty="0">
                        <a:solidFill>
                          <a:schemeClr val="tx1"/>
                        </a:solidFill>
                        <a:latin typeface="Arial Narrow" panose="020B0606020202030204" pitchFamily="34" charset="0"/>
                      </a:endParaRPr>
                    </a:p>
                    <a:p>
                      <a:pPr algn="just"/>
                      <a:r>
                        <a:rPr lang="es-MX" sz="1800" dirty="0">
                          <a:solidFill>
                            <a:schemeClr val="tx1"/>
                          </a:solidFill>
                          <a:latin typeface="Arial Narrow" panose="020B0606020202030204" pitchFamily="34" charset="0"/>
                        </a:rPr>
                        <a:t>Se tienen contemplado 30 proyectos en el PAA, de los cuales 13 ya se han ejecutado</a:t>
                      </a:r>
                      <a:endParaRPr lang="es-CO" sz="180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bl>
          </a:graphicData>
        </a:graphic>
      </p:graphicFrame>
      <p:grpSp>
        <p:nvGrpSpPr>
          <p:cNvPr id="2" name="Grupo 1" descr="Imagenes de indicadores">
            <a:extLst>
              <a:ext uri="{FF2B5EF4-FFF2-40B4-BE49-F238E27FC236}">
                <a16:creationId xmlns:a16="http://schemas.microsoft.com/office/drawing/2014/main" id="{2396A762-3D3B-10B9-0A9D-BEAB69979039}"/>
              </a:ext>
            </a:extLst>
          </p:cNvPr>
          <p:cNvGrpSpPr/>
          <p:nvPr/>
        </p:nvGrpSpPr>
        <p:grpSpPr>
          <a:xfrm>
            <a:off x="5561646" y="2280687"/>
            <a:ext cx="3057014" cy="7260016"/>
            <a:chOff x="5561646" y="2280687"/>
            <a:chExt cx="3057014" cy="7260016"/>
          </a:xfrm>
        </p:grpSpPr>
        <p:pic>
          <p:nvPicPr>
            <p:cNvPr id="3" name="Imagen 2" descr="Imagen de avance en el indicador " title="Imagen de avance en el indicador ">
              <a:extLst>
                <a:ext uri="{FF2B5EF4-FFF2-40B4-BE49-F238E27FC236}">
                  <a16:creationId xmlns:a16="http://schemas.microsoft.com/office/drawing/2014/main" id="{2D17A353-963C-F90C-BC7D-13A9DE91A555}"/>
                </a:ext>
              </a:extLst>
            </p:cNvPr>
            <p:cNvPicPr>
              <a:picLocks noChangeAspect="1"/>
            </p:cNvPicPr>
            <p:nvPr/>
          </p:nvPicPr>
          <p:blipFill>
            <a:blip r:embed="rId2"/>
            <a:stretch>
              <a:fillRect/>
            </a:stretch>
          </p:blipFill>
          <p:spPr>
            <a:xfrm>
              <a:off x="5561646" y="2280687"/>
              <a:ext cx="2923664" cy="2196496"/>
            </a:xfrm>
            <a:prstGeom prst="rect">
              <a:avLst/>
            </a:prstGeom>
          </p:spPr>
        </p:pic>
        <p:pic>
          <p:nvPicPr>
            <p:cNvPr id="7" name="Imagen 6" descr="Imagen de avance en el indicador " title="Imagen de avance en el indicador ">
              <a:extLst>
                <a:ext uri="{FF2B5EF4-FFF2-40B4-BE49-F238E27FC236}">
                  <a16:creationId xmlns:a16="http://schemas.microsoft.com/office/drawing/2014/main" id="{FD0427E2-DBC9-298F-DB48-38CB545D8229}"/>
                </a:ext>
              </a:extLst>
            </p:cNvPr>
            <p:cNvPicPr>
              <a:picLocks noChangeAspect="1"/>
            </p:cNvPicPr>
            <p:nvPr/>
          </p:nvPicPr>
          <p:blipFill>
            <a:blip r:embed="rId3"/>
            <a:stretch>
              <a:fillRect/>
            </a:stretch>
          </p:blipFill>
          <p:spPr>
            <a:xfrm>
              <a:off x="5561646" y="7188067"/>
              <a:ext cx="2923664" cy="2352636"/>
            </a:xfrm>
            <a:prstGeom prst="rect">
              <a:avLst/>
            </a:prstGeom>
          </p:spPr>
        </p:pic>
        <p:pic>
          <p:nvPicPr>
            <p:cNvPr id="8" name="Imagen 7" descr="Imagen de avance en el indicador " title="Imagen de avance en el indicador ">
              <a:extLst>
                <a:ext uri="{FF2B5EF4-FFF2-40B4-BE49-F238E27FC236}">
                  <a16:creationId xmlns:a16="http://schemas.microsoft.com/office/drawing/2014/main" id="{55C778B4-A66D-3A5B-E5E0-7D7371C4C93A}"/>
                </a:ext>
              </a:extLst>
            </p:cNvPr>
            <p:cNvPicPr>
              <a:picLocks noChangeAspect="1"/>
            </p:cNvPicPr>
            <p:nvPr/>
          </p:nvPicPr>
          <p:blipFill>
            <a:blip r:embed="rId2"/>
            <a:stretch>
              <a:fillRect/>
            </a:stretch>
          </p:blipFill>
          <p:spPr>
            <a:xfrm>
              <a:off x="5694996" y="4603347"/>
              <a:ext cx="2923664" cy="2196496"/>
            </a:xfrm>
            <a:prstGeom prst="rect">
              <a:avLst/>
            </a:prstGeom>
          </p:spPr>
        </p:pic>
      </p:grpSp>
      <p:sp>
        <p:nvSpPr>
          <p:cNvPr id="14" name="CuadroTexto 13">
            <a:extLst>
              <a:ext uri="{FF2B5EF4-FFF2-40B4-BE49-F238E27FC236}">
                <a16:creationId xmlns:a16="http://schemas.microsoft.com/office/drawing/2014/main" id="{D3C217DE-3C62-5F81-7375-7C92594C255F}"/>
              </a:ext>
            </a:extLst>
          </p:cNvPr>
          <p:cNvSpPr txBox="1"/>
          <p:nvPr/>
        </p:nvSpPr>
        <p:spPr>
          <a:xfrm>
            <a:off x="518609" y="9671034"/>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846379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1013105"/>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3875475762"/>
              </p:ext>
            </p:extLst>
          </p:nvPr>
        </p:nvGraphicFramePr>
        <p:xfrm>
          <a:off x="261425" y="1290105"/>
          <a:ext cx="14972090" cy="7991793"/>
        </p:xfrm>
        <a:graphic>
          <a:graphicData uri="http://schemas.openxmlformats.org/drawingml/2006/table">
            <a:tbl>
              <a:tblPr firstRow="1" bandRow="1">
                <a:tableStyleId>{5940675A-B579-460E-94D1-54222C63F5DA}</a:tableStyleId>
              </a:tblPr>
              <a:tblGrid>
                <a:gridCol w="2506974">
                  <a:extLst>
                    <a:ext uri="{9D8B030D-6E8A-4147-A177-3AD203B41FA5}">
                      <a16:colId xmlns:a16="http://schemas.microsoft.com/office/drawing/2014/main" val="20000"/>
                    </a:ext>
                  </a:extLst>
                </a:gridCol>
                <a:gridCol w="2321938">
                  <a:extLst>
                    <a:ext uri="{9D8B030D-6E8A-4147-A177-3AD203B41FA5}">
                      <a16:colId xmlns:a16="http://schemas.microsoft.com/office/drawing/2014/main" val="1673358718"/>
                    </a:ext>
                  </a:extLst>
                </a:gridCol>
                <a:gridCol w="2960472">
                  <a:extLst>
                    <a:ext uri="{9D8B030D-6E8A-4147-A177-3AD203B41FA5}">
                      <a16:colId xmlns:a16="http://schemas.microsoft.com/office/drawing/2014/main" val="20001"/>
                    </a:ext>
                  </a:extLst>
                </a:gridCol>
                <a:gridCol w="7182706">
                  <a:extLst>
                    <a:ext uri="{9D8B030D-6E8A-4147-A177-3AD203B41FA5}">
                      <a16:colId xmlns:a16="http://schemas.microsoft.com/office/drawing/2014/main" val="20002"/>
                    </a:ext>
                  </a:extLst>
                </a:gridCol>
              </a:tblGrid>
              <a:tr h="90585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2600" b="1" dirty="0">
                          <a:solidFill>
                            <a:schemeClr val="bg1"/>
                          </a:solidFill>
                          <a:latin typeface="Arial Narrow" panose="020B0606020202030204" pitchFamily="34" charset="0"/>
                        </a:rPr>
                        <a:t>Proyecto Estratégico</a:t>
                      </a:r>
                      <a:r>
                        <a:rPr lang="es-CO" sz="2600" b="1" dirty="0">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2600" b="1" dirty="0">
                          <a:solidFill>
                            <a:schemeClr val="bg1"/>
                          </a:solidFill>
                          <a:latin typeface="Arial Narrow" panose="020B0606020202030204" pitchFamily="34" charset="0"/>
                        </a:rPr>
                        <a:t>Responsable (s)</a:t>
                      </a:r>
                      <a:endParaRPr lang="es-CO" sz="2600" b="1" dirty="0">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600" b="1" dirty="0">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2600" b="1" dirty="0">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229900">
                <a:tc>
                  <a:txBody>
                    <a:bodyPr/>
                    <a:lstStyle/>
                    <a:p>
                      <a:pPr algn="just"/>
                      <a:r>
                        <a:rPr lang="es-MX" sz="1700" dirty="0">
                          <a:solidFill>
                            <a:schemeClr val="tx1"/>
                          </a:solidFill>
                          <a:latin typeface="Arial Narrow" panose="020B0606020202030204" pitchFamily="34" charset="0"/>
                        </a:rPr>
                        <a:t>Implementar 100% el programa de  Capacitación, formación y entrenamiento al personal uniformado de la Unidad Cuerpo Oficial de Bomberos de Bogotá.</a:t>
                      </a:r>
                      <a:endParaRPr lang="es-CO" sz="1700" dirty="0">
                        <a:solidFill>
                          <a:schemeClr val="tx1"/>
                        </a:solidFill>
                        <a:latin typeface="Arial Narrow" panose="020B0606020202030204" pitchFamily="34" charset="0"/>
                      </a:endParaRPr>
                    </a:p>
                  </a:txBody>
                  <a:tcPr marL="142544" marR="142544" marT="71273" marB="71273" anchor="ctr"/>
                </a:tc>
                <a:tc>
                  <a:txBody>
                    <a:bodyPr/>
                    <a:lstStyle/>
                    <a:p>
                      <a:pPr marL="0" algn="just" defTabSz="1341307" rtl="0" eaLnBrk="1" fontAlgn="ctr" latinLnBrk="0" hangingPunct="1"/>
                      <a:r>
                        <a:rPr lang="es-CO" sz="1800" kern="1200" dirty="0">
                          <a:solidFill>
                            <a:schemeClr val="tx1"/>
                          </a:solidFill>
                          <a:latin typeface="Arial Narrow" panose="020B0606020202030204" pitchFamily="34" charset="0"/>
                          <a:ea typeface="+mn-ea"/>
                          <a:cs typeface="+mn-cs"/>
                        </a:rPr>
                        <a:t>Subdirección de Gestión Humana</a:t>
                      </a:r>
                    </a:p>
                  </a:txBody>
                  <a:tcPr marL="9525" marR="9525" marT="9525" anchor="ctr"/>
                </a:tc>
                <a:tc>
                  <a:txBody>
                    <a:bodyPr/>
                    <a:lstStyle/>
                    <a:p>
                      <a:endParaRPr lang="es-CO" sz="1800" dirty="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MX" sz="1800" kern="1200" dirty="0">
                          <a:solidFill>
                            <a:schemeClr val="tx1"/>
                          </a:solidFill>
                          <a:latin typeface="Arial Narrow" panose="020B0606020202030204" pitchFamily="34" charset="0"/>
                          <a:ea typeface="+mn-ea"/>
                          <a:cs typeface="+mn-cs"/>
                        </a:rPr>
                        <a:t>Actualmente se encuentra publicado en SECOP el proceso de mejoramiento y dotación de las instalaciones del predio la Alemana para la academia de la U.A.E Cuerpo Oficial de Bomberos, una vez en funcionamiento se contará con escenarios para simulación de incendios, de tratamiento de sustancias peligrosas, rescates en altura, rescates en zonas de derrumbes o desastres naturales. “, el avance esta dado por la toma en comodato del predio, y por las gestiones realizadas en torno a la estructuración de los procesos de capacitación, formación y entrenamiento </a:t>
                      </a:r>
                      <a:endParaRPr lang="es-ES" sz="1800" kern="1200" dirty="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10001"/>
                  </a:ext>
                </a:extLst>
              </a:tr>
              <a:tr h="2489761">
                <a:tc>
                  <a:txBody>
                    <a:bodyPr/>
                    <a:lstStyle/>
                    <a:p>
                      <a:pPr marL="0" indent="0" algn="just" defTabSz="1341307" rtl="0" eaLnBrk="1" latinLnBrk="0" hangingPunct="1">
                        <a:buFont typeface="Arial" panose="020B0604020202020204" pitchFamily="34" charset="0"/>
                        <a:buNone/>
                      </a:pPr>
                      <a:r>
                        <a:rPr lang="es-MX" sz="1700" kern="1200" dirty="0">
                          <a:solidFill>
                            <a:schemeClr val="tx1"/>
                          </a:solidFill>
                          <a:latin typeface="Arial Narrow" panose="020B0606020202030204" pitchFamily="34" charset="0"/>
                          <a:ea typeface="+mn-ea"/>
                          <a:cs typeface="+mn-cs"/>
                        </a:rPr>
                        <a:t>Reforzar, adecuar y ampliar  6 estaciones de Bomberos</a:t>
                      </a:r>
                    </a:p>
                    <a:p>
                      <a:pPr marL="0" algn="just" defTabSz="1341307" rtl="0" eaLnBrk="1" latinLnBrk="0" hangingPunct="1"/>
                      <a:endParaRPr lang="es-CO" sz="17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algn="just"/>
                      <a:r>
                        <a:rPr lang="es-CO" sz="1800" dirty="0">
                          <a:latin typeface="Arial Narrow" panose="020B0606020202030204" pitchFamily="34" charset="0"/>
                        </a:rPr>
                        <a:t>Subdirección de Gestión Corporativa</a:t>
                      </a:r>
                    </a:p>
                  </a:txBody>
                  <a:tcPr marL="101049" marR="101049" marT="50525" marB="50525" anchor="ctr"/>
                </a:tc>
                <a:tc>
                  <a:txBody>
                    <a:bodyPr/>
                    <a:lstStyle/>
                    <a:p>
                      <a:endParaRPr lang="es-CO" sz="1800" dirty="0">
                        <a:latin typeface="Arial Narrow" panose="020B0606020202030204" pitchFamily="34" charset="0"/>
                      </a:endParaRPr>
                    </a:p>
                  </a:txBody>
                  <a:tcPr marL="101049" marR="101049" marT="50525" marB="50525"/>
                </a:tc>
                <a:tc>
                  <a:txBody>
                    <a:bodyPr/>
                    <a:lstStyle/>
                    <a:p>
                      <a:pPr algn="just"/>
                      <a:r>
                        <a:rPr lang="es-MX" sz="1800" b="0" dirty="0">
                          <a:solidFill>
                            <a:schemeClr val="tx1"/>
                          </a:solidFill>
                          <a:latin typeface="Arial Narrow" panose="020B0606020202030204" pitchFamily="34" charset="0"/>
                        </a:rPr>
                        <a:t>Para el cierre del mes de septiembre se adjudicaron los  procesos  de adecuación y mejoramiento de las instalaciones de las estaciones de bomberos de la U.A.E Cuerpo Oficial de Bomberos Bogotá,  Candelaria y Central,, este proceso tendrá una ejecución de 5 meses. Por otra parte al cierre del mes de septiembre la construcción de las estación Marichuela registra un avance de 35,95%, representados en el levantamiento de vigas y columnas, para los tres pisos y semisótano con los que contará la estación, es decir existió un aumento del 22,95% respecto al trimestre anterior en la construcción de esta estación.</a:t>
                      </a:r>
                      <a:endParaRPr lang="es-CO" sz="1800" b="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r h="2319038">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800" u="none" strike="noStrike" kern="1200" dirty="0">
                          <a:effectLst/>
                          <a:latin typeface="Arial Narrow" panose="020B0606020202030204" pitchFamily="34" charset="0"/>
                        </a:rPr>
                        <a:t>Poner 3 espacios nuevos en funcionamiento para la gestión integral de riesgos, incendios, incidentes con materiales peligrosos y rescates en todas sus modalidades</a:t>
                      </a:r>
                      <a:endParaRPr lang="es-ES" sz="1800" u="none" strike="noStrike" kern="1200" dirty="0">
                        <a:solidFill>
                          <a:schemeClr val="dk1"/>
                        </a:solidFill>
                        <a:effectLst/>
                        <a:latin typeface="Arial Narrow" panose="020B0606020202030204" pitchFamily="34" charset="0"/>
                        <a:ea typeface="+mn-ea"/>
                        <a:cs typeface="+mn-cs"/>
                      </a:endParaRPr>
                    </a:p>
                    <a:p>
                      <a:pPr marL="0" algn="just" defTabSz="1341307" rtl="0" eaLnBrk="1" latinLnBrk="0" hangingPunct="1"/>
                      <a:endParaRPr lang="es-CO" sz="18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CO" sz="1800" dirty="0">
                          <a:latin typeface="Arial Narrow" panose="020B0606020202030204" pitchFamily="34" charset="0"/>
                        </a:rPr>
                        <a:t>Subdirección de Gestión Corporativa</a:t>
                      </a:r>
                    </a:p>
                    <a:p>
                      <a:pPr algn="just"/>
                      <a:endParaRPr lang="es-CO" sz="1800" dirty="0">
                        <a:latin typeface="Arial Narrow" panose="020B0606020202030204" pitchFamily="34" charset="0"/>
                      </a:endParaRPr>
                    </a:p>
                  </a:txBody>
                  <a:tcPr marL="101049" marR="101049" marT="50525" marB="50525" anchor="ctr"/>
                </a:tc>
                <a:tc>
                  <a:txBody>
                    <a:bodyPr/>
                    <a:lstStyle/>
                    <a:p>
                      <a:endParaRPr lang="es-CO" sz="1800" dirty="0">
                        <a:latin typeface="Arial Narrow" panose="020B0606020202030204" pitchFamily="34" charset="0"/>
                      </a:endParaRPr>
                    </a:p>
                  </a:txBody>
                  <a:tcPr marL="101049" marR="101049" marT="50525" marB="50525"/>
                </a:tc>
                <a:tc>
                  <a:txBody>
                    <a:bodyPr/>
                    <a:lstStyle/>
                    <a:p>
                      <a:pPr algn="l" fontAlgn="ctr"/>
                      <a:r>
                        <a:rPr lang="es-MX" sz="1800" kern="1200" dirty="0">
                          <a:solidFill>
                            <a:schemeClr val="tx1"/>
                          </a:solidFill>
                          <a:latin typeface="Arial Narrow" panose="020B0606020202030204" pitchFamily="34" charset="0"/>
                          <a:ea typeface="+mn-ea"/>
                          <a:cs typeface="+mn-cs"/>
                        </a:rPr>
                        <a:t>Como resultado de la gestión realizada por la UAE Cuerpo Oficial de Bomberos, el </a:t>
                      </a:r>
                      <a:r>
                        <a:rPr lang="es-MX" sz="1800" kern="1200" dirty="0">
                          <a:solidFill>
                            <a:schemeClr val="tx1"/>
                          </a:solidFill>
                          <a:highlight>
                            <a:srgbClr val="FFFF00"/>
                          </a:highlight>
                          <a:latin typeface="Arial Narrow" panose="020B0606020202030204" pitchFamily="34" charset="0"/>
                          <a:ea typeface="+mn-ea"/>
                          <a:cs typeface="+mn-cs"/>
                        </a:rPr>
                        <a:t>5 de agosto del 2022 la Entidad</a:t>
                      </a:r>
                      <a:r>
                        <a:rPr lang="es-MX" sz="1800" kern="1200" dirty="0">
                          <a:solidFill>
                            <a:schemeClr val="tx1"/>
                          </a:solidFill>
                          <a:latin typeface="Arial Narrow" panose="020B0606020202030204" pitchFamily="34" charset="0"/>
                          <a:ea typeface="+mn-ea"/>
                          <a:cs typeface="+mn-cs"/>
                        </a:rPr>
                        <a:t>, suscribió contrato con la Empresa de Acueducto y Alcantarillado de Bogotá, EAAB-ESP cuyo objeto corresponde a la entrega a título de comodato de 2,81 Has del predio denominado Las Violetas Rural, ubicado en la localidad de Usme, en un área total de 25.970,58 m2, que en virtud del principio de coordinación y colaboración entre entidades estatales, beneficia al cuerpo de bomberos enriqueciendo sus recursos de infraestructura</a:t>
                      </a:r>
                    </a:p>
                  </a:txBody>
                  <a:tcPr marL="9525" marR="9525" marT="9525" anchor="ctr"/>
                </a:tc>
                <a:extLst>
                  <a:ext uri="{0D108BD9-81ED-4DB2-BD59-A6C34878D82A}">
                    <a16:rowId xmlns:a16="http://schemas.microsoft.com/office/drawing/2014/main" val="1549886842"/>
                  </a:ext>
                </a:extLst>
              </a:tr>
            </a:tbl>
          </a:graphicData>
        </a:graphic>
      </p:graphicFrame>
      <p:grpSp>
        <p:nvGrpSpPr>
          <p:cNvPr id="2" name="Grupo 1" descr="Imagenes de Indicadores">
            <a:extLst>
              <a:ext uri="{FF2B5EF4-FFF2-40B4-BE49-F238E27FC236}">
                <a16:creationId xmlns:a16="http://schemas.microsoft.com/office/drawing/2014/main" id="{05CF7D20-996D-67C0-8975-4AB3FDF62E83}"/>
              </a:ext>
            </a:extLst>
          </p:cNvPr>
          <p:cNvGrpSpPr/>
          <p:nvPr/>
        </p:nvGrpSpPr>
        <p:grpSpPr>
          <a:xfrm>
            <a:off x="5229736" y="2519132"/>
            <a:ext cx="2699313" cy="6529618"/>
            <a:chOff x="5229736" y="2519132"/>
            <a:chExt cx="2699313" cy="6529618"/>
          </a:xfrm>
        </p:grpSpPr>
        <p:pic>
          <p:nvPicPr>
            <p:cNvPr id="3" name="Imagen 2" descr="Imagen de avance en el indicador " title="Imagen de avance en el indicador ">
              <a:extLst>
                <a:ext uri="{FF2B5EF4-FFF2-40B4-BE49-F238E27FC236}">
                  <a16:creationId xmlns:a16="http://schemas.microsoft.com/office/drawing/2014/main" id="{7AA943B6-A9DB-AE74-467C-8F68E4E3DA74}"/>
                </a:ext>
              </a:extLst>
            </p:cNvPr>
            <p:cNvPicPr>
              <a:picLocks noChangeAspect="1"/>
            </p:cNvPicPr>
            <p:nvPr/>
          </p:nvPicPr>
          <p:blipFill>
            <a:blip r:embed="rId2"/>
            <a:stretch>
              <a:fillRect/>
            </a:stretch>
          </p:blipFill>
          <p:spPr>
            <a:xfrm>
              <a:off x="5378717" y="7001859"/>
              <a:ext cx="2394477" cy="2046891"/>
            </a:xfrm>
            <a:prstGeom prst="rect">
              <a:avLst/>
            </a:prstGeom>
          </p:spPr>
        </p:pic>
        <p:pic>
          <p:nvPicPr>
            <p:cNvPr id="5" name="Imagen 4" descr="Imagen de avance en el indicador " title="Imagen de avance en el indicador ">
              <a:extLst>
                <a:ext uri="{FF2B5EF4-FFF2-40B4-BE49-F238E27FC236}">
                  <a16:creationId xmlns:a16="http://schemas.microsoft.com/office/drawing/2014/main" id="{387B4574-E5FC-5B23-383D-6CEE2574D5F3}"/>
                </a:ext>
              </a:extLst>
            </p:cNvPr>
            <p:cNvPicPr>
              <a:picLocks noChangeAspect="1"/>
            </p:cNvPicPr>
            <p:nvPr/>
          </p:nvPicPr>
          <p:blipFill>
            <a:blip r:embed="rId3"/>
            <a:stretch>
              <a:fillRect/>
            </a:stretch>
          </p:blipFill>
          <p:spPr>
            <a:xfrm>
              <a:off x="5229736" y="4581974"/>
              <a:ext cx="2699313" cy="2294765"/>
            </a:xfrm>
            <a:prstGeom prst="rect">
              <a:avLst/>
            </a:prstGeom>
          </p:spPr>
        </p:pic>
        <p:pic>
          <p:nvPicPr>
            <p:cNvPr id="4" name="Imagen 3" descr="Imagen de avance en el indicador " title="Imagen de avance en el indicador ">
              <a:extLst>
                <a:ext uri="{FF2B5EF4-FFF2-40B4-BE49-F238E27FC236}">
                  <a16:creationId xmlns:a16="http://schemas.microsoft.com/office/drawing/2014/main" id="{2D1AFACB-3792-5B40-215E-D32C436A5680}"/>
                </a:ext>
              </a:extLst>
            </p:cNvPr>
            <p:cNvPicPr>
              <a:picLocks noChangeAspect="1"/>
            </p:cNvPicPr>
            <p:nvPr/>
          </p:nvPicPr>
          <p:blipFill>
            <a:blip r:embed="rId4"/>
            <a:stretch>
              <a:fillRect/>
            </a:stretch>
          </p:blipFill>
          <p:spPr>
            <a:xfrm>
              <a:off x="5400411" y="2519132"/>
              <a:ext cx="2372783" cy="1829694"/>
            </a:xfrm>
            <a:prstGeom prst="rect">
              <a:avLst/>
            </a:prstGeom>
          </p:spPr>
        </p:pic>
      </p:grpSp>
      <p:sp>
        <p:nvSpPr>
          <p:cNvPr id="18" name="CuadroTexto 17">
            <a:extLst>
              <a:ext uri="{FF2B5EF4-FFF2-40B4-BE49-F238E27FC236}">
                <a16:creationId xmlns:a16="http://schemas.microsoft.com/office/drawing/2014/main" id="{DCA449A9-BE75-75B3-A429-ABB7B3EB9822}"/>
              </a:ext>
            </a:extLst>
          </p:cNvPr>
          <p:cNvSpPr txBox="1"/>
          <p:nvPr/>
        </p:nvSpPr>
        <p:spPr>
          <a:xfrm>
            <a:off x="365514" y="9407018"/>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1073744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 dockstate="right" visibility="0" width="438" row="1">
    <wetp:webextensionref xmlns:r="http://schemas.openxmlformats.org/officeDocument/2006/relationships" r:id="rId2"/>
  </wetp:taskpane>
  <wetp:taskpane dockstate="right" visibility="0" width="438" row="3">
    <wetp:webextensionref xmlns:r="http://schemas.openxmlformats.org/officeDocument/2006/relationships" r:id="rId3"/>
  </wetp:taskpane>
  <wetp:taskpane dockstate="right" visibility="0" width="438" row="3">
    <wetp:webextensionref xmlns:r="http://schemas.openxmlformats.org/officeDocument/2006/relationships" r:id="rId4"/>
  </wetp:taskpane>
  <wetp:taskpane dockstate="right" visibility="0" width="438" row="4">
    <wetp:webextensionref xmlns:r="http://schemas.openxmlformats.org/officeDocument/2006/relationships" r:id="rId5"/>
  </wetp:taskpane>
  <wetp:taskpane dockstate="right" visibility="0" width="438" row="2">
    <wetp:webextensionref xmlns:r="http://schemas.openxmlformats.org/officeDocument/2006/relationships" r:id="rId6"/>
  </wetp:taskpane>
  <wetp:taskpane dockstate="right" visibility="0" width="438" row="4">
    <wetp:webextensionref xmlns:r="http://schemas.openxmlformats.org/officeDocument/2006/relationships" r:id="rId7"/>
  </wetp:taskpane>
</wetp:taskpanes>
</file>

<file path=ppt/webextensions/webextension1.xml><?xml version="1.0" encoding="utf-8"?>
<we:webextension xmlns:we="http://schemas.microsoft.com/office/webextensions/webextension/2010/11" id="{9FB06854-CDAB-4E7F-8A8A-D78A1EA47A79}">
  <we:reference id="wa104051163" version="1.2.0.3" store="es-ES"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039A4EE-452D-4CEC-B9A3-3088649FBC9E}">
  <we:reference id="wa200000113" version="1.0.0.0" store="es-E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D000C001-632C-4C53-8D1B-7F5D75C32609}">
  <we:reference id="wa104381063" version="1.0.0.1" store="es-E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1695A030-2563-4E6F-B53B-E4C76CCE9ABF}">
  <we:reference id="wa104379997" version="2.0.0.0" store="es-ES"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DB35A4C0-332B-4B66-9FB4-558CADF7A3F1}">
  <we:reference id="wa104381335" version="1.0.0.1" store="es-E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81554B86-C239-4F9C-8C4B-DD384A95FA45}">
  <we:reference id="wa104380121" version="2.0.0.0" store="es-ES"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C2963521-D91A-4D50-8998-89C29D3FB315}">
  <we:reference id="wa104380902" version="1.0.0.0" store="es-ES" storeType="OMEX"/>
  <we:alternateReferences>
    <we:reference id="wa104380902" version="1.0.0.0" store="WA10438090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227439E3572CC499F93AB6FA820E0EB" ma:contentTypeVersion="18" ma:contentTypeDescription="Crear nuevo documento." ma:contentTypeScope="" ma:versionID="f2fd23b7605dce1f4666d07baeb7050b">
  <xsd:schema xmlns:xsd="http://www.w3.org/2001/XMLSchema" xmlns:xs="http://www.w3.org/2001/XMLSchema" xmlns:p="http://schemas.microsoft.com/office/2006/metadata/properties" xmlns:ns2="7cdfca83-3a27-4d1e-95da-8ca01850ddbe" xmlns:ns3="d41bea9d-4be0-4f4a-bc88-811cf6c3ef7c" targetNamespace="http://schemas.microsoft.com/office/2006/metadata/properties" ma:root="true" ma:fieldsID="3a1a9d83646b9e8cefdc1d40cb13f7bc" ns2:_="" ns3:_="">
    <xsd:import namespace="7cdfca83-3a27-4d1e-95da-8ca01850ddbe"/>
    <xsd:import namespace="d41bea9d-4be0-4f4a-bc88-811cf6c3ef7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2:TaxCatchAll"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dfca83-3a27-4d1e-95da-8ca01850dd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f5919691-9c00-4f75-b659-496670f47001}" ma:internalName="TaxCatchAll" ma:showField="CatchAllData" ma:web="7cdfca83-3a27-4d1e-95da-8ca01850dd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41bea9d-4be0-4f4a-bc88-811cf6c3ef7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b01f8420-bb92-4e25-a85f-5fdb7c6e6f4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cdfca83-3a27-4d1e-95da-8ca01850ddbe" xsi:nil="true"/>
    <lcf76f155ced4ddcb4097134ff3c332f xmlns="d41bea9d-4be0-4f4a-bc88-811cf6c3ef7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026C733-4CBC-43C1-8405-D1E011CA4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dfca83-3a27-4d1e-95da-8ca01850ddbe"/>
    <ds:schemaRef ds:uri="d41bea9d-4be0-4f4a-bc88-811cf6c3ef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A04B66-2BBF-469D-B276-929F6B1F2D7D}">
  <ds:schemaRefs>
    <ds:schemaRef ds:uri="http://schemas.microsoft.com/sharepoint/v3/contenttype/forms"/>
  </ds:schemaRefs>
</ds:datastoreItem>
</file>

<file path=customXml/itemProps3.xml><?xml version="1.0" encoding="utf-8"?>
<ds:datastoreItem xmlns:ds="http://schemas.openxmlformats.org/officeDocument/2006/customXml" ds:itemID="{E2EA8FA1-8D0A-4663-BEF5-F5C7AB6D898B}">
  <ds:schemaRefs>
    <ds:schemaRef ds:uri="http://purl.org/dc/dcmitype/"/>
    <ds:schemaRef ds:uri="http://purl.org/dc/elements/1.1/"/>
    <ds:schemaRef ds:uri="http://www.w3.org/XML/1998/namespace"/>
    <ds:schemaRef ds:uri="http://schemas.microsoft.com/office/2006/metadata/properties"/>
    <ds:schemaRef ds:uri="7cdfca83-3a27-4d1e-95da-8ca01850ddbe"/>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d41bea9d-4be0-4f4a-bc88-811cf6c3ef7c"/>
  </ds:schemaRefs>
</ds:datastoreItem>
</file>

<file path=docProps/app.xml><?xml version="1.0" encoding="utf-8"?>
<Properties xmlns="http://schemas.openxmlformats.org/officeDocument/2006/extended-properties" xmlns:vt="http://schemas.openxmlformats.org/officeDocument/2006/docPropsVTypes">
  <TotalTime>29055</TotalTime>
  <Words>11087</Words>
  <Application>Microsoft Office PowerPoint</Application>
  <PresentationFormat>Personalizado</PresentationFormat>
  <Paragraphs>634</Paragraphs>
  <Slides>45</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45</vt:i4>
      </vt:variant>
    </vt:vector>
  </HeadingPairs>
  <TitlesOfParts>
    <vt:vector size="56" baseType="lpstr">
      <vt:lpstr>Arial</vt:lpstr>
      <vt:lpstr>Arial Narrow</vt:lpstr>
      <vt:lpstr>Calibri</vt:lpstr>
      <vt:lpstr>Calibri Light</vt:lpstr>
      <vt:lpstr>Courier New</vt:lpstr>
      <vt:lpstr>Impact</vt:lpstr>
      <vt:lpstr>Museo Sans Condensed</vt:lpstr>
      <vt:lpstr>Wingdings</vt:lpstr>
      <vt:lpstr>Tema de Office</vt:lpstr>
      <vt:lpstr>1_Tema de Office</vt:lpstr>
      <vt:lpstr>2_Tema de Office</vt:lpstr>
      <vt:lpstr>Portada</vt:lpstr>
      <vt:lpstr>PEI 2020-2022</vt:lpstr>
      <vt:lpstr>Planes    </vt:lpstr>
      <vt:lpstr>Objetivos    </vt:lpstr>
      <vt:lpstr>Tabla # 1 Alineación Proyectos    </vt:lpstr>
      <vt:lpstr>Tabla # 2 Indicadores de Impacto    </vt:lpstr>
      <vt:lpstr>Tabla. # 2 Indicadores de Impacto    </vt:lpstr>
      <vt:lpstr>Tabla# 2 Indicadores de Impacto    </vt:lpstr>
      <vt:lpstr>Tabla, # 2 Indicadores de Impacto    </vt:lpstr>
      <vt:lpstr>Tabla # 3 Indicadores     </vt:lpstr>
      <vt:lpstr>Tabla. # 3 Indicadores     </vt:lpstr>
      <vt:lpstr>Tabla, # 3 Indicadores     </vt:lpstr>
      <vt:lpstr>Plan de Acción   </vt:lpstr>
      <vt:lpstr>Actividades   </vt:lpstr>
      <vt:lpstr>Plan de Acción - FOGEDI </vt:lpstr>
      <vt:lpstr>Plan de Acción – FOGEDI   </vt:lpstr>
      <vt:lpstr>Plan de Acción - FOGEDI</vt:lpstr>
      <vt:lpstr>Planes Institucionales</vt:lpstr>
      <vt:lpstr>Gráfica Avances    </vt:lpstr>
      <vt:lpstr>Avance de Planes   </vt:lpstr>
      <vt:lpstr>PINAR  </vt:lpstr>
      <vt:lpstr>PESI  </vt:lpstr>
      <vt:lpstr>Plan Institucional de Gestión Ambiental – PIGA</vt:lpstr>
      <vt:lpstr>Plan Anticorrupción y de Atención al Ciudadano </vt:lpstr>
      <vt:lpstr>P.F.S.O  </vt:lpstr>
      <vt:lpstr>Plan  </vt:lpstr>
      <vt:lpstr>Plan Institucional de Capacitación  </vt:lpstr>
      <vt:lpstr>Plan Estratégico de Talento Humano</vt:lpstr>
      <vt:lpstr>Plan de Trabajo Anual en Seguridad y Salud en el Trabajo   </vt:lpstr>
      <vt:lpstr>Plan de Trabajo Anual en Seguridad y Salud en el Trabajo    </vt:lpstr>
      <vt:lpstr>Alerta de Planes Institucionales </vt:lpstr>
      <vt:lpstr>MIPG</vt:lpstr>
      <vt:lpstr>Modelo integrado de Planeación y Gestión - MIPG </vt:lpstr>
      <vt:lpstr>Modelo integrado de Planeación y Gestión – MIPG  </vt:lpstr>
      <vt:lpstr>Modelo integrado de Planeación y Gestión – MIPG.</vt:lpstr>
      <vt:lpstr>Ejecución presupuestal </vt:lpstr>
      <vt:lpstr>Ejecución Presupuestal         </vt:lpstr>
      <vt:lpstr>Ejecución  Presupuestal </vt:lpstr>
      <vt:lpstr>Ejecución   Presupuestal </vt:lpstr>
      <vt:lpstr>Alertas del Seguimiento </vt:lpstr>
      <vt:lpstr>Alertas del Seguimiento, </vt:lpstr>
      <vt:lpstr>Alertas del Seguimiento .</vt:lpstr>
      <vt:lpstr>Alertas del Seguimiento - </vt:lpstr>
      <vt:lpstr>Alertas del Seguimiento ,,</vt:lpstr>
      <vt:lpstr>Oficina Asesora de Planeación 2022, Octubre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Erika Lizeth Vasquez Ramirez</dc:creator>
  <cp:lastModifiedBy>Cristian Camilo Suarez Herrera</cp:lastModifiedBy>
  <cp:revision>732</cp:revision>
  <cp:lastPrinted>2020-06-04T18:56:01Z</cp:lastPrinted>
  <dcterms:created xsi:type="dcterms:W3CDTF">2018-03-08T19:33:51Z</dcterms:created>
  <dcterms:modified xsi:type="dcterms:W3CDTF">2023-05-24T20:39:13Z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0x0101008227439E3572CC499F93AB6FA820E0EB</vt:lpwstr>
  </property>
</Properties>
</file>