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4"/>
    <p:sldMasterId id="2147483939" r:id="rId5"/>
  </p:sldMasterIdLst>
  <p:notesMasterIdLst>
    <p:notesMasterId r:id="rId33"/>
  </p:notesMasterIdLst>
  <p:handoutMasterIdLst>
    <p:handoutMasterId r:id="rId34"/>
  </p:handoutMasterIdLst>
  <p:sldIdLst>
    <p:sldId id="1867" r:id="rId6"/>
    <p:sldId id="1808" r:id="rId7"/>
    <p:sldId id="1809" r:id="rId8"/>
    <p:sldId id="400" r:id="rId9"/>
    <p:sldId id="4551" r:id="rId10"/>
    <p:sldId id="4552" r:id="rId11"/>
    <p:sldId id="1814" r:id="rId12"/>
    <p:sldId id="1817" r:id="rId13"/>
    <p:sldId id="1818" r:id="rId14"/>
    <p:sldId id="1819" r:id="rId15"/>
    <p:sldId id="1869" r:id="rId16"/>
    <p:sldId id="1820" r:id="rId17"/>
    <p:sldId id="1801" r:id="rId18"/>
    <p:sldId id="1802" r:id="rId19"/>
    <p:sldId id="1872" r:id="rId20"/>
    <p:sldId id="1823" r:id="rId21"/>
    <p:sldId id="1868" r:id="rId22"/>
    <p:sldId id="4558" r:id="rId23"/>
    <p:sldId id="4559" r:id="rId24"/>
    <p:sldId id="1849" r:id="rId25"/>
    <p:sldId id="1847" r:id="rId26"/>
    <p:sldId id="4560" r:id="rId27"/>
    <p:sldId id="4561" r:id="rId28"/>
    <p:sldId id="4562" r:id="rId29"/>
    <p:sldId id="4563" r:id="rId30"/>
    <p:sldId id="1859" r:id="rId31"/>
    <p:sldId id="1855" r:id="rId32"/>
  </p:sldIdLst>
  <p:sldSz cx="15546388" cy="10059988"/>
  <p:notesSz cx="6858000" cy="9144000"/>
  <p:defaultTextStyle>
    <a:defPPr>
      <a:defRPr lang="es-CO"/>
    </a:defPPr>
    <a:lvl1pPr marL="0" algn="l" defTabSz="1462704" rtl="0" eaLnBrk="1" latinLnBrk="0" hangingPunct="1">
      <a:defRPr sz="2900" kern="1200">
        <a:solidFill>
          <a:schemeClr val="tx1"/>
        </a:solidFill>
        <a:latin typeface="+mn-lt"/>
        <a:ea typeface="+mn-ea"/>
        <a:cs typeface="+mn-cs"/>
      </a:defRPr>
    </a:lvl1pPr>
    <a:lvl2pPr marL="731351" algn="l" defTabSz="1462704" rtl="0" eaLnBrk="1" latinLnBrk="0" hangingPunct="1">
      <a:defRPr sz="2900" kern="1200">
        <a:solidFill>
          <a:schemeClr val="tx1"/>
        </a:solidFill>
        <a:latin typeface="+mn-lt"/>
        <a:ea typeface="+mn-ea"/>
        <a:cs typeface="+mn-cs"/>
      </a:defRPr>
    </a:lvl2pPr>
    <a:lvl3pPr marL="1462704" algn="l" defTabSz="1462704" rtl="0" eaLnBrk="1" latinLnBrk="0" hangingPunct="1">
      <a:defRPr sz="2900" kern="1200">
        <a:solidFill>
          <a:schemeClr val="tx1"/>
        </a:solidFill>
        <a:latin typeface="+mn-lt"/>
        <a:ea typeface="+mn-ea"/>
        <a:cs typeface="+mn-cs"/>
      </a:defRPr>
    </a:lvl3pPr>
    <a:lvl4pPr marL="2194054" algn="l" defTabSz="1462704" rtl="0" eaLnBrk="1" latinLnBrk="0" hangingPunct="1">
      <a:defRPr sz="2900" kern="1200">
        <a:solidFill>
          <a:schemeClr val="tx1"/>
        </a:solidFill>
        <a:latin typeface="+mn-lt"/>
        <a:ea typeface="+mn-ea"/>
        <a:cs typeface="+mn-cs"/>
      </a:defRPr>
    </a:lvl4pPr>
    <a:lvl5pPr marL="2925408" algn="l" defTabSz="1462704" rtl="0" eaLnBrk="1" latinLnBrk="0" hangingPunct="1">
      <a:defRPr sz="2900" kern="1200">
        <a:solidFill>
          <a:schemeClr val="tx1"/>
        </a:solidFill>
        <a:latin typeface="+mn-lt"/>
        <a:ea typeface="+mn-ea"/>
        <a:cs typeface="+mn-cs"/>
      </a:defRPr>
    </a:lvl5pPr>
    <a:lvl6pPr marL="3656758" algn="l" defTabSz="1462704" rtl="0" eaLnBrk="1" latinLnBrk="0" hangingPunct="1">
      <a:defRPr sz="2900" kern="1200">
        <a:solidFill>
          <a:schemeClr val="tx1"/>
        </a:solidFill>
        <a:latin typeface="+mn-lt"/>
        <a:ea typeface="+mn-ea"/>
        <a:cs typeface="+mn-cs"/>
      </a:defRPr>
    </a:lvl6pPr>
    <a:lvl7pPr marL="4388109" algn="l" defTabSz="1462704" rtl="0" eaLnBrk="1" latinLnBrk="0" hangingPunct="1">
      <a:defRPr sz="2900" kern="1200">
        <a:solidFill>
          <a:schemeClr val="tx1"/>
        </a:solidFill>
        <a:latin typeface="+mn-lt"/>
        <a:ea typeface="+mn-ea"/>
        <a:cs typeface="+mn-cs"/>
      </a:defRPr>
    </a:lvl7pPr>
    <a:lvl8pPr marL="5119462" algn="l" defTabSz="1462704" rtl="0" eaLnBrk="1" latinLnBrk="0" hangingPunct="1">
      <a:defRPr sz="2900" kern="1200">
        <a:solidFill>
          <a:schemeClr val="tx1"/>
        </a:solidFill>
        <a:latin typeface="+mn-lt"/>
        <a:ea typeface="+mn-ea"/>
        <a:cs typeface="+mn-cs"/>
      </a:defRPr>
    </a:lvl8pPr>
    <a:lvl9pPr marL="5850814" algn="l" defTabSz="146270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9">
          <p15:clr>
            <a:srgbClr val="A4A3A4"/>
          </p15:clr>
        </p15:guide>
        <p15:guide id="2" pos="489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47DD9-587B-5363-59AB-FC3A50F36651}" name="Cristian Camilo Suarez Herrera" initials="CCSH" userId="S::Csherrera@bomberosbogota.gov.co::b29ff7da-1aaa-434c-978d-96361c9ff8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rid Johanna Maldonado Martinez" initials="IJMM" lastIdx="18" clrIdx="0">
    <p:extLst>
      <p:ext uri="{19B8F6BF-5375-455C-9EA6-DF929625EA0E}">
        <p15:presenceInfo xmlns:p15="http://schemas.microsoft.com/office/powerpoint/2012/main" userId="S::imaldonado@ani.gov.co::3baf105b-5bb8-42c7-958a-ef311158e289" providerId="AD"/>
      </p:ext>
    </p:extLst>
  </p:cmAuthor>
  <p:cmAuthor id="2" name="Cristian Camilo Suarez Herrera" initials="CCSH [2]" lastIdx="13" clrIdx="1">
    <p:extLst>
      <p:ext uri="{19B8F6BF-5375-455C-9EA6-DF929625EA0E}">
        <p15:presenceInfo xmlns:p15="http://schemas.microsoft.com/office/powerpoint/2012/main" userId="S::Csherrera@bomberosbogota.gov.co::b29ff7da-1aaa-434c-978d-96361c9ff8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6A60"/>
    <a:srgbClr val="E8CB6E"/>
    <a:srgbClr val="FFFFFF"/>
    <a:srgbClr val="B8C568"/>
    <a:srgbClr val="D4EBBC"/>
    <a:srgbClr val="E6E6E6"/>
    <a:srgbClr val="FF9966"/>
    <a:srgbClr val="BD1919"/>
    <a:srgbClr val="F77205"/>
    <a:srgbClr val="D2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6411C-9004-17AD-05CB-7F4D7DC04E37}" v="1054" dt="2023-10-24T22:44:27.893"/>
    <p1510:client id="{E960B0BC-BE8E-B681-B08F-4D78E1741424}" v="450" dt="2023-10-24T22:23:56.869"/>
    <p1510:client id="{F9E1F10F-FDF7-73BB-D1C7-B95AF62BE149}" v="61" dt="2023-10-24T20:39:21.89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74" d="100"/>
          <a:sy n="74" d="100"/>
        </p:scale>
        <p:origin x="1182" y="84"/>
      </p:cViewPr>
      <p:guideLst>
        <p:guide orient="horz" pos="3169"/>
        <p:guide pos="489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79"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istian%20Suarez\AppData\Local\Temp\Rar$DIa2696.46547\Analisis%20FOGEDI%2019%20DE%20JULIO%20DEL%202023.xlsm"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istian%20Suarez\Downloads\avance%20fisico%20y%20pptal%20dic%202022%20inversion%20bomberos%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sherrera\Downloads\seguimiento%20pptal%20inversion%20a%2030%20sept%202023%20-%20UAECOB%20(1).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sherrera\Downloads\seguimiento%20pptal%20inversion%20a%2030%20sept%202023%20-%20UAECOB%20(1).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sherrera\Downloads\seguimiento%20pptal%20inversion%20a%2030%20sept%202023%20-%20UAECOB%20(1).xls"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64"/>
        <c:overlap val="-22"/>
        <c:axId val="2039189680"/>
        <c:axId val="1848872096"/>
      </c:barChart>
      <c:catAx>
        <c:axId val="2039189680"/>
        <c:scaling>
          <c:orientation val="minMax"/>
        </c:scaling>
        <c:delete val="1"/>
        <c:axPos val="b"/>
        <c:numFmt formatCode="General" sourceLinked="1"/>
        <c:majorTickMark val="none"/>
        <c:minorTickMark val="none"/>
        <c:tickLblPos val="nextTo"/>
        <c:crossAx val="1848872096"/>
        <c:crosses val="autoZero"/>
        <c:auto val="1"/>
        <c:lblAlgn val="ctr"/>
        <c:lblOffset val="100"/>
        <c:noMultiLvlLbl val="0"/>
      </c:catAx>
      <c:valAx>
        <c:axId val="1848872096"/>
        <c:scaling>
          <c:orientation val="minMax"/>
        </c:scaling>
        <c:delete val="1"/>
        <c:axPos val="l"/>
        <c:numFmt formatCode="0.00%" sourceLinked="1"/>
        <c:majorTickMark val="none"/>
        <c:minorTickMark val="none"/>
        <c:tickLblPos val="nextTo"/>
        <c:crossAx val="2039189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dLbls>
          <c:showLegendKey val="0"/>
          <c:showVal val="1"/>
          <c:showCatName val="0"/>
          <c:showSerName val="0"/>
          <c:showPercent val="0"/>
          <c:showBubbleSize val="0"/>
        </c:dLbls>
        <c:gapWidth val="6"/>
        <c:overlap val="100"/>
        <c:axId val="1871924608"/>
        <c:axId val="1871929184"/>
      </c:barChart>
      <c:catAx>
        <c:axId val="1871924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baseline="0">
                <a:solidFill>
                  <a:schemeClr val="tx1"/>
                </a:solidFill>
                <a:latin typeface="Arial Narrow" panose="020B0606020202030204" pitchFamily="34" charset="0"/>
                <a:ea typeface="+mn-ea"/>
                <a:cs typeface="+mn-cs"/>
              </a:defRPr>
            </a:pPr>
            <a:endParaRPr lang="es-CO"/>
          </a:p>
        </c:txPr>
        <c:crossAx val="1871929184"/>
        <c:crosses val="autoZero"/>
        <c:auto val="1"/>
        <c:lblAlgn val="ctr"/>
        <c:lblOffset val="100"/>
        <c:noMultiLvlLbl val="0"/>
      </c:catAx>
      <c:valAx>
        <c:axId val="1871929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19246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latin typeface="Arial Narrow" panose="020B060602020203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a:solidFill>
                  <a:schemeClr val="tx1"/>
                </a:solidFill>
              </a:rPr>
              <a:t>7637  Fortalecimiento de la infraestructura de tecnología informatica y de comunicaciones de la UAECOB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'[seguimiento pptal inversion a 30 sept 2023 - UAECOB (1).xls]Hoja1'!$B$8</c:f>
              <c:strCache>
                <c:ptCount val="1"/>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5397-40CC-ADB2-DA0DC258121F}"/>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5397-40CC-ADB2-DA0DC258121F}"/>
              </c:ext>
            </c:extLst>
          </c:dPt>
          <c:dLbls>
            <c:dLbl>
              <c:idx val="0"/>
              <c:layout>
                <c:manualLayout>
                  <c:x val="-0.17545947684654647"/>
                  <c:y val="1.0968415988395978E-2"/>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397-40CC-ADB2-DA0DC258121F}"/>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'[seguimiento pptal inversion a 30 sept 2023 - UAECOB (1).xls]Hoja1'!$C$7:$D$7</c:f>
              <c:strCache>
                <c:ptCount val="2"/>
                <c:pt idx="0">
                  <c:v>Giros</c:v>
                </c:pt>
                <c:pt idx="1">
                  <c:v>Apropicaciones</c:v>
                </c:pt>
              </c:strCache>
            </c:strRef>
          </c:cat>
          <c:val>
            <c:numRef>
              <c:f>'[seguimiento pptal inversion a 30 sept 2023 - UAECOB (1).xls]Hoja1'!$C$8:$D$8</c:f>
              <c:numCache>
                <c:formatCode>0%</c:formatCode>
                <c:ptCount val="2"/>
                <c:pt idx="0">
                  <c:v>0.51590000000000003</c:v>
                </c:pt>
                <c:pt idx="1">
                  <c:v>0.48</c:v>
                </c:pt>
              </c:numCache>
            </c:numRef>
          </c:val>
          <c:extLst>
            <c:ext xmlns:c16="http://schemas.microsoft.com/office/drawing/2014/chart" uri="{C3380CC4-5D6E-409C-BE32-E72D297353CC}">
              <c16:uniqueId val="{00000004-5397-40CC-ADB2-DA0DC258121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a:solidFill>
                  <a:schemeClr val="tx1"/>
                </a:solidFill>
              </a:rPr>
              <a:t>7658  Fortalecimiento del Cuerpo Oficial de Bomberos Bogotá</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'[seguimiento pptal inversion a 30 sept 2023 - UAECOB (1).xls]Hoja1'!$B$8</c:f>
              <c:strCache>
                <c:ptCount val="1"/>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29F5-4145-9960-70C2BDCEE2ED}"/>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29F5-4145-9960-70C2BDCEE2ED}"/>
              </c:ext>
            </c:extLst>
          </c:dPt>
          <c:dLbls>
            <c:dLbl>
              <c:idx val="0"/>
              <c:layout>
                <c:manualLayout>
                  <c:x val="-0.11325706794912044"/>
                  <c:y val="0.16520739980668472"/>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9F5-4145-9960-70C2BDCEE2ED}"/>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'[seguimiento pptal inversion a 30 sept 2023 - UAECOB (1).xls]Hoja1'!$C$7:$D$7</c:f>
              <c:strCache>
                <c:ptCount val="2"/>
                <c:pt idx="0">
                  <c:v>Giros</c:v>
                </c:pt>
                <c:pt idx="1">
                  <c:v>Apropicaciones</c:v>
                </c:pt>
              </c:strCache>
            </c:strRef>
          </c:cat>
          <c:val>
            <c:numRef>
              <c:f>'[seguimiento pptal inversion a 30 sept 2023 - UAECOB (1).xls]Hoja1'!$C$8:$D$8</c:f>
              <c:numCache>
                <c:formatCode>0%</c:formatCode>
                <c:ptCount val="2"/>
                <c:pt idx="0">
                  <c:v>0.30959999999999999</c:v>
                </c:pt>
                <c:pt idx="1">
                  <c:v>0.69</c:v>
                </c:pt>
              </c:numCache>
            </c:numRef>
          </c:val>
          <c:extLst>
            <c:ext xmlns:c16="http://schemas.microsoft.com/office/drawing/2014/chart" uri="{C3380CC4-5D6E-409C-BE32-E72D297353CC}">
              <c16:uniqueId val="{00000004-29F5-4145-9960-70C2BDCEE2E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a:solidFill>
                  <a:schemeClr val="tx1"/>
                </a:solidFill>
              </a:rPr>
              <a:t>7655  Fortalecimiento de la planeación y gestión de la UAECOB</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'[seguimiento pptal inversion a 30 sept 2023 - UAECOB (1).xls]Hoja1'!$B$8</c:f>
              <c:strCache>
                <c:ptCount val="1"/>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0C85-4738-B00E-7DAD05B7AF5C}"/>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0C85-4738-B00E-7DAD05B7AF5C}"/>
              </c:ext>
            </c:extLst>
          </c:dPt>
          <c:dLbls>
            <c:dLbl>
              <c:idx val="0"/>
              <c:layout>
                <c:manualLayout>
                  <c:x val="-0.19443599525957428"/>
                  <c:y val="4.3048196428965804E-2"/>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C85-4738-B00E-7DAD05B7AF5C}"/>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'[seguimiento pptal inversion a 30 sept 2023 - UAECOB (1).xls]Hoja1'!$C$7:$D$7</c:f>
              <c:strCache>
                <c:ptCount val="2"/>
                <c:pt idx="0">
                  <c:v>Giros</c:v>
                </c:pt>
                <c:pt idx="1">
                  <c:v>Apropicaciones</c:v>
                </c:pt>
              </c:strCache>
            </c:strRef>
          </c:cat>
          <c:val>
            <c:numRef>
              <c:f>'[seguimiento pptal inversion a 30 sept 2023 - UAECOB (1).xls]Hoja1'!$C$8:$D$8</c:f>
              <c:numCache>
                <c:formatCode>0%</c:formatCode>
                <c:ptCount val="2"/>
                <c:pt idx="0">
                  <c:v>0.55710000000000004</c:v>
                </c:pt>
                <c:pt idx="1">
                  <c:v>0.44</c:v>
                </c:pt>
              </c:numCache>
            </c:numRef>
          </c:val>
          <c:extLst>
            <c:ext xmlns:c16="http://schemas.microsoft.com/office/drawing/2014/chart" uri="{C3380CC4-5D6E-409C-BE32-E72D297353CC}">
              <c16:uniqueId val="{00000004-0C85-4738-B00E-7DAD05B7AF5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2.xml"/><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91EAB-541E-4E05-9EB7-C6071FC02209}" type="doc">
      <dgm:prSet loTypeId="urn:microsoft.com/office/officeart/2008/layout/HorizontalMultiLevelHierarchy" loCatId="hierarchy" qsTypeId="urn:microsoft.com/office/officeart/2005/8/quickstyle/simple5" qsCatId="simple" csTypeId="urn:microsoft.com/office/officeart/2005/8/colors/colorful2" csCatId="colorful" phldr="1"/>
      <dgm:spPr/>
      <dgm:t>
        <a:bodyPr/>
        <a:lstStyle/>
        <a:p>
          <a:endParaRPr lang="es-CO"/>
        </a:p>
      </dgm:t>
    </dgm:pt>
    <dgm:pt modelId="{C2B39366-576E-40D3-9D58-9AB2FB95E346}">
      <dgm:prSet phldrT="[Texto]" custT="1"/>
      <dgm:spPr>
        <a:solidFill>
          <a:srgbClr val="FFC000"/>
        </a:solidFill>
      </dgm:spPr>
      <dgm:t>
        <a:bodyPr/>
        <a:lstStyle/>
        <a:p>
          <a:r>
            <a:rPr lang="es-MX" sz="2000" b="1" baseline="0">
              <a:solidFill>
                <a:schemeClr val="tx1"/>
              </a:solidFill>
              <a:latin typeface="+mj-lt"/>
            </a:rPr>
            <a:t>Informe de seguimiento a la planeación institucional- </a:t>
          </a:r>
          <a:endParaRPr lang="es-CO" sz="2000" baseline="0">
            <a:solidFill>
              <a:schemeClr val="tx1"/>
            </a:solidFill>
            <a:latin typeface="+mj-lt"/>
          </a:endParaRPr>
        </a:p>
      </dgm:t>
    </dgm:pt>
    <dgm:pt modelId="{ECF53DDF-BAA1-4A3F-9E6C-BA6C74BAC06D}" type="parTrans" cxnId="{12731B65-204D-42BB-A7AB-A55AD392C96E}">
      <dgm:prSet/>
      <dgm:spPr/>
      <dgm:t>
        <a:bodyPr/>
        <a:lstStyle/>
        <a:p>
          <a:endParaRPr lang="es-CO" sz="2000">
            <a:latin typeface="+mj-lt"/>
          </a:endParaRPr>
        </a:p>
      </dgm:t>
    </dgm:pt>
    <dgm:pt modelId="{8118CE52-8731-437A-9F76-970C2B345F40}" type="sibTrans" cxnId="{12731B65-204D-42BB-A7AB-A55AD392C96E}">
      <dgm:prSet/>
      <dgm:spPr/>
      <dgm:t>
        <a:bodyPr/>
        <a:lstStyle/>
        <a:p>
          <a:endParaRPr lang="es-CO" sz="2000">
            <a:latin typeface="+mj-lt"/>
          </a:endParaRPr>
        </a:p>
      </dgm:t>
    </dgm:pt>
    <dgm:pt modelId="{47E05F7D-E4C2-4558-A994-A52204D89807}">
      <dgm:prSet phldrT="[Texto]" custT="1"/>
      <dgm:spPr>
        <a:solidFill>
          <a:srgbClr val="C00000"/>
        </a:solidFill>
      </dgm:spPr>
      <dgm:t>
        <a:bodyPr spcFirstLastPara="0" vert="horz" wrap="square" lIns="15875" tIns="15875" rIns="15875" bIns="15875" numCol="1" spcCol="1270" anchor="ctr" anchorCtr="0"/>
        <a:lstStyle/>
        <a:p>
          <a:r>
            <a:rPr lang="es-MX" sz="2000" b="0" kern="1200" baseline="0">
              <a:latin typeface="+mj-lt"/>
              <a:ea typeface="+mn-ea"/>
              <a:cs typeface="+mn-cs"/>
            </a:rPr>
            <a:t>Metodología</a:t>
          </a:r>
          <a:r>
            <a:rPr lang="es-MX" sz="2000" kern="1200">
              <a:latin typeface="+mj-lt"/>
            </a:rPr>
            <a:t> </a:t>
          </a:r>
          <a:endParaRPr lang="es-CO" sz="2000" kern="1200">
            <a:latin typeface="+mj-l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F1019EC-6FA2-4ABE-A23C-7575E9DFC3F0}" type="parTrans" cxnId="{2A1A5DB1-45A7-47E1-92D9-651385A9FB1D}">
      <dgm:prSet custT="1"/>
      <dgm:spPr/>
      <dgm:t>
        <a:bodyPr/>
        <a:lstStyle/>
        <a:p>
          <a:endParaRPr lang="es-CO" sz="2000">
            <a:latin typeface="+mj-lt"/>
          </a:endParaRPr>
        </a:p>
      </dgm:t>
    </dgm:pt>
    <dgm:pt modelId="{71CF23DA-1FDF-4F0E-9D27-6AFC4ED0C2E6}" type="sibTrans" cxnId="{2A1A5DB1-45A7-47E1-92D9-651385A9FB1D}">
      <dgm:prSet/>
      <dgm:spPr/>
      <dgm:t>
        <a:bodyPr/>
        <a:lstStyle/>
        <a:p>
          <a:endParaRPr lang="es-CO" sz="2000">
            <a:latin typeface="+mj-lt"/>
          </a:endParaRPr>
        </a:p>
      </dgm:t>
    </dgm:pt>
    <dgm:pt modelId="{7B37C6D5-3291-484F-BBA2-4608BB8F79AB}">
      <dgm:prSet phldrT="[Texto]" custT="1"/>
      <dgm:spPr>
        <a:solidFill>
          <a:srgbClr val="C00000"/>
        </a:solidFill>
      </dgm:spPr>
      <dgm:t>
        <a:bodyPr spcFirstLastPara="0" vert="horz" wrap="square" lIns="15875" tIns="15875" rIns="15875" bIns="15875" numCol="1" spcCol="1270" anchor="ctr" anchorCtr="0"/>
        <a:lstStyle/>
        <a:p>
          <a:pPr marL="0" lvl="0" indent="0" algn="ctr" defTabSz="1111250">
            <a:lnSpc>
              <a:spcPct val="90000"/>
            </a:lnSpc>
            <a:spcBef>
              <a:spcPct val="0"/>
            </a:spcBef>
            <a:spcAft>
              <a:spcPct val="35000"/>
            </a:spcAft>
            <a:buNone/>
          </a:pPr>
          <a:r>
            <a:rPr lang="es-MX" sz="2000" b="0" kern="1200" baseline="0">
              <a:latin typeface="+mj-lt"/>
              <a:ea typeface="+mn-ea"/>
              <a:cs typeface="+mn-cs"/>
            </a:rPr>
            <a:t>Plan Estratégico Institucional</a:t>
          </a:r>
          <a:endParaRPr lang="es-CO" sz="2000" b="0" kern="1200" baseline="0">
            <a:latin typeface="+mj-lt"/>
            <a:ea typeface="+mn-ea"/>
            <a:cs typeface="+mn-cs"/>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4C2D7CC-F1F0-45FF-9B08-136232813A85}" type="parTrans" cxnId="{44E11089-4B27-4978-9935-347A2DCBCA61}">
      <dgm:prSet custT="1"/>
      <dgm:spPr/>
      <dgm:t>
        <a:bodyPr/>
        <a:lstStyle/>
        <a:p>
          <a:endParaRPr lang="es-CO" sz="2000">
            <a:latin typeface="+mj-lt"/>
          </a:endParaRPr>
        </a:p>
      </dgm:t>
    </dgm:pt>
    <dgm:pt modelId="{86D4DEC6-6032-49D5-B336-820A3E091BAB}" type="sibTrans" cxnId="{44E11089-4B27-4978-9935-347A2DCBCA61}">
      <dgm:prSet/>
      <dgm:spPr/>
      <dgm:t>
        <a:bodyPr/>
        <a:lstStyle/>
        <a:p>
          <a:endParaRPr lang="es-CO" sz="2000">
            <a:latin typeface="+mj-lt"/>
          </a:endParaRPr>
        </a:p>
      </dgm:t>
    </dgm:pt>
    <dgm:pt modelId="{DB406682-5394-4BE5-82A2-55BEB6B844BB}">
      <dgm:prSet phldrT="[Texto]" custT="1"/>
      <dgm:spPr>
        <a:solidFill>
          <a:srgbClr val="C00000"/>
        </a:solidFill>
      </dgm:spPr>
      <dgm:t>
        <a:bodyPr/>
        <a:lstStyle/>
        <a:p>
          <a:r>
            <a:rPr lang="es-CO" sz="2000" kern="1200">
              <a:latin typeface="+mj-lt"/>
            </a:rPr>
            <a:t>Indicadores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FF09A66-D691-43C6-88E8-97812D7D65D2}" type="parTrans" cxnId="{5A219B89-6E34-4184-A6A8-D5358038CDCD}">
      <dgm:prSet custT="1"/>
      <dgm:spPr/>
      <dgm:t>
        <a:bodyPr/>
        <a:lstStyle/>
        <a:p>
          <a:endParaRPr lang="es-CO" sz="2000">
            <a:latin typeface="+mj-lt"/>
          </a:endParaRPr>
        </a:p>
      </dgm:t>
    </dgm:pt>
    <dgm:pt modelId="{1AA1C4B5-D859-4974-8EB2-751540EB82BA}" type="sibTrans" cxnId="{5A219B89-6E34-4184-A6A8-D5358038CDCD}">
      <dgm:prSet/>
      <dgm:spPr/>
      <dgm:t>
        <a:bodyPr/>
        <a:lstStyle/>
        <a:p>
          <a:endParaRPr lang="es-CO" sz="2000">
            <a:latin typeface="+mj-lt"/>
          </a:endParaRPr>
        </a:p>
      </dgm:t>
    </dgm:pt>
    <dgm:pt modelId="{805415DA-C0E3-40BC-BA28-F16995FB8DCE}">
      <dgm:prSet phldrT="[Texto]" custT="1"/>
      <dgm:spPr>
        <a:solidFill>
          <a:srgbClr val="C00000"/>
        </a:solidFill>
      </dgm:spPr>
      <dgm:t>
        <a:bodyPr/>
        <a:lstStyle/>
        <a:p>
          <a:r>
            <a:rPr lang="es-CO" sz="2000">
              <a:latin typeface="+mj-lt"/>
            </a:rPr>
            <a:t>Planes Institucionales </a:t>
          </a:r>
        </a:p>
      </dgm:t>
    </dgm:pt>
    <dgm:pt modelId="{802AD754-CEEB-4213-B5C0-1A18311D6EC4}" type="parTrans" cxnId="{4BC17BE8-A2D6-4B44-B655-463D5CD6646E}">
      <dgm:prSet custT="1"/>
      <dgm:spPr/>
      <dgm:t>
        <a:bodyPr/>
        <a:lstStyle/>
        <a:p>
          <a:endParaRPr lang="es-CO" sz="2000">
            <a:latin typeface="+mj-lt"/>
          </a:endParaRPr>
        </a:p>
      </dgm:t>
    </dgm:pt>
    <dgm:pt modelId="{A21FF201-D5F3-4D6E-A187-4C34EB4493F7}" type="sibTrans" cxnId="{4BC17BE8-A2D6-4B44-B655-463D5CD6646E}">
      <dgm:prSet/>
      <dgm:spPr/>
      <dgm:t>
        <a:bodyPr/>
        <a:lstStyle/>
        <a:p>
          <a:endParaRPr lang="es-CO" sz="2000">
            <a:latin typeface="+mj-lt"/>
          </a:endParaRPr>
        </a:p>
      </dgm:t>
    </dgm:pt>
    <dgm:pt modelId="{1D11FF53-D389-49DA-9BDF-62914E346132}">
      <dgm:prSet phldrT="[Texto]" custT="1"/>
      <dgm:spPr>
        <a:solidFill>
          <a:srgbClr val="C00000"/>
        </a:solidFill>
      </dgm:spPr>
      <dgm:t>
        <a:bodyPr/>
        <a:lstStyle/>
        <a:p>
          <a:r>
            <a:rPr lang="es-MX" sz="2000" baseline="0">
              <a:latin typeface="+mj-lt"/>
            </a:rPr>
            <a:t> Ejecución presupuestal </a:t>
          </a:r>
          <a:endParaRPr lang="es-CO" sz="2000" baseline="0">
            <a:latin typeface="+mj-l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14D3027-B239-4AF8-B17E-C060B8A44325}" type="parTrans" cxnId="{0BEEDF89-D668-4409-8CE0-266B358B9D01}">
      <dgm:prSet custT="1"/>
      <dgm:spPr/>
      <dgm:t>
        <a:bodyPr/>
        <a:lstStyle/>
        <a:p>
          <a:endParaRPr lang="es-CO" sz="2000">
            <a:latin typeface="+mj-lt"/>
          </a:endParaRPr>
        </a:p>
      </dgm:t>
    </dgm:pt>
    <dgm:pt modelId="{065E937D-1D10-4149-92EB-D784B7D91784}" type="sibTrans" cxnId="{0BEEDF89-D668-4409-8CE0-266B358B9D01}">
      <dgm:prSet/>
      <dgm:spPr/>
      <dgm:t>
        <a:bodyPr/>
        <a:lstStyle/>
        <a:p>
          <a:endParaRPr lang="es-CO" sz="2000">
            <a:latin typeface="+mj-lt"/>
          </a:endParaRPr>
        </a:p>
      </dgm:t>
    </dgm:pt>
    <dgm:pt modelId="{30B6585F-91A1-409D-8243-7F86D2D1C76C}">
      <dgm:prSet phldrT="[Texto]" custT="1"/>
      <dgm:spPr>
        <a:solidFill>
          <a:srgbClr val="C00000"/>
        </a:solidFill>
      </dgm:spPr>
      <dgm:t>
        <a:bodyPr/>
        <a:lstStyle/>
        <a:p>
          <a:r>
            <a:rPr lang="es-MX" sz="2000" kern="1200">
              <a:latin typeface="+mj-lt"/>
            </a:rPr>
            <a:t>Plan de Acción</a:t>
          </a:r>
          <a:endParaRPr lang="es-CO" sz="2000" kern="1200">
            <a:latin typeface="+mj-l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4F361E1-EC23-4F7D-8D24-0F02BCE3A19A}" type="parTrans" cxnId="{8BD81BC1-74B0-4EDD-96BE-F406922330FD}">
      <dgm:prSet custT="1"/>
      <dgm:spPr/>
      <dgm:t>
        <a:bodyPr/>
        <a:lstStyle/>
        <a:p>
          <a:endParaRPr lang="es-CO" sz="2000">
            <a:latin typeface="+mj-lt"/>
          </a:endParaRPr>
        </a:p>
      </dgm:t>
    </dgm:pt>
    <dgm:pt modelId="{86DF215F-B3EC-44ED-8C7F-407E4F212731}" type="sibTrans" cxnId="{8BD81BC1-74B0-4EDD-96BE-F406922330FD}">
      <dgm:prSet/>
      <dgm:spPr/>
      <dgm:t>
        <a:bodyPr/>
        <a:lstStyle/>
        <a:p>
          <a:endParaRPr lang="es-CO" sz="2000">
            <a:latin typeface="+mj-lt"/>
          </a:endParaRPr>
        </a:p>
      </dgm:t>
    </dgm:pt>
    <dgm:pt modelId="{6A88ABA3-2A81-4474-B2AC-C1C214CE8013}">
      <dgm:prSet phldrT="[Texto]" custT="1"/>
      <dgm:spPr>
        <a:solidFill>
          <a:srgbClr val="C00000"/>
        </a:solidFill>
      </dgm:spPr>
      <dgm:t>
        <a:bodyPr/>
        <a:lstStyle/>
        <a:p>
          <a:r>
            <a:rPr lang="es-MX" sz="2000">
              <a:latin typeface="+mj-lt"/>
            </a:rPr>
            <a:t>Modelo Integrado de Planeación y Gestión MIPG</a:t>
          </a:r>
          <a:endParaRPr lang="es-CO" sz="2000">
            <a:latin typeface="+mj-lt"/>
          </a:endParaRPr>
        </a:p>
      </dgm:t>
    </dgm:pt>
    <dgm:pt modelId="{764C4E41-5086-42F0-917B-D8A8528D7C1B}" type="parTrans" cxnId="{BA6E730D-076C-447E-81C6-68D21783A704}">
      <dgm:prSet custT="1"/>
      <dgm:spPr/>
      <dgm:t>
        <a:bodyPr/>
        <a:lstStyle/>
        <a:p>
          <a:endParaRPr lang="es-CO" sz="2000">
            <a:latin typeface="+mj-lt"/>
          </a:endParaRPr>
        </a:p>
      </dgm:t>
    </dgm:pt>
    <dgm:pt modelId="{D2F4DEA1-A34E-4483-96DB-798217CEC72E}" type="sibTrans" cxnId="{BA6E730D-076C-447E-81C6-68D21783A704}">
      <dgm:prSet/>
      <dgm:spPr/>
      <dgm:t>
        <a:bodyPr/>
        <a:lstStyle/>
        <a:p>
          <a:endParaRPr lang="es-CO" sz="2000">
            <a:latin typeface="+mj-lt"/>
          </a:endParaRPr>
        </a:p>
      </dgm:t>
    </dgm:pt>
    <dgm:pt modelId="{67587217-649B-4CAF-BCF1-626E2D741780}" type="pres">
      <dgm:prSet presAssocID="{C5091EAB-541E-4E05-9EB7-C6071FC02209}" presName="Name0" presStyleCnt="0">
        <dgm:presLayoutVars>
          <dgm:chPref val="1"/>
          <dgm:dir/>
          <dgm:animOne val="branch"/>
          <dgm:animLvl val="lvl"/>
          <dgm:resizeHandles val="exact"/>
        </dgm:presLayoutVars>
      </dgm:prSet>
      <dgm:spPr/>
      <dgm:t>
        <a:bodyPr/>
        <a:lstStyle/>
        <a:p>
          <a:endParaRPr lang="es-ES"/>
        </a:p>
      </dgm:t>
    </dgm:pt>
    <dgm:pt modelId="{514CA1A6-6554-4504-97BC-481BDE2388B9}" type="pres">
      <dgm:prSet presAssocID="{C2B39366-576E-40D3-9D58-9AB2FB95E346}" presName="root1" presStyleCnt="0"/>
      <dgm:spPr/>
    </dgm:pt>
    <dgm:pt modelId="{A9E753ED-4C9C-4B68-9352-E43541E92C53}" type="pres">
      <dgm:prSet presAssocID="{C2B39366-576E-40D3-9D58-9AB2FB95E346}" presName="LevelOneTextNode" presStyleLbl="node0" presStyleIdx="0" presStyleCnt="1">
        <dgm:presLayoutVars>
          <dgm:chPref val="3"/>
        </dgm:presLayoutVars>
      </dgm:prSet>
      <dgm:spPr/>
      <dgm:t>
        <a:bodyPr/>
        <a:lstStyle/>
        <a:p>
          <a:endParaRPr lang="es-ES"/>
        </a:p>
      </dgm:t>
    </dgm:pt>
    <dgm:pt modelId="{390D5B99-79EA-4766-9956-D29A0ACE28BB}" type="pres">
      <dgm:prSet presAssocID="{C2B39366-576E-40D3-9D58-9AB2FB95E346}" presName="level2hierChild" presStyleCnt="0"/>
      <dgm:spPr/>
    </dgm:pt>
    <dgm:pt modelId="{5AD3E845-287D-4228-BA67-F119821C0DA2}" type="pres">
      <dgm:prSet presAssocID="{5F1019EC-6FA2-4ABE-A23C-7575E9DFC3F0}" presName="conn2-1" presStyleLbl="parChTrans1D2" presStyleIdx="0" presStyleCnt="7"/>
      <dgm:spPr/>
      <dgm:t>
        <a:bodyPr/>
        <a:lstStyle/>
        <a:p>
          <a:endParaRPr lang="es-ES"/>
        </a:p>
      </dgm:t>
    </dgm:pt>
    <dgm:pt modelId="{C93A6E2F-B7F2-4520-84AB-1E0880FF53F7}" type="pres">
      <dgm:prSet presAssocID="{5F1019EC-6FA2-4ABE-A23C-7575E9DFC3F0}" presName="connTx" presStyleLbl="parChTrans1D2" presStyleIdx="0" presStyleCnt="7"/>
      <dgm:spPr/>
      <dgm:t>
        <a:bodyPr/>
        <a:lstStyle/>
        <a:p>
          <a:endParaRPr lang="es-ES"/>
        </a:p>
      </dgm:t>
    </dgm:pt>
    <dgm:pt modelId="{AEE148F3-AD7A-4580-9E2F-F1D84BC2F2C2}" type="pres">
      <dgm:prSet presAssocID="{47E05F7D-E4C2-4558-A994-A52204D89807}" presName="root2" presStyleCnt="0"/>
      <dgm:spPr/>
    </dgm:pt>
    <dgm:pt modelId="{F14ED13E-246D-4D12-88C2-CC28E299B35D}" type="pres">
      <dgm:prSet presAssocID="{47E05F7D-E4C2-4558-A994-A52204D89807}" presName="LevelTwoTextNode" presStyleLbl="node2" presStyleIdx="0" presStyleCnt="7" custLinFactNeighborY="1909">
        <dgm:presLayoutVars>
          <dgm:chPref val="3"/>
        </dgm:presLayoutVars>
      </dgm:prSet>
      <dgm:spPr>
        <a:xfrm>
          <a:off x="2152179" y="861126"/>
          <a:ext cx="2255672" cy="687705"/>
        </a:xfrm>
        <a:prstGeom prst="rect">
          <a:avLst/>
        </a:prstGeom>
      </dgm:spPr>
      <dgm:t>
        <a:bodyPr/>
        <a:lstStyle/>
        <a:p>
          <a:endParaRPr lang="es-ES"/>
        </a:p>
      </dgm:t>
    </dgm:pt>
    <dgm:pt modelId="{40ABBFAC-C149-4485-9EDA-D5BF1A928D5D}" type="pres">
      <dgm:prSet presAssocID="{47E05F7D-E4C2-4558-A994-A52204D89807}" presName="level3hierChild" presStyleCnt="0"/>
      <dgm:spPr/>
    </dgm:pt>
    <dgm:pt modelId="{1C917F4E-99FA-471A-BA6B-6838E643FDE5}" type="pres">
      <dgm:prSet presAssocID="{44C2D7CC-F1F0-45FF-9B08-136232813A85}" presName="conn2-1" presStyleLbl="parChTrans1D2" presStyleIdx="1" presStyleCnt="7"/>
      <dgm:spPr/>
      <dgm:t>
        <a:bodyPr/>
        <a:lstStyle/>
        <a:p>
          <a:endParaRPr lang="es-ES"/>
        </a:p>
      </dgm:t>
    </dgm:pt>
    <dgm:pt modelId="{1B10F49B-FF08-471D-BC8F-CA598D500CFA}" type="pres">
      <dgm:prSet presAssocID="{44C2D7CC-F1F0-45FF-9B08-136232813A85}" presName="connTx" presStyleLbl="parChTrans1D2" presStyleIdx="1" presStyleCnt="7"/>
      <dgm:spPr/>
      <dgm:t>
        <a:bodyPr/>
        <a:lstStyle/>
        <a:p>
          <a:endParaRPr lang="es-ES"/>
        </a:p>
      </dgm:t>
    </dgm:pt>
    <dgm:pt modelId="{60D75430-F7F3-4000-A8D0-CDCB14A8B326}" type="pres">
      <dgm:prSet presAssocID="{7B37C6D5-3291-484F-BBA2-4608BB8F79AB}" presName="root2" presStyleCnt="0"/>
      <dgm:spPr/>
    </dgm:pt>
    <dgm:pt modelId="{616A259F-FD35-4DC1-8094-D64497B3370C}" type="pres">
      <dgm:prSet presAssocID="{7B37C6D5-3291-484F-BBA2-4608BB8F79AB}" presName="LevelTwoTextNode" presStyleLbl="node2" presStyleIdx="1" presStyleCnt="7">
        <dgm:presLayoutVars>
          <dgm:chPref val="3"/>
        </dgm:presLayoutVars>
      </dgm:prSet>
      <dgm:spPr>
        <a:xfrm>
          <a:off x="2154046" y="1721722"/>
          <a:ext cx="2253469" cy="687033"/>
        </a:xfrm>
        <a:prstGeom prst="rect">
          <a:avLst/>
        </a:prstGeom>
      </dgm:spPr>
      <dgm:t>
        <a:bodyPr/>
        <a:lstStyle/>
        <a:p>
          <a:endParaRPr lang="es-ES"/>
        </a:p>
      </dgm:t>
    </dgm:pt>
    <dgm:pt modelId="{C4C37CB4-6591-460A-A8CA-53FDE9889A04}" type="pres">
      <dgm:prSet presAssocID="{7B37C6D5-3291-484F-BBA2-4608BB8F79AB}" presName="level3hierChild" presStyleCnt="0"/>
      <dgm:spPr/>
    </dgm:pt>
    <dgm:pt modelId="{A6A9C85C-6072-466E-BC3A-1A84E1B6BFCA}" type="pres">
      <dgm:prSet presAssocID="{5FF09A66-D691-43C6-88E8-97812D7D65D2}" presName="conn2-1" presStyleLbl="parChTrans1D2" presStyleIdx="2" presStyleCnt="7"/>
      <dgm:spPr/>
      <dgm:t>
        <a:bodyPr/>
        <a:lstStyle/>
        <a:p>
          <a:endParaRPr lang="es-ES"/>
        </a:p>
      </dgm:t>
    </dgm:pt>
    <dgm:pt modelId="{629F428A-9F40-41E1-A325-B62C9D5353B4}" type="pres">
      <dgm:prSet presAssocID="{5FF09A66-D691-43C6-88E8-97812D7D65D2}" presName="connTx" presStyleLbl="parChTrans1D2" presStyleIdx="2" presStyleCnt="7"/>
      <dgm:spPr/>
      <dgm:t>
        <a:bodyPr/>
        <a:lstStyle/>
        <a:p>
          <a:endParaRPr lang="es-ES"/>
        </a:p>
      </dgm:t>
    </dgm:pt>
    <dgm:pt modelId="{4C1AD400-8153-42AE-B453-B6D8A56E0AFD}" type="pres">
      <dgm:prSet presAssocID="{DB406682-5394-4BE5-82A2-55BEB6B844BB}" presName="root2" presStyleCnt="0"/>
      <dgm:spPr/>
    </dgm:pt>
    <dgm:pt modelId="{8DA892D4-B018-4944-8C19-A31EE9E80A6D}" type="pres">
      <dgm:prSet presAssocID="{DB406682-5394-4BE5-82A2-55BEB6B844BB}" presName="LevelTwoTextNode" presStyleLbl="node2" presStyleIdx="2" presStyleCnt="7">
        <dgm:presLayoutVars>
          <dgm:chPref val="3"/>
        </dgm:presLayoutVars>
      </dgm:prSet>
      <dgm:spPr/>
      <dgm:t>
        <a:bodyPr/>
        <a:lstStyle/>
        <a:p>
          <a:endParaRPr lang="es-ES"/>
        </a:p>
      </dgm:t>
    </dgm:pt>
    <dgm:pt modelId="{9A606462-005D-47BE-B2CE-AF86C96638A9}" type="pres">
      <dgm:prSet presAssocID="{DB406682-5394-4BE5-82A2-55BEB6B844BB}" presName="level3hierChild" presStyleCnt="0"/>
      <dgm:spPr/>
    </dgm:pt>
    <dgm:pt modelId="{9B6F14D5-73F3-401E-B5CA-4D996E4EBE83}" type="pres">
      <dgm:prSet presAssocID="{B4F361E1-EC23-4F7D-8D24-0F02BCE3A19A}" presName="conn2-1" presStyleLbl="parChTrans1D2" presStyleIdx="3" presStyleCnt="7"/>
      <dgm:spPr/>
      <dgm:t>
        <a:bodyPr/>
        <a:lstStyle/>
        <a:p>
          <a:endParaRPr lang="es-ES"/>
        </a:p>
      </dgm:t>
    </dgm:pt>
    <dgm:pt modelId="{356D0921-585E-48DA-BC60-3FD6DB6D9FF9}" type="pres">
      <dgm:prSet presAssocID="{B4F361E1-EC23-4F7D-8D24-0F02BCE3A19A}" presName="connTx" presStyleLbl="parChTrans1D2" presStyleIdx="3" presStyleCnt="7"/>
      <dgm:spPr/>
      <dgm:t>
        <a:bodyPr/>
        <a:lstStyle/>
        <a:p>
          <a:endParaRPr lang="es-ES"/>
        </a:p>
      </dgm:t>
    </dgm:pt>
    <dgm:pt modelId="{C2C072CD-8154-420F-BF1C-2A7675ACC6CC}" type="pres">
      <dgm:prSet presAssocID="{30B6585F-91A1-409D-8243-7F86D2D1C76C}" presName="root2" presStyleCnt="0"/>
      <dgm:spPr/>
    </dgm:pt>
    <dgm:pt modelId="{2C76CF78-5C7F-4863-A99D-39F65DD3EF7B}" type="pres">
      <dgm:prSet presAssocID="{30B6585F-91A1-409D-8243-7F86D2D1C76C}" presName="LevelTwoTextNode" presStyleLbl="node2" presStyleIdx="3" presStyleCnt="7">
        <dgm:presLayoutVars>
          <dgm:chPref val="3"/>
        </dgm:presLayoutVars>
      </dgm:prSet>
      <dgm:spPr/>
      <dgm:t>
        <a:bodyPr/>
        <a:lstStyle/>
        <a:p>
          <a:endParaRPr lang="es-ES"/>
        </a:p>
      </dgm:t>
    </dgm:pt>
    <dgm:pt modelId="{6766A776-941C-4EFE-BFEB-67EA4048DF34}" type="pres">
      <dgm:prSet presAssocID="{30B6585F-91A1-409D-8243-7F86D2D1C76C}" presName="level3hierChild" presStyleCnt="0"/>
      <dgm:spPr/>
    </dgm:pt>
    <dgm:pt modelId="{4859FB89-1B73-4F1A-9DD1-5D682955FDAC}" type="pres">
      <dgm:prSet presAssocID="{802AD754-CEEB-4213-B5C0-1A18311D6EC4}" presName="conn2-1" presStyleLbl="parChTrans1D2" presStyleIdx="4" presStyleCnt="7"/>
      <dgm:spPr/>
      <dgm:t>
        <a:bodyPr/>
        <a:lstStyle/>
        <a:p>
          <a:endParaRPr lang="es-ES"/>
        </a:p>
      </dgm:t>
    </dgm:pt>
    <dgm:pt modelId="{E6588C13-18F7-48A0-B48F-1D87E7102678}" type="pres">
      <dgm:prSet presAssocID="{802AD754-CEEB-4213-B5C0-1A18311D6EC4}" presName="connTx" presStyleLbl="parChTrans1D2" presStyleIdx="4" presStyleCnt="7"/>
      <dgm:spPr/>
      <dgm:t>
        <a:bodyPr/>
        <a:lstStyle/>
        <a:p>
          <a:endParaRPr lang="es-ES"/>
        </a:p>
      </dgm:t>
    </dgm:pt>
    <dgm:pt modelId="{34E834C3-C771-4772-AC47-F679A93AF01C}" type="pres">
      <dgm:prSet presAssocID="{805415DA-C0E3-40BC-BA28-F16995FB8DCE}" presName="root2" presStyleCnt="0"/>
      <dgm:spPr/>
    </dgm:pt>
    <dgm:pt modelId="{C3BC0800-E68E-48A9-9523-6672C45C80D1}" type="pres">
      <dgm:prSet presAssocID="{805415DA-C0E3-40BC-BA28-F16995FB8DCE}" presName="LevelTwoTextNode" presStyleLbl="node2" presStyleIdx="4" presStyleCnt="7">
        <dgm:presLayoutVars>
          <dgm:chPref val="3"/>
        </dgm:presLayoutVars>
      </dgm:prSet>
      <dgm:spPr/>
      <dgm:t>
        <a:bodyPr/>
        <a:lstStyle/>
        <a:p>
          <a:endParaRPr lang="es-ES"/>
        </a:p>
      </dgm:t>
    </dgm:pt>
    <dgm:pt modelId="{D67BC9AC-74AB-45F0-9618-D8F499CE097A}" type="pres">
      <dgm:prSet presAssocID="{805415DA-C0E3-40BC-BA28-F16995FB8DCE}" presName="level3hierChild" presStyleCnt="0"/>
      <dgm:spPr/>
    </dgm:pt>
    <dgm:pt modelId="{7E621A57-6E5F-434E-90B0-40817C95BEE9}" type="pres">
      <dgm:prSet presAssocID="{764C4E41-5086-42F0-917B-D8A8528D7C1B}" presName="conn2-1" presStyleLbl="parChTrans1D2" presStyleIdx="5" presStyleCnt="7"/>
      <dgm:spPr/>
      <dgm:t>
        <a:bodyPr/>
        <a:lstStyle/>
        <a:p>
          <a:endParaRPr lang="es-ES"/>
        </a:p>
      </dgm:t>
    </dgm:pt>
    <dgm:pt modelId="{589143AA-D544-4EE7-A6AD-5F383AEAD24A}" type="pres">
      <dgm:prSet presAssocID="{764C4E41-5086-42F0-917B-D8A8528D7C1B}" presName="connTx" presStyleLbl="parChTrans1D2" presStyleIdx="5" presStyleCnt="7"/>
      <dgm:spPr/>
      <dgm:t>
        <a:bodyPr/>
        <a:lstStyle/>
        <a:p>
          <a:endParaRPr lang="es-ES"/>
        </a:p>
      </dgm:t>
    </dgm:pt>
    <dgm:pt modelId="{4641F253-84AD-47AA-B574-5FB5C602E6F5}" type="pres">
      <dgm:prSet presAssocID="{6A88ABA3-2A81-4474-B2AC-C1C214CE8013}" presName="root2" presStyleCnt="0"/>
      <dgm:spPr/>
    </dgm:pt>
    <dgm:pt modelId="{757C20C3-05FA-49E2-BF38-A180406CC67A}" type="pres">
      <dgm:prSet presAssocID="{6A88ABA3-2A81-4474-B2AC-C1C214CE8013}" presName="LevelTwoTextNode" presStyleLbl="node2" presStyleIdx="5" presStyleCnt="7">
        <dgm:presLayoutVars>
          <dgm:chPref val="3"/>
        </dgm:presLayoutVars>
      </dgm:prSet>
      <dgm:spPr/>
      <dgm:t>
        <a:bodyPr/>
        <a:lstStyle/>
        <a:p>
          <a:endParaRPr lang="es-ES"/>
        </a:p>
      </dgm:t>
    </dgm:pt>
    <dgm:pt modelId="{799AEBBF-2865-41BF-A99A-2C594EF0C3C7}" type="pres">
      <dgm:prSet presAssocID="{6A88ABA3-2A81-4474-B2AC-C1C214CE8013}" presName="level3hierChild" presStyleCnt="0"/>
      <dgm:spPr/>
    </dgm:pt>
    <dgm:pt modelId="{14F6F588-9E56-40A2-BB85-8FFD9C05A9AF}" type="pres">
      <dgm:prSet presAssocID="{214D3027-B239-4AF8-B17E-C060B8A44325}" presName="conn2-1" presStyleLbl="parChTrans1D2" presStyleIdx="6" presStyleCnt="7"/>
      <dgm:spPr/>
      <dgm:t>
        <a:bodyPr/>
        <a:lstStyle/>
        <a:p>
          <a:endParaRPr lang="es-ES"/>
        </a:p>
      </dgm:t>
    </dgm:pt>
    <dgm:pt modelId="{953CAECC-CFD6-4B6A-82AC-12C4090215EB}" type="pres">
      <dgm:prSet presAssocID="{214D3027-B239-4AF8-B17E-C060B8A44325}" presName="connTx" presStyleLbl="parChTrans1D2" presStyleIdx="6" presStyleCnt="7"/>
      <dgm:spPr/>
      <dgm:t>
        <a:bodyPr/>
        <a:lstStyle/>
        <a:p>
          <a:endParaRPr lang="es-ES"/>
        </a:p>
      </dgm:t>
    </dgm:pt>
    <dgm:pt modelId="{1DCF37DE-CEF3-447A-876E-EB07C6EA6589}" type="pres">
      <dgm:prSet presAssocID="{1D11FF53-D389-49DA-9BDF-62914E346132}" presName="root2" presStyleCnt="0"/>
      <dgm:spPr/>
    </dgm:pt>
    <dgm:pt modelId="{F4AE9110-D770-460A-84C0-3ADB77428A8B}" type="pres">
      <dgm:prSet presAssocID="{1D11FF53-D389-49DA-9BDF-62914E346132}" presName="LevelTwoTextNode" presStyleLbl="node2" presStyleIdx="6" presStyleCnt="7">
        <dgm:presLayoutVars>
          <dgm:chPref val="3"/>
        </dgm:presLayoutVars>
      </dgm:prSet>
      <dgm:spPr/>
      <dgm:t>
        <a:bodyPr/>
        <a:lstStyle/>
        <a:p>
          <a:endParaRPr lang="es-ES"/>
        </a:p>
      </dgm:t>
    </dgm:pt>
    <dgm:pt modelId="{63DFC6B1-2509-4D6D-ADBD-75A712B8FDB8}" type="pres">
      <dgm:prSet presAssocID="{1D11FF53-D389-49DA-9BDF-62914E346132}" presName="level3hierChild" presStyleCnt="0"/>
      <dgm:spPr/>
    </dgm:pt>
  </dgm:ptLst>
  <dgm:cxnLst>
    <dgm:cxn modelId="{7A73D459-A642-4D1C-9433-15B276B767E0}" type="presOf" srcId="{C2B39366-576E-40D3-9D58-9AB2FB95E346}" destId="{A9E753ED-4C9C-4B68-9352-E43541E92C53}" srcOrd="0" destOrd="0" presId="urn:microsoft.com/office/officeart/2008/layout/HorizontalMultiLevelHierarchy"/>
    <dgm:cxn modelId="{AA7C7F9C-701E-4414-85AC-1246CE1AB04B}" type="presOf" srcId="{5F1019EC-6FA2-4ABE-A23C-7575E9DFC3F0}" destId="{5AD3E845-287D-4228-BA67-F119821C0DA2}" srcOrd="0" destOrd="0" presId="urn:microsoft.com/office/officeart/2008/layout/HorizontalMultiLevelHierarchy"/>
    <dgm:cxn modelId="{7E3A7385-3B5E-4342-9C88-CB9F5AB69FBA}" type="presOf" srcId="{B4F361E1-EC23-4F7D-8D24-0F02BCE3A19A}" destId="{356D0921-585E-48DA-BC60-3FD6DB6D9FF9}" srcOrd="1" destOrd="0" presId="urn:microsoft.com/office/officeart/2008/layout/HorizontalMultiLevelHierarchy"/>
    <dgm:cxn modelId="{C7CB267C-0E67-49E3-BAB1-EC863118BA63}" type="presOf" srcId="{44C2D7CC-F1F0-45FF-9B08-136232813A85}" destId="{1C917F4E-99FA-471A-BA6B-6838E643FDE5}" srcOrd="0" destOrd="0" presId="urn:microsoft.com/office/officeart/2008/layout/HorizontalMultiLevelHierarchy"/>
    <dgm:cxn modelId="{12731B65-204D-42BB-A7AB-A55AD392C96E}" srcId="{C5091EAB-541E-4E05-9EB7-C6071FC02209}" destId="{C2B39366-576E-40D3-9D58-9AB2FB95E346}" srcOrd="0" destOrd="0" parTransId="{ECF53DDF-BAA1-4A3F-9E6C-BA6C74BAC06D}" sibTransId="{8118CE52-8731-437A-9F76-970C2B345F40}"/>
    <dgm:cxn modelId="{4EAB0E11-6F1E-44C0-8503-A3F396258468}" type="presOf" srcId="{802AD754-CEEB-4213-B5C0-1A18311D6EC4}" destId="{4859FB89-1B73-4F1A-9DD1-5D682955FDAC}" srcOrd="0" destOrd="0" presId="urn:microsoft.com/office/officeart/2008/layout/HorizontalMultiLevelHierarchy"/>
    <dgm:cxn modelId="{4BC17BE8-A2D6-4B44-B655-463D5CD6646E}" srcId="{C2B39366-576E-40D3-9D58-9AB2FB95E346}" destId="{805415DA-C0E3-40BC-BA28-F16995FB8DCE}" srcOrd="4" destOrd="0" parTransId="{802AD754-CEEB-4213-B5C0-1A18311D6EC4}" sibTransId="{A21FF201-D5F3-4D6E-A187-4C34EB4493F7}"/>
    <dgm:cxn modelId="{B6A91785-0B28-48AF-B6CF-9DDF96A07967}" type="presOf" srcId="{30B6585F-91A1-409D-8243-7F86D2D1C76C}" destId="{2C76CF78-5C7F-4863-A99D-39F65DD3EF7B}" srcOrd="0" destOrd="0" presId="urn:microsoft.com/office/officeart/2008/layout/HorizontalMultiLevelHierarchy"/>
    <dgm:cxn modelId="{8BD81BC1-74B0-4EDD-96BE-F406922330FD}" srcId="{C2B39366-576E-40D3-9D58-9AB2FB95E346}" destId="{30B6585F-91A1-409D-8243-7F86D2D1C76C}" srcOrd="3" destOrd="0" parTransId="{B4F361E1-EC23-4F7D-8D24-0F02BCE3A19A}" sibTransId="{86DF215F-B3EC-44ED-8C7F-407E4F212731}"/>
    <dgm:cxn modelId="{EF93C1CA-9211-4D6E-8CBB-6578DF79CE79}" type="presOf" srcId="{7B37C6D5-3291-484F-BBA2-4608BB8F79AB}" destId="{616A259F-FD35-4DC1-8094-D64497B3370C}" srcOrd="0" destOrd="0" presId="urn:microsoft.com/office/officeart/2008/layout/HorizontalMultiLevelHierarchy"/>
    <dgm:cxn modelId="{C054AD98-C474-4B59-87F1-38A66D9843C9}" type="presOf" srcId="{5FF09A66-D691-43C6-88E8-97812D7D65D2}" destId="{A6A9C85C-6072-466E-BC3A-1A84E1B6BFCA}" srcOrd="0" destOrd="0" presId="urn:microsoft.com/office/officeart/2008/layout/HorizontalMultiLevelHierarchy"/>
    <dgm:cxn modelId="{6F23B52E-C620-4067-8E3A-3FC18327C2FB}" type="presOf" srcId="{5F1019EC-6FA2-4ABE-A23C-7575E9DFC3F0}" destId="{C93A6E2F-B7F2-4520-84AB-1E0880FF53F7}" srcOrd="1" destOrd="0" presId="urn:microsoft.com/office/officeart/2008/layout/HorizontalMultiLevelHierarchy"/>
    <dgm:cxn modelId="{83B4177A-67D7-40AD-81F5-A61F418FD8DC}" type="presOf" srcId="{44C2D7CC-F1F0-45FF-9B08-136232813A85}" destId="{1B10F49B-FF08-471D-BC8F-CA598D500CFA}" srcOrd="1" destOrd="0" presId="urn:microsoft.com/office/officeart/2008/layout/HorizontalMultiLevelHierarchy"/>
    <dgm:cxn modelId="{A8A01729-A2F8-474D-AF5F-37E568879761}" type="presOf" srcId="{805415DA-C0E3-40BC-BA28-F16995FB8DCE}" destId="{C3BC0800-E68E-48A9-9523-6672C45C80D1}" srcOrd="0" destOrd="0" presId="urn:microsoft.com/office/officeart/2008/layout/HorizontalMultiLevelHierarchy"/>
    <dgm:cxn modelId="{E2DB5163-B3A8-486F-A3C3-0ACB5505212D}" type="presOf" srcId="{C5091EAB-541E-4E05-9EB7-C6071FC02209}" destId="{67587217-649B-4CAF-BCF1-626E2D741780}" srcOrd="0" destOrd="0" presId="urn:microsoft.com/office/officeart/2008/layout/HorizontalMultiLevelHierarchy"/>
    <dgm:cxn modelId="{279AF400-7473-45F5-A159-57E569B210F2}" type="presOf" srcId="{1D11FF53-D389-49DA-9BDF-62914E346132}" destId="{F4AE9110-D770-460A-84C0-3ADB77428A8B}" srcOrd="0" destOrd="0" presId="urn:microsoft.com/office/officeart/2008/layout/HorizontalMultiLevelHierarchy"/>
    <dgm:cxn modelId="{F723BE33-83AA-43F6-BBEB-2AADCCAD8A8E}" type="presOf" srcId="{764C4E41-5086-42F0-917B-D8A8528D7C1B}" destId="{589143AA-D544-4EE7-A6AD-5F383AEAD24A}" srcOrd="1" destOrd="0" presId="urn:microsoft.com/office/officeart/2008/layout/HorizontalMultiLevelHierarchy"/>
    <dgm:cxn modelId="{BA6E730D-076C-447E-81C6-68D21783A704}" srcId="{C2B39366-576E-40D3-9D58-9AB2FB95E346}" destId="{6A88ABA3-2A81-4474-B2AC-C1C214CE8013}" srcOrd="5" destOrd="0" parTransId="{764C4E41-5086-42F0-917B-D8A8528D7C1B}" sibTransId="{D2F4DEA1-A34E-4483-96DB-798217CEC72E}"/>
    <dgm:cxn modelId="{4E8AADFE-2E43-4AF3-86FC-59E900025B0D}" type="presOf" srcId="{B4F361E1-EC23-4F7D-8D24-0F02BCE3A19A}" destId="{9B6F14D5-73F3-401E-B5CA-4D996E4EBE83}" srcOrd="0" destOrd="0" presId="urn:microsoft.com/office/officeart/2008/layout/HorizontalMultiLevelHierarchy"/>
    <dgm:cxn modelId="{44E11089-4B27-4978-9935-347A2DCBCA61}" srcId="{C2B39366-576E-40D3-9D58-9AB2FB95E346}" destId="{7B37C6D5-3291-484F-BBA2-4608BB8F79AB}" srcOrd="1" destOrd="0" parTransId="{44C2D7CC-F1F0-45FF-9B08-136232813A85}" sibTransId="{86D4DEC6-6032-49D5-B336-820A3E091BAB}"/>
    <dgm:cxn modelId="{0C52806B-B1EC-416F-9A28-85DC6DB18BF2}" type="presOf" srcId="{802AD754-CEEB-4213-B5C0-1A18311D6EC4}" destId="{E6588C13-18F7-48A0-B48F-1D87E7102678}" srcOrd="1" destOrd="0" presId="urn:microsoft.com/office/officeart/2008/layout/HorizontalMultiLevelHierarchy"/>
    <dgm:cxn modelId="{5A219B89-6E34-4184-A6A8-D5358038CDCD}" srcId="{C2B39366-576E-40D3-9D58-9AB2FB95E346}" destId="{DB406682-5394-4BE5-82A2-55BEB6B844BB}" srcOrd="2" destOrd="0" parTransId="{5FF09A66-D691-43C6-88E8-97812D7D65D2}" sibTransId="{1AA1C4B5-D859-4974-8EB2-751540EB82BA}"/>
    <dgm:cxn modelId="{61050C19-6BE6-4D22-A533-3B0B6618EE50}" type="presOf" srcId="{214D3027-B239-4AF8-B17E-C060B8A44325}" destId="{953CAECC-CFD6-4B6A-82AC-12C4090215EB}" srcOrd="1" destOrd="0" presId="urn:microsoft.com/office/officeart/2008/layout/HorizontalMultiLevelHierarchy"/>
    <dgm:cxn modelId="{002B187F-0554-4083-B659-039BDB05B2B6}" type="presOf" srcId="{47E05F7D-E4C2-4558-A994-A52204D89807}" destId="{F14ED13E-246D-4D12-88C2-CC28E299B35D}" srcOrd="0" destOrd="0" presId="urn:microsoft.com/office/officeart/2008/layout/HorizontalMultiLevelHierarchy"/>
    <dgm:cxn modelId="{D2F46003-C2DB-4667-844D-8B68BA46FA00}" type="presOf" srcId="{214D3027-B239-4AF8-B17E-C060B8A44325}" destId="{14F6F588-9E56-40A2-BB85-8FFD9C05A9AF}" srcOrd="0" destOrd="0" presId="urn:microsoft.com/office/officeart/2008/layout/HorizontalMultiLevelHierarchy"/>
    <dgm:cxn modelId="{DBB3D301-ADDC-40E7-B06A-A7EEEF930AB1}" type="presOf" srcId="{764C4E41-5086-42F0-917B-D8A8528D7C1B}" destId="{7E621A57-6E5F-434E-90B0-40817C95BEE9}" srcOrd="0" destOrd="0" presId="urn:microsoft.com/office/officeart/2008/layout/HorizontalMultiLevelHierarchy"/>
    <dgm:cxn modelId="{0EC91E89-FF1D-47B8-BCB7-4D49BBE3590C}" type="presOf" srcId="{6A88ABA3-2A81-4474-B2AC-C1C214CE8013}" destId="{757C20C3-05FA-49E2-BF38-A180406CC67A}" srcOrd="0" destOrd="0" presId="urn:microsoft.com/office/officeart/2008/layout/HorizontalMultiLevelHierarchy"/>
    <dgm:cxn modelId="{2A1A5DB1-45A7-47E1-92D9-651385A9FB1D}" srcId="{C2B39366-576E-40D3-9D58-9AB2FB95E346}" destId="{47E05F7D-E4C2-4558-A994-A52204D89807}" srcOrd="0" destOrd="0" parTransId="{5F1019EC-6FA2-4ABE-A23C-7575E9DFC3F0}" sibTransId="{71CF23DA-1FDF-4F0E-9D27-6AFC4ED0C2E6}"/>
    <dgm:cxn modelId="{8CBF0A7D-06EB-4593-8995-2C08D0A9AE1A}" type="presOf" srcId="{DB406682-5394-4BE5-82A2-55BEB6B844BB}" destId="{8DA892D4-B018-4944-8C19-A31EE9E80A6D}" srcOrd="0" destOrd="0" presId="urn:microsoft.com/office/officeart/2008/layout/HorizontalMultiLevelHierarchy"/>
    <dgm:cxn modelId="{0BEEDF89-D668-4409-8CE0-266B358B9D01}" srcId="{C2B39366-576E-40D3-9D58-9AB2FB95E346}" destId="{1D11FF53-D389-49DA-9BDF-62914E346132}" srcOrd="6" destOrd="0" parTransId="{214D3027-B239-4AF8-B17E-C060B8A44325}" sibTransId="{065E937D-1D10-4149-92EB-D784B7D91784}"/>
    <dgm:cxn modelId="{A24378D3-A440-45EB-9E5C-6EA22B7F0682}" type="presOf" srcId="{5FF09A66-D691-43C6-88E8-97812D7D65D2}" destId="{629F428A-9F40-41E1-A325-B62C9D5353B4}" srcOrd="1" destOrd="0" presId="urn:microsoft.com/office/officeart/2008/layout/HorizontalMultiLevelHierarchy"/>
    <dgm:cxn modelId="{A14B07D8-1615-4C2F-8FCF-BD545AF10468}" type="presParOf" srcId="{67587217-649B-4CAF-BCF1-626E2D741780}" destId="{514CA1A6-6554-4504-97BC-481BDE2388B9}" srcOrd="0" destOrd="0" presId="urn:microsoft.com/office/officeart/2008/layout/HorizontalMultiLevelHierarchy"/>
    <dgm:cxn modelId="{7A5565D1-DAFC-46F7-9E45-5041DE09C949}" type="presParOf" srcId="{514CA1A6-6554-4504-97BC-481BDE2388B9}" destId="{A9E753ED-4C9C-4B68-9352-E43541E92C53}" srcOrd="0" destOrd="0" presId="urn:microsoft.com/office/officeart/2008/layout/HorizontalMultiLevelHierarchy"/>
    <dgm:cxn modelId="{329E9A3C-D54B-40E0-ACF7-0EF924F8149E}" type="presParOf" srcId="{514CA1A6-6554-4504-97BC-481BDE2388B9}" destId="{390D5B99-79EA-4766-9956-D29A0ACE28BB}" srcOrd="1" destOrd="0" presId="urn:microsoft.com/office/officeart/2008/layout/HorizontalMultiLevelHierarchy"/>
    <dgm:cxn modelId="{EBC8D706-EFCA-49A0-BD81-6423A894E00F}" type="presParOf" srcId="{390D5B99-79EA-4766-9956-D29A0ACE28BB}" destId="{5AD3E845-287D-4228-BA67-F119821C0DA2}" srcOrd="0" destOrd="0" presId="urn:microsoft.com/office/officeart/2008/layout/HorizontalMultiLevelHierarchy"/>
    <dgm:cxn modelId="{B6544832-432A-46AD-BEE4-860C3403C509}" type="presParOf" srcId="{5AD3E845-287D-4228-BA67-F119821C0DA2}" destId="{C93A6E2F-B7F2-4520-84AB-1E0880FF53F7}" srcOrd="0" destOrd="0" presId="urn:microsoft.com/office/officeart/2008/layout/HorizontalMultiLevelHierarchy"/>
    <dgm:cxn modelId="{3361E61C-E6DA-4327-BB5A-48A995BB3625}" type="presParOf" srcId="{390D5B99-79EA-4766-9956-D29A0ACE28BB}" destId="{AEE148F3-AD7A-4580-9E2F-F1D84BC2F2C2}" srcOrd="1" destOrd="0" presId="urn:microsoft.com/office/officeart/2008/layout/HorizontalMultiLevelHierarchy"/>
    <dgm:cxn modelId="{C341C9B9-F722-4F7A-BE78-32C882406276}" type="presParOf" srcId="{AEE148F3-AD7A-4580-9E2F-F1D84BC2F2C2}" destId="{F14ED13E-246D-4D12-88C2-CC28E299B35D}" srcOrd="0" destOrd="0" presId="urn:microsoft.com/office/officeart/2008/layout/HorizontalMultiLevelHierarchy"/>
    <dgm:cxn modelId="{4F849805-0AAA-4E81-A2E6-DD193F55C7B3}" type="presParOf" srcId="{AEE148F3-AD7A-4580-9E2F-F1D84BC2F2C2}" destId="{40ABBFAC-C149-4485-9EDA-D5BF1A928D5D}" srcOrd="1" destOrd="0" presId="urn:microsoft.com/office/officeart/2008/layout/HorizontalMultiLevelHierarchy"/>
    <dgm:cxn modelId="{CD7852DD-70EA-41E4-873B-3DD8F7BD68C6}" type="presParOf" srcId="{390D5B99-79EA-4766-9956-D29A0ACE28BB}" destId="{1C917F4E-99FA-471A-BA6B-6838E643FDE5}" srcOrd="2" destOrd="0" presId="urn:microsoft.com/office/officeart/2008/layout/HorizontalMultiLevelHierarchy"/>
    <dgm:cxn modelId="{BEEE79F8-B755-4BBD-82FE-2313B7FF7635}" type="presParOf" srcId="{1C917F4E-99FA-471A-BA6B-6838E643FDE5}" destId="{1B10F49B-FF08-471D-BC8F-CA598D500CFA}" srcOrd="0" destOrd="0" presId="urn:microsoft.com/office/officeart/2008/layout/HorizontalMultiLevelHierarchy"/>
    <dgm:cxn modelId="{540737BD-4FF1-4845-8E53-F197F9E993BE}" type="presParOf" srcId="{390D5B99-79EA-4766-9956-D29A0ACE28BB}" destId="{60D75430-F7F3-4000-A8D0-CDCB14A8B326}" srcOrd="3" destOrd="0" presId="urn:microsoft.com/office/officeart/2008/layout/HorizontalMultiLevelHierarchy"/>
    <dgm:cxn modelId="{C47A23C3-5B53-4802-865B-EC79FF702EDA}" type="presParOf" srcId="{60D75430-F7F3-4000-A8D0-CDCB14A8B326}" destId="{616A259F-FD35-4DC1-8094-D64497B3370C}" srcOrd="0" destOrd="0" presId="urn:microsoft.com/office/officeart/2008/layout/HorizontalMultiLevelHierarchy"/>
    <dgm:cxn modelId="{A8F2BEE6-6F1F-46FC-8D8C-A5C2DF076A14}" type="presParOf" srcId="{60D75430-F7F3-4000-A8D0-CDCB14A8B326}" destId="{C4C37CB4-6591-460A-A8CA-53FDE9889A04}" srcOrd="1" destOrd="0" presId="urn:microsoft.com/office/officeart/2008/layout/HorizontalMultiLevelHierarchy"/>
    <dgm:cxn modelId="{8248398B-45E2-4A99-8E08-BB472FCB5B11}" type="presParOf" srcId="{390D5B99-79EA-4766-9956-D29A0ACE28BB}" destId="{A6A9C85C-6072-466E-BC3A-1A84E1B6BFCA}" srcOrd="4" destOrd="0" presId="urn:microsoft.com/office/officeart/2008/layout/HorizontalMultiLevelHierarchy"/>
    <dgm:cxn modelId="{CABF71C6-7418-4F3C-BCEA-D47EA62E0ED6}" type="presParOf" srcId="{A6A9C85C-6072-466E-BC3A-1A84E1B6BFCA}" destId="{629F428A-9F40-41E1-A325-B62C9D5353B4}" srcOrd="0" destOrd="0" presId="urn:microsoft.com/office/officeart/2008/layout/HorizontalMultiLevelHierarchy"/>
    <dgm:cxn modelId="{CC4CD79B-6ECE-4F96-B8E1-C4C9DF96A92C}" type="presParOf" srcId="{390D5B99-79EA-4766-9956-D29A0ACE28BB}" destId="{4C1AD400-8153-42AE-B453-B6D8A56E0AFD}" srcOrd="5" destOrd="0" presId="urn:microsoft.com/office/officeart/2008/layout/HorizontalMultiLevelHierarchy"/>
    <dgm:cxn modelId="{1B1A25AE-CFFB-4D1D-A5FB-B92F5AA4CAFF}" type="presParOf" srcId="{4C1AD400-8153-42AE-B453-B6D8A56E0AFD}" destId="{8DA892D4-B018-4944-8C19-A31EE9E80A6D}" srcOrd="0" destOrd="0" presId="urn:microsoft.com/office/officeart/2008/layout/HorizontalMultiLevelHierarchy"/>
    <dgm:cxn modelId="{EB684712-C0DD-41A0-81DA-3A1C241FD9BF}" type="presParOf" srcId="{4C1AD400-8153-42AE-B453-B6D8A56E0AFD}" destId="{9A606462-005D-47BE-B2CE-AF86C96638A9}" srcOrd="1" destOrd="0" presId="urn:microsoft.com/office/officeart/2008/layout/HorizontalMultiLevelHierarchy"/>
    <dgm:cxn modelId="{3B1FD80E-5EE2-403C-B382-222AD774FB2A}" type="presParOf" srcId="{390D5B99-79EA-4766-9956-D29A0ACE28BB}" destId="{9B6F14D5-73F3-401E-B5CA-4D996E4EBE83}" srcOrd="6" destOrd="0" presId="urn:microsoft.com/office/officeart/2008/layout/HorizontalMultiLevelHierarchy"/>
    <dgm:cxn modelId="{090D02CF-9ECE-49BC-BD6A-7996B5DFC764}" type="presParOf" srcId="{9B6F14D5-73F3-401E-B5CA-4D996E4EBE83}" destId="{356D0921-585E-48DA-BC60-3FD6DB6D9FF9}" srcOrd="0" destOrd="0" presId="urn:microsoft.com/office/officeart/2008/layout/HorizontalMultiLevelHierarchy"/>
    <dgm:cxn modelId="{878E4F5A-D8C2-4ECB-BBA8-F82D6D2611D1}" type="presParOf" srcId="{390D5B99-79EA-4766-9956-D29A0ACE28BB}" destId="{C2C072CD-8154-420F-BF1C-2A7675ACC6CC}" srcOrd="7" destOrd="0" presId="urn:microsoft.com/office/officeart/2008/layout/HorizontalMultiLevelHierarchy"/>
    <dgm:cxn modelId="{11BE0378-642D-4CD4-8EC4-A8C3CF55608C}" type="presParOf" srcId="{C2C072CD-8154-420F-BF1C-2A7675ACC6CC}" destId="{2C76CF78-5C7F-4863-A99D-39F65DD3EF7B}" srcOrd="0" destOrd="0" presId="urn:microsoft.com/office/officeart/2008/layout/HorizontalMultiLevelHierarchy"/>
    <dgm:cxn modelId="{6A1CB4D1-875B-4DF7-B906-18AF0FD29BD0}" type="presParOf" srcId="{C2C072CD-8154-420F-BF1C-2A7675ACC6CC}" destId="{6766A776-941C-4EFE-BFEB-67EA4048DF34}" srcOrd="1" destOrd="0" presId="urn:microsoft.com/office/officeart/2008/layout/HorizontalMultiLevelHierarchy"/>
    <dgm:cxn modelId="{9A95722F-F34F-429A-8859-4CA6EEDFB814}" type="presParOf" srcId="{390D5B99-79EA-4766-9956-D29A0ACE28BB}" destId="{4859FB89-1B73-4F1A-9DD1-5D682955FDAC}" srcOrd="8" destOrd="0" presId="urn:microsoft.com/office/officeart/2008/layout/HorizontalMultiLevelHierarchy"/>
    <dgm:cxn modelId="{C225413F-E962-4274-87C9-F99239F74861}" type="presParOf" srcId="{4859FB89-1B73-4F1A-9DD1-5D682955FDAC}" destId="{E6588C13-18F7-48A0-B48F-1D87E7102678}" srcOrd="0" destOrd="0" presId="urn:microsoft.com/office/officeart/2008/layout/HorizontalMultiLevelHierarchy"/>
    <dgm:cxn modelId="{14225459-ECB9-44E0-96D1-FEA843005CBA}" type="presParOf" srcId="{390D5B99-79EA-4766-9956-D29A0ACE28BB}" destId="{34E834C3-C771-4772-AC47-F679A93AF01C}" srcOrd="9" destOrd="0" presId="urn:microsoft.com/office/officeart/2008/layout/HorizontalMultiLevelHierarchy"/>
    <dgm:cxn modelId="{E6842374-02EC-4858-8011-A15A621AAC26}" type="presParOf" srcId="{34E834C3-C771-4772-AC47-F679A93AF01C}" destId="{C3BC0800-E68E-48A9-9523-6672C45C80D1}" srcOrd="0" destOrd="0" presId="urn:microsoft.com/office/officeart/2008/layout/HorizontalMultiLevelHierarchy"/>
    <dgm:cxn modelId="{D071BA47-DFC2-43DB-9A40-053FB7FA400D}" type="presParOf" srcId="{34E834C3-C771-4772-AC47-F679A93AF01C}" destId="{D67BC9AC-74AB-45F0-9618-D8F499CE097A}" srcOrd="1" destOrd="0" presId="urn:microsoft.com/office/officeart/2008/layout/HorizontalMultiLevelHierarchy"/>
    <dgm:cxn modelId="{71CA9768-CE6B-4399-A1F1-6A4B1B0684C3}" type="presParOf" srcId="{390D5B99-79EA-4766-9956-D29A0ACE28BB}" destId="{7E621A57-6E5F-434E-90B0-40817C95BEE9}" srcOrd="10" destOrd="0" presId="urn:microsoft.com/office/officeart/2008/layout/HorizontalMultiLevelHierarchy"/>
    <dgm:cxn modelId="{3F894835-C2FB-4C07-A1FB-DC7412826344}" type="presParOf" srcId="{7E621A57-6E5F-434E-90B0-40817C95BEE9}" destId="{589143AA-D544-4EE7-A6AD-5F383AEAD24A}" srcOrd="0" destOrd="0" presId="urn:microsoft.com/office/officeart/2008/layout/HorizontalMultiLevelHierarchy"/>
    <dgm:cxn modelId="{049DCB00-B191-4CAC-81DC-A161CFD532DD}" type="presParOf" srcId="{390D5B99-79EA-4766-9956-D29A0ACE28BB}" destId="{4641F253-84AD-47AA-B574-5FB5C602E6F5}" srcOrd="11" destOrd="0" presId="urn:microsoft.com/office/officeart/2008/layout/HorizontalMultiLevelHierarchy"/>
    <dgm:cxn modelId="{C45A1814-0818-4C63-A764-6862A7F80FD9}" type="presParOf" srcId="{4641F253-84AD-47AA-B574-5FB5C602E6F5}" destId="{757C20C3-05FA-49E2-BF38-A180406CC67A}" srcOrd="0" destOrd="0" presId="urn:microsoft.com/office/officeart/2008/layout/HorizontalMultiLevelHierarchy"/>
    <dgm:cxn modelId="{ED9005F5-B472-4CBD-8A32-A914E5436555}" type="presParOf" srcId="{4641F253-84AD-47AA-B574-5FB5C602E6F5}" destId="{799AEBBF-2865-41BF-A99A-2C594EF0C3C7}" srcOrd="1" destOrd="0" presId="urn:microsoft.com/office/officeart/2008/layout/HorizontalMultiLevelHierarchy"/>
    <dgm:cxn modelId="{456DCDB6-4504-4620-AF2F-ECB39B9C1761}" type="presParOf" srcId="{390D5B99-79EA-4766-9956-D29A0ACE28BB}" destId="{14F6F588-9E56-40A2-BB85-8FFD9C05A9AF}" srcOrd="12" destOrd="0" presId="urn:microsoft.com/office/officeart/2008/layout/HorizontalMultiLevelHierarchy"/>
    <dgm:cxn modelId="{1C264EC8-9AD5-4067-93F7-1F999DBD122A}" type="presParOf" srcId="{14F6F588-9E56-40A2-BB85-8FFD9C05A9AF}" destId="{953CAECC-CFD6-4B6A-82AC-12C4090215EB}" srcOrd="0" destOrd="0" presId="urn:microsoft.com/office/officeart/2008/layout/HorizontalMultiLevelHierarchy"/>
    <dgm:cxn modelId="{D05F2E7F-3B2F-484C-87D4-FBB1615226FD}" type="presParOf" srcId="{390D5B99-79EA-4766-9956-D29A0ACE28BB}" destId="{1DCF37DE-CEF3-447A-876E-EB07C6EA6589}" srcOrd="13" destOrd="0" presId="urn:microsoft.com/office/officeart/2008/layout/HorizontalMultiLevelHierarchy"/>
    <dgm:cxn modelId="{98C0D240-5462-43C7-9251-F05B2D5A5CEF}" type="presParOf" srcId="{1DCF37DE-CEF3-447A-876E-EB07C6EA6589}" destId="{F4AE9110-D770-460A-84C0-3ADB77428A8B}" srcOrd="0" destOrd="0" presId="urn:microsoft.com/office/officeart/2008/layout/HorizontalMultiLevelHierarchy"/>
    <dgm:cxn modelId="{63B67016-93F0-4451-A37A-E4449104288A}" type="presParOf" srcId="{1DCF37DE-CEF3-447A-876E-EB07C6EA6589}" destId="{63DFC6B1-2509-4D6D-ADBD-75A712B8FDB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F588-9E56-40A2-BB85-8FFD9C05A9AF}">
      <dsp:nvSpPr>
        <dsp:cNvPr id="0" name=""/>
        <dsp:cNvSpPr/>
      </dsp:nvSpPr>
      <dsp:spPr>
        <a:xfrm>
          <a:off x="3681569" y="3340723"/>
          <a:ext cx="515101" cy="2944559"/>
        </a:xfrm>
        <a:custGeom>
          <a:avLst/>
          <a:gdLst/>
          <a:ahLst/>
          <a:cxnLst/>
          <a:rect l="0" t="0" r="0" b="0"/>
          <a:pathLst>
            <a:path>
              <a:moveTo>
                <a:pt x="0" y="0"/>
              </a:moveTo>
              <a:lnTo>
                <a:pt x="257550" y="0"/>
              </a:lnTo>
              <a:lnTo>
                <a:pt x="257550" y="2944559"/>
              </a:lnTo>
              <a:lnTo>
                <a:pt x="515101" y="29445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CO" sz="2000" kern="1200">
            <a:latin typeface="+mj-lt"/>
          </a:endParaRPr>
        </a:p>
      </dsp:txBody>
      <dsp:txXfrm>
        <a:off x="3864388" y="4738270"/>
        <a:ext cx="149463" cy="149463"/>
      </dsp:txXfrm>
    </dsp:sp>
    <dsp:sp modelId="{7E621A57-6E5F-434E-90B0-40817C95BEE9}">
      <dsp:nvSpPr>
        <dsp:cNvPr id="0" name=""/>
        <dsp:cNvSpPr/>
      </dsp:nvSpPr>
      <dsp:spPr>
        <a:xfrm>
          <a:off x="3681569" y="3340723"/>
          <a:ext cx="515101" cy="1963039"/>
        </a:xfrm>
        <a:custGeom>
          <a:avLst/>
          <a:gdLst/>
          <a:ahLst/>
          <a:cxnLst/>
          <a:rect l="0" t="0" r="0" b="0"/>
          <a:pathLst>
            <a:path>
              <a:moveTo>
                <a:pt x="0" y="0"/>
              </a:moveTo>
              <a:lnTo>
                <a:pt x="257550" y="0"/>
              </a:lnTo>
              <a:lnTo>
                <a:pt x="257550" y="1963039"/>
              </a:lnTo>
              <a:lnTo>
                <a:pt x="515101" y="19630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CO" sz="2000" kern="1200">
            <a:latin typeface="+mj-lt"/>
          </a:endParaRPr>
        </a:p>
      </dsp:txBody>
      <dsp:txXfrm>
        <a:off x="3888383" y="4271505"/>
        <a:ext cx="101474" cy="101474"/>
      </dsp:txXfrm>
    </dsp:sp>
    <dsp:sp modelId="{4859FB89-1B73-4F1A-9DD1-5D682955FDAC}">
      <dsp:nvSpPr>
        <dsp:cNvPr id="0" name=""/>
        <dsp:cNvSpPr/>
      </dsp:nvSpPr>
      <dsp:spPr>
        <a:xfrm>
          <a:off x="3681569" y="3340723"/>
          <a:ext cx="515101" cy="981519"/>
        </a:xfrm>
        <a:custGeom>
          <a:avLst/>
          <a:gdLst/>
          <a:ahLst/>
          <a:cxnLst/>
          <a:rect l="0" t="0" r="0" b="0"/>
          <a:pathLst>
            <a:path>
              <a:moveTo>
                <a:pt x="0" y="0"/>
              </a:moveTo>
              <a:lnTo>
                <a:pt x="257550" y="0"/>
              </a:lnTo>
              <a:lnTo>
                <a:pt x="257550" y="981519"/>
              </a:lnTo>
              <a:lnTo>
                <a:pt x="515101" y="9815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CO" sz="2000" kern="1200">
            <a:latin typeface="+mj-lt"/>
          </a:endParaRPr>
        </a:p>
      </dsp:txBody>
      <dsp:txXfrm>
        <a:off x="3911408" y="3803771"/>
        <a:ext cx="55423" cy="55423"/>
      </dsp:txXfrm>
    </dsp:sp>
    <dsp:sp modelId="{9B6F14D5-73F3-401E-B5CA-4D996E4EBE83}">
      <dsp:nvSpPr>
        <dsp:cNvPr id="0" name=""/>
        <dsp:cNvSpPr/>
      </dsp:nvSpPr>
      <dsp:spPr>
        <a:xfrm>
          <a:off x="3681569" y="3295003"/>
          <a:ext cx="515101" cy="91440"/>
        </a:xfrm>
        <a:custGeom>
          <a:avLst/>
          <a:gdLst/>
          <a:ahLst/>
          <a:cxnLst/>
          <a:rect l="0" t="0" r="0" b="0"/>
          <a:pathLst>
            <a:path>
              <a:moveTo>
                <a:pt x="0" y="45720"/>
              </a:moveTo>
              <a:lnTo>
                <a:pt x="515101"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CO" sz="2000" kern="1200">
            <a:latin typeface="+mj-lt"/>
          </a:endParaRPr>
        </a:p>
      </dsp:txBody>
      <dsp:txXfrm>
        <a:off x="3926242" y="3327845"/>
        <a:ext cx="25755" cy="25755"/>
      </dsp:txXfrm>
    </dsp:sp>
    <dsp:sp modelId="{A6A9C85C-6072-466E-BC3A-1A84E1B6BFCA}">
      <dsp:nvSpPr>
        <dsp:cNvPr id="0" name=""/>
        <dsp:cNvSpPr/>
      </dsp:nvSpPr>
      <dsp:spPr>
        <a:xfrm>
          <a:off x="3681569" y="2359203"/>
          <a:ext cx="515101" cy="981519"/>
        </a:xfrm>
        <a:custGeom>
          <a:avLst/>
          <a:gdLst/>
          <a:ahLst/>
          <a:cxnLst/>
          <a:rect l="0" t="0" r="0" b="0"/>
          <a:pathLst>
            <a:path>
              <a:moveTo>
                <a:pt x="0" y="981519"/>
              </a:moveTo>
              <a:lnTo>
                <a:pt x="257550" y="981519"/>
              </a:lnTo>
              <a:lnTo>
                <a:pt x="257550" y="0"/>
              </a:lnTo>
              <a:lnTo>
                <a:pt x="51510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CO" sz="2000" kern="1200">
            <a:latin typeface="+mj-lt"/>
          </a:endParaRPr>
        </a:p>
      </dsp:txBody>
      <dsp:txXfrm>
        <a:off x="3911408" y="2822251"/>
        <a:ext cx="55423" cy="55423"/>
      </dsp:txXfrm>
    </dsp:sp>
    <dsp:sp modelId="{1C917F4E-99FA-471A-BA6B-6838E643FDE5}">
      <dsp:nvSpPr>
        <dsp:cNvPr id="0" name=""/>
        <dsp:cNvSpPr/>
      </dsp:nvSpPr>
      <dsp:spPr>
        <a:xfrm>
          <a:off x="3681569" y="1377683"/>
          <a:ext cx="515101" cy="1963039"/>
        </a:xfrm>
        <a:custGeom>
          <a:avLst/>
          <a:gdLst/>
          <a:ahLst/>
          <a:cxnLst/>
          <a:rect l="0" t="0" r="0" b="0"/>
          <a:pathLst>
            <a:path>
              <a:moveTo>
                <a:pt x="0" y="1963039"/>
              </a:moveTo>
              <a:lnTo>
                <a:pt x="257550" y="1963039"/>
              </a:lnTo>
              <a:lnTo>
                <a:pt x="257550" y="0"/>
              </a:lnTo>
              <a:lnTo>
                <a:pt x="51510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CO" sz="2000" kern="1200">
            <a:latin typeface="+mj-lt"/>
          </a:endParaRPr>
        </a:p>
      </dsp:txBody>
      <dsp:txXfrm>
        <a:off x="3888383" y="2308465"/>
        <a:ext cx="101474" cy="101474"/>
      </dsp:txXfrm>
    </dsp:sp>
    <dsp:sp modelId="{5AD3E845-287D-4228-BA67-F119821C0DA2}">
      <dsp:nvSpPr>
        <dsp:cNvPr id="0" name=""/>
        <dsp:cNvSpPr/>
      </dsp:nvSpPr>
      <dsp:spPr>
        <a:xfrm>
          <a:off x="3681569" y="411153"/>
          <a:ext cx="515101" cy="2929569"/>
        </a:xfrm>
        <a:custGeom>
          <a:avLst/>
          <a:gdLst/>
          <a:ahLst/>
          <a:cxnLst/>
          <a:rect l="0" t="0" r="0" b="0"/>
          <a:pathLst>
            <a:path>
              <a:moveTo>
                <a:pt x="0" y="2929569"/>
              </a:moveTo>
              <a:lnTo>
                <a:pt x="257550" y="2929569"/>
              </a:lnTo>
              <a:lnTo>
                <a:pt x="257550" y="0"/>
              </a:lnTo>
              <a:lnTo>
                <a:pt x="51510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CO" sz="2000" kern="1200">
            <a:latin typeface="+mj-lt"/>
          </a:endParaRPr>
        </a:p>
      </dsp:txBody>
      <dsp:txXfrm>
        <a:off x="3864757" y="1801575"/>
        <a:ext cx="148725" cy="148725"/>
      </dsp:txXfrm>
    </dsp:sp>
    <dsp:sp modelId="{A9E753ED-4C9C-4B68-9352-E43541E92C53}">
      <dsp:nvSpPr>
        <dsp:cNvPr id="0" name=""/>
        <dsp:cNvSpPr/>
      </dsp:nvSpPr>
      <dsp:spPr>
        <a:xfrm rot="16200000">
          <a:off x="1222604" y="2948115"/>
          <a:ext cx="4132714" cy="785215"/>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baseline="0">
              <a:solidFill>
                <a:schemeClr val="tx1"/>
              </a:solidFill>
              <a:latin typeface="+mj-lt"/>
            </a:rPr>
            <a:t>Informe de seguimiento a la planeación institucional- </a:t>
          </a:r>
          <a:endParaRPr lang="es-CO" sz="2000" kern="1200" baseline="0">
            <a:solidFill>
              <a:schemeClr val="tx1"/>
            </a:solidFill>
            <a:latin typeface="+mj-lt"/>
          </a:endParaRPr>
        </a:p>
      </dsp:txBody>
      <dsp:txXfrm>
        <a:off x="1222604" y="2948115"/>
        <a:ext cx="4132714" cy="785215"/>
      </dsp:txXfrm>
    </dsp:sp>
    <dsp:sp modelId="{F14ED13E-246D-4D12-88C2-CC28E299B35D}">
      <dsp:nvSpPr>
        <dsp:cNvPr id="0" name=""/>
        <dsp:cNvSpPr/>
      </dsp:nvSpPr>
      <dsp:spPr>
        <a:xfrm>
          <a:off x="4196671" y="18545"/>
          <a:ext cx="2575507" cy="785215"/>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889000">
            <a:lnSpc>
              <a:spcPct val="90000"/>
            </a:lnSpc>
            <a:spcBef>
              <a:spcPct val="0"/>
            </a:spcBef>
            <a:spcAft>
              <a:spcPct val="35000"/>
            </a:spcAft>
          </a:pPr>
          <a:r>
            <a:rPr lang="es-MX" sz="2000" b="0" kern="1200" baseline="0">
              <a:latin typeface="+mj-lt"/>
              <a:ea typeface="+mn-ea"/>
              <a:cs typeface="+mn-cs"/>
            </a:rPr>
            <a:t>Metodología</a:t>
          </a:r>
          <a:r>
            <a:rPr lang="es-MX" sz="2000" kern="1200">
              <a:latin typeface="+mj-lt"/>
            </a:rPr>
            <a:t> </a:t>
          </a:r>
          <a:endParaRPr lang="es-CO" sz="2000" kern="1200">
            <a:latin typeface="+mj-lt"/>
          </a:endParaRPr>
        </a:p>
      </dsp:txBody>
      <dsp:txXfrm>
        <a:off x="4196671" y="18545"/>
        <a:ext cx="2575507" cy="785215"/>
      </dsp:txXfrm>
    </dsp:sp>
    <dsp:sp modelId="{616A259F-FD35-4DC1-8094-D64497B3370C}">
      <dsp:nvSpPr>
        <dsp:cNvPr id="0" name=""/>
        <dsp:cNvSpPr/>
      </dsp:nvSpPr>
      <dsp:spPr>
        <a:xfrm>
          <a:off x="4196671" y="985075"/>
          <a:ext cx="2575507" cy="785215"/>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000" b="0" kern="1200" baseline="0">
              <a:latin typeface="+mj-lt"/>
              <a:ea typeface="+mn-ea"/>
              <a:cs typeface="+mn-cs"/>
            </a:rPr>
            <a:t>Plan Estratégico Institucional</a:t>
          </a:r>
          <a:endParaRPr lang="es-CO" sz="2000" b="0" kern="1200" baseline="0">
            <a:latin typeface="+mj-lt"/>
            <a:ea typeface="+mn-ea"/>
            <a:cs typeface="+mn-cs"/>
          </a:endParaRPr>
        </a:p>
      </dsp:txBody>
      <dsp:txXfrm>
        <a:off x="4196671" y="985075"/>
        <a:ext cx="2575507" cy="785215"/>
      </dsp:txXfrm>
    </dsp:sp>
    <dsp:sp modelId="{8DA892D4-B018-4944-8C19-A31EE9E80A6D}">
      <dsp:nvSpPr>
        <dsp:cNvPr id="0" name=""/>
        <dsp:cNvSpPr/>
      </dsp:nvSpPr>
      <dsp:spPr>
        <a:xfrm>
          <a:off x="4196671" y="1966595"/>
          <a:ext cx="2575507" cy="785215"/>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a:latin typeface="+mj-lt"/>
            </a:rPr>
            <a:t>Indicadores </a:t>
          </a:r>
        </a:p>
      </dsp:txBody>
      <dsp:txXfrm>
        <a:off x="4196671" y="1966595"/>
        <a:ext cx="2575507" cy="785215"/>
      </dsp:txXfrm>
    </dsp:sp>
    <dsp:sp modelId="{2C76CF78-5C7F-4863-A99D-39F65DD3EF7B}">
      <dsp:nvSpPr>
        <dsp:cNvPr id="0" name=""/>
        <dsp:cNvSpPr/>
      </dsp:nvSpPr>
      <dsp:spPr>
        <a:xfrm>
          <a:off x="4196671" y="2948115"/>
          <a:ext cx="2575507" cy="785215"/>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a:latin typeface="+mj-lt"/>
            </a:rPr>
            <a:t>Plan de Acción</a:t>
          </a:r>
          <a:endParaRPr lang="es-CO" sz="2000" kern="1200">
            <a:latin typeface="+mj-lt"/>
          </a:endParaRPr>
        </a:p>
      </dsp:txBody>
      <dsp:txXfrm>
        <a:off x="4196671" y="2948115"/>
        <a:ext cx="2575507" cy="785215"/>
      </dsp:txXfrm>
    </dsp:sp>
    <dsp:sp modelId="{C3BC0800-E68E-48A9-9523-6672C45C80D1}">
      <dsp:nvSpPr>
        <dsp:cNvPr id="0" name=""/>
        <dsp:cNvSpPr/>
      </dsp:nvSpPr>
      <dsp:spPr>
        <a:xfrm>
          <a:off x="4196671" y="3929634"/>
          <a:ext cx="2575507" cy="785215"/>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a:latin typeface="+mj-lt"/>
            </a:rPr>
            <a:t>Planes Institucionales </a:t>
          </a:r>
        </a:p>
      </dsp:txBody>
      <dsp:txXfrm>
        <a:off x="4196671" y="3929634"/>
        <a:ext cx="2575507" cy="785215"/>
      </dsp:txXfrm>
    </dsp:sp>
    <dsp:sp modelId="{757C20C3-05FA-49E2-BF38-A180406CC67A}">
      <dsp:nvSpPr>
        <dsp:cNvPr id="0" name=""/>
        <dsp:cNvSpPr/>
      </dsp:nvSpPr>
      <dsp:spPr>
        <a:xfrm>
          <a:off x="4196671" y="4911154"/>
          <a:ext cx="2575507" cy="785215"/>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a:latin typeface="+mj-lt"/>
            </a:rPr>
            <a:t>Modelo Integrado de Planeación y Gestión MIPG</a:t>
          </a:r>
          <a:endParaRPr lang="es-CO" sz="2000" kern="1200">
            <a:latin typeface="+mj-lt"/>
          </a:endParaRPr>
        </a:p>
      </dsp:txBody>
      <dsp:txXfrm>
        <a:off x="4196671" y="4911154"/>
        <a:ext cx="2575507" cy="785215"/>
      </dsp:txXfrm>
    </dsp:sp>
    <dsp:sp modelId="{F4AE9110-D770-460A-84C0-3ADB77428A8B}">
      <dsp:nvSpPr>
        <dsp:cNvPr id="0" name=""/>
        <dsp:cNvSpPr/>
      </dsp:nvSpPr>
      <dsp:spPr>
        <a:xfrm>
          <a:off x="4196671" y="5892674"/>
          <a:ext cx="2575507" cy="785215"/>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baseline="0">
              <a:latin typeface="+mj-lt"/>
            </a:rPr>
            <a:t> Ejecución presupuestal </a:t>
          </a:r>
          <a:endParaRPr lang="es-CO" sz="2000" kern="1200" baseline="0">
            <a:latin typeface="+mj-lt"/>
          </a:endParaRPr>
        </a:p>
      </dsp:txBody>
      <dsp:txXfrm>
        <a:off x="4196671" y="5892674"/>
        <a:ext cx="2575507" cy="78521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0.88894</cdr:x>
      <cdr:y>0.39608</cdr:y>
    </cdr:from>
    <cdr:to>
      <cdr:x>1</cdr:x>
      <cdr:y>0.46784</cdr:y>
    </cdr:to>
    <cdr:sp macro="" textlink="">
      <cdr:nvSpPr>
        <cdr:cNvPr id="3" name="CuadroTexto 5">
          <a:extLst xmlns:a="http://schemas.openxmlformats.org/drawingml/2006/main">
            <a:ext uri="{FF2B5EF4-FFF2-40B4-BE49-F238E27FC236}">
              <a16:creationId xmlns:a16="http://schemas.microsoft.com/office/drawing/2014/main" id="{EFD7935C-973A-0402-59F9-759C78873A57}"/>
            </a:ext>
          </a:extLst>
        </cdr:cNvPr>
        <cdr:cNvSpPr txBox="1"/>
      </cdr:nvSpPr>
      <cdr:spPr>
        <a:xfrm xmlns:a="http://schemas.openxmlformats.org/drawingml/2006/main">
          <a:off x="13005596" y="2548160"/>
          <a:ext cx="1624801"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200" dirty="0"/>
            <a:t>Línea de referencia avance del 50%</a:t>
          </a:r>
        </a:p>
      </cdr:txBody>
    </cdr:sp>
  </cdr:relSizeAnchor>
  <cdr:relSizeAnchor xmlns:cdr="http://schemas.openxmlformats.org/drawingml/2006/chartDrawing">
    <cdr:from>
      <cdr:x>0.83178</cdr:x>
      <cdr:y>0.80067</cdr:y>
    </cdr:from>
    <cdr:to>
      <cdr:x>1</cdr:x>
      <cdr:y>0.84134</cdr:y>
    </cdr:to>
    <cdr:sp macro="" textlink="">
      <cdr:nvSpPr>
        <cdr:cNvPr id="4" name="CuadroTexto 5">
          <a:extLst xmlns:a="http://schemas.openxmlformats.org/drawingml/2006/main">
            <a:ext uri="{FF2B5EF4-FFF2-40B4-BE49-F238E27FC236}">
              <a16:creationId xmlns:a16="http://schemas.microsoft.com/office/drawing/2014/main" id="{4AD69514-E555-1E1E-FBE8-D6C4E5CE0087}"/>
            </a:ext>
          </a:extLst>
        </cdr:cNvPr>
        <cdr:cNvSpPr txBox="1"/>
      </cdr:nvSpPr>
      <cdr:spPr>
        <a:xfrm xmlns:a="http://schemas.openxmlformats.org/drawingml/2006/main">
          <a:off x="12169272" y="5151099"/>
          <a:ext cx="246112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dirty="0"/>
            <a:t>Línea de referencia avance del 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FDF36AD-5672-4E4E-BF14-E36D7745E1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E0DD7F3-5C5C-4781-AA3F-50A2293CE4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702743-EAA6-4B33-9A31-D44F6F401208}" type="datetimeFigureOut">
              <a:rPr lang="es-CO" smtClean="0"/>
              <a:t>20/03/2024</a:t>
            </a:fld>
            <a:endParaRPr lang="es-CO"/>
          </a:p>
        </p:txBody>
      </p:sp>
      <p:sp>
        <p:nvSpPr>
          <p:cNvPr id="4" name="Marcador de pie de página 3">
            <a:extLst>
              <a:ext uri="{FF2B5EF4-FFF2-40B4-BE49-F238E27FC236}">
                <a16:creationId xmlns:a16="http://schemas.microsoft.com/office/drawing/2014/main" id="{86A4642A-1271-43F9-93C5-9E0FBB9716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4CA6EDC1-F0AB-4BAB-B13B-1223AA7136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ACCB00-E599-4CA7-AB2A-66CDC2FA2C37}" type="slidenum">
              <a:rPr lang="es-CO" smtClean="0"/>
              <a:t>‹Nº›</a:t>
            </a:fld>
            <a:endParaRPr lang="es-CO"/>
          </a:p>
        </p:txBody>
      </p:sp>
    </p:spTree>
    <p:extLst>
      <p:ext uri="{BB962C8B-B14F-4D97-AF65-F5344CB8AC3E}">
        <p14:creationId xmlns:p14="http://schemas.microsoft.com/office/powerpoint/2010/main" val="369737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A110B-8354-4260-997B-43871FB28C11}" type="datetimeFigureOut">
              <a:rPr lang="es-CO" smtClean="0"/>
              <a:t>20/03/2024</a:t>
            </a:fld>
            <a:endParaRPr lang="es-CO"/>
          </a:p>
        </p:txBody>
      </p:sp>
      <p:sp>
        <p:nvSpPr>
          <p:cNvPr id="4" name="Marcador de imagen de diapositiva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9C54F-4870-4027-A4D2-0DB7A4E2576D}" type="slidenum">
              <a:rPr lang="es-CO" smtClean="0"/>
              <a:t>‹Nº›</a:t>
            </a:fld>
            <a:endParaRPr lang="es-CO"/>
          </a:p>
        </p:txBody>
      </p:sp>
    </p:spTree>
    <p:extLst>
      <p:ext uri="{BB962C8B-B14F-4D97-AF65-F5344CB8AC3E}">
        <p14:creationId xmlns:p14="http://schemas.microsoft.com/office/powerpoint/2010/main" val="44679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1462704" rtl="0" eaLnBrk="1" fontAlgn="auto" latinLnBrk="0" hangingPunct="1">
              <a:lnSpc>
                <a:spcPct val="100000"/>
              </a:lnSpc>
              <a:spcBef>
                <a:spcPts val="0"/>
              </a:spcBef>
              <a:spcAft>
                <a:spcPts val="0"/>
              </a:spcAft>
              <a:buClrTx/>
              <a:buSzTx/>
              <a:buFontTx/>
              <a:buNone/>
              <a:tabLst/>
              <a:defRPr/>
            </a:pPr>
            <a:fld id="{7B19C54F-4870-4027-A4D2-0DB7A4E2576D}"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462704" rtl="0" eaLnBrk="1" fontAlgn="auto" latinLnBrk="0" hangingPunct="1">
                <a:lnSpc>
                  <a:spcPct val="100000"/>
                </a:lnSpc>
                <a:spcBef>
                  <a:spcPts val="0"/>
                </a:spcBef>
                <a:spcAft>
                  <a:spcPts val="0"/>
                </a:spcAft>
                <a:buClrTx/>
                <a:buSzTx/>
                <a:buFontTx/>
                <a:buNone/>
                <a:tabLst/>
                <a:defRPr/>
              </a:pPr>
              <a:t>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31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165979" y="3125122"/>
            <a:ext cx="13214430" cy="2156377"/>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2331958" y="5700660"/>
            <a:ext cx="10882472" cy="2570886"/>
          </a:xfrm>
        </p:spPr>
        <p:txBody>
          <a:bodyPr/>
          <a:lstStyle>
            <a:lvl1pPr marL="0" indent="0" algn="ctr">
              <a:buNone/>
              <a:defRPr>
                <a:solidFill>
                  <a:schemeClr val="tx1">
                    <a:tint val="75000"/>
                  </a:schemeClr>
                </a:solidFill>
              </a:defRPr>
            </a:lvl1pPr>
            <a:lvl2pPr marL="731351" indent="0" algn="ctr">
              <a:buNone/>
              <a:defRPr>
                <a:solidFill>
                  <a:schemeClr val="tx1">
                    <a:tint val="75000"/>
                  </a:schemeClr>
                </a:solidFill>
              </a:defRPr>
            </a:lvl2pPr>
            <a:lvl3pPr marL="1462704" indent="0" algn="ctr">
              <a:buNone/>
              <a:defRPr>
                <a:solidFill>
                  <a:schemeClr val="tx1">
                    <a:tint val="75000"/>
                  </a:schemeClr>
                </a:solidFill>
              </a:defRPr>
            </a:lvl3pPr>
            <a:lvl4pPr marL="2194054" indent="0" algn="ctr">
              <a:buNone/>
              <a:defRPr>
                <a:solidFill>
                  <a:schemeClr val="tx1">
                    <a:tint val="75000"/>
                  </a:schemeClr>
                </a:solidFill>
              </a:defRPr>
            </a:lvl4pPr>
            <a:lvl5pPr marL="2925408" indent="0" algn="ctr">
              <a:buNone/>
              <a:defRPr>
                <a:solidFill>
                  <a:schemeClr val="tx1">
                    <a:tint val="75000"/>
                  </a:schemeClr>
                </a:solidFill>
              </a:defRPr>
            </a:lvl5pPr>
            <a:lvl6pPr marL="3656758" indent="0" algn="ctr">
              <a:buNone/>
              <a:defRPr>
                <a:solidFill>
                  <a:schemeClr val="tx1">
                    <a:tint val="75000"/>
                  </a:schemeClr>
                </a:solidFill>
              </a:defRPr>
            </a:lvl6pPr>
            <a:lvl7pPr marL="4388109" indent="0" algn="ctr">
              <a:buNone/>
              <a:defRPr>
                <a:solidFill>
                  <a:schemeClr val="tx1">
                    <a:tint val="75000"/>
                  </a:schemeClr>
                </a:solidFill>
              </a:defRPr>
            </a:lvl7pPr>
            <a:lvl8pPr marL="5119462" indent="0" algn="ctr">
              <a:buNone/>
              <a:defRPr>
                <a:solidFill>
                  <a:schemeClr val="tx1">
                    <a:tint val="75000"/>
                  </a:schemeClr>
                </a:solidFill>
              </a:defRPr>
            </a:lvl8pPr>
            <a:lvl9pPr marL="5850814"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20/03/2024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390751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20/03/2024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165749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271131" y="402868"/>
            <a:ext cx="3497937" cy="8583592"/>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777321" y="402868"/>
            <a:ext cx="10234705" cy="858359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20/03/2024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2696844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65979" y="1646392"/>
            <a:ext cx="13214430" cy="3502366"/>
          </a:xfrm>
        </p:spPr>
        <p:txBody>
          <a:bodyPr anchor="b"/>
          <a:lstStyle>
            <a:lvl1pPr algn="ctr">
              <a:defRPr sz="8801"/>
            </a:lvl1pPr>
          </a:lstStyle>
          <a:p>
            <a:r>
              <a:rPr lang="es-ES"/>
              <a:t>Haga clic para modificar el estilo de título del patrón</a:t>
            </a:r>
            <a:endParaRPr lang="en-US"/>
          </a:p>
        </p:txBody>
      </p:sp>
      <p:sp>
        <p:nvSpPr>
          <p:cNvPr id="3" name="Subtitle 2"/>
          <p:cNvSpPr>
            <a:spLocks noGrp="1"/>
          </p:cNvSpPr>
          <p:nvPr>
            <p:ph type="subTitle" idx="1"/>
          </p:nvPr>
        </p:nvSpPr>
        <p:spPr>
          <a:xfrm>
            <a:off x="1943300" y="5283824"/>
            <a:ext cx="11659791" cy="2428834"/>
          </a:xfrm>
        </p:spPr>
        <p:txBody>
          <a:bodyPr/>
          <a:lstStyle>
            <a:lvl1pPr marL="0" indent="0" algn="ctr">
              <a:buNone/>
              <a:defRPr sz="3521"/>
            </a:lvl1pPr>
            <a:lvl2pPr marL="670653" indent="0" algn="ctr">
              <a:buNone/>
              <a:defRPr sz="2934"/>
            </a:lvl2pPr>
            <a:lvl3pPr marL="1341307" indent="0" algn="ctr">
              <a:buNone/>
              <a:defRPr sz="2640"/>
            </a:lvl3pPr>
            <a:lvl4pPr marL="2011959" indent="0" algn="ctr">
              <a:buNone/>
              <a:defRPr sz="2347"/>
            </a:lvl4pPr>
            <a:lvl5pPr marL="2682612" indent="0" algn="ctr">
              <a:buNone/>
              <a:defRPr sz="2347"/>
            </a:lvl5pPr>
            <a:lvl6pPr marL="3353265" indent="0" algn="ctr">
              <a:buNone/>
              <a:defRPr sz="2347"/>
            </a:lvl6pPr>
            <a:lvl7pPr marL="4023919" indent="0" algn="ctr">
              <a:buNone/>
              <a:defRPr sz="2347"/>
            </a:lvl7pPr>
            <a:lvl8pPr marL="4694572" indent="0" algn="ctr">
              <a:buNone/>
              <a:defRPr sz="2347"/>
            </a:lvl8pPr>
            <a:lvl9pPr marL="5365224" indent="0" algn="ctr">
              <a:buNone/>
              <a:defRPr sz="2347"/>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09624451-3B6F-4CD7-BFAE-67138B65E701}" type="datetimeFigureOut">
              <a:rPr lang="es-CO" smtClean="0"/>
              <a:t>20/03/2024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917388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9624451-3B6F-4CD7-BFAE-67138B65E701}" type="datetimeFigureOut">
              <a:rPr lang="es-CO" smtClean="0"/>
              <a:t>20/03/2024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405152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60718" y="2508014"/>
            <a:ext cx="13408760" cy="4184675"/>
          </a:xfrm>
        </p:spPr>
        <p:txBody>
          <a:bodyPr anchor="b"/>
          <a:lstStyle>
            <a:lvl1pPr>
              <a:defRPr sz="8801"/>
            </a:lvl1pPr>
          </a:lstStyle>
          <a:p>
            <a:r>
              <a:rPr lang="es-ES"/>
              <a:t>Haga clic para modificar el estilo de título del patrón</a:t>
            </a:r>
            <a:endParaRPr lang="en-US"/>
          </a:p>
        </p:txBody>
      </p:sp>
      <p:sp>
        <p:nvSpPr>
          <p:cNvPr id="3" name="Text Placeholder 2"/>
          <p:cNvSpPr>
            <a:spLocks noGrp="1"/>
          </p:cNvSpPr>
          <p:nvPr>
            <p:ph type="body" idx="1"/>
          </p:nvPr>
        </p:nvSpPr>
        <p:spPr>
          <a:xfrm>
            <a:off x="1060718" y="6732277"/>
            <a:ext cx="13408760" cy="2200622"/>
          </a:xfrm>
        </p:spPr>
        <p:txBody>
          <a:bodyPr/>
          <a:lstStyle>
            <a:lvl1pPr marL="0" indent="0">
              <a:buNone/>
              <a:defRPr sz="3521">
                <a:solidFill>
                  <a:schemeClr val="tx1"/>
                </a:solidFill>
              </a:defRPr>
            </a:lvl1pPr>
            <a:lvl2pPr marL="670653" indent="0">
              <a:buNone/>
              <a:defRPr sz="2934">
                <a:solidFill>
                  <a:schemeClr val="tx1">
                    <a:tint val="75000"/>
                  </a:schemeClr>
                </a:solidFill>
              </a:defRPr>
            </a:lvl2pPr>
            <a:lvl3pPr marL="1341307" indent="0">
              <a:buNone/>
              <a:defRPr sz="2640">
                <a:solidFill>
                  <a:schemeClr val="tx1">
                    <a:tint val="75000"/>
                  </a:schemeClr>
                </a:solidFill>
              </a:defRPr>
            </a:lvl3pPr>
            <a:lvl4pPr marL="2011959" indent="0">
              <a:buNone/>
              <a:defRPr sz="2347">
                <a:solidFill>
                  <a:schemeClr val="tx1">
                    <a:tint val="75000"/>
                  </a:schemeClr>
                </a:solidFill>
              </a:defRPr>
            </a:lvl4pPr>
            <a:lvl5pPr marL="2682612" indent="0">
              <a:buNone/>
              <a:defRPr sz="2347">
                <a:solidFill>
                  <a:schemeClr val="tx1">
                    <a:tint val="75000"/>
                  </a:schemeClr>
                </a:solidFill>
              </a:defRPr>
            </a:lvl5pPr>
            <a:lvl6pPr marL="3353265" indent="0">
              <a:buNone/>
              <a:defRPr sz="2347">
                <a:solidFill>
                  <a:schemeClr val="tx1">
                    <a:tint val="75000"/>
                  </a:schemeClr>
                </a:solidFill>
              </a:defRPr>
            </a:lvl6pPr>
            <a:lvl7pPr marL="4023919" indent="0">
              <a:buNone/>
              <a:defRPr sz="2347">
                <a:solidFill>
                  <a:schemeClr val="tx1">
                    <a:tint val="75000"/>
                  </a:schemeClr>
                </a:solidFill>
              </a:defRPr>
            </a:lvl7pPr>
            <a:lvl8pPr marL="4694572" indent="0">
              <a:buNone/>
              <a:defRPr sz="2347">
                <a:solidFill>
                  <a:schemeClr val="tx1">
                    <a:tint val="75000"/>
                  </a:schemeClr>
                </a:solidFill>
              </a:defRPr>
            </a:lvl8pPr>
            <a:lvl9pPr marL="5365224" indent="0">
              <a:buNone/>
              <a:defRPr sz="234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624451-3B6F-4CD7-BFAE-67138B65E701}" type="datetimeFigureOut">
              <a:rPr lang="es-CO" smtClean="0"/>
              <a:t>20/03/2024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639556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068815" y="2678006"/>
            <a:ext cx="6607215" cy="63829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7870360" y="2678006"/>
            <a:ext cx="6607215" cy="63829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09624451-3B6F-4CD7-BFAE-67138B65E701}" type="datetimeFigureOut">
              <a:rPr lang="es-CO" smtClean="0"/>
              <a:t>20/03/2024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45873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70839" y="535603"/>
            <a:ext cx="13408760" cy="1944467"/>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1070842" y="2466096"/>
            <a:ext cx="6576850" cy="1208594"/>
          </a:xfrm>
        </p:spPr>
        <p:txBody>
          <a:bodyPr anchor="b"/>
          <a:lstStyle>
            <a:lvl1pPr marL="0" indent="0">
              <a:buNone/>
              <a:defRPr sz="3521" b="1"/>
            </a:lvl1pPr>
            <a:lvl2pPr marL="670653" indent="0">
              <a:buNone/>
              <a:defRPr sz="2934" b="1"/>
            </a:lvl2pPr>
            <a:lvl3pPr marL="1341307" indent="0">
              <a:buNone/>
              <a:defRPr sz="2640" b="1"/>
            </a:lvl3pPr>
            <a:lvl4pPr marL="2011959" indent="0">
              <a:buNone/>
              <a:defRPr sz="2347" b="1"/>
            </a:lvl4pPr>
            <a:lvl5pPr marL="2682612" indent="0">
              <a:buNone/>
              <a:defRPr sz="2347" b="1"/>
            </a:lvl5pPr>
            <a:lvl6pPr marL="3353265" indent="0">
              <a:buNone/>
              <a:defRPr sz="2347" b="1"/>
            </a:lvl6pPr>
            <a:lvl7pPr marL="4023919" indent="0">
              <a:buNone/>
              <a:defRPr sz="2347" b="1"/>
            </a:lvl7pPr>
            <a:lvl8pPr marL="4694572" indent="0">
              <a:buNone/>
              <a:defRPr sz="2347" b="1"/>
            </a:lvl8pPr>
            <a:lvl9pPr marL="5365224" indent="0">
              <a:buNone/>
              <a:defRPr sz="2347" b="1"/>
            </a:lvl9pPr>
          </a:lstStyle>
          <a:p>
            <a:pPr lvl="0"/>
            <a:r>
              <a:rPr lang="es-ES"/>
              <a:t>Haga clic para modificar los estilos de texto del patrón</a:t>
            </a:r>
          </a:p>
        </p:txBody>
      </p:sp>
      <p:sp>
        <p:nvSpPr>
          <p:cNvPr id="4" name="Content Placeholder 3"/>
          <p:cNvSpPr>
            <a:spLocks noGrp="1"/>
          </p:cNvSpPr>
          <p:nvPr>
            <p:ph sz="half" idx="2"/>
          </p:nvPr>
        </p:nvSpPr>
        <p:spPr>
          <a:xfrm>
            <a:off x="1070842" y="3674690"/>
            <a:ext cx="6576850" cy="5404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7870360" y="2466096"/>
            <a:ext cx="6609240" cy="1208594"/>
          </a:xfrm>
        </p:spPr>
        <p:txBody>
          <a:bodyPr anchor="b"/>
          <a:lstStyle>
            <a:lvl1pPr marL="0" indent="0">
              <a:buNone/>
              <a:defRPr sz="3521" b="1"/>
            </a:lvl1pPr>
            <a:lvl2pPr marL="670653" indent="0">
              <a:buNone/>
              <a:defRPr sz="2934" b="1"/>
            </a:lvl2pPr>
            <a:lvl3pPr marL="1341307" indent="0">
              <a:buNone/>
              <a:defRPr sz="2640" b="1"/>
            </a:lvl3pPr>
            <a:lvl4pPr marL="2011959" indent="0">
              <a:buNone/>
              <a:defRPr sz="2347" b="1"/>
            </a:lvl4pPr>
            <a:lvl5pPr marL="2682612" indent="0">
              <a:buNone/>
              <a:defRPr sz="2347" b="1"/>
            </a:lvl5pPr>
            <a:lvl6pPr marL="3353265" indent="0">
              <a:buNone/>
              <a:defRPr sz="2347" b="1"/>
            </a:lvl6pPr>
            <a:lvl7pPr marL="4023919" indent="0">
              <a:buNone/>
              <a:defRPr sz="2347" b="1"/>
            </a:lvl7pPr>
            <a:lvl8pPr marL="4694572" indent="0">
              <a:buNone/>
              <a:defRPr sz="2347" b="1"/>
            </a:lvl8pPr>
            <a:lvl9pPr marL="5365224" indent="0">
              <a:buNone/>
              <a:defRPr sz="2347" b="1"/>
            </a:lvl9pPr>
          </a:lstStyle>
          <a:p>
            <a:pPr lvl="0"/>
            <a:r>
              <a:rPr lang="es-ES"/>
              <a:t>Haga clic para modificar los estilos de texto del patrón</a:t>
            </a:r>
          </a:p>
        </p:txBody>
      </p:sp>
      <p:sp>
        <p:nvSpPr>
          <p:cNvPr id="6" name="Content Placeholder 5"/>
          <p:cNvSpPr>
            <a:spLocks noGrp="1"/>
          </p:cNvSpPr>
          <p:nvPr>
            <p:ph sz="quarter" idx="4"/>
          </p:nvPr>
        </p:nvSpPr>
        <p:spPr>
          <a:xfrm>
            <a:off x="7870360" y="3674690"/>
            <a:ext cx="6609240" cy="5404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09624451-3B6F-4CD7-BFAE-67138B65E701}" type="datetimeFigureOut">
              <a:rPr lang="es-CO" smtClean="0"/>
              <a:t>20/03/2024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534434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09624451-3B6F-4CD7-BFAE-67138B65E701}" type="datetimeFigureOut">
              <a:rPr lang="es-CO" smtClean="0"/>
              <a:t>20/03/2024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2106371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24451-3B6F-4CD7-BFAE-67138B65E701}" type="datetimeFigureOut">
              <a:rPr lang="es-CO" smtClean="0"/>
              <a:t>20/03/2024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754730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839" y="670667"/>
            <a:ext cx="5014115" cy="2347330"/>
          </a:xfrm>
        </p:spPr>
        <p:txBody>
          <a:bodyPr anchor="b"/>
          <a:lstStyle>
            <a:lvl1pPr>
              <a:defRPr sz="4694"/>
            </a:lvl1pPr>
          </a:lstStyle>
          <a:p>
            <a:r>
              <a:rPr lang="es-ES"/>
              <a:t>Haga clic para modificar el estilo de título del patrón</a:t>
            </a:r>
            <a:endParaRPr lang="en-US"/>
          </a:p>
        </p:txBody>
      </p:sp>
      <p:sp>
        <p:nvSpPr>
          <p:cNvPr id="3" name="Content Placeholder 2"/>
          <p:cNvSpPr>
            <a:spLocks noGrp="1"/>
          </p:cNvSpPr>
          <p:nvPr>
            <p:ph idx="1"/>
          </p:nvPr>
        </p:nvSpPr>
        <p:spPr>
          <a:xfrm>
            <a:off x="6609240" y="1448455"/>
            <a:ext cx="7870359" cy="7149112"/>
          </a:xfrm>
        </p:spPr>
        <p:txBody>
          <a:bodyPr/>
          <a:lstStyle>
            <a:lvl1pPr>
              <a:defRPr sz="4694"/>
            </a:lvl1pPr>
            <a:lvl2pPr>
              <a:defRPr sz="4108"/>
            </a:lvl2pPr>
            <a:lvl3pPr>
              <a:defRPr sz="3521"/>
            </a:lvl3pPr>
            <a:lvl4pPr>
              <a:defRPr sz="2934"/>
            </a:lvl4pPr>
            <a:lvl5pPr>
              <a:defRPr sz="2934"/>
            </a:lvl5pPr>
            <a:lvl6pPr>
              <a:defRPr sz="2934"/>
            </a:lvl6pPr>
            <a:lvl7pPr>
              <a:defRPr sz="2934"/>
            </a:lvl7pPr>
            <a:lvl8pPr>
              <a:defRPr sz="2934"/>
            </a:lvl8pPr>
            <a:lvl9pPr>
              <a:defRPr sz="293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070839" y="3017996"/>
            <a:ext cx="5014115" cy="5591212"/>
          </a:xfrm>
        </p:spPr>
        <p:txBody>
          <a:bodyPr/>
          <a:lstStyle>
            <a:lvl1pPr marL="0" indent="0">
              <a:buNone/>
              <a:defRPr sz="2347"/>
            </a:lvl1pPr>
            <a:lvl2pPr marL="670653" indent="0">
              <a:buNone/>
              <a:defRPr sz="2053"/>
            </a:lvl2pPr>
            <a:lvl3pPr marL="1341307" indent="0">
              <a:buNone/>
              <a:defRPr sz="1760"/>
            </a:lvl3pPr>
            <a:lvl4pPr marL="2011959" indent="0">
              <a:buNone/>
              <a:defRPr sz="1466"/>
            </a:lvl4pPr>
            <a:lvl5pPr marL="2682612" indent="0">
              <a:buNone/>
              <a:defRPr sz="1466"/>
            </a:lvl5pPr>
            <a:lvl6pPr marL="3353265" indent="0">
              <a:buNone/>
              <a:defRPr sz="1466"/>
            </a:lvl6pPr>
            <a:lvl7pPr marL="4023919" indent="0">
              <a:buNone/>
              <a:defRPr sz="1466"/>
            </a:lvl7pPr>
            <a:lvl8pPr marL="4694572" indent="0">
              <a:buNone/>
              <a:defRPr sz="1466"/>
            </a:lvl8pPr>
            <a:lvl9pPr marL="5365224" indent="0">
              <a:buNone/>
              <a:defRPr sz="14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20/03/2024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222564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20/03/2024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3191785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839" y="670667"/>
            <a:ext cx="5014115" cy="2347330"/>
          </a:xfrm>
        </p:spPr>
        <p:txBody>
          <a:bodyPr anchor="b"/>
          <a:lstStyle>
            <a:lvl1pPr>
              <a:defRPr sz="4694"/>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6609240" y="1448455"/>
            <a:ext cx="7870359" cy="7149112"/>
          </a:xfrm>
        </p:spPr>
        <p:txBody>
          <a:bodyPr anchor="t"/>
          <a:lstStyle>
            <a:lvl1pPr marL="0" indent="0">
              <a:buNone/>
              <a:defRPr sz="4694"/>
            </a:lvl1pPr>
            <a:lvl2pPr marL="670653" indent="0">
              <a:buNone/>
              <a:defRPr sz="4108"/>
            </a:lvl2pPr>
            <a:lvl3pPr marL="1341307" indent="0">
              <a:buNone/>
              <a:defRPr sz="3521"/>
            </a:lvl3pPr>
            <a:lvl4pPr marL="2011959" indent="0">
              <a:buNone/>
              <a:defRPr sz="2934"/>
            </a:lvl4pPr>
            <a:lvl5pPr marL="2682612" indent="0">
              <a:buNone/>
              <a:defRPr sz="2934"/>
            </a:lvl5pPr>
            <a:lvl6pPr marL="3353265" indent="0">
              <a:buNone/>
              <a:defRPr sz="2934"/>
            </a:lvl6pPr>
            <a:lvl7pPr marL="4023919" indent="0">
              <a:buNone/>
              <a:defRPr sz="2934"/>
            </a:lvl7pPr>
            <a:lvl8pPr marL="4694572" indent="0">
              <a:buNone/>
              <a:defRPr sz="2934"/>
            </a:lvl8pPr>
            <a:lvl9pPr marL="5365224" indent="0">
              <a:buNone/>
              <a:defRPr sz="2934"/>
            </a:lvl9pPr>
          </a:lstStyle>
          <a:p>
            <a:r>
              <a:rPr lang="es-ES"/>
              <a:t>Haga clic en el icono para agregar una imagen</a:t>
            </a:r>
            <a:endParaRPr lang="en-US"/>
          </a:p>
        </p:txBody>
      </p:sp>
      <p:sp>
        <p:nvSpPr>
          <p:cNvPr id="4" name="Text Placeholder 3"/>
          <p:cNvSpPr>
            <a:spLocks noGrp="1"/>
          </p:cNvSpPr>
          <p:nvPr>
            <p:ph type="body" sz="half" idx="2"/>
          </p:nvPr>
        </p:nvSpPr>
        <p:spPr>
          <a:xfrm>
            <a:off x="1070839" y="3017996"/>
            <a:ext cx="5014115" cy="5591212"/>
          </a:xfrm>
        </p:spPr>
        <p:txBody>
          <a:bodyPr/>
          <a:lstStyle>
            <a:lvl1pPr marL="0" indent="0">
              <a:buNone/>
              <a:defRPr sz="2347"/>
            </a:lvl1pPr>
            <a:lvl2pPr marL="670653" indent="0">
              <a:buNone/>
              <a:defRPr sz="2053"/>
            </a:lvl2pPr>
            <a:lvl3pPr marL="1341307" indent="0">
              <a:buNone/>
              <a:defRPr sz="1760"/>
            </a:lvl3pPr>
            <a:lvl4pPr marL="2011959" indent="0">
              <a:buNone/>
              <a:defRPr sz="1466"/>
            </a:lvl4pPr>
            <a:lvl5pPr marL="2682612" indent="0">
              <a:buNone/>
              <a:defRPr sz="1466"/>
            </a:lvl5pPr>
            <a:lvl6pPr marL="3353265" indent="0">
              <a:buNone/>
              <a:defRPr sz="1466"/>
            </a:lvl6pPr>
            <a:lvl7pPr marL="4023919" indent="0">
              <a:buNone/>
              <a:defRPr sz="1466"/>
            </a:lvl7pPr>
            <a:lvl8pPr marL="4694572" indent="0">
              <a:buNone/>
              <a:defRPr sz="1466"/>
            </a:lvl8pPr>
            <a:lvl9pPr marL="5365224" indent="0">
              <a:buNone/>
              <a:defRPr sz="14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20/03/2024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4129976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9624451-3B6F-4CD7-BFAE-67138B65E701}" type="datetimeFigureOut">
              <a:rPr lang="es-CO" smtClean="0"/>
              <a:t>20/03/2024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2710708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5385" y="535601"/>
            <a:ext cx="3352189" cy="852537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068816" y="535601"/>
            <a:ext cx="9862239" cy="85253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9624451-3B6F-4CD7-BFAE-67138B65E701}" type="datetimeFigureOut">
              <a:rPr lang="es-CO" smtClean="0"/>
              <a:t>20/03/2024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126238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28057" y="6464479"/>
            <a:ext cx="13214430" cy="1998025"/>
          </a:xfrm>
        </p:spPr>
        <p:txBody>
          <a:bodyPr anchor="t"/>
          <a:lstStyle>
            <a:lvl1pPr algn="l">
              <a:defRPr sz="64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1228057" y="4263854"/>
            <a:ext cx="13214430" cy="2200622"/>
          </a:xfrm>
        </p:spPr>
        <p:txBody>
          <a:bodyPr anchor="b"/>
          <a:lstStyle>
            <a:lvl1pPr marL="0" indent="0">
              <a:buNone/>
              <a:defRPr sz="3200">
                <a:solidFill>
                  <a:schemeClr val="tx1">
                    <a:tint val="75000"/>
                  </a:schemeClr>
                </a:solidFill>
              </a:defRPr>
            </a:lvl1pPr>
            <a:lvl2pPr marL="731351" indent="0">
              <a:buNone/>
              <a:defRPr sz="2900">
                <a:solidFill>
                  <a:schemeClr val="tx1">
                    <a:tint val="75000"/>
                  </a:schemeClr>
                </a:solidFill>
              </a:defRPr>
            </a:lvl2pPr>
            <a:lvl3pPr marL="1462704" indent="0">
              <a:buNone/>
              <a:defRPr sz="2600">
                <a:solidFill>
                  <a:schemeClr val="tx1">
                    <a:tint val="75000"/>
                  </a:schemeClr>
                </a:solidFill>
              </a:defRPr>
            </a:lvl3pPr>
            <a:lvl4pPr marL="2194054" indent="0">
              <a:buNone/>
              <a:defRPr sz="2200">
                <a:solidFill>
                  <a:schemeClr val="tx1">
                    <a:tint val="75000"/>
                  </a:schemeClr>
                </a:solidFill>
              </a:defRPr>
            </a:lvl4pPr>
            <a:lvl5pPr marL="2925408" indent="0">
              <a:buNone/>
              <a:defRPr sz="2200">
                <a:solidFill>
                  <a:schemeClr val="tx1">
                    <a:tint val="75000"/>
                  </a:schemeClr>
                </a:solidFill>
              </a:defRPr>
            </a:lvl5pPr>
            <a:lvl6pPr marL="3656758" indent="0">
              <a:buNone/>
              <a:defRPr sz="2200">
                <a:solidFill>
                  <a:schemeClr val="tx1">
                    <a:tint val="75000"/>
                  </a:schemeClr>
                </a:solidFill>
              </a:defRPr>
            </a:lvl6pPr>
            <a:lvl7pPr marL="4388109" indent="0">
              <a:buNone/>
              <a:defRPr sz="2200">
                <a:solidFill>
                  <a:schemeClr val="tx1">
                    <a:tint val="75000"/>
                  </a:schemeClr>
                </a:solidFill>
              </a:defRPr>
            </a:lvl7pPr>
            <a:lvl8pPr marL="5119462" indent="0">
              <a:buNone/>
              <a:defRPr sz="2200">
                <a:solidFill>
                  <a:schemeClr val="tx1">
                    <a:tint val="75000"/>
                  </a:schemeClr>
                </a:solidFill>
              </a:defRPr>
            </a:lvl8pPr>
            <a:lvl9pPr marL="5850814" indent="0">
              <a:buNone/>
              <a:defRPr sz="22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FEED43B-98C4-4EC7-80D1-165B094B92B0}" type="datetimeFigureOut">
              <a:rPr lang="es-CO" smtClean="0"/>
              <a:t>20/03/2024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106224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777321" y="2347336"/>
            <a:ext cx="6866321" cy="663912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7902747" y="2347336"/>
            <a:ext cx="6866321" cy="663912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EFEED43B-98C4-4EC7-80D1-165B094B92B0}" type="datetimeFigureOut">
              <a:rPr lang="es-CO" smtClean="0"/>
              <a:t>20/03/2024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322895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777321" y="2251854"/>
            <a:ext cx="6869021" cy="938466"/>
          </a:xfrm>
        </p:spPr>
        <p:txBody>
          <a:bodyPr anchor="b"/>
          <a:lstStyle>
            <a:lvl1pPr marL="0" indent="0">
              <a:buNone/>
              <a:defRPr sz="3800" b="1"/>
            </a:lvl1pPr>
            <a:lvl2pPr marL="731351" indent="0">
              <a:buNone/>
              <a:defRPr sz="3200" b="1"/>
            </a:lvl2pPr>
            <a:lvl3pPr marL="1462704" indent="0">
              <a:buNone/>
              <a:defRPr sz="2900" b="1"/>
            </a:lvl3pPr>
            <a:lvl4pPr marL="2194054" indent="0">
              <a:buNone/>
              <a:defRPr sz="2600" b="1"/>
            </a:lvl4pPr>
            <a:lvl5pPr marL="2925408" indent="0">
              <a:buNone/>
              <a:defRPr sz="2600" b="1"/>
            </a:lvl5pPr>
            <a:lvl6pPr marL="3656758" indent="0">
              <a:buNone/>
              <a:defRPr sz="2600" b="1"/>
            </a:lvl6pPr>
            <a:lvl7pPr marL="4388109" indent="0">
              <a:buNone/>
              <a:defRPr sz="2600" b="1"/>
            </a:lvl7pPr>
            <a:lvl8pPr marL="5119462" indent="0">
              <a:buNone/>
              <a:defRPr sz="2600" b="1"/>
            </a:lvl8pPr>
            <a:lvl9pPr marL="5850814" indent="0">
              <a:buNone/>
              <a:defRPr sz="2600" b="1"/>
            </a:lvl9pPr>
          </a:lstStyle>
          <a:p>
            <a:pPr lvl="0"/>
            <a:r>
              <a:rPr lang="es-ES"/>
              <a:t>Haga clic para modificar el estilo de texto del patrón</a:t>
            </a:r>
          </a:p>
        </p:txBody>
      </p:sp>
      <p:sp>
        <p:nvSpPr>
          <p:cNvPr id="4" name="3 Marcador de contenido"/>
          <p:cNvSpPr>
            <a:spLocks noGrp="1"/>
          </p:cNvSpPr>
          <p:nvPr>
            <p:ph sz="half" idx="2"/>
          </p:nvPr>
        </p:nvSpPr>
        <p:spPr>
          <a:xfrm>
            <a:off x="777321" y="3190320"/>
            <a:ext cx="6869021" cy="5796137"/>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7897355" y="2251854"/>
            <a:ext cx="6871719" cy="938466"/>
          </a:xfrm>
        </p:spPr>
        <p:txBody>
          <a:bodyPr anchor="b"/>
          <a:lstStyle>
            <a:lvl1pPr marL="0" indent="0">
              <a:buNone/>
              <a:defRPr sz="3800" b="1"/>
            </a:lvl1pPr>
            <a:lvl2pPr marL="731351" indent="0">
              <a:buNone/>
              <a:defRPr sz="3200" b="1"/>
            </a:lvl2pPr>
            <a:lvl3pPr marL="1462704" indent="0">
              <a:buNone/>
              <a:defRPr sz="2900" b="1"/>
            </a:lvl3pPr>
            <a:lvl4pPr marL="2194054" indent="0">
              <a:buNone/>
              <a:defRPr sz="2600" b="1"/>
            </a:lvl4pPr>
            <a:lvl5pPr marL="2925408" indent="0">
              <a:buNone/>
              <a:defRPr sz="2600" b="1"/>
            </a:lvl5pPr>
            <a:lvl6pPr marL="3656758" indent="0">
              <a:buNone/>
              <a:defRPr sz="2600" b="1"/>
            </a:lvl6pPr>
            <a:lvl7pPr marL="4388109" indent="0">
              <a:buNone/>
              <a:defRPr sz="2600" b="1"/>
            </a:lvl7pPr>
            <a:lvl8pPr marL="5119462" indent="0">
              <a:buNone/>
              <a:defRPr sz="2600" b="1"/>
            </a:lvl8pPr>
            <a:lvl9pPr marL="5850814" indent="0">
              <a:buNone/>
              <a:defRPr sz="2600" b="1"/>
            </a:lvl9pPr>
          </a:lstStyle>
          <a:p>
            <a:pPr lvl="0"/>
            <a:r>
              <a:rPr lang="es-ES"/>
              <a:t>Haga clic para modificar el estilo de texto del patrón</a:t>
            </a:r>
          </a:p>
        </p:txBody>
      </p:sp>
      <p:sp>
        <p:nvSpPr>
          <p:cNvPr id="6" name="5 Marcador de contenido"/>
          <p:cNvSpPr>
            <a:spLocks noGrp="1"/>
          </p:cNvSpPr>
          <p:nvPr>
            <p:ph sz="quarter" idx="4"/>
          </p:nvPr>
        </p:nvSpPr>
        <p:spPr>
          <a:xfrm>
            <a:off x="7897355" y="3190320"/>
            <a:ext cx="6871719" cy="5796137"/>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EFEED43B-98C4-4EC7-80D1-165B094B92B0}" type="datetimeFigureOut">
              <a:rPr lang="es-CO" smtClean="0"/>
              <a:t>20/03/2024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14964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EFEED43B-98C4-4EC7-80D1-165B094B92B0}" type="datetimeFigureOut">
              <a:rPr lang="es-CO" smtClean="0"/>
              <a:t>20/03/2024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248482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EED43B-98C4-4EC7-80D1-165B094B92B0}" type="datetimeFigureOut">
              <a:rPr lang="es-CO" smtClean="0"/>
              <a:t>20/03/2024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25152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77325" y="400538"/>
            <a:ext cx="5114655" cy="1704609"/>
          </a:xfrm>
        </p:spPr>
        <p:txBody>
          <a:bodyPr anchor="b"/>
          <a:lstStyle>
            <a:lvl1pPr algn="l">
              <a:defRPr sz="3200" b="1"/>
            </a:lvl1pPr>
          </a:lstStyle>
          <a:p>
            <a:r>
              <a:rPr lang="es-ES"/>
              <a:t>Haga clic para modificar el estilo de título del patrón</a:t>
            </a:r>
            <a:endParaRPr lang="es-CO"/>
          </a:p>
        </p:txBody>
      </p:sp>
      <p:sp>
        <p:nvSpPr>
          <p:cNvPr id="3" name="2 Marcador de contenido"/>
          <p:cNvSpPr>
            <a:spLocks noGrp="1"/>
          </p:cNvSpPr>
          <p:nvPr>
            <p:ph idx="1"/>
          </p:nvPr>
        </p:nvSpPr>
        <p:spPr>
          <a:xfrm>
            <a:off x="6078206" y="400542"/>
            <a:ext cx="8690863" cy="8585921"/>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777325" y="2105146"/>
            <a:ext cx="5114655" cy="6881312"/>
          </a:xfrm>
        </p:spPr>
        <p:txBody>
          <a:bodyPr/>
          <a:lstStyle>
            <a:lvl1pPr marL="0" indent="0">
              <a:buNone/>
              <a:defRPr sz="2200"/>
            </a:lvl1pPr>
            <a:lvl2pPr marL="731351" indent="0">
              <a:buNone/>
              <a:defRPr sz="1900"/>
            </a:lvl2pPr>
            <a:lvl3pPr marL="1462704" indent="0">
              <a:buNone/>
              <a:defRPr sz="1600"/>
            </a:lvl3pPr>
            <a:lvl4pPr marL="2194054" indent="0">
              <a:buNone/>
              <a:defRPr sz="1400"/>
            </a:lvl4pPr>
            <a:lvl5pPr marL="2925408" indent="0">
              <a:buNone/>
              <a:defRPr sz="1400"/>
            </a:lvl5pPr>
            <a:lvl6pPr marL="3656758" indent="0">
              <a:buNone/>
              <a:defRPr sz="1400"/>
            </a:lvl6pPr>
            <a:lvl7pPr marL="4388109" indent="0">
              <a:buNone/>
              <a:defRPr sz="1400"/>
            </a:lvl7pPr>
            <a:lvl8pPr marL="5119462" indent="0">
              <a:buNone/>
              <a:defRPr sz="1400"/>
            </a:lvl8pPr>
            <a:lvl9pPr marL="5850814" indent="0">
              <a:buNone/>
              <a:defRPr sz="14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EED43B-98C4-4EC7-80D1-165B094B92B0}" type="datetimeFigureOut">
              <a:rPr lang="es-CO" smtClean="0"/>
              <a:t>20/03/2024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67853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7201" y="7041993"/>
            <a:ext cx="9327833" cy="831347"/>
          </a:xfrm>
        </p:spPr>
        <p:txBody>
          <a:bodyPr anchor="b"/>
          <a:lstStyle>
            <a:lvl1pPr algn="l">
              <a:defRPr sz="32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3047201" y="898878"/>
            <a:ext cx="9327833" cy="6035993"/>
          </a:xfrm>
        </p:spPr>
        <p:txBody>
          <a:bodyPr/>
          <a:lstStyle>
            <a:lvl1pPr marL="0" indent="0">
              <a:buNone/>
              <a:defRPr sz="5100"/>
            </a:lvl1pPr>
            <a:lvl2pPr marL="731351" indent="0">
              <a:buNone/>
              <a:defRPr sz="4500"/>
            </a:lvl2pPr>
            <a:lvl3pPr marL="1462704" indent="0">
              <a:buNone/>
              <a:defRPr sz="3800"/>
            </a:lvl3pPr>
            <a:lvl4pPr marL="2194054" indent="0">
              <a:buNone/>
              <a:defRPr sz="3200"/>
            </a:lvl4pPr>
            <a:lvl5pPr marL="2925408" indent="0">
              <a:buNone/>
              <a:defRPr sz="3200"/>
            </a:lvl5pPr>
            <a:lvl6pPr marL="3656758" indent="0">
              <a:buNone/>
              <a:defRPr sz="3200"/>
            </a:lvl6pPr>
            <a:lvl7pPr marL="4388109" indent="0">
              <a:buNone/>
              <a:defRPr sz="3200"/>
            </a:lvl7pPr>
            <a:lvl8pPr marL="5119462" indent="0">
              <a:buNone/>
              <a:defRPr sz="3200"/>
            </a:lvl8pPr>
            <a:lvl9pPr marL="5850814" indent="0">
              <a:buNone/>
              <a:defRPr sz="3200"/>
            </a:lvl9pPr>
          </a:lstStyle>
          <a:p>
            <a:endParaRPr lang="es-CO"/>
          </a:p>
        </p:txBody>
      </p:sp>
      <p:sp>
        <p:nvSpPr>
          <p:cNvPr id="4" name="3 Marcador de texto"/>
          <p:cNvSpPr>
            <a:spLocks noGrp="1"/>
          </p:cNvSpPr>
          <p:nvPr>
            <p:ph type="body" sz="half" idx="2"/>
          </p:nvPr>
        </p:nvSpPr>
        <p:spPr>
          <a:xfrm>
            <a:off x="3047201" y="7873338"/>
            <a:ext cx="9327833" cy="1180651"/>
          </a:xfrm>
        </p:spPr>
        <p:txBody>
          <a:bodyPr/>
          <a:lstStyle>
            <a:lvl1pPr marL="0" indent="0">
              <a:buNone/>
              <a:defRPr sz="2200"/>
            </a:lvl1pPr>
            <a:lvl2pPr marL="731351" indent="0">
              <a:buNone/>
              <a:defRPr sz="1900"/>
            </a:lvl2pPr>
            <a:lvl3pPr marL="1462704" indent="0">
              <a:buNone/>
              <a:defRPr sz="1600"/>
            </a:lvl3pPr>
            <a:lvl4pPr marL="2194054" indent="0">
              <a:buNone/>
              <a:defRPr sz="1400"/>
            </a:lvl4pPr>
            <a:lvl5pPr marL="2925408" indent="0">
              <a:buNone/>
              <a:defRPr sz="1400"/>
            </a:lvl5pPr>
            <a:lvl6pPr marL="3656758" indent="0">
              <a:buNone/>
              <a:defRPr sz="1400"/>
            </a:lvl6pPr>
            <a:lvl7pPr marL="4388109" indent="0">
              <a:buNone/>
              <a:defRPr sz="1400"/>
            </a:lvl7pPr>
            <a:lvl8pPr marL="5119462" indent="0">
              <a:buNone/>
              <a:defRPr sz="1400"/>
            </a:lvl8pPr>
            <a:lvl9pPr marL="5850814" indent="0">
              <a:buNone/>
              <a:defRPr sz="14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EED43B-98C4-4EC7-80D1-165B094B92B0}" type="datetimeFigureOut">
              <a:rPr lang="es-CO" smtClean="0"/>
              <a:t>20/03/2024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239352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777321" y="402866"/>
            <a:ext cx="13991749" cy="1676665"/>
          </a:xfrm>
          <a:prstGeom prst="rect">
            <a:avLst/>
          </a:prstGeom>
        </p:spPr>
        <p:txBody>
          <a:bodyPr vert="horz" lIns="146270" tIns="73134" rIns="146270" bIns="73134"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777321" y="2347336"/>
            <a:ext cx="13991749" cy="6639127"/>
          </a:xfrm>
          <a:prstGeom prst="rect">
            <a:avLst/>
          </a:prstGeom>
        </p:spPr>
        <p:txBody>
          <a:bodyPr vert="horz" lIns="146270" tIns="73134" rIns="146270" bIns="7313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777319" y="9324124"/>
            <a:ext cx="3627491" cy="535601"/>
          </a:xfrm>
          <a:prstGeom prst="rect">
            <a:avLst/>
          </a:prstGeom>
        </p:spPr>
        <p:txBody>
          <a:bodyPr vert="horz" lIns="146270" tIns="73134" rIns="146270" bIns="73134" rtlCol="0" anchor="ctr"/>
          <a:lstStyle>
            <a:lvl1pPr algn="l">
              <a:defRPr sz="1900">
                <a:solidFill>
                  <a:schemeClr val="tx1">
                    <a:tint val="75000"/>
                  </a:schemeClr>
                </a:solidFill>
              </a:defRPr>
            </a:lvl1pPr>
          </a:lstStyle>
          <a:p>
            <a:fld id="{EFEED43B-98C4-4EC7-80D1-165B094B92B0}" type="datetimeFigureOut">
              <a:rPr lang="es-CO" smtClean="0"/>
              <a:t>20/03/2024</a:t>
            </a:fld>
            <a:endParaRPr lang="es-CO"/>
          </a:p>
        </p:txBody>
      </p:sp>
      <p:sp>
        <p:nvSpPr>
          <p:cNvPr id="5" name="4 Marcador de pie de página"/>
          <p:cNvSpPr>
            <a:spLocks noGrp="1"/>
          </p:cNvSpPr>
          <p:nvPr>
            <p:ph type="ftr" sz="quarter" idx="3"/>
          </p:nvPr>
        </p:nvSpPr>
        <p:spPr>
          <a:xfrm>
            <a:off x="5311684" y="9324124"/>
            <a:ext cx="4923023" cy="535601"/>
          </a:xfrm>
          <a:prstGeom prst="rect">
            <a:avLst/>
          </a:prstGeom>
        </p:spPr>
        <p:txBody>
          <a:bodyPr vert="horz" lIns="146270" tIns="73134" rIns="146270" bIns="73134" rtlCol="0" anchor="ctr"/>
          <a:lstStyle>
            <a:lvl1pPr algn="ctr">
              <a:defRPr sz="19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11141578" y="9324124"/>
            <a:ext cx="3627491" cy="535601"/>
          </a:xfrm>
          <a:prstGeom prst="rect">
            <a:avLst/>
          </a:prstGeom>
        </p:spPr>
        <p:txBody>
          <a:bodyPr vert="horz" lIns="146270" tIns="73134" rIns="146270" bIns="73134" rtlCol="0" anchor="ctr"/>
          <a:lstStyle>
            <a:lvl1pPr algn="r">
              <a:defRPr sz="1900">
                <a:solidFill>
                  <a:schemeClr val="tx1">
                    <a:tint val="75000"/>
                  </a:schemeClr>
                </a:solidFill>
              </a:defRPr>
            </a:lvl1pPr>
          </a:lstStyle>
          <a:p>
            <a:fld id="{D8C0089A-DDEF-4F7F-ABFE-81D42DC1AA0A}" type="slidenum">
              <a:rPr lang="es-CO" smtClean="0"/>
              <a:t>‹Nº›</a:t>
            </a:fld>
            <a:endParaRPr lang="es-CO"/>
          </a:p>
        </p:txBody>
      </p:sp>
    </p:spTree>
    <p:extLst>
      <p:ext uri="{BB962C8B-B14F-4D97-AF65-F5344CB8AC3E}">
        <p14:creationId xmlns:p14="http://schemas.microsoft.com/office/powerpoint/2010/main" val="3555665787"/>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defTabSz="1462704" rtl="0" eaLnBrk="1" latinLnBrk="0" hangingPunct="1">
        <a:spcBef>
          <a:spcPct val="0"/>
        </a:spcBef>
        <a:buNone/>
        <a:defRPr sz="7000" kern="1200">
          <a:solidFill>
            <a:schemeClr val="tx1"/>
          </a:solidFill>
          <a:latin typeface="+mj-lt"/>
          <a:ea typeface="+mj-ea"/>
          <a:cs typeface="+mj-cs"/>
        </a:defRPr>
      </a:lvl1pPr>
    </p:titleStyle>
    <p:bodyStyle>
      <a:lvl1pPr marL="548514" indent="-548514" algn="l" defTabSz="1462704"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8445" indent="-457094" algn="l" defTabSz="1462704"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2pPr>
      <a:lvl3pPr marL="1828378" indent="-365676" algn="l" defTabSz="1462704"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59731"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91086"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022435"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3785"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5136"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6489"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s-CO"/>
      </a:defPPr>
      <a:lvl1pPr marL="0" algn="l" defTabSz="1462704" rtl="0" eaLnBrk="1" latinLnBrk="0" hangingPunct="1">
        <a:defRPr sz="2900" kern="1200">
          <a:solidFill>
            <a:schemeClr val="tx1"/>
          </a:solidFill>
          <a:latin typeface="+mn-lt"/>
          <a:ea typeface="+mn-ea"/>
          <a:cs typeface="+mn-cs"/>
        </a:defRPr>
      </a:lvl1pPr>
      <a:lvl2pPr marL="731351" algn="l" defTabSz="1462704" rtl="0" eaLnBrk="1" latinLnBrk="0" hangingPunct="1">
        <a:defRPr sz="2900" kern="1200">
          <a:solidFill>
            <a:schemeClr val="tx1"/>
          </a:solidFill>
          <a:latin typeface="+mn-lt"/>
          <a:ea typeface="+mn-ea"/>
          <a:cs typeface="+mn-cs"/>
        </a:defRPr>
      </a:lvl2pPr>
      <a:lvl3pPr marL="1462704" algn="l" defTabSz="1462704" rtl="0" eaLnBrk="1" latinLnBrk="0" hangingPunct="1">
        <a:defRPr sz="2900" kern="1200">
          <a:solidFill>
            <a:schemeClr val="tx1"/>
          </a:solidFill>
          <a:latin typeface="+mn-lt"/>
          <a:ea typeface="+mn-ea"/>
          <a:cs typeface="+mn-cs"/>
        </a:defRPr>
      </a:lvl3pPr>
      <a:lvl4pPr marL="2194054" algn="l" defTabSz="1462704" rtl="0" eaLnBrk="1" latinLnBrk="0" hangingPunct="1">
        <a:defRPr sz="2900" kern="1200">
          <a:solidFill>
            <a:schemeClr val="tx1"/>
          </a:solidFill>
          <a:latin typeface="+mn-lt"/>
          <a:ea typeface="+mn-ea"/>
          <a:cs typeface="+mn-cs"/>
        </a:defRPr>
      </a:lvl4pPr>
      <a:lvl5pPr marL="2925408" algn="l" defTabSz="1462704" rtl="0" eaLnBrk="1" latinLnBrk="0" hangingPunct="1">
        <a:defRPr sz="2900" kern="1200">
          <a:solidFill>
            <a:schemeClr val="tx1"/>
          </a:solidFill>
          <a:latin typeface="+mn-lt"/>
          <a:ea typeface="+mn-ea"/>
          <a:cs typeface="+mn-cs"/>
        </a:defRPr>
      </a:lvl5pPr>
      <a:lvl6pPr marL="3656758" algn="l" defTabSz="1462704" rtl="0" eaLnBrk="1" latinLnBrk="0" hangingPunct="1">
        <a:defRPr sz="2900" kern="1200">
          <a:solidFill>
            <a:schemeClr val="tx1"/>
          </a:solidFill>
          <a:latin typeface="+mn-lt"/>
          <a:ea typeface="+mn-ea"/>
          <a:cs typeface="+mn-cs"/>
        </a:defRPr>
      </a:lvl6pPr>
      <a:lvl7pPr marL="4388109" algn="l" defTabSz="1462704" rtl="0" eaLnBrk="1" latinLnBrk="0" hangingPunct="1">
        <a:defRPr sz="2900" kern="1200">
          <a:solidFill>
            <a:schemeClr val="tx1"/>
          </a:solidFill>
          <a:latin typeface="+mn-lt"/>
          <a:ea typeface="+mn-ea"/>
          <a:cs typeface="+mn-cs"/>
        </a:defRPr>
      </a:lvl7pPr>
      <a:lvl8pPr marL="5119462" algn="l" defTabSz="1462704" rtl="0" eaLnBrk="1" latinLnBrk="0" hangingPunct="1">
        <a:defRPr sz="2900" kern="1200">
          <a:solidFill>
            <a:schemeClr val="tx1"/>
          </a:solidFill>
          <a:latin typeface="+mn-lt"/>
          <a:ea typeface="+mn-ea"/>
          <a:cs typeface="+mn-cs"/>
        </a:defRPr>
      </a:lvl8pPr>
      <a:lvl9pPr marL="5850814" algn="l" defTabSz="1462704"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814" y="535603"/>
            <a:ext cx="13408760" cy="194446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068814" y="2678006"/>
            <a:ext cx="13408760" cy="638297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1068815" y="9324121"/>
            <a:ext cx="3497937" cy="535602"/>
          </a:xfrm>
          <a:prstGeom prst="rect">
            <a:avLst/>
          </a:prstGeom>
        </p:spPr>
        <p:txBody>
          <a:bodyPr vert="horz" lIns="91440" tIns="45720" rIns="91440" bIns="45720" rtlCol="0" anchor="ctr"/>
          <a:lstStyle>
            <a:lvl1pPr algn="l">
              <a:defRPr sz="1760">
                <a:solidFill>
                  <a:schemeClr val="tx1">
                    <a:tint val="75000"/>
                  </a:schemeClr>
                </a:solidFill>
              </a:defRPr>
            </a:lvl1pPr>
          </a:lstStyle>
          <a:p>
            <a:fld id="{09624451-3B6F-4CD7-BFAE-67138B65E701}" type="datetimeFigureOut">
              <a:rPr lang="es-CO" smtClean="0"/>
              <a:t>20/03/2024</a:t>
            </a:fld>
            <a:endParaRPr lang="es-CO"/>
          </a:p>
        </p:txBody>
      </p:sp>
      <p:sp>
        <p:nvSpPr>
          <p:cNvPr id="5" name="Footer Placeholder 4"/>
          <p:cNvSpPr>
            <a:spLocks noGrp="1"/>
          </p:cNvSpPr>
          <p:nvPr>
            <p:ph type="ftr" sz="quarter" idx="3"/>
          </p:nvPr>
        </p:nvSpPr>
        <p:spPr>
          <a:xfrm>
            <a:off x="5149741" y="9324121"/>
            <a:ext cx="5246906" cy="535602"/>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0979638" y="9324121"/>
            <a:ext cx="3497937" cy="535602"/>
          </a:xfrm>
          <a:prstGeom prst="rect">
            <a:avLst/>
          </a:prstGeom>
        </p:spPr>
        <p:txBody>
          <a:bodyPr vert="horz" lIns="91440" tIns="45720" rIns="91440" bIns="45720" rtlCol="0" anchor="ctr"/>
          <a:lstStyle>
            <a:lvl1pPr algn="r">
              <a:defRPr sz="1760">
                <a:solidFill>
                  <a:schemeClr val="tx1">
                    <a:tint val="75000"/>
                  </a:schemeClr>
                </a:solidFill>
              </a:defRPr>
            </a:lvl1pPr>
          </a:lstStyle>
          <a:p>
            <a:fld id="{2B6706F8-933F-4AC3-963B-E8A8F1DD828B}" type="slidenum">
              <a:rPr lang="es-CO" smtClean="0"/>
              <a:t>‹Nº›</a:t>
            </a:fld>
            <a:endParaRPr lang="es-CO"/>
          </a:p>
        </p:txBody>
      </p:sp>
    </p:spTree>
    <p:extLst>
      <p:ext uri="{BB962C8B-B14F-4D97-AF65-F5344CB8AC3E}">
        <p14:creationId xmlns:p14="http://schemas.microsoft.com/office/powerpoint/2010/main" val="42761492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p:titleStyle>
    <p:bodyStyle>
      <a:lvl1pPr marL="335327" indent="-335327" algn="l" defTabSz="1341307" rtl="0" eaLnBrk="1" latinLnBrk="0" hangingPunct="1">
        <a:lnSpc>
          <a:spcPct val="90000"/>
        </a:lnSpc>
        <a:spcBef>
          <a:spcPts val="1466"/>
        </a:spcBef>
        <a:buFont typeface="Arial" panose="020B0604020202020204" pitchFamily="34" charset="0"/>
        <a:buChar char="•"/>
        <a:defRPr sz="4108" kern="1200">
          <a:solidFill>
            <a:schemeClr val="tx1"/>
          </a:solidFill>
          <a:latin typeface="+mn-lt"/>
          <a:ea typeface="+mn-ea"/>
          <a:cs typeface="+mn-cs"/>
        </a:defRPr>
      </a:lvl1pPr>
      <a:lvl2pPr marL="1005980" indent="-335327" algn="l" defTabSz="1341307" rtl="0" eaLnBrk="1" latinLnBrk="0" hangingPunct="1">
        <a:lnSpc>
          <a:spcPct val="90000"/>
        </a:lnSpc>
        <a:spcBef>
          <a:spcPts val="734"/>
        </a:spcBef>
        <a:buFont typeface="Arial" panose="020B0604020202020204" pitchFamily="34" charset="0"/>
        <a:buChar char="•"/>
        <a:defRPr sz="3521" kern="1200">
          <a:solidFill>
            <a:schemeClr val="tx1"/>
          </a:solidFill>
          <a:latin typeface="+mn-lt"/>
          <a:ea typeface="+mn-ea"/>
          <a:cs typeface="+mn-cs"/>
        </a:defRPr>
      </a:lvl2pPr>
      <a:lvl3pPr marL="1676632" indent="-335327" algn="l" defTabSz="1341307" rtl="0" eaLnBrk="1" latinLnBrk="0" hangingPunct="1">
        <a:lnSpc>
          <a:spcPct val="90000"/>
        </a:lnSpc>
        <a:spcBef>
          <a:spcPts val="734"/>
        </a:spcBef>
        <a:buFont typeface="Arial" panose="020B0604020202020204" pitchFamily="34" charset="0"/>
        <a:buChar char="•"/>
        <a:defRPr sz="2934" kern="1200">
          <a:solidFill>
            <a:schemeClr val="tx1"/>
          </a:solidFill>
          <a:latin typeface="+mn-lt"/>
          <a:ea typeface="+mn-ea"/>
          <a:cs typeface="+mn-cs"/>
        </a:defRPr>
      </a:lvl3pPr>
      <a:lvl4pPr marL="2347285"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4pPr>
      <a:lvl5pPr marL="3017939"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5pPr>
      <a:lvl6pPr marL="3688592"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6pPr>
      <a:lvl7pPr marL="4359245"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7pPr>
      <a:lvl8pPr marL="5029899"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8pPr>
      <a:lvl9pPr marL="5700551"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307" rtl="0" eaLnBrk="1" latinLnBrk="0" hangingPunct="1">
        <a:defRPr sz="2640" kern="1200">
          <a:solidFill>
            <a:schemeClr val="tx1"/>
          </a:solidFill>
          <a:latin typeface="+mn-lt"/>
          <a:ea typeface="+mn-ea"/>
          <a:cs typeface="+mn-cs"/>
        </a:defRPr>
      </a:lvl1pPr>
      <a:lvl2pPr marL="670653" algn="l" defTabSz="1341307" rtl="0" eaLnBrk="1" latinLnBrk="0" hangingPunct="1">
        <a:defRPr sz="2640" kern="1200">
          <a:solidFill>
            <a:schemeClr val="tx1"/>
          </a:solidFill>
          <a:latin typeface="+mn-lt"/>
          <a:ea typeface="+mn-ea"/>
          <a:cs typeface="+mn-cs"/>
        </a:defRPr>
      </a:lvl2pPr>
      <a:lvl3pPr marL="1341307" algn="l" defTabSz="1341307" rtl="0" eaLnBrk="1" latinLnBrk="0" hangingPunct="1">
        <a:defRPr sz="2640" kern="1200">
          <a:solidFill>
            <a:schemeClr val="tx1"/>
          </a:solidFill>
          <a:latin typeface="+mn-lt"/>
          <a:ea typeface="+mn-ea"/>
          <a:cs typeface="+mn-cs"/>
        </a:defRPr>
      </a:lvl3pPr>
      <a:lvl4pPr marL="2011959" algn="l" defTabSz="1341307" rtl="0" eaLnBrk="1" latinLnBrk="0" hangingPunct="1">
        <a:defRPr sz="2640" kern="1200">
          <a:solidFill>
            <a:schemeClr val="tx1"/>
          </a:solidFill>
          <a:latin typeface="+mn-lt"/>
          <a:ea typeface="+mn-ea"/>
          <a:cs typeface="+mn-cs"/>
        </a:defRPr>
      </a:lvl4pPr>
      <a:lvl5pPr marL="2682612" algn="l" defTabSz="1341307" rtl="0" eaLnBrk="1" latinLnBrk="0" hangingPunct="1">
        <a:defRPr sz="2640" kern="1200">
          <a:solidFill>
            <a:schemeClr val="tx1"/>
          </a:solidFill>
          <a:latin typeface="+mn-lt"/>
          <a:ea typeface="+mn-ea"/>
          <a:cs typeface="+mn-cs"/>
        </a:defRPr>
      </a:lvl5pPr>
      <a:lvl6pPr marL="3353265" algn="l" defTabSz="1341307" rtl="0" eaLnBrk="1" latinLnBrk="0" hangingPunct="1">
        <a:defRPr sz="2640" kern="1200">
          <a:solidFill>
            <a:schemeClr val="tx1"/>
          </a:solidFill>
          <a:latin typeface="+mn-lt"/>
          <a:ea typeface="+mn-ea"/>
          <a:cs typeface="+mn-cs"/>
        </a:defRPr>
      </a:lvl6pPr>
      <a:lvl7pPr marL="4023919" algn="l" defTabSz="1341307" rtl="0" eaLnBrk="1" latinLnBrk="0" hangingPunct="1">
        <a:defRPr sz="2640" kern="1200">
          <a:solidFill>
            <a:schemeClr val="tx1"/>
          </a:solidFill>
          <a:latin typeface="+mn-lt"/>
          <a:ea typeface="+mn-ea"/>
          <a:cs typeface="+mn-cs"/>
        </a:defRPr>
      </a:lvl7pPr>
      <a:lvl8pPr marL="4694572" algn="l" defTabSz="1341307" rtl="0" eaLnBrk="1" latinLnBrk="0" hangingPunct="1">
        <a:defRPr sz="2640" kern="1200">
          <a:solidFill>
            <a:schemeClr val="tx1"/>
          </a:solidFill>
          <a:latin typeface="+mn-lt"/>
          <a:ea typeface="+mn-ea"/>
          <a:cs typeface="+mn-cs"/>
        </a:defRPr>
      </a:lvl8pPr>
      <a:lvl9pPr marL="5365224" algn="l" defTabSz="1341307"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slide" Target="slide7.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chart" Target="../charts/chart5.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15.sv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bomberosbogota.gov.co/"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15"/>
            <a:ext cx="15546388" cy="10180618"/>
          </a:xfrm>
          <a:prstGeom prst="rect">
            <a:avLst/>
          </a:prstGeom>
          <a:noFill/>
        </p:spPr>
      </p:pic>
      <p:sp>
        <p:nvSpPr>
          <p:cNvPr id="6" name="1 Título">
            <a:extLst>
              <a:ext uri="{FF2B5EF4-FFF2-40B4-BE49-F238E27FC236}">
                <a16:creationId xmlns:a16="http://schemas.microsoft.com/office/drawing/2014/main" id="{2D4F513F-D350-4E80-ADDB-BD555D0BC27F}"/>
              </a:ext>
              <a:ext uri="{C183D7F6-B498-43B3-948B-1728B52AA6E4}">
                <adec:decorative xmlns:adec="http://schemas.microsoft.com/office/drawing/2017/decorative" xmlns="" val="1"/>
              </a:ext>
            </a:extLst>
          </p:cNvPr>
          <p:cNvSpPr txBox="1">
            <a:spLocks noGrp="1"/>
          </p:cNvSpPr>
          <p:nvPr>
            <p:ph type="title" idx="4294967295"/>
          </p:nvPr>
        </p:nvSpPr>
        <p:spPr>
          <a:xfrm>
            <a:off x="7288766" y="2309760"/>
            <a:ext cx="8087252" cy="3674723"/>
          </a:xfrm>
          <a:prstGeom prst="rect">
            <a:avLst/>
          </a:prstGeom>
          <a:noFill/>
          <a:ln>
            <a:noFill/>
            <a:prstDash/>
          </a:ln>
          <a:effectLst/>
        </p:spPr>
        <p:txBody>
          <a:bodyPr rot="0" spcFirstLastPara="0" vertOverflow="overflow" horzOverflow="overflow" vert="horz" wrap="square" lIns="121144" tIns="60571" rIns="121144" bIns="60571" numCol="1" spcCol="0" rtlCol="0" fromWordArt="0" anchor="ctr" anchorCtr="0" forceAA="0" compatLnSpc="1">
            <a:prstTxWarp prst="textNoShape">
              <a:avLst/>
            </a:prstTxWarp>
            <a:no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algn="r" defTabSz="1777039">
              <a:defRPr/>
            </a:pPr>
            <a:r>
              <a:rPr lang="es-MX" sz="4800" b="1">
                <a:latin typeface="+mn-lt"/>
              </a:rPr>
              <a:t>Tercer informe de seguimiento a la planeación institucional</a:t>
            </a:r>
            <a:r>
              <a:rPr lang="es-MX" sz="4800" b="1">
                <a:latin typeface="+mn-lt"/>
                <a:cs typeface="Calibri"/>
              </a:rPr>
              <a:t/>
            </a:r>
            <a:br>
              <a:rPr lang="es-MX" sz="4800" b="1">
                <a:latin typeface="+mn-lt"/>
                <a:cs typeface="Calibri"/>
              </a:rPr>
            </a:br>
            <a:r>
              <a:rPr lang="es-MX" sz="4800" b="1">
                <a:latin typeface="+mn-lt"/>
              </a:rPr>
              <a:t>corte a 30 de Septiembre</a:t>
            </a:r>
            <a:r>
              <a:rPr lang="es-CO" sz="4800" b="1">
                <a:latin typeface="+mn-lt"/>
                <a:cs typeface="Aharoni"/>
              </a:rPr>
              <a:t>  </a:t>
            </a:r>
            <a:endParaRPr lang="es-CO" sz="4800" b="1">
              <a:latin typeface="+mn-lt"/>
              <a:cs typeface="Aharoni" pitchFamily="2" charset="-79"/>
            </a:endParaRPr>
          </a:p>
        </p:txBody>
      </p:sp>
      <p:sp>
        <p:nvSpPr>
          <p:cNvPr id="3" name="Rectángulo 2">
            <a:extLst>
              <a:ext uri="{FF2B5EF4-FFF2-40B4-BE49-F238E27FC236}">
                <a16:creationId xmlns:a16="http://schemas.microsoft.com/office/drawing/2014/main" id="{D7A0A7D7-B1DE-4D43-806D-1A71C7B244C7}"/>
              </a:ext>
              <a:ext uri="{C183D7F6-B498-43B3-948B-1728B52AA6E4}">
                <adec:decorative xmlns:adec="http://schemas.microsoft.com/office/drawing/2017/decorative" xmlns="" val="1"/>
              </a:ext>
            </a:extLst>
          </p:cNvPr>
          <p:cNvSpPr/>
          <p:nvPr/>
        </p:nvSpPr>
        <p:spPr>
          <a:xfrm>
            <a:off x="6730090" y="8574146"/>
            <a:ext cx="7744843"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prstClr val="black"/>
                </a:solidFill>
                <a:effectLst/>
                <a:uLnTx/>
                <a:uFillTx/>
                <a:latin typeface="Calibri"/>
                <a:ea typeface="+mn-ea"/>
                <a:cs typeface="+mn-cs"/>
              </a:rPr>
              <a:t>Elaboró :Cristian Camilo Suarez Herrera  – Contratista OAP</a:t>
            </a:r>
            <a:br>
              <a:rPr kumimoji="0" lang="es-CO" sz="2000" b="0" i="0" u="none" strike="noStrike" kern="1200" cap="none" spc="0" normalizeH="0" baseline="0" noProof="0">
                <a:ln>
                  <a:noFill/>
                </a:ln>
                <a:solidFill>
                  <a:prstClr val="black"/>
                </a:solidFill>
                <a:effectLst/>
                <a:uLnTx/>
                <a:uFillTx/>
                <a:latin typeface="Calibri"/>
                <a:ea typeface="+mn-ea"/>
                <a:cs typeface="+mn-cs"/>
              </a:rPr>
            </a:br>
            <a:r>
              <a:rPr kumimoji="0" lang="es-CO" sz="2000" b="0" i="0" u="none" strike="noStrike" kern="1200" cap="none" spc="0" normalizeH="0" baseline="0" noProof="0">
                <a:ln>
                  <a:noFill/>
                </a:ln>
                <a:solidFill>
                  <a:prstClr val="black"/>
                </a:solidFill>
                <a:effectLst/>
                <a:uLnTx/>
                <a:uFillTx/>
                <a:latin typeface="Calibri"/>
                <a:ea typeface="+mn-ea"/>
                <a:cs typeface="+mn-cs"/>
              </a:rPr>
              <a:t>Revisó: Iveet Saudy Rojas Páez  – Profesional Especializada</a:t>
            </a:r>
            <a:br>
              <a:rPr kumimoji="0" lang="es-CO" sz="2000" b="0" i="0" u="none" strike="noStrike" kern="1200" cap="none" spc="0" normalizeH="0" baseline="0" noProof="0">
                <a:ln>
                  <a:noFill/>
                </a:ln>
                <a:solidFill>
                  <a:prstClr val="black"/>
                </a:solidFill>
                <a:effectLst/>
                <a:uLnTx/>
                <a:uFillTx/>
                <a:latin typeface="Calibri"/>
                <a:ea typeface="+mn-ea"/>
                <a:cs typeface="+mn-cs"/>
              </a:rPr>
            </a:br>
            <a:r>
              <a:rPr kumimoji="0" lang="es-CO" sz="2000" b="0" i="0" u="none" strike="noStrike" kern="1200" cap="none" spc="0" normalizeH="0" baseline="0" noProof="0">
                <a:ln>
                  <a:noFill/>
                </a:ln>
                <a:solidFill>
                  <a:prstClr val="black"/>
                </a:solidFill>
                <a:effectLst/>
                <a:uLnTx/>
                <a:uFillTx/>
                <a:latin typeface="Calibri"/>
                <a:ea typeface="+mn-ea"/>
                <a:cs typeface="+mn-cs"/>
              </a:rPr>
              <a:t>Aprobó: Olga Soraida Silva Albarrán - Jefe OAP</a:t>
            </a:r>
          </a:p>
        </p:txBody>
      </p:sp>
      <p:sp>
        <p:nvSpPr>
          <p:cNvPr id="4" name="CuadroTexto 3">
            <a:extLst>
              <a:ext uri="{FF2B5EF4-FFF2-40B4-BE49-F238E27FC236}">
                <a16:creationId xmlns:a16="http://schemas.microsoft.com/office/drawing/2014/main" id="{263E8834-8195-45EF-A5F5-E2F04CC4BD00}"/>
              </a:ext>
              <a:ext uri="{C183D7F6-B498-43B3-948B-1728B52AA6E4}">
                <adec:decorative xmlns:adec="http://schemas.microsoft.com/office/drawing/2017/decorative" xmlns="" val="1"/>
              </a:ext>
            </a:extLst>
          </p:cNvPr>
          <p:cNvSpPr txBox="1"/>
          <p:nvPr/>
        </p:nvSpPr>
        <p:spPr>
          <a:xfrm>
            <a:off x="6730090" y="6090768"/>
            <a:ext cx="404334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prstClr val="black"/>
                </a:solidFill>
                <a:effectLst/>
                <a:uLnTx/>
                <a:uFillTx/>
                <a:latin typeface="Calibri"/>
                <a:ea typeface="+mn-ea"/>
                <a:cs typeface="+mn-cs"/>
              </a:rPr>
              <a:t>Plan Estratégico Institucional </a:t>
            </a:r>
            <a:br>
              <a:rPr kumimoji="0" lang="es-CO" sz="2000" b="0" i="0" u="none" strike="noStrike" kern="1200" cap="none" spc="0" normalizeH="0" baseline="0" noProof="0">
                <a:ln>
                  <a:noFill/>
                </a:ln>
                <a:solidFill>
                  <a:prstClr val="black"/>
                </a:solidFill>
                <a:effectLst/>
                <a:uLnTx/>
                <a:uFillTx/>
                <a:latin typeface="Calibri"/>
                <a:ea typeface="+mn-ea"/>
                <a:cs typeface="+mn-cs"/>
              </a:rPr>
            </a:br>
            <a:r>
              <a:rPr kumimoji="0" lang="es-CO" sz="2000" b="0" i="0" u="none" strike="noStrike" kern="1200" cap="none" spc="0" normalizeH="0" baseline="0" noProof="0">
                <a:ln>
                  <a:noFill/>
                </a:ln>
                <a:solidFill>
                  <a:prstClr val="black"/>
                </a:solidFill>
                <a:effectLst/>
                <a:uLnTx/>
                <a:uFillTx/>
                <a:latin typeface="Calibri"/>
                <a:ea typeface="+mn-ea"/>
                <a:cs typeface="+mn-cs"/>
              </a:rPr>
              <a:t>Plan de Acción</a:t>
            </a:r>
            <a:br>
              <a:rPr kumimoji="0" lang="es-CO" sz="2000" b="0" i="0" u="none" strike="noStrike" kern="1200" cap="none" spc="0" normalizeH="0" baseline="0" noProof="0">
                <a:ln>
                  <a:noFill/>
                </a:ln>
                <a:solidFill>
                  <a:prstClr val="black"/>
                </a:solidFill>
                <a:effectLst/>
                <a:uLnTx/>
                <a:uFillTx/>
                <a:latin typeface="Calibri"/>
                <a:ea typeface="+mn-ea"/>
                <a:cs typeface="+mn-cs"/>
              </a:rPr>
            </a:br>
            <a:r>
              <a:rPr kumimoji="0" lang="es-CO" sz="2000" b="0" i="0" u="none" strike="noStrike" kern="1200" cap="none" spc="0" normalizeH="0" baseline="0" noProof="0">
                <a:ln>
                  <a:noFill/>
                </a:ln>
                <a:solidFill>
                  <a:prstClr val="black"/>
                </a:solidFill>
                <a:effectLst/>
                <a:uLnTx/>
                <a:uFillTx/>
                <a:latin typeface="Calibri"/>
                <a:ea typeface="+mn-ea"/>
                <a:cs typeface="+mn-cs"/>
              </a:rPr>
              <a:t>Indicadores </a:t>
            </a:r>
            <a:br>
              <a:rPr kumimoji="0" lang="es-CO" sz="2000" b="0" i="0" u="none" strike="noStrike" kern="1200" cap="none" spc="0" normalizeH="0" baseline="0" noProof="0">
                <a:ln>
                  <a:noFill/>
                </a:ln>
                <a:solidFill>
                  <a:prstClr val="black"/>
                </a:solidFill>
                <a:effectLst/>
                <a:uLnTx/>
                <a:uFillTx/>
                <a:latin typeface="Calibri"/>
                <a:ea typeface="+mn-ea"/>
                <a:cs typeface="+mn-cs"/>
              </a:rPr>
            </a:br>
            <a:r>
              <a:rPr kumimoji="0" lang="es-CO" sz="2000" b="0" i="0" u="none" strike="noStrike" kern="1200" cap="none" spc="0" normalizeH="0" baseline="0" noProof="0">
                <a:ln>
                  <a:noFill/>
                </a:ln>
                <a:solidFill>
                  <a:prstClr val="black"/>
                </a:solidFill>
                <a:effectLst/>
                <a:uLnTx/>
                <a:uFillTx/>
                <a:latin typeface="Calibri"/>
                <a:ea typeface="+mn-ea"/>
                <a:cs typeface="+mn-cs"/>
              </a:rPr>
              <a:t>Planes Institucionales </a:t>
            </a:r>
            <a:br>
              <a:rPr kumimoji="0" lang="es-CO" sz="2000" b="0" i="0" u="none" strike="noStrike" kern="1200" cap="none" spc="0" normalizeH="0" baseline="0" noProof="0">
                <a:ln>
                  <a:noFill/>
                </a:ln>
                <a:solidFill>
                  <a:prstClr val="black"/>
                </a:solidFill>
                <a:effectLst/>
                <a:uLnTx/>
                <a:uFillTx/>
                <a:latin typeface="Calibri"/>
                <a:ea typeface="+mn-ea"/>
                <a:cs typeface="+mn-cs"/>
              </a:rPr>
            </a:br>
            <a:r>
              <a:rPr kumimoji="0" lang="es-CO" sz="2000" b="0" i="0" u="none" strike="noStrike" kern="1200" cap="none" spc="0" normalizeH="0" baseline="0" noProof="0">
                <a:ln>
                  <a:noFill/>
                </a:ln>
                <a:solidFill>
                  <a:prstClr val="black"/>
                </a:solidFill>
                <a:effectLst/>
                <a:uLnTx/>
                <a:uFillTx/>
                <a:latin typeface="Calibri"/>
                <a:ea typeface="+mn-ea"/>
                <a:cs typeface="+mn-cs"/>
              </a:rPr>
              <a:t>Implementación MIPG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prstClr val="black"/>
                </a:solidFill>
                <a:effectLst/>
                <a:uLnTx/>
                <a:uFillTx/>
                <a:latin typeface="Calibri"/>
                <a:ea typeface="+mn-ea"/>
                <a:cs typeface="+mn-cs"/>
              </a:rPr>
              <a:t>Ejecución Proyectos de Inversión </a:t>
            </a:r>
          </a:p>
        </p:txBody>
      </p:sp>
      <p:sp>
        <p:nvSpPr>
          <p:cNvPr id="7" name="CuadroTexto 6">
            <a:extLst>
              <a:ext uri="{FF2B5EF4-FFF2-40B4-BE49-F238E27FC236}">
                <a16:creationId xmlns:a16="http://schemas.microsoft.com/office/drawing/2014/main" id="{98B0A21A-6A88-4336-9C75-ED62C6DEC3F7}"/>
              </a:ext>
              <a:ext uri="{C183D7F6-B498-43B3-948B-1728B52AA6E4}">
                <adec:decorative xmlns:adec="http://schemas.microsoft.com/office/drawing/2017/decorative" xmlns="" val="1"/>
              </a:ext>
            </a:extLst>
          </p:cNvPr>
          <p:cNvSpPr txBox="1"/>
          <p:nvPr/>
        </p:nvSpPr>
        <p:spPr>
          <a:xfrm>
            <a:off x="11723914" y="6420828"/>
            <a:ext cx="3505563" cy="707886"/>
          </a:xfrm>
          <a:prstGeom prst="rect">
            <a:avLst/>
          </a:prstGeom>
          <a:noFill/>
        </p:spPr>
        <p:txBody>
          <a:bodyPr wrap="square" rtlCol="0">
            <a:spAutoFit/>
          </a:bodyPr>
          <a:lstStyle>
            <a:defPPr>
              <a:defRPr lang="es-CO"/>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prstClr val="black"/>
                </a:solidFill>
                <a:effectLst/>
                <a:uLnTx/>
                <a:uFillTx/>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prstClr val="black"/>
                </a:solidFill>
                <a:effectLst/>
                <a:uLnTx/>
                <a:uFillTx/>
                <a:latin typeface="Calibri"/>
                <a:ea typeface="+mn-ea"/>
                <a:cs typeface="+mn-cs"/>
              </a:rPr>
              <a:t>Oficina Asesora de Planeación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prstClr val="black"/>
                </a:solidFill>
                <a:effectLst/>
                <a:uLnTx/>
                <a:uFillTx/>
                <a:latin typeface="Calibri"/>
                <a:ea typeface="+mn-ea"/>
                <a:cs typeface="+mn-cs"/>
              </a:rPr>
              <a:t>2023, Octubre</a:t>
            </a:r>
          </a:p>
        </p:txBody>
      </p:sp>
      <p:sp>
        <p:nvSpPr>
          <p:cNvPr id="8" name="1 Título">
            <a:extLst>
              <a:ext uri="{FF2B5EF4-FFF2-40B4-BE49-F238E27FC236}">
                <a16:creationId xmlns:a16="http://schemas.microsoft.com/office/drawing/2014/main" id="{8E54DA75-559E-4A3E-B536-B64C0537B569}"/>
              </a:ext>
              <a:ext uri="{C183D7F6-B498-43B3-948B-1728B52AA6E4}">
                <adec:decorative xmlns:adec="http://schemas.microsoft.com/office/drawing/2017/decorative" xmlns="" val="1"/>
              </a:ext>
            </a:extLst>
          </p:cNvPr>
          <p:cNvSpPr txBox="1">
            <a:spLocks/>
          </p:cNvSpPr>
          <p:nvPr/>
        </p:nvSpPr>
        <p:spPr>
          <a:xfrm>
            <a:off x="1762155" y="1793"/>
            <a:ext cx="4778827" cy="3674723"/>
          </a:xfrm>
          <a:prstGeom prst="rect">
            <a:avLst/>
          </a:prstGeom>
          <a:noFill/>
          <a:ln>
            <a:noFill/>
            <a:prstDash/>
          </a:ln>
          <a:effectLst/>
        </p:spPr>
        <p:txBody>
          <a:bodyPr rot="0" spcFirstLastPara="0" vertOverflow="overflow" horzOverflow="overflow" vert="horz" wrap="square" lIns="121144" tIns="60571" rIns="121144" bIns="60571" numCol="1" spcCol="0" rtlCol="0" fromWordArt="0" anchor="ctr" anchorCtr="0" forceAA="0" compatLnSpc="1">
            <a:prstTxWarp prst="textNoShape">
              <a:avLst/>
            </a:prstTxWarp>
            <a:no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marL="0" marR="0" lvl="0" indent="0" algn="ctr" defTabSz="1777039" rtl="0" eaLnBrk="1" fontAlgn="auto" latinLnBrk="0" hangingPunct="1">
              <a:lnSpc>
                <a:spcPct val="100000"/>
              </a:lnSpc>
              <a:spcBef>
                <a:spcPct val="0"/>
              </a:spcBef>
              <a:spcAft>
                <a:spcPts val="0"/>
              </a:spcAft>
              <a:buClrTx/>
              <a:buSzTx/>
              <a:buFontTx/>
              <a:buNone/>
              <a:tabLst/>
              <a:defRPr/>
            </a:pPr>
            <a:r>
              <a:rPr kumimoji="0" lang="es-ES" sz="6000" b="1" i="0" u="none" strike="noStrike" kern="1200" cap="none" spc="0" normalizeH="0" baseline="0" noProof="0">
                <a:ln>
                  <a:noFill/>
                </a:ln>
                <a:solidFill>
                  <a:prstClr val="white"/>
                </a:solidFill>
                <a:effectLst/>
                <a:uLnTx/>
                <a:uFillTx/>
                <a:latin typeface="Calibri"/>
                <a:ea typeface="+mj-ea"/>
                <a:cs typeface="Aharoni" pitchFamily="2" charset="-79"/>
              </a:rPr>
              <a:t>Oficina Asesora de Planeación</a:t>
            </a:r>
            <a:endParaRPr kumimoji="0" lang="es-CO" sz="6000" b="1" i="0" u="none" strike="noStrike" kern="1200" cap="none" spc="0" normalizeH="0" baseline="0" noProof="0">
              <a:ln>
                <a:noFill/>
              </a:ln>
              <a:solidFill>
                <a:prstClr val="white"/>
              </a:solidFill>
              <a:effectLst/>
              <a:uLnTx/>
              <a:uFillTx/>
              <a:latin typeface="Calibri"/>
              <a:ea typeface="+mj-ea"/>
              <a:cs typeface="Aharoni" pitchFamily="2" charset="-79"/>
            </a:endParaRPr>
          </a:p>
        </p:txBody>
      </p:sp>
      <p:pic>
        <p:nvPicPr>
          <p:cNvPr id="5" name="Gráfico 4">
            <a:extLst>
              <a:ext uri="{FF2B5EF4-FFF2-40B4-BE49-F238E27FC236}">
                <a16:creationId xmlns:a16="http://schemas.microsoft.com/office/drawing/2014/main" id="{3AA4FCB9-25EB-4BA4-9AB3-0BA3C2D7A211}"/>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8899" y="9081978"/>
            <a:ext cx="3263771" cy="796808"/>
          </a:xfrm>
          <a:prstGeom prst="rect">
            <a:avLst/>
          </a:prstGeom>
        </p:spPr>
      </p:pic>
    </p:spTree>
    <p:extLst>
      <p:ext uri="{BB962C8B-B14F-4D97-AF65-F5344CB8AC3E}">
        <p14:creationId xmlns:p14="http://schemas.microsoft.com/office/powerpoint/2010/main" val="186618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A73BDF-2948-D187-8F55-4237B2D64BC1}"/>
              </a:ext>
              <a:ext uri="{C183D7F6-B498-43B3-948B-1728B52AA6E4}">
                <adec:decorative xmlns:adec="http://schemas.microsoft.com/office/drawing/2017/decorative" xmlns="" val="1"/>
              </a:ext>
            </a:extLst>
          </p:cNvPr>
          <p:cNvSpPr/>
          <p:nvPr/>
        </p:nvSpPr>
        <p:spPr>
          <a:xfrm>
            <a:off x="261425" y="1013105"/>
            <a:ext cx="32093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1"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Continuación Tabla 2, Indicadores de Impacto PEI </a:t>
            </a:r>
          </a:p>
        </p:txBody>
      </p:sp>
      <p:graphicFrame>
        <p:nvGraphicFramePr>
          <p:cNvPr id="13" name="Tabla 12">
            <a:extLst>
              <a:ext uri="{FF2B5EF4-FFF2-40B4-BE49-F238E27FC236}">
                <a16:creationId xmlns:a16="http://schemas.microsoft.com/office/drawing/2014/main" id="{3C52EF8C-6C2D-EC34-D6D7-69D3EE729F73}"/>
              </a:ext>
              <a:ext uri="{C183D7F6-B498-43B3-948B-1728B52AA6E4}">
                <adec:decorative xmlns:adec="http://schemas.microsoft.com/office/drawing/2017/decorative" xmlns="" val="1"/>
              </a:ext>
            </a:extLst>
          </p:cNvPr>
          <p:cNvGraphicFramePr>
            <a:graphicFrameLocks noGrp="1"/>
          </p:cNvGraphicFramePr>
          <p:nvPr/>
        </p:nvGraphicFramePr>
        <p:xfrm>
          <a:off x="261425" y="1290105"/>
          <a:ext cx="14972090" cy="7944557"/>
        </p:xfrm>
        <a:graphic>
          <a:graphicData uri="http://schemas.openxmlformats.org/drawingml/2006/table">
            <a:tbl>
              <a:tblPr firstRow="1" bandRow="1">
                <a:tableStyleId>{5940675A-B579-460E-94D1-54222C63F5DA}</a:tableStyleId>
              </a:tblPr>
              <a:tblGrid>
                <a:gridCol w="2093468">
                  <a:extLst>
                    <a:ext uri="{9D8B030D-6E8A-4147-A177-3AD203B41FA5}">
                      <a16:colId xmlns:a16="http://schemas.microsoft.com/office/drawing/2014/main" val="20000"/>
                    </a:ext>
                  </a:extLst>
                </a:gridCol>
                <a:gridCol w="1941534">
                  <a:extLst>
                    <a:ext uri="{9D8B030D-6E8A-4147-A177-3AD203B41FA5}">
                      <a16:colId xmlns:a16="http://schemas.microsoft.com/office/drawing/2014/main" val="1673358718"/>
                    </a:ext>
                  </a:extLst>
                </a:gridCol>
                <a:gridCol w="3068877">
                  <a:extLst>
                    <a:ext uri="{9D8B030D-6E8A-4147-A177-3AD203B41FA5}">
                      <a16:colId xmlns:a16="http://schemas.microsoft.com/office/drawing/2014/main" val="20001"/>
                    </a:ext>
                  </a:extLst>
                </a:gridCol>
                <a:gridCol w="7868211">
                  <a:extLst>
                    <a:ext uri="{9D8B030D-6E8A-4147-A177-3AD203B41FA5}">
                      <a16:colId xmlns:a16="http://schemas.microsoft.com/office/drawing/2014/main" val="20002"/>
                    </a:ext>
                  </a:extLst>
                </a:gridCol>
              </a:tblGrid>
              <a:tr h="905858">
                <a:tc>
                  <a:txBody>
                    <a:bodyPr/>
                    <a:lstStyle/>
                    <a:p>
                      <a:pPr marL="0" marR="0" lvl="0" indent="0" algn="ctr" rtl="0" eaLnBrk="1" fontAlgn="auto" latinLnBrk="0" hangingPunct="1">
                        <a:lnSpc>
                          <a:spcPct val="100000"/>
                        </a:lnSpc>
                        <a:spcBef>
                          <a:spcPts val="0"/>
                        </a:spcBef>
                        <a:spcAft>
                          <a:spcPts val="0"/>
                        </a:spcAft>
                        <a:buClrTx/>
                        <a:buSzTx/>
                        <a:buFontTx/>
                        <a:buNone/>
                      </a:pPr>
                      <a:r>
                        <a:rPr lang="es-MX" sz="2000" b="1">
                          <a:solidFill>
                            <a:schemeClr val="bg1"/>
                          </a:solidFill>
                          <a:latin typeface="Arial Narrow"/>
                        </a:rPr>
                        <a:t>Proyecto Estratégico</a:t>
                      </a:r>
                      <a:r>
                        <a:rPr lang="es-CO" sz="2000" b="1">
                          <a:solidFill>
                            <a:schemeClr val="bg1"/>
                          </a:solidFill>
                          <a:latin typeface="Arial Narrow"/>
                        </a:rPr>
                        <a:t> </a:t>
                      </a:r>
                      <a:endParaRPr lang="es-CO" sz="2000" b="1">
                        <a:solidFill>
                          <a:schemeClr val="bg1"/>
                        </a:solidFill>
                        <a:latin typeface="Arial Narrow" panose="020B0606020202030204" pitchFamily="34" charset="0"/>
                      </a:endParaRPr>
                    </a:p>
                  </a:txBody>
                  <a:tcPr marL="142544" marR="142544" marT="71273" marB="71273" anchor="ctr">
                    <a:solidFill>
                      <a:srgbClr val="C00000"/>
                    </a:solidFill>
                  </a:tcPr>
                </a:tc>
                <a:tc>
                  <a:txBody>
                    <a:bodyPr/>
                    <a:lstStyle/>
                    <a:p>
                      <a:pPr algn="ctr"/>
                      <a:r>
                        <a:rPr lang="es-MX" sz="2000" b="1">
                          <a:solidFill>
                            <a:schemeClr val="bg1"/>
                          </a:solidFill>
                          <a:latin typeface="Arial Narrow"/>
                        </a:rPr>
                        <a:t>Responsable (s)</a:t>
                      </a:r>
                      <a:endParaRPr lang="es-CO" sz="2000" b="1">
                        <a:solidFill>
                          <a:schemeClr val="bg1"/>
                        </a:solidFill>
                        <a:latin typeface="Arial Narrow"/>
                      </a:endParaRPr>
                    </a:p>
                  </a:txBody>
                  <a:tcPr marL="142544" marR="142544" marT="71273" marB="71273" anchor="ctr">
                    <a:solidFill>
                      <a:srgbClr val="C00000"/>
                    </a:solidFill>
                  </a:tcPr>
                </a:tc>
                <a:tc>
                  <a:txBody>
                    <a:bodyPr/>
                    <a:lstStyle/>
                    <a:p>
                      <a:pPr algn="ctr"/>
                      <a:r>
                        <a:rPr lang="es-CO" sz="2000" b="1">
                          <a:solidFill>
                            <a:schemeClr val="bg1"/>
                          </a:solidFill>
                          <a:latin typeface="Arial Narrow"/>
                        </a:rPr>
                        <a:t>Avance </a:t>
                      </a:r>
                      <a:endParaRPr lang="es-CO" sz="2000" b="1">
                        <a:solidFill>
                          <a:schemeClr val="bg1"/>
                        </a:solidFill>
                        <a:latin typeface="Arial Narrow" panose="020B0606020202030204" pitchFamily="34" charset="0"/>
                      </a:endParaRPr>
                    </a:p>
                  </a:txBody>
                  <a:tcPr marL="142544" marR="142544" marT="71273" marB="71273" anchor="ctr">
                    <a:solidFill>
                      <a:srgbClr val="C00000"/>
                    </a:solidFill>
                  </a:tcPr>
                </a:tc>
                <a:tc>
                  <a:txBody>
                    <a:bodyPr/>
                    <a:lstStyle/>
                    <a:p>
                      <a:pPr algn="ctr"/>
                      <a:r>
                        <a:rPr lang="es-CO" sz="2000" b="1">
                          <a:solidFill>
                            <a:schemeClr val="bg1"/>
                          </a:solidFill>
                          <a:latin typeface="Arial Narrow"/>
                        </a:rPr>
                        <a:t>Observación </a:t>
                      </a:r>
                      <a:endParaRPr lang="es-CO" sz="2000" b="1">
                        <a:solidFill>
                          <a:schemeClr val="bg1"/>
                        </a:solidFill>
                        <a:latin typeface="Arial Narrow" panose="020B0606020202030204" pitchFamily="34" charset="0"/>
                      </a:endParaRPr>
                    </a:p>
                  </a:txBody>
                  <a:tcPr marL="142544" marR="142544" marT="71273" marB="71273" anchor="ctr">
                    <a:solidFill>
                      <a:srgbClr val="C00000"/>
                    </a:solidFill>
                  </a:tcPr>
                </a:tc>
                <a:extLst>
                  <a:ext uri="{0D108BD9-81ED-4DB2-BD59-A6C34878D82A}">
                    <a16:rowId xmlns:a16="http://schemas.microsoft.com/office/drawing/2014/main" val="10000"/>
                  </a:ext>
                </a:extLst>
              </a:tr>
              <a:tr h="2229900">
                <a:tc>
                  <a:txBody>
                    <a:bodyPr/>
                    <a:lstStyle/>
                    <a:p>
                      <a:pPr algn="just"/>
                      <a:r>
                        <a:rPr lang="es-MX" sz="1400">
                          <a:solidFill>
                            <a:schemeClr val="tx1"/>
                          </a:solidFill>
                          <a:latin typeface="Arial Narrow"/>
                        </a:rPr>
                        <a:t>Implementar 100% el programa de  Capacitación, formación y entrenamiento al personal uniformado de la Unidad Cuerpo Oficial de Bomberos de Bogotá.</a:t>
                      </a:r>
                      <a:endParaRPr lang="es-CO" sz="1400">
                        <a:solidFill>
                          <a:schemeClr val="tx1"/>
                        </a:solidFill>
                        <a:latin typeface="Arial Narrow"/>
                      </a:endParaRPr>
                    </a:p>
                  </a:txBody>
                  <a:tcPr marL="142544" marR="142544" marT="71273" marB="71273" anchor="ctr"/>
                </a:tc>
                <a:tc>
                  <a:txBody>
                    <a:bodyPr/>
                    <a:lstStyle/>
                    <a:p>
                      <a:pPr marL="0" algn="just" defTabSz="1341307" rtl="0" eaLnBrk="1" fontAlgn="ctr" latinLnBrk="0" hangingPunct="1"/>
                      <a:r>
                        <a:rPr lang="es-CO" sz="1400" kern="1200">
                          <a:solidFill>
                            <a:schemeClr val="tx1"/>
                          </a:solidFill>
                          <a:latin typeface="Arial Narrow"/>
                          <a:ea typeface="+mn-ea"/>
                          <a:cs typeface="+mn-cs"/>
                        </a:rPr>
                        <a:t>Subdirección de Gestión Humana</a:t>
                      </a:r>
                    </a:p>
                  </a:txBody>
                  <a:tcPr marL="9525" marR="9525" marT="9525" anchor="ctr"/>
                </a:tc>
                <a:tc>
                  <a:txBody>
                    <a:bodyPr/>
                    <a:lstStyle/>
                    <a:p>
                      <a:endParaRPr lang="es-CO" sz="1400">
                        <a:solidFill>
                          <a:srgbClr val="C00000"/>
                        </a:solidFill>
                        <a:latin typeface="Arial Narrow" panose="020B0606020202030204" pitchFamily="34" charset="0"/>
                      </a:endParaRPr>
                    </a:p>
                  </a:txBody>
                  <a:tcPr marL="101049" marR="101049" marT="50525" marB="50525"/>
                </a:tc>
                <a:tc>
                  <a:txBody>
                    <a:bodyPr/>
                    <a:lstStyle/>
                    <a:p>
                      <a:pPr marL="0" algn="just" defTabSz="914400" rtl="0" eaLnBrk="1" fontAlgn="ctr" latinLnBrk="0" hangingPunct="1"/>
                      <a:r>
                        <a:rPr lang="es-ES" sz="1400" kern="1200" baseline="0">
                          <a:solidFill>
                            <a:schemeClr val="tx1"/>
                          </a:solidFill>
                          <a:latin typeface="Arial Narrow"/>
                          <a:ea typeface="+mn-ea"/>
                          <a:cs typeface="+mn-cs"/>
                        </a:rPr>
                        <a:t>Para el trimestre: </a:t>
                      </a:r>
                    </a:p>
                    <a:p>
                      <a:pPr marL="0" algn="just" defTabSz="914400" rtl="0" eaLnBrk="1" fontAlgn="ctr" latinLnBrk="0" hangingPunct="1"/>
                      <a:r>
                        <a:rPr lang="es-ES" sz="1400" kern="1200" baseline="0">
                          <a:solidFill>
                            <a:schemeClr val="tx1"/>
                          </a:solidFill>
                          <a:latin typeface="Arial Narrow"/>
                          <a:ea typeface="+mn-ea"/>
                          <a:cs typeface="+mn-cs"/>
                        </a:rPr>
                        <a:t>Dentro de los procesos de capacitación ofertados por la entidad y /o en alianza con entidades distritales se ha logrado los siguientes porcentajes de capacitación tomando en cuenta la planta de personal a corte de cada mes: </a:t>
                      </a:r>
                    </a:p>
                    <a:p>
                      <a:pPr marL="0" algn="just" defTabSz="914400" rtl="0" eaLnBrk="1" fontAlgn="ctr" latinLnBrk="0" hangingPunct="1"/>
                      <a:r>
                        <a:rPr lang="es-ES" sz="1400" kern="1200" baseline="0">
                          <a:solidFill>
                            <a:schemeClr val="tx1"/>
                          </a:solidFill>
                          <a:latin typeface="Arial Narrow"/>
                          <a:ea typeface="+mn-ea"/>
                          <a:cs typeface="+mn-cs"/>
                        </a:rPr>
                        <a:t>Julio:77%</a:t>
                      </a:r>
                    </a:p>
                    <a:p>
                      <a:pPr marL="0" algn="just" defTabSz="914400" rtl="0" eaLnBrk="1" fontAlgn="ctr" latinLnBrk="0" hangingPunct="1"/>
                      <a:r>
                        <a:rPr lang="es-ES" sz="1400" kern="1200" baseline="0">
                          <a:solidFill>
                            <a:schemeClr val="tx1"/>
                          </a:solidFill>
                          <a:latin typeface="Arial Narrow"/>
                          <a:ea typeface="+mn-ea"/>
                          <a:cs typeface="+mn-cs"/>
                        </a:rPr>
                        <a:t>Agosto: 78%</a:t>
                      </a:r>
                    </a:p>
                    <a:p>
                      <a:pPr marL="0" algn="just" defTabSz="914400" rtl="0" eaLnBrk="1" fontAlgn="ctr" latinLnBrk="0" hangingPunct="1"/>
                      <a:r>
                        <a:rPr lang="es-ES" sz="1400" kern="1200" baseline="0">
                          <a:solidFill>
                            <a:schemeClr val="tx1"/>
                          </a:solidFill>
                          <a:latin typeface="Arial Narrow"/>
                          <a:ea typeface="+mn-ea"/>
                          <a:cs typeface="+mn-cs"/>
                        </a:rPr>
                        <a:t>Septiembre: 81%</a:t>
                      </a:r>
                    </a:p>
                    <a:p>
                      <a:pPr marL="0" algn="just" defTabSz="914400" rtl="0" eaLnBrk="1" fontAlgn="ctr" latinLnBrk="0" hangingPunct="1"/>
                      <a:endParaRPr lang="es-ES" sz="1400" kern="1200" baseline="0">
                        <a:solidFill>
                          <a:schemeClr val="tx1"/>
                        </a:solidFill>
                        <a:latin typeface="Arial Narrow"/>
                        <a:ea typeface="+mn-ea"/>
                        <a:cs typeface="+mn-cs"/>
                      </a:endParaRPr>
                    </a:p>
                  </a:txBody>
                  <a:tcPr marL="10526" marR="10526" marT="10526" marB="50525" anchor="ctr"/>
                </a:tc>
                <a:extLst>
                  <a:ext uri="{0D108BD9-81ED-4DB2-BD59-A6C34878D82A}">
                    <a16:rowId xmlns:a16="http://schemas.microsoft.com/office/drawing/2014/main" val="10001"/>
                  </a:ext>
                </a:extLst>
              </a:tr>
              <a:tr h="2489761">
                <a:tc>
                  <a:txBody>
                    <a:bodyPr/>
                    <a:lstStyle/>
                    <a:p>
                      <a:pPr marL="0" indent="0" algn="just" rtl="0" eaLnBrk="1" latinLnBrk="0" hangingPunct="1">
                        <a:buFont typeface="Arial" panose="020B0604020202020204" pitchFamily="34" charset="0"/>
                        <a:buNone/>
                      </a:pPr>
                      <a:r>
                        <a:rPr lang="es-MX" sz="1400" kern="1200">
                          <a:solidFill>
                            <a:schemeClr val="tx1"/>
                          </a:solidFill>
                          <a:latin typeface="Arial Narrow"/>
                          <a:ea typeface="+mn-ea"/>
                          <a:cs typeface="+mn-cs"/>
                        </a:rPr>
                        <a:t>Reforzar, adecuar y ampliar  6 estaciones de Bomberos</a:t>
                      </a:r>
                    </a:p>
                    <a:p>
                      <a:pPr marL="0" algn="just" defTabSz="1341307" rtl="0" eaLnBrk="1" latinLnBrk="0" hangingPunct="1"/>
                      <a:endParaRPr lang="es-CO" sz="1400" kern="1200">
                        <a:solidFill>
                          <a:schemeClr val="tx1"/>
                        </a:solidFill>
                        <a:latin typeface="Arial Narrow" panose="020B0606020202030204" pitchFamily="34" charset="0"/>
                        <a:ea typeface="+mn-ea"/>
                        <a:cs typeface="+mn-cs"/>
                      </a:endParaRPr>
                    </a:p>
                  </a:txBody>
                  <a:tcPr marL="142544" marR="142544" marT="71273" marB="71273" anchor="ctr"/>
                </a:tc>
                <a:tc>
                  <a:txBody>
                    <a:bodyPr/>
                    <a:lstStyle/>
                    <a:p>
                      <a:pPr algn="just"/>
                      <a:r>
                        <a:rPr lang="es-CO" sz="1400">
                          <a:latin typeface="Arial Narrow"/>
                        </a:rPr>
                        <a:t>Subdirección de Gestión Corporativa</a:t>
                      </a:r>
                    </a:p>
                  </a:txBody>
                  <a:tcPr marL="101049" marR="101049" marT="50525" marB="50525" anchor="ctr"/>
                </a:tc>
                <a:tc>
                  <a:txBody>
                    <a:bodyPr/>
                    <a:lstStyle/>
                    <a:p>
                      <a:endParaRPr lang="es-CO" sz="1400">
                        <a:latin typeface="Arial Narrow" panose="020B0606020202030204" pitchFamily="34" charset="0"/>
                      </a:endParaRPr>
                    </a:p>
                  </a:txBody>
                  <a:tcPr marL="101049" marR="101049" marT="50525" marB="50525"/>
                </a:tc>
                <a:tc>
                  <a:txBody>
                    <a:bodyPr/>
                    <a:lstStyle/>
                    <a:p>
                      <a:pPr marL="0" algn="just" defTabSz="914400" rtl="0" eaLnBrk="1" fontAlgn="ctr" latinLnBrk="0" hangingPunct="1"/>
                      <a:r>
                        <a:rPr lang="es-MX" sz="1400" kern="1200" baseline="0">
                          <a:solidFill>
                            <a:schemeClr val="tx1"/>
                          </a:solidFill>
                          <a:latin typeface="Arial Narrow"/>
                          <a:ea typeface="+mn-ea"/>
                          <a:cs typeface="+mn-cs"/>
                        </a:rPr>
                        <a:t>Estación </a:t>
                      </a:r>
                      <a:r>
                        <a:rPr lang="es-MX" sz="1400" kern="1200" baseline="0" err="1">
                          <a:solidFill>
                            <a:schemeClr val="tx1"/>
                          </a:solidFill>
                          <a:latin typeface="Arial Narrow"/>
                          <a:ea typeface="+mn-ea"/>
                          <a:cs typeface="+mn-cs"/>
                        </a:rPr>
                        <a:t>Marichuela</a:t>
                      </a:r>
                      <a:r>
                        <a:rPr lang="es-MX" sz="1400" kern="1200" baseline="0">
                          <a:solidFill>
                            <a:schemeClr val="tx1"/>
                          </a:solidFill>
                          <a:latin typeface="Arial Narrow"/>
                          <a:ea typeface="+mn-ea"/>
                          <a:cs typeface="+mn-cs"/>
                        </a:rPr>
                        <a:t>: Avance acumulado: 0,39 de 0,40 programado - 98%</a:t>
                      </a:r>
                    </a:p>
                    <a:p>
                      <a:pPr marL="0" algn="just" defTabSz="914400" rtl="0" eaLnBrk="1" fontAlgn="ctr" latinLnBrk="0" hangingPunct="1"/>
                      <a:r>
                        <a:rPr lang="es-MX" sz="1400" kern="1200" baseline="0">
                          <a:solidFill>
                            <a:schemeClr val="tx1"/>
                          </a:solidFill>
                          <a:latin typeface="Arial Narrow"/>
                          <a:ea typeface="+mn-ea"/>
                          <a:cs typeface="+mn-cs"/>
                        </a:rPr>
                        <a:t>Estación Candelaria : Avance acumulado: 0,6 de 0,6 programado - 100%</a:t>
                      </a:r>
                    </a:p>
                    <a:p>
                      <a:pPr marL="0" algn="just" defTabSz="914400" rtl="0" eaLnBrk="1" fontAlgn="ctr" latinLnBrk="0" hangingPunct="1"/>
                      <a:r>
                        <a:rPr lang="es-MX" sz="1400" kern="1200" baseline="0">
                          <a:solidFill>
                            <a:schemeClr val="tx1"/>
                          </a:solidFill>
                          <a:latin typeface="Arial Narrow"/>
                          <a:ea typeface="+mn-ea"/>
                          <a:cs typeface="+mn-cs"/>
                        </a:rPr>
                        <a:t>Estación Central: Avance acumulado: 0,6 de 0,6 programado - 100%</a:t>
                      </a:r>
                    </a:p>
                    <a:p>
                      <a:pPr marL="0" algn="just" defTabSz="914400" rtl="0" eaLnBrk="1" fontAlgn="ctr" latinLnBrk="0" hangingPunct="1"/>
                      <a:endParaRPr lang="es-MX" sz="1400" kern="1200" baseline="0">
                        <a:solidFill>
                          <a:schemeClr val="tx1"/>
                        </a:solidFill>
                        <a:latin typeface="Arial Narrow"/>
                        <a:ea typeface="+mn-ea"/>
                        <a:cs typeface="+mn-cs"/>
                      </a:endParaRPr>
                    </a:p>
                    <a:p>
                      <a:pPr marL="0" algn="just" defTabSz="914400" rtl="0" eaLnBrk="1" fontAlgn="ctr" latinLnBrk="0" hangingPunct="1"/>
                      <a:r>
                        <a:rPr lang="es-MX" sz="1400" kern="1200" baseline="0">
                          <a:solidFill>
                            <a:schemeClr val="tx1"/>
                          </a:solidFill>
                          <a:latin typeface="Arial Narrow"/>
                          <a:ea typeface="+mn-ea"/>
                          <a:cs typeface="+mn-cs"/>
                        </a:rPr>
                        <a:t>Estación Venecia : </a:t>
                      </a:r>
                      <a:r>
                        <a:rPr lang="es-MX" sz="1400" b="1" kern="1200" baseline="0">
                          <a:solidFill>
                            <a:schemeClr val="tx1"/>
                          </a:solidFill>
                          <a:latin typeface="Arial Narrow"/>
                          <a:ea typeface="+mn-ea"/>
                          <a:cs typeface="+mn-cs"/>
                        </a:rPr>
                        <a:t>Avance acumulado: 0,23 de 0,1 programado - 23%</a:t>
                      </a:r>
                    </a:p>
                    <a:p>
                      <a:pPr marL="0" algn="just" defTabSz="914400" rtl="0" eaLnBrk="1" fontAlgn="ctr" latinLnBrk="0" hangingPunct="1"/>
                      <a:r>
                        <a:rPr lang="es-MX" sz="1400" kern="1200" baseline="0">
                          <a:solidFill>
                            <a:schemeClr val="tx1"/>
                          </a:solidFill>
                          <a:latin typeface="Arial Narrow"/>
                          <a:ea typeface="+mn-ea"/>
                          <a:cs typeface="+mn-cs"/>
                        </a:rPr>
                        <a:t> </a:t>
                      </a:r>
                    </a:p>
                    <a:p>
                      <a:pPr marL="0" algn="just" defTabSz="914400" rtl="0" eaLnBrk="1" fontAlgn="ctr" latinLnBrk="0" hangingPunct="1"/>
                      <a:endParaRPr lang="es-MX" sz="1400" kern="1200" baseline="0">
                        <a:solidFill>
                          <a:schemeClr val="tx1"/>
                        </a:solidFill>
                        <a:latin typeface="Arial Narrow"/>
                        <a:ea typeface="+mn-ea"/>
                        <a:cs typeface="+mn-cs"/>
                      </a:endParaRPr>
                    </a:p>
                  </a:txBody>
                  <a:tcPr marL="101049" marR="101049" marT="50525" marB="50525" anchor="ctr"/>
                </a:tc>
                <a:extLst>
                  <a:ext uri="{0D108BD9-81ED-4DB2-BD59-A6C34878D82A}">
                    <a16:rowId xmlns:a16="http://schemas.microsoft.com/office/drawing/2014/main" val="10003"/>
                  </a:ext>
                </a:extLst>
              </a:tr>
              <a:tr h="2319038">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ES" sz="1400" u="none" strike="noStrike" kern="1200">
                          <a:effectLst/>
                          <a:latin typeface="Arial Narrow"/>
                        </a:rPr>
                        <a:t>Poner 3 espacios nuevos en funcionamiento para la gestión integral de riesgos, incendios, incidentes con materiales peligrosos y rescates en todas sus modalidades</a:t>
                      </a:r>
                      <a:endParaRPr lang="es-ES" sz="1400" u="none" strike="noStrike" kern="1200">
                        <a:solidFill>
                          <a:schemeClr val="dk1"/>
                        </a:solidFill>
                        <a:effectLst/>
                        <a:latin typeface="Arial Narrow"/>
                        <a:ea typeface="+mn-ea"/>
                        <a:cs typeface="+mn-cs"/>
                      </a:endParaRPr>
                    </a:p>
                    <a:p>
                      <a:pPr marL="0" algn="just" defTabSz="1341307" rtl="0" eaLnBrk="1" latinLnBrk="0" hangingPunct="1"/>
                      <a:endParaRPr lang="es-CO" sz="1400" kern="1200">
                        <a:solidFill>
                          <a:schemeClr val="tx1"/>
                        </a:solidFill>
                        <a:latin typeface="Arial Narrow" panose="020B0606020202030204" pitchFamily="34" charset="0"/>
                        <a:ea typeface="+mn-ea"/>
                        <a:cs typeface="+mn-cs"/>
                      </a:endParaRPr>
                    </a:p>
                  </a:txBody>
                  <a:tcPr marL="142544" marR="142544" marT="71273" marB="71273" anchor="ctr"/>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CO" sz="1400">
                          <a:latin typeface="Arial Narrow"/>
                        </a:rPr>
                        <a:t>Subdirección de Gestión Corporativa</a:t>
                      </a:r>
                    </a:p>
                    <a:p>
                      <a:pPr algn="just"/>
                      <a:endParaRPr lang="es-CO" sz="1400">
                        <a:latin typeface="Arial Narrow" panose="020B0606020202030204" pitchFamily="34" charset="0"/>
                      </a:endParaRPr>
                    </a:p>
                  </a:txBody>
                  <a:tcPr marL="101049" marR="101049" marT="50525" marB="50525" anchor="ctr"/>
                </a:tc>
                <a:tc>
                  <a:txBody>
                    <a:bodyPr/>
                    <a:lstStyle/>
                    <a:p>
                      <a:endParaRPr lang="es-CO" sz="1400">
                        <a:latin typeface="Arial Narrow" panose="020B0606020202030204" pitchFamily="34" charset="0"/>
                      </a:endParaRPr>
                    </a:p>
                  </a:txBody>
                  <a:tcPr marL="101049" marR="101049" marT="50525" marB="50525"/>
                </a:tc>
                <a:tc>
                  <a:txBody>
                    <a:bodyPr/>
                    <a:lstStyle/>
                    <a:p>
                      <a:pPr marL="0" algn="just" defTabSz="914400" rtl="0" eaLnBrk="1" fontAlgn="ctr" latinLnBrk="0" hangingPunct="1"/>
                      <a:r>
                        <a:rPr lang="es-ES" sz="1400" kern="1200" baseline="0">
                          <a:solidFill>
                            <a:schemeClr val="tx1"/>
                          </a:solidFill>
                          <a:latin typeface="Arial Narrow"/>
                          <a:ea typeface="+mn-ea"/>
                          <a:cs typeface="+mn-cs"/>
                        </a:rPr>
                        <a:t>Avance acumulado de meta: 0,73 de 0,75, programado - 97%</a:t>
                      </a:r>
                    </a:p>
                    <a:p>
                      <a:pPr marL="0" algn="just" defTabSz="914400" rtl="0" eaLnBrk="1" fontAlgn="ctr" latinLnBrk="0" hangingPunct="1"/>
                      <a:endParaRPr lang="es-ES" sz="1400" kern="1200" baseline="0">
                        <a:solidFill>
                          <a:schemeClr val="tx1"/>
                        </a:solidFill>
                        <a:latin typeface="Arial Narrow"/>
                        <a:ea typeface="+mn-ea"/>
                        <a:cs typeface="+mn-cs"/>
                      </a:endParaRPr>
                    </a:p>
                    <a:p>
                      <a:pPr marL="0" algn="just" defTabSz="914400" rtl="0" eaLnBrk="1" fontAlgn="ctr" latinLnBrk="0" hangingPunct="1"/>
                      <a:r>
                        <a:rPr lang="es-ES" sz="1400" kern="1200" baseline="0">
                          <a:solidFill>
                            <a:schemeClr val="tx1"/>
                          </a:solidFill>
                          <a:latin typeface="Arial Narrow"/>
                          <a:ea typeface="+mn-ea"/>
                          <a:cs typeface="+mn-cs"/>
                        </a:rPr>
                        <a:t>1. La Academia: Finaliza el proceso de obra Pública y entrega en funcionamiento el nuevo espacio para la ciudad</a:t>
                      </a:r>
                    </a:p>
                    <a:p>
                      <a:pPr marL="0" algn="just" defTabSz="914400" rtl="0" eaLnBrk="1" fontAlgn="ctr" latinLnBrk="0" hangingPunct="1"/>
                      <a:r>
                        <a:rPr lang="es-ES" sz="1400" kern="1200" baseline="0">
                          <a:solidFill>
                            <a:schemeClr val="tx1"/>
                          </a:solidFill>
                          <a:latin typeface="Arial Narrow"/>
                          <a:ea typeface="+mn-ea"/>
                          <a:cs typeface="+mn-cs"/>
                        </a:rPr>
                        <a:t>2. Nuevo espacio: Se avanza en el proceso de consecución del predio para la puesta en funcionamiento del nuevo espacio con el acercamiento con la Caja de la Vivienda Popular para la evaluación de la posibilidad de ceder un predio a titulo gratuito en el barrio </a:t>
                      </a:r>
                      <a:r>
                        <a:rPr lang="es-ES" sz="1400" kern="1200" baseline="0" err="1">
                          <a:solidFill>
                            <a:schemeClr val="tx1"/>
                          </a:solidFill>
                          <a:latin typeface="Arial Narrow"/>
                          <a:ea typeface="+mn-ea"/>
                          <a:cs typeface="+mn-cs"/>
                        </a:rPr>
                        <a:t>Arbolizadora</a:t>
                      </a:r>
                      <a:r>
                        <a:rPr lang="es-ES" sz="1400" kern="1200" baseline="0">
                          <a:solidFill>
                            <a:schemeClr val="tx1"/>
                          </a:solidFill>
                          <a:latin typeface="Arial Narrow"/>
                          <a:ea typeface="+mn-ea"/>
                          <a:cs typeface="+mn-cs"/>
                        </a:rPr>
                        <a:t> alta de la localidad Ciudad Bolívar, para lo cual se realizo las consultas internas a la subdirección operativa y la subdirección de gestión del riesgo para viabilizar la posibilidad del funcionamiento de una estación en este predio.</a:t>
                      </a:r>
                      <a:endParaRPr lang="es-MX" sz="1400" kern="1200" baseline="0">
                        <a:solidFill>
                          <a:schemeClr val="tx1"/>
                        </a:solidFill>
                        <a:latin typeface="Arial Narrow"/>
                        <a:ea typeface="+mn-ea"/>
                        <a:cs typeface="+mn-cs"/>
                      </a:endParaRPr>
                    </a:p>
                    <a:p>
                      <a:pPr algn="l" fontAlgn="ctr"/>
                      <a:endParaRPr lang="es-MX" sz="1400" kern="1200">
                        <a:solidFill>
                          <a:schemeClr val="tx1"/>
                        </a:solidFill>
                        <a:latin typeface="Arial Narrow" panose="020B0606020202030204" pitchFamily="34" charset="0"/>
                        <a:ea typeface="+mn-ea"/>
                        <a:cs typeface="+mn-cs"/>
                      </a:endParaRPr>
                    </a:p>
                  </a:txBody>
                  <a:tcPr marL="9525" marR="9525" marT="9525" anchor="ctr"/>
                </a:tc>
                <a:extLst>
                  <a:ext uri="{0D108BD9-81ED-4DB2-BD59-A6C34878D82A}">
                    <a16:rowId xmlns:a16="http://schemas.microsoft.com/office/drawing/2014/main" val="1549886842"/>
                  </a:ext>
                </a:extLst>
              </a:tr>
            </a:tbl>
          </a:graphicData>
        </a:graphic>
      </p:graphicFrame>
      <p:sp>
        <p:nvSpPr>
          <p:cNvPr id="18" name="CuadroTexto 17">
            <a:extLst>
              <a:ext uri="{FF2B5EF4-FFF2-40B4-BE49-F238E27FC236}">
                <a16:creationId xmlns:a16="http://schemas.microsoft.com/office/drawing/2014/main" id="{DCA449A9-BE75-75B3-A429-ABB7B3EB9822}"/>
              </a:ext>
              <a:ext uri="{C183D7F6-B498-43B3-948B-1728B52AA6E4}">
                <adec:decorative xmlns:adec="http://schemas.microsoft.com/office/drawing/2017/decorative" xmlns="" val="1"/>
              </a:ext>
            </a:extLst>
          </p:cNvPr>
          <p:cNvSpPr txBox="1"/>
          <p:nvPr/>
        </p:nvSpPr>
        <p:spPr>
          <a:xfrm>
            <a:off x="365514" y="9407018"/>
            <a:ext cx="71044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2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ítulo 11">
            <a:extLst>
              <a:ext uri="{FF2B5EF4-FFF2-40B4-BE49-F238E27FC236}">
                <a16:creationId xmlns:a16="http://schemas.microsoft.com/office/drawing/2014/main" id="{9BDA713F-8FDD-4C65-A608-288001E6F33F}"/>
              </a:ext>
              <a:ext uri="{C183D7F6-B498-43B3-948B-1728B52AA6E4}">
                <adec:decorative xmlns:adec="http://schemas.microsoft.com/office/drawing/2017/decorative" xmlns="" val="1"/>
              </a:ext>
            </a:extLst>
          </p:cNvPr>
          <p:cNvSpPr txBox="1">
            <a:spLocks noGrp="1"/>
          </p:cNvSpPr>
          <p:nvPr>
            <p:ph type="title" idx="4294967295"/>
          </p:nvPr>
        </p:nvSpPr>
        <p:spPr>
          <a:xfrm>
            <a:off x="9364342" y="195236"/>
            <a:ext cx="5844870"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a:ln>
                  <a:noFill/>
                </a:ln>
                <a:solidFill>
                  <a:schemeClr val="tx1"/>
                </a:solidFill>
                <a:effectLst/>
                <a:uLnTx/>
                <a:uFillTx/>
                <a:latin typeface="Calibri"/>
                <a:ea typeface="+mn-ea"/>
                <a:cs typeface="+mn-cs"/>
              </a:rPr>
              <a:t>Tabla # 2 Indicadores de Impacto  </a:t>
            </a:r>
            <a:endParaRPr kumimoji="0" lang="es-MX" sz="32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15" name="Título 1">
            <a:extLst>
              <a:ext uri="{FF2B5EF4-FFF2-40B4-BE49-F238E27FC236}">
                <a16:creationId xmlns:a16="http://schemas.microsoft.com/office/drawing/2014/main" id="{514F74FF-1314-46C0-AB04-8A1EC01B4D78}"/>
              </a:ext>
              <a:ext uri="{C183D7F6-B498-43B3-948B-1728B52AA6E4}">
                <adec:decorative xmlns:adec="http://schemas.microsoft.com/office/drawing/2017/decorative" xmlns="" val="1"/>
              </a:ext>
            </a:extLst>
          </p:cNvPr>
          <p:cNvSpPr txBox="1">
            <a:spLocks/>
          </p:cNvSpPr>
          <p:nvPr/>
        </p:nvSpPr>
        <p:spPr>
          <a:xfrm>
            <a:off x="373540" y="58580"/>
            <a:ext cx="8990802" cy="943174"/>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C00000"/>
                </a:solidFill>
                <a:effectLst/>
                <a:uLnTx/>
                <a:uFillTx/>
                <a:latin typeface="Impact" panose="020B0806030902050204" pitchFamily="34" charset="0"/>
                <a:ea typeface="+mj-ea"/>
                <a:cs typeface="+mj-cs"/>
              </a:rPr>
              <a:t>Plan Estratégico Institucional   </a:t>
            </a:r>
            <a:endParaRPr kumimoji="0" lang="es-CO" sz="5400" b="1" i="0" u="none" strike="noStrike" kern="1200" cap="none" spc="0" normalizeH="0" baseline="0" noProof="0">
              <a:ln>
                <a:noFill/>
              </a:ln>
              <a:solidFill>
                <a:srgbClr val="C00000"/>
              </a:solidFill>
              <a:effectLst/>
              <a:uLnTx/>
              <a:uFillTx/>
              <a:latin typeface="Impact" panose="020B0806030902050204" pitchFamily="34" charset="0"/>
              <a:ea typeface="+mj-ea"/>
              <a:cs typeface="+mj-cs"/>
            </a:endParaRPr>
          </a:p>
        </p:txBody>
      </p:sp>
      <p:pic>
        <p:nvPicPr>
          <p:cNvPr id="2" name="Imagen 1"/>
          <p:cNvPicPr>
            <a:picLocks noChangeAspect="1"/>
          </p:cNvPicPr>
          <p:nvPr/>
        </p:nvPicPr>
        <p:blipFill>
          <a:blip r:embed="rId2"/>
          <a:stretch>
            <a:fillRect/>
          </a:stretch>
        </p:blipFill>
        <p:spPr>
          <a:xfrm>
            <a:off x="4650074" y="2248450"/>
            <a:ext cx="2285070" cy="2109295"/>
          </a:xfrm>
          <a:prstGeom prst="rect">
            <a:avLst/>
          </a:prstGeom>
        </p:spPr>
      </p:pic>
      <p:pic>
        <p:nvPicPr>
          <p:cNvPr id="4" name="Imagen 3"/>
          <p:cNvPicPr>
            <a:picLocks noChangeAspect="1"/>
          </p:cNvPicPr>
          <p:nvPr/>
        </p:nvPicPr>
        <p:blipFill>
          <a:blip r:embed="rId3"/>
          <a:stretch>
            <a:fillRect/>
          </a:stretch>
        </p:blipFill>
        <p:spPr>
          <a:xfrm>
            <a:off x="4650074" y="7051040"/>
            <a:ext cx="2379043" cy="2183622"/>
          </a:xfrm>
          <a:prstGeom prst="rect">
            <a:avLst/>
          </a:prstGeom>
        </p:spPr>
      </p:pic>
      <p:pic>
        <p:nvPicPr>
          <p:cNvPr id="6" name="Imagen 5"/>
          <p:cNvPicPr>
            <a:picLocks noChangeAspect="1"/>
          </p:cNvPicPr>
          <p:nvPr/>
        </p:nvPicPr>
        <p:blipFill>
          <a:blip r:embed="rId4"/>
          <a:stretch>
            <a:fillRect/>
          </a:stretch>
        </p:blipFill>
        <p:spPr>
          <a:xfrm>
            <a:off x="4666099" y="4530101"/>
            <a:ext cx="2363018" cy="2318766"/>
          </a:xfrm>
          <a:prstGeom prst="rect">
            <a:avLst/>
          </a:prstGeom>
        </p:spPr>
      </p:pic>
      <p:pic>
        <p:nvPicPr>
          <p:cNvPr id="16" name="Imagen 15">
            <a:extLst>
              <a:ext uri="{FF2B5EF4-FFF2-40B4-BE49-F238E27FC236}">
                <a16:creationId xmlns:a16="http://schemas.microsoft.com/office/drawing/2014/main" id="{E1BD1608-BD0B-E23A-87C9-E9A654CEF376}"/>
              </a:ext>
              <a:ext uri="{C183D7F6-B498-43B3-948B-1728B52AA6E4}">
                <adec:decorative xmlns:adec="http://schemas.microsoft.com/office/drawing/2017/decorative" xmlns=""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894" t="43584" r="46070" b="44487"/>
          <a:stretch/>
        </p:blipFill>
        <p:spPr>
          <a:xfrm>
            <a:off x="7469977" y="6014604"/>
            <a:ext cx="528033" cy="440936"/>
          </a:xfrm>
          <a:prstGeom prst="rect">
            <a:avLst/>
          </a:prstGeom>
        </p:spPr>
      </p:pic>
    </p:spTree>
    <p:extLst>
      <p:ext uri="{BB962C8B-B14F-4D97-AF65-F5344CB8AC3E}">
        <p14:creationId xmlns:p14="http://schemas.microsoft.com/office/powerpoint/2010/main" val="391073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326C2FE-14E2-17F4-1D44-7BEADE798C5F}"/>
              </a:ext>
              <a:ext uri="{C183D7F6-B498-43B3-948B-1728B52AA6E4}">
                <adec:decorative xmlns:adec="http://schemas.microsoft.com/office/drawing/2017/decorative" xmlns="" val="1"/>
              </a:ext>
            </a:extLst>
          </p:cNvPr>
          <p:cNvSpPr/>
          <p:nvPr/>
        </p:nvSpPr>
        <p:spPr>
          <a:xfrm>
            <a:off x="365514" y="7531496"/>
            <a:ext cx="7912212" cy="18755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ángulo 16">
            <a:extLst>
              <a:ext uri="{FF2B5EF4-FFF2-40B4-BE49-F238E27FC236}">
                <a16:creationId xmlns:a16="http://schemas.microsoft.com/office/drawing/2014/main" id="{7FA73BDF-2948-D187-8F55-4237B2D64BC1}"/>
              </a:ext>
              <a:ext uri="{C183D7F6-B498-43B3-948B-1728B52AA6E4}">
                <adec:decorative xmlns:adec="http://schemas.microsoft.com/office/drawing/2017/decorative" xmlns="" val="1"/>
              </a:ext>
            </a:extLst>
          </p:cNvPr>
          <p:cNvSpPr/>
          <p:nvPr/>
        </p:nvSpPr>
        <p:spPr>
          <a:xfrm>
            <a:off x="261425" y="1013105"/>
            <a:ext cx="32093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1"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Continuación Tabla 2, Indicadores de Impacto PEI </a:t>
            </a:r>
          </a:p>
        </p:txBody>
      </p:sp>
      <p:graphicFrame>
        <p:nvGraphicFramePr>
          <p:cNvPr id="13" name="Tabla 12">
            <a:extLst>
              <a:ext uri="{FF2B5EF4-FFF2-40B4-BE49-F238E27FC236}">
                <a16:creationId xmlns:a16="http://schemas.microsoft.com/office/drawing/2014/main" id="{3C52EF8C-6C2D-EC34-D6D7-69D3EE729F73}"/>
              </a:ext>
              <a:ext uri="{C183D7F6-B498-43B3-948B-1728B52AA6E4}">
                <adec:decorative xmlns:adec="http://schemas.microsoft.com/office/drawing/2017/decorative" xmlns="" val="1"/>
              </a:ext>
            </a:extLst>
          </p:cNvPr>
          <p:cNvGraphicFramePr>
            <a:graphicFrameLocks noGrp="1"/>
          </p:cNvGraphicFramePr>
          <p:nvPr/>
        </p:nvGraphicFramePr>
        <p:xfrm>
          <a:off x="261425" y="1290105"/>
          <a:ext cx="14972090" cy="5959267"/>
        </p:xfrm>
        <a:graphic>
          <a:graphicData uri="http://schemas.openxmlformats.org/drawingml/2006/table">
            <a:tbl>
              <a:tblPr firstRow="1" bandRow="1">
                <a:tableStyleId>{5940675A-B579-460E-94D1-54222C63F5DA}</a:tableStyleId>
              </a:tblPr>
              <a:tblGrid>
                <a:gridCol w="2506974">
                  <a:extLst>
                    <a:ext uri="{9D8B030D-6E8A-4147-A177-3AD203B41FA5}">
                      <a16:colId xmlns:a16="http://schemas.microsoft.com/office/drawing/2014/main" val="20000"/>
                    </a:ext>
                  </a:extLst>
                </a:gridCol>
                <a:gridCol w="2321938">
                  <a:extLst>
                    <a:ext uri="{9D8B030D-6E8A-4147-A177-3AD203B41FA5}">
                      <a16:colId xmlns:a16="http://schemas.microsoft.com/office/drawing/2014/main" val="1673358718"/>
                    </a:ext>
                  </a:extLst>
                </a:gridCol>
                <a:gridCol w="2960472">
                  <a:extLst>
                    <a:ext uri="{9D8B030D-6E8A-4147-A177-3AD203B41FA5}">
                      <a16:colId xmlns:a16="http://schemas.microsoft.com/office/drawing/2014/main" val="20001"/>
                    </a:ext>
                  </a:extLst>
                </a:gridCol>
                <a:gridCol w="7182706">
                  <a:extLst>
                    <a:ext uri="{9D8B030D-6E8A-4147-A177-3AD203B41FA5}">
                      <a16:colId xmlns:a16="http://schemas.microsoft.com/office/drawing/2014/main" val="20002"/>
                    </a:ext>
                  </a:extLst>
                </a:gridCol>
              </a:tblGrid>
              <a:tr h="905858">
                <a:tc>
                  <a:txBody>
                    <a:bodyPr/>
                    <a:lstStyle/>
                    <a:p>
                      <a:pPr marL="0" marR="0" lvl="0" indent="0" algn="ctr" defTabSz="1104047" rtl="0" eaLnBrk="1" fontAlgn="auto" latinLnBrk="0" hangingPunct="1">
                        <a:lnSpc>
                          <a:spcPct val="100000"/>
                        </a:lnSpc>
                        <a:spcBef>
                          <a:spcPts val="0"/>
                        </a:spcBef>
                        <a:spcAft>
                          <a:spcPts val="0"/>
                        </a:spcAft>
                        <a:buClrTx/>
                        <a:buSzTx/>
                        <a:buFontTx/>
                        <a:buNone/>
                        <a:tabLst/>
                        <a:defRPr/>
                      </a:pPr>
                      <a:r>
                        <a:rPr lang="es-MX" sz="2000" b="1">
                          <a:solidFill>
                            <a:schemeClr val="bg1"/>
                          </a:solidFill>
                          <a:latin typeface="Arial Narrow" panose="020B0606020202030204" pitchFamily="34" charset="0"/>
                        </a:rPr>
                        <a:t>Proyecto Estratégico</a:t>
                      </a:r>
                      <a:r>
                        <a:rPr lang="es-CO" sz="2000" b="1">
                          <a:solidFill>
                            <a:schemeClr val="bg1"/>
                          </a:solidFill>
                          <a:latin typeface="Arial Narrow" panose="020B0606020202030204" pitchFamily="34" charset="0"/>
                        </a:rPr>
                        <a:t> </a:t>
                      </a:r>
                    </a:p>
                  </a:txBody>
                  <a:tcPr marL="142544" marR="142544" marT="71273" marB="71273" anchor="ctr">
                    <a:solidFill>
                      <a:srgbClr val="C00000"/>
                    </a:solidFill>
                  </a:tcPr>
                </a:tc>
                <a:tc>
                  <a:txBody>
                    <a:bodyPr/>
                    <a:lstStyle/>
                    <a:p>
                      <a:pPr algn="ctr"/>
                      <a:r>
                        <a:rPr lang="es-MX" sz="2000" b="1">
                          <a:solidFill>
                            <a:schemeClr val="bg1"/>
                          </a:solidFill>
                          <a:latin typeface="Arial Narrow" panose="020B0606020202030204" pitchFamily="34" charset="0"/>
                        </a:rPr>
                        <a:t>Responsable (s)</a:t>
                      </a:r>
                      <a:endParaRPr lang="es-CO" sz="2000" b="1">
                        <a:solidFill>
                          <a:schemeClr val="bg1"/>
                        </a:solidFill>
                        <a:latin typeface="Arial Narrow" panose="020B0606020202030204" pitchFamily="34" charset="0"/>
                      </a:endParaRPr>
                    </a:p>
                  </a:txBody>
                  <a:tcPr marL="142544" marR="142544" marT="71273" marB="71273" anchor="ctr">
                    <a:solidFill>
                      <a:srgbClr val="C00000"/>
                    </a:solidFill>
                  </a:tcPr>
                </a:tc>
                <a:tc>
                  <a:txBody>
                    <a:bodyPr/>
                    <a:lstStyle/>
                    <a:p>
                      <a:pPr algn="ctr"/>
                      <a:r>
                        <a:rPr lang="es-CO" sz="2000" b="1">
                          <a:solidFill>
                            <a:schemeClr val="bg1"/>
                          </a:solidFill>
                          <a:latin typeface="Arial Narrow" panose="020B0606020202030204" pitchFamily="34" charset="0"/>
                        </a:rPr>
                        <a:t>Avance </a:t>
                      </a:r>
                    </a:p>
                  </a:txBody>
                  <a:tcPr marL="142544" marR="142544" marT="71273" marB="71273" anchor="ctr">
                    <a:solidFill>
                      <a:srgbClr val="C00000"/>
                    </a:solidFill>
                  </a:tcPr>
                </a:tc>
                <a:tc>
                  <a:txBody>
                    <a:bodyPr/>
                    <a:lstStyle/>
                    <a:p>
                      <a:pPr algn="ctr"/>
                      <a:r>
                        <a:rPr lang="es-CO" sz="2000" b="1">
                          <a:solidFill>
                            <a:schemeClr val="bg1"/>
                          </a:solidFill>
                          <a:latin typeface="Arial Narrow" panose="020B0606020202030204" pitchFamily="34" charset="0"/>
                        </a:rPr>
                        <a:t>Observación </a:t>
                      </a:r>
                    </a:p>
                  </a:txBody>
                  <a:tcPr marL="142544" marR="142544" marT="71273" marB="71273" anchor="ctr">
                    <a:solidFill>
                      <a:srgbClr val="C00000"/>
                    </a:solidFill>
                  </a:tcPr>
                </a:tc>
                <a:extLst>
                  <a:ext uri="{0D108BD9-81ED-4DB2-BD59-A6C34878D82A}">
                    <a16:rowId xmlns:a16="http://schemas.microsoft.com/office/drawing/2014/main" val="10000"/>
                  </a:ext>
                </a:extLst>
              </a:tr>
              <a:tr h="2823509">
                <a:tc>
                  <a:txBody>
                    <a:bodyPr/>
                    <a:lstStyle/>
                    <a:p>
                      <a:pPr algn="ctr" fontAlgn="ctr"/>
                      <a:r>
                        <a:rPr lang="es-ES" sz="1400" b="0" i="0" u="none" strike="noStrike">
                          <a:solidFill>
                            <a:srgbClr val="000000"/>
                          </a:solidFill>
                          <a:effectLst/>
                          <a:latin typeface="Arial Narrow" panose="020B0606020202030204" pitchFamily="34" charset="0"/>
                        </a:rPr>
                        <a:t>Elaborar 1 plan de preparativos y continuidad del servicio para la UAECOB ante la eventual ocurrencia de un desastre en el Distrito Capital</a:t>
                      </a:r>
                    </a:p>
                  </a:txBody>
                  <a:tcPr marL="0" marR="0" marT="0" marB="0" anchor="ctr"/>
                </a:tc>
                <a:tc>
                  <a:txBody>
                    <a:bodyPr/>
                    <a:lstStyle/>
                    <a:p>
                      <a:pPr marL="0" algn="just" defTabSz="1341307" rtl="0" eaLnBrk="1" fontAlgn="ctr" latinLnBrk="0" hangingPunct="1"/>
                      <a:r>
                        <a:rPr lang="es-MX" sz="1400">
                          <a:latin typeface="Arial Narrow" panose="020B0606020202030204" pitchFamily="34" charset="0"/>
                        </a:rPr>
                        <a:t>Subdirección Operativa</a:t>
                      </a:r>
                      <a:endParaRPr lang="es-CO" sz="1400" kern="1200">
                        <a:solidFill>
                          <a:schemeClr val="tx1"/>
                        </a:solidFill>
                        <a:latin typeface="Arial Narrow" panose="020B0606020202030204" pitchFamily="34" charset="0"/>
                        <a:ea typeface="+mn-ea"/>
                        <a:cs typeface="+mn-cs"/>
                      </a:endParaRPr>
                    </a:p>
                  </a:txBody>
                  <a:tcPr marL="9525" marR="9525" marT="9525" anchor="ctr"/>
                </a:tc>
                <a:tc>
                  <a:txBody>
                    <a:bodyPr/>
                    <a:lstStyle/>
                    <a:p>
                      <a:endParaRPr lang="es-CO" sz="1400">
                        <a:solidFill>
                          <a:srgbClr val="C00000"/>
                        </a:solidFill>
                        <a:latin typeface="Arial Narrow" panose="020B0606020202030204" pitchFamily="34" charset="0"/>
                      </a:endParaRPr>
                    </a:p>
                  </a:txBody>
                  <a:tcPr marL="101049" marR="101049" marT="50525" marB="50525"/>
                </a:tc>
                <a:tc>
                  <a:txBody>
                    <a:bodyPr/>
                    <a:lstStyle/>
                    <a:p>
                      <a:pPr marL="0" algn="just" defTabSz="914400" rtl="0" eaLnBrk="1" fontAlgn="ctr" latinLnBrk="0" hangingPunct="1"/>
                      <a:r>
                        <a:rPr lang="es-MX" sz="1400" kern="1200">
                          <a:solidFill>
                            <a:schemeClr val="tx1"/>
                          </a:solidFill>
                          <a:latin typeface="Arial Narrow" panose="020B0606020202030204" pitchFamily="34" charset="0"/>
                          <a:ea typeface="+mn-ea"/>
                          <a:cs typeface="+mn-cs"/>
                        </a:rPr>
                        <a:t>:</a:t>
                      </a:r>
                    </a:p>
                    <a:p>
                      <a:pPr marL="0" algn="just" defTabSz="914400" rtl="0" eaLnBrk="1" fontAlgn="ctr" latinLnBrk="0" hangingPunct="1"/>
                      <a:r>
                        <a:rPr lang="es-MX" sz="1400" kern="1200">
                          <a:solidFill>
                            <a:schemeClr val="tx1"/>
                          </a:solidFill>
                          <a:latin typeface="Arial Narrow" panose="020B0606020202030204" pitchFamily="34" charset="0"/>
                          <a:ea typeface="+mn-ea"/>
                          <a:cs typeface="+mn-cs"/>
                        </a:rPr>
                        <a:t>Se presentó ante la supervisión, El plan de Preparativos Institucionales de Respuesta actualmente tiene  por objeto establecer la brecha entre la capacidad viable definida en la primera etapa y el análisis de la capacidad actual, con un avance del 25%. Pero es fundamental la gestión de la información al interior de las áreas y la contratación de los ítems pendientes en esta fase.</a:t>
                      </a:r>
                      <a:endParaRPr lang="es-ES" sz="1400" kern="1200">
                        <a:solidFill>
                          <a:schemeClr val="tx1"/>
                        </a:solidFill>
                        <a:latin typeface="Arial Narrow" panose="020B0606020202030204" pitchFamily="34" charset="0"/>
                        <a:ea typeface="+mn-ea"/>
                        <a:cs typeface="+mn-cs"/>
                      </a:endParaRPr>
                    </a:p>
                  </a:txBody>
                  <a:tcPr marL="10526" marR="10526" marT="10526" marB="50525" anchor="ctr"/>
                </a:tc>
                <a:extLst>
                  <a:ext uri="{0D108BD9-81ED-4DB2-BD59-A6C34878D82A}">
                    <a16:rowId xmlns:a16="http://schemas.microsoft.com/office/drawing/2014/main" val="10001"/>
                  </a:ext>
                </a:extLst>
              </a:tr>
              <a:tr h="2229900">
                <a:tc>
                  <a:txBody>
                    <a:bodyPr/>
                    <a:lstStyle/>
                    <a:p>
                      <a:pPr marL="0" algn="ctr" defTabSz="1341307" rtl="0" eaLnBrk="1" fontAlgn="ctr" latinLnBrk="0" hangingPunct="1"/>
                      <a:r>
                        <a:rPr lang="es-ES" sz="1400" b="0" i="0" u="none" strike="noStrike" kern="1200">
                          <a:solidFill>
                            <a:srgbClr val="000000"/>
                          </a:solidFill>
                          <a:effectLst/>
                          <a:latin typeface="Arial Narrow" panose="020B0606020202030204" pitchFamily="34" charset="0"/>
                          <a:ea typeface="+mn-ea"/>
                          <a:cs typeface="+mn-cs"/>
                        </a:rPr>
                        <a:t>Ejecutar 100 % Del Programa De Mantenimiento De Vehículos Y Equipo Menor De La Uaecob</a:t>
                      </a:r>
                    </a:p>
                  </a:txBody>
                  <a:tcPr marL="0" marR="0" marT="0" marB="0" anchor="ctr"/>
                </a:tc>
                <a:tc>
                  <a:txBody>
                    <a:bodyPr/>
                    <a:lstStyle/>
                    <a:p>
                      <a:pPr marL="0" algn="just" defTabSz="1341307" rtl="0" eaLnBrk="1" fontAlgn="ctr" latinLnBrk="0" hangingPunct="1"/>
                      <a:r>
                        <a:rPr lang="es-CO" sz="1400" kern="1200">
                          <a:solidFill>
                            <a:schemeClr val="tx1"/>
                          </a:solidFill>
                          <a:latin typeface="Arial Narrow" panose="020B0606020202030204" pitchFamily="34" charset="0"/>
                          <a:ea typeface="+mn-ea"/>
                          <a:cs typeface="+mn-cs"/>
                        </a:rPr>
                        <a:t>Subdirección Logística</a:t>
                      </a:r>
                    </a:p>
                  </a:txBody>
                  <a:tcPr marL="9525" marR="9525" marT="9525" anchor="ctr"/>
                </a:tc>
                <a:tc>
                  <a:txBody>
                    <a:bodyPr/>
                    <a:lstStyle/>
                    <a:p>
                      <a:endParaRPr lang="es-CO" sz="1400">
                        <a:solidFill>
                          <a:srgbClr val="C00000"/>
                        </a:solidFill>
                        <a:latin typeface="Arial Narrow" panose="020B0606020202030204" pitchFamily="34" charset="0"/>
                      </a:endParaRPr>
                    </a:p>
                  </a:txBody>
                  <a:tcPr marL="101049" marR="101049" marT="50525" marB="50525"/>
                </a:tc>
                <a:tc>
                  <a:txBody>
                    <a:bodyPr/>
                    <a:lstStyle/>
                    <a:p>
                      <a:pPr marL="0" algn="just" defTabSz="914400" rtl="0" eaLnBrk="1" fontAlgn="ctr" latinLnBrk="0" hangingPunct="1"/>
                      <a:r>
                        <a:rPr lang="es-ES" sz="1400" kern="1200">
                          <a:solidFill>
                            <a:schemeClr val="tx1"/>
                          </a:solidFill>
                          <a:latin typeface="Arial Narrow" panose="020B0606020202030204" pitchFamily="34" charset="0"/>
                          <a:ea typeface="+mn-ea"/>
                          <a:cs typeface="+mn-cs"/>
                        </a:rPr>
                        <a:t>Para</a:t>
                      </a:r>
                      <a:r>
                        <a:rPr lang="es-ES" sz="1400" kern="1200" baseline="0">
                          <a:solidFill>
                            <a:schemeClr val="tx1"/>
                          </a:solidFill>
                          <a:latin typeface="Arial Narrow" panose="020B0606020202030204" pitchFamily="34" charset="0"/>
                          <a:ea typeface="+mn-ea"/>
                          <a:cs typeface="+mn-cs"/>
                        </a:rPr>
                        <a:t> el tercer trimestre del año la Subdirección Logística realizo el </a:t>
                      </a:r>
                      <a:r>
                        <a:rPr lang="es-ES" sz="1400" kern="1200">
                          <a:solidFill>
                            <a:schemeClr val="tx1"/>
                          </a:solidFill>
                          <a:latin typeface="Arial Narrow" panose="020B0606020202030204" pitchFamily="34" charset="0"/>
                          <a:ea typeface="+mn-ea"/>
                          <a:cs typeface="+mn-cs"/>
                        </a:rPr>
                        <a:t>66,83% de mantenimientos del parque automotor  el 82,67% de inspecciones realizadas</a:t>
                      </a:r>
                      <a:r>
                        <a:rPr lang="es-ES" sz="1400" kern="1200" baseline="0">
                          <a:solidFill>
                            <a:schemeClr val="tx1"/>
                          </a:solidFill>
                          <a:latin typeface="Arial Narrow" panose="020B0606020202030204" pitchFamily="34" charset="0"/>
                          <a:ea typeface="+mn-ea"/>
                          <a:cs typeface="+mn-cs"/>
                        </a:rPr>
                        <a:t> y el  </a:t>
                      </a:r>
                      <a:r>
                        <a:rPr lang="es-ES" sz="1400" kern="1200">
                          <a:solidFill>
                            <a:schemeClr val="tx1"/>
                          </a:solidFill>
                          <a:latin typeface="Arial Narrow" panose="020B0606020202030204" pitchFamily="34" charset="0"/>
                          <a:ea typeface="+mn-ea"/>
                          <a:cs typeface="+mn-cs"/>
                        </a:rPr>
                        <a:t>50,25%</a:t>
                      </a:r>
                      <a:r>
                        <a:rPr lang="es-ES" sz="1400" kern="1200" baseline="0">
                          <a:solidFill>
                            <a:schemeClr val="tx1"/>
                          </a:solidFill>
                          <a:latin typeface="Arial Narrow" panose="020B0606020202030204" pitchFamily="34" charset="0"/>
                          <a:ea typeface="+mn-ea"/>
                          <a:cs typeface="+mn-cs"/>
                        </a:rPr>
                        <a:t> de mantenimientos a equipo menor, los resultados son aceptables si se tiene en cuenta que las metas definidas fueron, alcanzar el 90% de mantenimiento al parque automotor, alcanzar el 100% de inspecciones realizadas y realizar mantenimientos al 80% del equipo menor </a:t>
                      </a:r>
                    </a:p>
                    <a:p>
                      <a:pPr marL="0" algn="just" defTabSz="914400" rtl="0" eaLnBrk="1" fontAlgn="ctr" latinLnBrk="0" hangingPunct="1"/>
                      <a:endParaRPr lang="es-ES" sz="1400" kern="1200" baseline="0">
                        <a:solidFill>
                          <a:schemeClr val="tx1"/>
                        </a:solidFill>
                        <a:latin typeface="Arial Narrow" panose="020B0606020202030204" pitchFamily="34" charset="0"/>
                        <a:ea typeface="+mn-ea"/>
                        <a:cs typeface="+mn-cs"/>
                      </a:endParaRPr>
                    </a:p>
                    <a:p>
                      <a:pPr marL="0" algn="just" defTabSz="914400" rtl="0" eaLnBrk="1" fontAlgn="ctr" latinLnBrk="0" hangingPunct="1"/>
                      <a:endParaRPr lang="es-ES" sz="1400" kern="1200">
                        <a:solidFill>
                          <a:schemeClr val="tx1"/>
                        </a:solidFill>
                        <a:latin typeface="Arial Narrow" panose="020B0606020202030204" pitchFamily="34" charset="0"/>
                        <a:ea typeface="+mn-ea"/>
                        <a:cs typeface="+mn-cs"/>
                      </a:endParaRPr>
                    </a:p>
                  </a:txBody>
                  <a:tcPr marL="10526" marR="10526" marT="10526" marB="50525" anchor="ctr"/>
                </a:tc>
                <a:extLst>
                  <a:ext uri="{0D108BD9-81ED-4DB2-BD59-A6C34878D82A}">
                    <a16:rowId xmlns:a16="http://schemas.microsoft.com/office/drawing/2014/main" val="3698696126"/>
                  </a:ext>
                </a:extLst>
              </a:tr>
            </a:tbl>
          </a:graphicData>
        </a:graphic>
      </p:graphicFrame>
      <p:sp>
        <p:nvSpPr>
          <p:cNvPr id="18" name="CuadroTexto 17">
            <a:extLst>
              <a:ext uri="{FF2B5EF4-FFF2-40B4-BE49-F238E27FC236}">
                <a16:creationId xmlns:a16="http://schemas.microsoft.com/office/drawing/2014/main" id="{DCA449A9-BE75-75B3-A429-ABB7B3EB9822}"/>
              </a:ext>
              <a:ext uri="{C183D7F6-B498-43B3-948B-1728B52AA6E4}">
                <adec:decorative xmlns:adec="http://schemas.microsoft.com/office/drawing/2017/decorative" xmlns="" val="1"/>
              </a:ext>
            </a:extLst>
          </p:cNvPr>
          <p:cNvSpPr txBox="1"/>
          <p:nvPr/>
        </p:nvSpPr>
        <p:spPr>
          <a:xfrm>
            <a:off x="365514" y="9407018"/>
            <a:ext cx="71044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2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uadroTexto 3">
            <a:extLst>
              <a:ext uri="{C183D7F6-B498-43B3-948B-1728B52AA6E4}">
                <adec:decorative xmlns:adec="http://schemas.microsoft.com/office/drawing/2017/decorative" xmlns="" val="1"/>
              </a:ext>
            </a:extLst>
          </p:cNvPr>
          <p:cNvSpPr txBox="1"/>
          <p:nvPr/>
        </p:nvSpPr>
        <p:spPr>
          <a:xfrm>
            <a:off x="471605" y="7633689"/>
            <a:ext cx="7872843" cy="29084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a:ln>
                  <a:noFill/>
                </a:ln>
                <a:solidFill>
                  <a:srgbClr val="C00000"/>
                </a:solidFill>
                <a:effectLst/>
                <a:uLnTx/>
                <a:uFillTx/>
                <a:latin typeface="Arial Narrow" panose="020B0606020202030204" pitchFamily="34" charset="0"/>
                <a:ea typeface="+mn-ea"/>
                <a:cs typeface="+mn-cs"/>
              </a:rPr>
              <a:t>Observaciones Indicadores Proyectos estratégicos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000" b="1" i="0" u="none" strike="noStrike" kern="1200" cap="none" spc="0" normalizeH="0" baseline="0" noProof="0">
              <a:ln>
                <a:noFill/>
              </a:ln>
              <a:solidFill>
                <a:srgbClr val="C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El avance total de esta meta del proyecto Implementar  un programa de renovación de vehículos para la Unidad Administrativa Cuerpo Oficial de Bomberos de Bogotá. queda supeditado a la entrega de los vehículos operativos.</a:t>
            </a:r>
            <a:r>
              <a:rPr kumimoji="0" lang="es-CO" sz="2000" b="1" i="0" u="none" strike="noStrike" kern="1200" cap="none" spc="0" normalizeH="0" baseline="0" noProof="0">
                <a:ln>
                  <a:noFill/>
                </a:ln>
                <a:solidFill>
                  <a:srgbClr val="C00000"/>
                </a:solidFill>
                <a:effectLst/>
                <a:uLnTx/>
                <a:uFillTx/>
                <a:latin typeface="Arial Narrow" panose="020B0606020202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FBAA4E0C-6633-8E6B-2AC6-AC25D743FDA7}"/>
              </a:ext>
              <a:ext uri="{C183D7F6-B498-43B3-948B-1728B52AA6E4}">
                <adec:decorative xmlns:adec="http://schemas.microsoft.com/office/drawing/2017/decorative" xmlns="" val="1"/>
              </a:ext>
            </a:extLst>
          </p:cNvPr>
          <p:cNvSpPr/>
          <p:nvPr/>
        </p:nvSpPr>
        <p:spPr>
          <a:xfrm>
            <a:off x="8734926" y="7584278"/>
            <a:ext cx="6201694" cy="18755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0B9A96C0-00E6-68E4-2A9D-E94A9B0F3BC2}"/>
              </a:ext>
              <a:ext uri="{C183D7F6-B498-43B3-948B-1728B52AA6E4}">
                <adec:decorative xmlns:adec="http://schemas.microsoft.com/office/drawing/2017/decorative" xmlns=""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894" t="43584" r="46070" b="44487"/>
          <a:stretch/>
        </p:blipFill>
        <p:spPr>
          <a:xfrm>
            <a:off x="14408587" y="4589058"/>
            <a:ext cx="528033" cy="440936"/>
          </a:xfrm>
          <a:prstGeom prst="rect">
            <a:avLst/>
          </a:prstGeom>
        </p:spPr>
      </p:pic>
      <p:sp>
        <p:nvSpPr>
          <p:cNvPr id="15" name="Título 11">
            <a:extLst>
              <a:ext uri="{FF2B5EF4-FFF2-40B4-BE49-F238E27FC236}">
                <a16:creationId xmlns:a16="http://schemas.microsoft.com/office/drawing/2014/main" id="{8D92A939-7541-47D0-BD84-42499F7F99E7}"/>
              </a:ext>
              <a:ext uri="{C183D7F6-B498-43B3-948B-1728B52AA6E4}">
                <adec:decorative xmlns:adec="http://schemas.microsoft.com/office/drawing/2017/decorative" xmlns="" val="1"/>
              </a:ext>
            </a:extLst>
          </p:cNvPr>
          <p:cNvSpPr txBox="1">
            <a:spLocks noGrp="1"/>
          </p:cNvSpPr>
          <p:nvPr>
            <p:ph type="title" idx="4294967295"/>
          </p:nvPr>
        </p:nvSpPr>
        <p:spPr>
          <a:xfrm>
            <a:off x="9364342" y="195236"/>
            <a:ext cx="5751896"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a:ln>
                  <a:noFill/>
                </a:ln>
                <a:solidFill>
                  <a:schemeClr val="tx1"/>
                </a:solidFill>
                <a:effectLst/>
                <a:uLnTx/>
                <a:uFillTx/>
                <a:latin typeface="Calibri"/>
                <a:ea typeface="+mn-ea"/>
                <a:cs typeface="+mn-cs"/>
              </a:rPr>
              <a:t>Tabla # 2 Indicadores de Impacto </a:t>
            </a:r>
            <a:endParaRPr kumimoji="0" lang="es-MX" sz="32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16" name="Rectángulo 15">
            <a:extLst>
              <a:ext uri="{FF2B5EF4-FFF2-40B4-BE49-F238E27FC236}">
                <a16:creationId xmlns:a16="http://schemas.microsoft.com/office/drawing/2014/main" id="{D12BDB1A-01FC-47B7-A429-FED8D122D925}"/>
              </a:ext>
              <a:ext uri="{C183D7F6-B498-43B3-948B-1728B52AA6E4}">
                <adec:decorative xmlns:adec="http://schemas.microsoft.com/office/drawing/2017/decorative" xmlns="" val="1"/>
              </a:ext>
            </a:extLst>
          </p:cNvPr>
          <p:cNvSpPr/>
          <p:nvPr/>
        </p:nvSpPr>
        <p:spPr>
          <a:xfrm>
            <a:off x="466293" y="1020130"/>
            <a:ext cx="32093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1"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Continuación Tabla 2, Indicadores de Impacto PEI </a:t>
            </a:r>
          </a:p>
        </p:txBody>
      </p:sp>
      <p:sp>
        <p:nvSpPr>
          <p:cNvPr id="19" name="Título 1">
            <a:extLst>
              <a:ext uri="{FF2B5EF4-FFF2-40B4-BE49-F238E27FC236}">
                <a16:creationId xmlns:a16="http://schemas.microsoft.com/office/drawing/2014/main" id="{4E7CF0BA-EFEB-4EE4-853E-7D405ED80BD9}"/>
              </a:ext>
              <a:ext uri="{C183D7F6-B498-43B3-948B-1728B52AA6E4}">
                <adec:decorative xmlns:adec="http://schemas.microsoft.com/office/drawing/2017/decorative" xmlns="" val="1"/>
              </a:ext>
            </a:extLst>
          </p:cNvPr>
          <p:cNvSpPr txBox="1">
            <a:spLocks/>
          </p:cNvSpPr>
          <p:nvPr/>
        </p:nvSpPr>
        <p:spPr>
          <a:xfrm>
            <a:off x="373540" y="58580"/>
            <a:ext cx="8990802" cy="943174"/>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C00000"/>
                </a:solidFill>
                <a:effectLst/>
                <a:uLnTx/>
                <a:uFillTx/>
                <a:latin typeface="Impact" panose="020B0806030902050204" pitchFamily="34" charset="0"/>
                <a:ea typeface="+mj-ea"/>
                <a:cs typeface="+mj-cs"/>
              </a:rPr>
              <a:t>Plan Estratégico Institucional   </a:t>
            </a:r>
            <a:endParaRPr kumimoji="0" lang="es-CO" sz="5400" b="1" i="0" u="none" strike="noStrike" kern="1200" cap="none" spc="0" normalizeH="0" baseline="0" noProof="0">
              <a:ln>
                <a:noFill/>
              </a:ln>
              <a:solidFill>
                <a:srgbClr val="C00000"/>
              </a:solidFill>
              <a:effectLst/>
              <a:uLnTx/>
              <a:uFillTx/>
              <a:latin typeface="Impact" panose="020B0806030902050204" pitchFamily="34" charset="0"/>
              <a:ea typeface="+mj-ea"/>
              <a:cs typeface="+mj-cs"/>
            </a:endParaRPr>
          </a:p>
        </p:txBody>
      </p:sp>
      <p:pic>
        <p:nvPicPr>
          <p:cNvPr id="2" name="Imagen 1"/>
          <p:cNvPicPr>
            <a:picLocks noChangeAspect="1"/>
          </p:cNvPicPr>
          <p:nvPr/>
        </p:nvPicPr>
        <p:blipFill>
          <a:blip r:embed="rId3"/>
          <a:stretch>
            <a:fillRect/>
          </a:stretch>
        </p:blipFill>
        <p:spPr>
          <a:xfrm>
            <a:off x="5377154" y="5108051"/>
            <a:ext cx="2370316" cy="2085544"/>
          </a:xfrm>
          <a:prstGeom prst="rect">
            <a:avLst/>
          </a:prstGeom>
        </p:spPr>
      </p:pic>
      <p:pic>
        <p:nvPicPr>
          <p:cNvPr id="6" name="Imagen 5">
            <a:extLst>
              <a:ext uri="{FF2B5EF4-FFF2-40B4-BE49-F238E27FC236}">
                <a16:creationId xmlns:a16="http://schemas.microsoft.com/office/drawing/2014/main" id="{7C65AFC8-20B9-6EC1-7BC0-91C28718988C}"/>
              </a:ext>
            </a:extLst>
          </p:cNvPr>
          <p:cNvPicPr>
            <a:picLocks noChangeAspect="1"/>
          </p:cNvPicPr>
          <p:nvPr/>
        </p:nvPicPr>
        <p:blipFill>
          <a:blip r:embed="rId4"/>
          <a:stretch>
            <a:fillRect/>
          </a:stretch>
        </p:blipFill>
        <p:spPr>
          <a:xfrm>
            <a:off x="5474528" y="2473904"/>
            <a:ext cx="2370316" cy="2357148"/>
          </a:xfrm>
          <a:prstGeom prst="rect">
            <a:avLst/>
          </a:prstGeom>
        </p:spPr>
      </p:pic>
      <p:sp>
        <p:nvSpPr>
          <p:cNvPr id="10" name="CuadroTexto 9">
            <a:extLst>
              <a:ext uri="{FF2B5EF4-FFF2-40B4-BE49-F238E27FC236}">
                <a16:creationId xmlns:a16="http://schemas.microsoft.com/office/drawing/2014/main" id="{39FF69B0-45B5-5B82-1092-DF9E64C7666A}"/>
              </a:ext>
            </a:extLst>
          </p:cNvPr>
          <p:cNvSpPr txBox="1"/>
          <p:nvPr/>
        </p:nvSpPr>
        <p:spPr>
          <a:xfrm>
            <a:off x="8777508" y="7690959"/>
            <a:ext cx="5977583" cy="1631216"/>
          </a:xfrm>
          <a:prstGeom prst="rect">
            <a:avLst/>
          </a:prstGeom>
          <a:noFill/>
        </p:spPr>
        <p:txBody>
          <a:bodyPr wrap="square">
            <a:spAutoFit/>
          </a:bodyPr>
          <a:lstStyle/>
          <a:p>
            <a:pPr marL="0" marR="0" lvl="0" indent="0" algn="just" defTabSz="1462704" rtl="0" eaLnBrk="1" fontAlgn="ctr"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La meta de Elaborar 1 plan de preparativos y continuidad del servicio para la UAECOB ante la eventual ocurrencia de un desastre en el Distrito Capital posee un nivel bajo de ejecución, las 4 actividades de gestión definidas para su cumplimiento presentan avance de 34%.</a:t>
            </a:r>
          </a:p>
        </p:txBody>
      </p:sp>
    </p:spTree>
    <p:extLst>
      <p:ext uri="{BB962C8B-B14F-4D97-AF65-F5344CB8AC3E}">
        <p14:creationId xmlns:p14="http://schemas.microsoft.com/office/powerpoint/2010/main" val="218666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9072B45-2765-1B37-0520-CDBEB8A59871}"/>
              </a:ext>
              <a:ext uri="{C183D7F6-B498-43B3-948B-1728B52AA6E4}">
                <adec:decorative xmlns:adec="http://schemas.microsoft.com/office/drawing/2017/decorative" xmlns="" val="1"/>
              </a:ext>
            </a:extLst>
          </p:cNvPr>
          <p:cNvSpPr/>
          <p:nvPr/>
        </p:nvSpPr>
        <p:spPr>
          <a:xfrm>
            <a:off x="10155493" y="3016446"/>
            <a:ext cx="4458865" cy="36289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ítulo 11">
            <a:extLst>
              <a:ext uri="{FF2B5EF4-FFF2-40B4-BE49-F238E27FC236}">
                <a16:creationId xmlns:a16="http://schemas.microsoft.com/office/drawing/2014/main" id="{60F01E6F-C070-8A90-738D-AE7F5B9F0ACA}"/>
              </a:ext>
              <a:ext uri="{C183D7F6-B498-43B3-948B-1728B52AA6E4}">
                <adec:decorative xmlns:adec="http://schemas.microsoft.com/office/drawing/2017/decorative" xmlns="" val="1"/>
              </a:ext>
            </a:extLst>
          </p:cNvPr>
          <p:cNvSpPr>
            <a:spLocks noGrp="1"/>
          </p:cNvSpPr>
          <p:nvPr>
            <p:ph type="title" idx="4294967295"/>
          </p:nvPr>
        </p:nvSpPr>
        <p:spPr>
          <a:xfrm>
            <a:off x="10911923" y="210702"/>
            <a:ext cx="4148123"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a:ln>
                  <a:noFill/>
                </a:ln>
                <a:solidFill>
                  <a:prstClr val="white">
                    <a:lumMod val="50000"/>
                  </a:prstClr>
                </a:solidFill>
                <a:effectLst/>
                <a:uLnTx/>
                <a:uFillTx/>
                <a:latin typeface="Calibri"/>
                <a:ea typeface="+mn-ea"/>
                <a:cs typeface="+mn-cs"/>
              </a:rPr>
              <a:t>Tabla # 3 Indicadores     </a:t>
            </a:r>
          </a:p>
        </p:txBody>
      </p:sp>
      <p:sp>
        <p:nvSpPr>
          <p:cNvPr id="7" name="Rectángulo 6">
            <a:extLst>
              <a:ext uri="{FF2B5EF4-FFF2-40B4-BE49-F238E27FC236}">
                <a16:creationId xmlns:a16="http://schemas.microsoft.com/office/drawing/2014/main" id="{D39297D5-15CB-17A9-288C-1C42DC43526B}"/>
              </a:ext>
              <a:ext uri="{C183D7F6-B498-43B3-948B-1728B52AA6E4}">
                <adec:decorative xmlns:adec="http://schemas.microsoft.com/office/drawing/2017/decorative" xmlns="" val="1"/>
              </a:ext>
            </a:extLst>
          </p:cNvPr>
          <p:cNvSpPr/>
          <p:nvPr/>
        </p:nvSpPr>
        <p:spPr>
          <a:xfrm>
            <a:off x="336433" y="1036771"/>
            <a:ext cx="239373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Tabla 3. Indicadores de Plan de Acción </a:t>
            </a:r>
          </a:p>
        </p:txBody>
      </p:sp>
      <p:sp>
        <p:nvSpPr>
          <p:cNvPr id="10" name="Título 1">
            <a:extLst>
              <a:ext uri="{FF2B5EF4-FFF2-40B4-BE49-F238E27FC236}">
                <a16:creationId xmlns:a16="http://schemas.microsoft.com/office/drawing/2014/main" id="{AA20C9BE-0082-C517-FE8E-769ACAA0464B}"/>
              </a:ext>
              <a:ext uri="{C183D7F6-B498-43B3-948B-1728B52AA6E4}">
                <adec:decorative xmlns:adec="http://schemas.microsoft.com/office/drawing/2017/decorative" xmlns="" val="1"/>
              </a:ext>
            </a:extLst>
          </p:cNvPr>
          <p:cNvSpPr txBox="1">
            <a:spLocks/>
          </p:cNvSpPr>
          <p:nvPr/>
        </p:nvSpPr>
        <p:spPr>
          <a:xfrm>
            <a:off x="2416897" y="-1632"/>
            <a:ext cx="8032379" cy="1048538"/>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a:ln>
                  <a:noFill/>
                </a:ln>
                <a:solidFill>
                  <a:srgbClr val="C00000"/>
                </a:solidFill>
                <a:effectLst/>
                <a:uLnTx/>
                <a:uFillTx/>
                <a:latin typeface="Impact" panose="020B0806030902050204" pitchFamily="34" charset="0"/>
                <a:ea typeface="+mj-ea"/>
                <a:cs typeface="+mj-cs"/>
              </a:rPr>
              <a:t>Plan de Acción   </a:t>
            </a:r>
            <a:endParaRPr kumimoji="0" lang="es-CO" sz="6000" b="1" i="0" u="none" strike="noStrike" kern="1200" cap="none" spc="0" normalizeH="0" baseline="0" noProof="0">
              <a:ln>
                <a:noFill/>
              </a:ln>
              <a:solidFill>
                <a:srgbClr val="C00000"/>
              </a:solidFill>
              <a:effectLst/>
              <a:uLnTx/>
              <a:uFillTx/>
              <a:latin typeface="Impact" panose="020B0806030902050204" pitchFamily="34" charset="0"/>
              <a:ea typeface="+mj-ea"/>
              <a:cs typeface="+mj-cs"/>
            </a:endParaRPr>
          </a:p>
        </p:txBody>
      </p:sp>
      <p:sp>
        <p:nvSpPr>
          <p:cNvPr id="8" name="CuadroTexto 7">
            <a:extLst>
              <a:ext uri="{FF2B5EF4-FFF2-40B4-BE49-F238E27FC236}">
                <a16:creationId xmlns:a16="http://schemas.microsoft.com/office/drawing/2014/main" id="{74B91AB4-EC70-6008-5755-BADCE9C4C6C7}"/>
              </a:ext>
              <a:ext uri="{C183D7F6-B498-43B3-948B-1728B52AA6E4}">
                <adec:decorative xmlns:adec="http://schemas.microsoft.com/office/drawing/2017/decorative" xmlns="" val="1"/>
              </a:ext>
            </a:extLst>
          </p:cNvPr>
          <p:cNvSpPr txBox="1"/>
          <p:nvPr/>
        </p:nvSpPr>
        <p:spPr>
          <a:xfrm>
            <a:off x="399732" y="9249812"/>
            <a:ext cx="71044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200" b="0" i="1"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Tabla 1">
            <a:extLst>
              <a:ext uri="{FF2B5EF4-FFF2-40B4-BE49-F238E27FC236}">
                <a16:creationId xmlns:a16="http://schemas.microsoft.com/office/drawing/2014/main" id="{C0FE77DD-0D90-AEF5-FDF5-2A05829D8AF0}"/>
              </a:ext>
              <a:ext uri="{C183D7F6-B498-43B3-948B-1728B52AA6E4}">
                <adec:decorative xmlns:adec="http://schemas.microsoft.com/office/drawing/2017/decorative" xmlns="" val="1"/>
              </a:ext>
            </a:extLst>
          </p:cNvPr>
          <p:cNvGraphicFramePr>
            <a:graphicFrameLocks noGrp="1"/>
          </p:cNvGraphicFramePr>
          <p:nvPr>
            <p:extLst>
              <p:ext uri="{D42A27DB-BD31-4B8C-83A1-F6EECF244321}">
                <p14:modId xmlns:p14="http://schemas.microsoft.com/office/powerpoint/2010/main" val="1118303963"/>
              </p:ext>
            </p:extLst>
          </p:nvPr>
        </p:nvGraphicFramePr>
        <p:xfrm>
          <a:off x="399731" y="1489139"/>
          <a:ext cx="9305377" cy="6488400"/>
        </p:xfrm>
        <a:graphic>
          <a:graphicData uri="http://schemas.openxmlformats.org/drawingml/2006/table">
            <a:tbl>
              <a:tblPr firstRow="1">
                <a:tableStyleId>{616DA210-FB5B-4158-B5E0-FEB733F419BA}</a:tableStyleId>
              </a:tblPr>
              <a:tblGrid>
                <a:gridCol w="8141596">
                  <a:extLst>
                    <a:ext uri="{9D8B030D-6E8A-4147-A177-3AD203B41FA5}">
                      <a16:colId xmlns:a16="http://schemas.microsoft.com/office/drawing/2014/main" val="698061429"/>
                    </a:ext>
                  </a:extLst>
                </a:gridCol>
                <a:gridCol w="1163781">
                  <a:extLst>
                    <a:ext uri="{9D8B030D-6E8A-4147-A177-3AD203B41FA5}">
                      <a16:colId xmlns:a16="http://schemas.microsoft.com/office/drawing/2014/main" val="1601813461"/>
                    </a:ext>
                  </a:extLst>
                </a:gridCol>
              </a:tblGrid>
              <a:tr h="359701">
                <a:tc>
                  <a:txBody>
                    <a:bodyPr/>
                    <a:lstStyle/>
                    <a:p>
                      <a:pPr algn="ctr" fontAlgn="ctr"/>
                      <a:r>
                        <a:rPr lang="es-CO" sz="1600" u="none" strike="noStrike">
                          <a:solidFill>
                            <a:schemeClr val="bg1"/>
                          </a:solidFill>
                          <a:effectLst/>
                          <a:latin typeface="Arial Narrow"/>
                        </a:rPr>
                        <a:t>Nombre del Indicador</a:t>
                      </a:r>
                      <a:endParaRPr lang="es-CO" sz="1600" b="1" i="0" u="none" strike="noStrike">
                        <a:solidFill>
                          <a:schemeClr val="bg1"/>
                        </a:solidFill>
                        <a:effectLst/>
                        <a:latin typeface="Arial Narrow"/>
                      </a:endParaRPr>
                    </a:p>
                  </a:txBody>
                  <a:tcPr marL="0" marR="0" marT="0" marB="0" anchor="ctr">
                    <a:solidFill>
                      <a:schemeClr val="tx1"/>
                    </a:solidFill>
                  </a:tcPr>
                </a:tc>
                <a:tc>
                  <a:txBody>
                    <a:bodyPr/>
                    <a:lstStyle/>
                    <a:p>
                      <a:pPr algn="ctr" fontAlgn="ctr"/>
                      <a:r>
                        <a:rPr lang="es-CO" sz="1600" u="none" strike="noStrike">
                          <a:solidFill>
                            <a:schemeClr val="bg1"/>
                          </a:solidFill>
                          <a:effectLst/>
                          <a:latin typeface="Arial Narrow"/>
                        </a:rPr>
                        <a:t>Reporte a Junio </a:t>
                      </a:r>
                      <a:endParaRPr lang="es-CO" sz="1600" b="1" i="0" u="none" strike="noStrike">
                        <a:solidFill>
                          <a:schemeClr val="bg1"/>
                        </a:solidFill>
                        <a:effectLst/>
                        <a:latin typeface="Arial Narrow"/>
                      </a:endParaRPr>
                    </a:p>
                  </a:txBody>
                  <a:tcPr marL="0" marR="0" marT="0" marB="0" anchor="ctr">
                    <a:solidFill>
                      <a:schemeClr val="tx1"/>
                    </a:solidFill>
                  </a:tcPr>
                </a:tc>
                <a:extLst>
                  <a:ext uri="{0D108BD9-81ED-4DB2-BD59-A6C34878D82A}">
                    <a16:rowId xmlns:a16="http://schemas.microsoft.com/office/drawing/2014/main" val="1039636417"/>
                  </a:ext>
                </a:extLst>
              </a:tr>
              <a:tr h="0">
                <a:tc>
                  <a:txBody>
                    <a:bodyPr/>
                    <a:lstStyle/>
                    <a:p>
                      <a:pPr algn="ctr" fontAlgn="ctr"/>
                      <a:r>
                        <a:rPr lang="es-MX" sz="1600" b="0" i="0" u="none" strike="noStrike">
                          <a:solidFill>
                            <a:srgbClr val="000000"/>
                          </a:solidFill>
                          <a:effectLst/>
                          <a:latin typeface="Arial Narrow"/>
                        </a:rPr>
                        <a:t># de programas, cursos y campañas ejecutados/# de programas, cursos y campañas programados*100%</a:t>
                      </a:r>
                    </a:p>
                  </a:txBody>
                  <a:tcPr marL="9525" marR="9525" marT="9525" marB="0" anchor="ctr"/>
                </a:tc>
                <a:tc>
                  <a:txBody>
                    <a:bodyPr/>
                    <a:lstStyle/>
                    <a:p>
                      <a:pPr algn="ctr" fontAlgn="ctr"/>
                      <a:r>
                        <a:rPr lang="es-CO" sz="1600" b="0" i="0" u="none" strike="noStrike">
                          <a:solidFill>
                            <a:srgbClr val="000000"/>
                          </a:solidFill>
                          <a:effectLst/>
                          <a:latin typeface="Arial Narrow"/>
                        </a:rPr>
                        <a:t>100%</a:t>
                      </a:r>
                    </a:p>
                  </a:txBody>
                  <a:tcPr marL="9525" marR="9525" marT="9525" marB="0" anchor="ctr">
                    <a:solidFill>
                      <a:srgbClr val="92D050"/>
                    </a:solidFill>
                  </a:tcPr>
                </a:tc>
                <a:extLst>
                  <a:ext uri="{0D108BD9-81ED-4DB2-BD59-A6C34878D82A}">
                    <a16:rowId xmlns:a16="http://schemas.microsoft.com/office/drawing/2014/main" val="265291815"/>
                  </a:ext>
                </a:extLst>
              </a:tr>
              <a:tr h="287761">
                <a:tc>
                  <a:txBody>
                    <a:bodyPr/>
                    <a:lstStyle/>
                    <a:p>
                      <a:pPr algn="ctr" fontAlgn="ctr"/>
                      <a:r>
                        <a:rPr lang="es-MX" sz="1600" b="0" i="0" u="none" strike="noStrike">
                          <a:solidFill>
                            <a:srgbClr val="000000"/>
                          </a:solidFill>
                          <a:effectLst/>
                          <a:latin typeface="Arial Narrow"/>
                        </a:rPr>
                        <a:t>Módulos  de LOG+ estructurados /Módulos programados para estructurarse de LOG +*100</a:t>
                      </a:r>
                    </a:p>
                  </a:txBody>
                  <a:tcPr marL="9525" marR="9525" marT="9525" marB="0" anchor="ctr"/>
                </a:tc>
                <a:tc>
                  <a:txBody>
                    <a:bodyPr/>
                    <a:lstStyle/>
                    <a:p>
                      <a:pPr algn="ctr" fontAlgn="ctr"/>
                      <a:r>
                        <a:rPr lang="es-CO" sz="1600" b="0" i="0" u="none" strike="noStrike">
                          <a:solidFill>
                            <a:srgbClr val="000000"/>
                          </a:solidFill>
                          <a:effectLst/>
                          <a:latin typeface="Arial Narrow"/>
                        </a:rPr>
                        <a:t>100%</a:t>
                      </a:r>
                    </a:p>
                  </a:txBody>
                  <a:tcPr marL="9525" marR="9525" marT="9525" marB="0" anchor="ctr">
                    <a:solidFill>
                      <a:srgbClr val="92D050"/>
                    </a:solidFill>
                  </a:tcPr>
                </a:tc>
                <a:extLst>
                  <a:ext uri="{0D108BD9-81ED-4DB2-BD59-A6C34878D82A}">
                    <a16:rowId xmlns:a16="http://schemas.microsoft.com/office/drawing/2014/main" val="2852834928"/>
                  </a:ext>
                </a:extLst>
              </a:tr>
              <a:tr h="287761">
                <a:tc>
                  <a:txBody>
                    <a:bodyPr/>
                    <a:lstStyle/>
                    <a:p>
                      <a:pPr algn="ctr" fontAlgn="ctr"/>
                      <a:r>
                        <a:rPr lang="es-MX" sz="1600" b="0" i="0" u="none" strike="noStrike">
                          <a:solidFill>
                            <a:srgbClr val="000000"/>
                          </a:solidFill>
                          <a:effectLst/>
                          <a:latin typeface="Arial Narrow"/>
                        </a:rPr>
                        <a:t>Finalizar adecuación de la estación Candelaria </a:t>
                      </a:r>
                      <a:endParaRPr lang="es-MX"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600" b="0" i="0" u="none" strike="noStrike">
                          <a:solidFill>
                            <a:srgbClr val="000000"/>
                          </a:solidFill>
                          <a:effectLst/>
                          <a:latin typeface="Arial Narrow"/>
                        </a:rPr>
                        <a:t>100%</a:t>
                      </a:r>
                    </a:p>
                  </a:txBody>
                  <a:tcPr marL="9525" marR="9525" marT="9525" marB="0" anchor="ctr">
                    <a:solidFill>
                      <a:srgbClr val="92D050"/>
                    </a:solidFill>
                  </a:tcPr>
                </a:tc>
                <a:extLst>
                  <a:ext uri="{0D108BD9-81ED-4DB2-BD59-A6C34878D82A}">
                    <a16:rowId xmlns:a16="http://schemas.microsoft.com/office/drawing/2014/main" val="2243832556"/>
                  </a:ext>
                </a:extLst>
              </a:tr>
              <a:tr h="325725">
                <a:tc>
                  <a:txBody>
                    <a:bodyPr/>
                    <a:lstStyle/>
                    <a:p>
                      <a:pPr algn="ctr" fontAlgn="ctr"/>
                      <a:r>
                        <a:rPr lang="es-MX" sz="1600" b="0" i="0" u="none" strike="noStrike">
                          <a:solidFill>
                            <a:srgbClr val="000000"/>
                          </a:solidFill>
                          <a:effectLst/>
                          <a:latin typeface="Arial Narrow"/>
                        </a:rPr>
                        <a:t>Finalizar adecuación de la estación Central </a:t>
                      </a:r>
                      <a:endParaRPr lang="es-MX"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600" b="0" i="0" u="none" strike="noStrike">
                          <a:solidFill>
                            <a:srgbClr val="000000"/>
                          </a:solidFill>
                          <a:effectLst/>
                          <a:latin typeface="Arial Narrow"/>
                        </a:rPr>
                        <a:t>100%</a:t>
                      </a:r>
                    </a:p>
                  </a:txBody>
                  <a:tcPr marL="9525" marR="9525" marT="9525" marB="0" anchor="ctr">
                    <a:solidFill>
                      <a:srgbClr val="92D050"/>
                    </a:solidFill>
                  </a:tcPr>
                </a:tc>
                <a:extLst>
                  <a:ext uri="{0D108BD9-81ED-4DB2-BD59-A6C34878D82A}">
                    <a16:rowId xmlns:a16="http://schemas.microsoft.com/office/drawing/2014/main" val="4085943808"/>
                  </a:ext>
                </a:extLst>
              </a:tr>
              <a:tr h="497840">
                <a:tc>
                  <a:txBody>
                    <a:bodyPr/>
                    <a:lstStyle/>
                    <a:p>
                      <a:pPr algn="ctr" fontAlgn="ctr"/>
                      <a:r>
                        <a:rPr lang="es-CO" sz="1600" b="0" i="0" u="none" strike="noStrike">
                          <a:solidFill>
                            <a:srgbClr val="000000"/>
                          </a:solidFill>
                          <a:effectLst/>
                          <a:latin typeface="Arial Narrow"/>
                        </a:rPr>
                        <a:t>Porcentaje de casuística asociada a incidentes antrópicos conforme a la estrategia Vivienda Segura - mi casa sin incendios</a:t>
                      </a:r>
                    </a:p>
                  </a:txBody>
                  <a:tcPr marL="9525" marR="9525" marT="9525" marB="0" anchor="ctr"/>
                </a:tc>
                <a:tc>
                  <a:txBody>
                    <a:bodyPr/>
                    <a:lstStyle/>
                    <a:p>
                      <a:pPr algn="ctr" fontAlgn="ctr"/>
                      <a:r>
                        <a:rPr lang="es-CO" sz="1600" b="0" i="0" u="none" strike="noStrike">
                          <a:solidFill>
                            <a:srgbClr val="000000"/>
                          </a:solidFill>
                          <a:effectLst/>
                          <a:latin typeface="Arial Narrow"/>
                        </a:rPr>
                        <a:t>100%</a:t>
                      </a:r>
                    </a:p>
                  </a:txBody>
                  <a:tcPr marL="9525" marR="9525" marT="9525" marB="0" anchor="ctr">
                    <a:solidFill>
                      <a:srgbClr val="92D050"/>
                    </a:solidFill>
                  </a:tcPr>
                </a:tc>
                <a:extLst>
                  <a:ext uri="{0D108BD9-81ED-4DB2-BD59-A6C34878D82A}">
                    <a16:rowId xmlns:a16="http://schemas.microsoft.com/office/drawing/2014/main" val="820521742"/>
                  </a:ext>
                </a:extLst>
              </a:tr>
              <a:tr h="304800">
                <a:tc>
                  <a:txBody>
                    <a:bodyPr/>
                    <a:lstStyle/>
                    <a:p>
                      <a:pPr algn="ctr" fontAlgn="ctr"/>
                      <a:r>
                        <a:rPr lang="es-CO" sz="1600" b="0" i="0" u="none" strike="noStrike">
                          <a:solidFill>
                            <a:srgbClr val="000000"/>
                          </a:solidFill>
                          <a:effectLst/>
                          <a:latin typeface="Arial Narrow"/>
                        </a:rPr>
                        <a:t>Porcentaje de requerimientos e inspecciones realizadas.</a:t>
                      </a:r>
                    </a:p>
                  </a:txBody>
                  <a:tcPr marL="9525" marR="9525" marT="9525" marB="0" anchor="ctr"/>
                </a:tc>
                <a:tc>
                  <a:txBody>
                    <a:bodyPr/>
                    <a:lstStyle/>
                    <a:p>
                      <a:pPr algn="ctr" fontAlgn="ctr"/>
                      <a:r>
                        <a:rPr lang="es-CO" sz="1600" b="0" i="0" u="none" strike="noStrike">
                          <a:solidFill>
                            <a:srgbClr val="000000"/>
                          </a:solidFill>
                          <a:effectLst/>
                          <a:latin typeface="Arial Narrow"/>
                        </a:rPr>
                        <a:t>100%</a:t>
                      </a:r>
                    </a:p>
                  </a:txBody>
                  <a:tcPr marL="9525" marR="9525" marT="9525" marB="0" anchor="ctr">
                    <a:solidFill>
                      <a:srgbClr val="92D050"/>
                    </a:solidFill>
                  </a:tcPr>
                </a:tc>
                <a:extLst>
                  <a:ext uri="{0D108BD9-81ED-4DB2-BD59-A6C34878D82A}">
                    <a16:rowId xmlns:a16="http://schemas.microsoft.com/office/drawing/2014/main" val="16781763"/>
                  </a:ext>
                </a:extLst>
              </a:tr>
              <a:tr h="287761">
                <a:tc>
                  <a:txBody>
                    <a:bodyPr/>
                    <a:lstStyle/>
                    <a:p>
                      <a:pPr algn="ctr" fontAlgn="ctr"/>
                      <a:r>
                        <a:rPr lang="es-MX" sz="1600" b="0" i="0" u="none" strike="noStrike">
                          <a:solidFill>
                            <a:srgbClr val="000000"/>
                          </a:solidFill>
                          <a:effectLst/>
                          <a:latin typeface="Arial Narrow"/>
                        </a:rPr>
                        <a:t>Finalizar adecuación de la estación </a:t>
                      </a:r>
                      <a:r>
                        <a:rPr lang="es-MX" sz="1600" b="0" i="0" u="none" strike="noStrike" err="1">
                          <a:solidFill>
                            <a:srgbClr val="000000"/>
                          </a:solidFill>
                          <a:effectLst/>
                          <a:latin typeface="Arial Narrow"/>
                        </a:rPr>
                        <a:t>Marichuela</a:t>
                      </a:r>
                      <a:r>
                        <a:rPr lang="es-MX" sz="1600" b="0" i="0" u="none" strike="noStrike">
                          <a:solidFill>
                            <a:srgbClr val="000000"/>
                          </a:solidFill>
                          <a:effectLst/>
                          <a:latin typeface="Arial Narrow"/>
                        </a:rPr>
                        <a:t>  </a:t>
                      </a:r>
                      <a:endParaRPr lang="es-MX"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600" b="0" i="0" u="none" strike="noStrike">
                          <a:solidFill>
                            <a:srgbClr val="000000"/>
                          </a:solidFill>
                          <a:effectLst/>
                          <a:latin typeface="Arial Narrow"/>
                        </a:rPr>
                        <a:t>98%</a:t>
                      </a:r>
                    </a:p>
                  </a:txBody>
                  <a:tcPr marL="9525" marR="9525" marT="9525" marB="0" anchor="ctr">
                    <a:solidFill>
                      <a:srgbClr val="92D050"/>
                    </a:solidFill>
                  </a:tcPr>
                </a:tc>
                <a:extLst>
                  <a:ext uri="{0D108BD9-81ED-4DB2-BD59-A6C34878D82A}">
                    <a16:rowId xmlns:a16="http://schemas.microsoft.com/office/drawing/2014/main" val="4237640384"/>
                  </a:ext>
                </a:extLst>
              </a:tr>
              <a:tr h="287761">
                <a:tc>
                  <a:txBody>
                    <a:bodyPr/>
                    <a:lstStyle/>
                    <a:p>
                      <a:pPr algn="ctr" fontAlgn="ctr"/>
                      <a:r>
                        <a:rPr lang="es-MX" sz="1600" b="0" i="0" u="none" strike="noStrike">
                          <a:solidFill>
                            <a:srgbClr val="000000"/>
                          </a:solidFill>
                          <a:effectLst/>
                          <a:latin typeface="Arial Narrow"/>
                        </a:rPr>
                        <a:t>Porcentaje de Disponibilidad de vehículos de primera respuesta.</a:t>
                      </a:r>
                    </a:p>
                  </a:txBody>
                  <a:tcPr marL="9525" marR="9525" marT="9525" marB="0" anchor="ctr"/>
                </a:tc>
                <a:tc>
                  <a:txBody>
                    <a:bodyPr/>
                    <a:lstStyle/>
                    <a:p>
                      <a:pPr algn="ctr" fontAlgn="ctr"/>
                      <a:r>
                        <a:rPr lang="es-CO" sz="1600" b="0" i="0" u="none" strike="noStrike">
                          <a:solidFill>
                            <a:srgbClr val="000000"/>
                          </a:solidFill>
                          <a:effectLst/>
                          <a:latin typeface="Arial Narrow"/>
                        </a:rPr>
                        <a:t>93%</a:t>
                      </a:r>
                    </a:p>
                  </a:txBody>
                  <a:tcPr marL="9525" marR="9525" marT="9525" marB="0" anchor="ctr">
                    <a:solidFill>
                      <a:srgbClr val="92D050"/>
                    </a:solidFill>
                  </a:tcPr>
                </a:tc>
                <a:extLst>
                  <a:ext uri="{0D108BD9-81ED-4DB2-BD59-A6C34878D82A}">
                    <a16:rowId xmlns:a16="http://schemas.microsoft.com/office/drawing/2014/main" val="999633697"/>
                  </a:ext>
                </a:extLst>
              </a:tr>
              <a:tr h="335280">
                <a:tc>
                  <a:txBody>
                    <a:bodyPr/>
                    <a:lstStyle/>
                    <a:p>
                      <a:pPr algn="ctr" fontAlgn="ctr"/>
                      <a:r>
                        <a:rPr lang="es-MX" sz="1600" b="0" i="0" u="none" strike="noStrike">
                          <a:solidFill>
                            <a:srgbClr val="000000"/>
                          </a:solidFill>
                          <a:effectLst/>
                          <a:latin typeface="Arial Narrow"/>
                        </a:rPr>
                        <a:t>Porcentaje de cumplimiento de plan de mantenimiento preventivo y predictivo de las estaciones*100</a:t>
                      </a:r>
                    </a:p>
                  </a:txBody>
                  <a:tcPr marL="9525" marR="9525" marT="9525" marB="0" anchor="ctr"/>
                </a:tc>
                <a:tc>
                  <a:txBody>
                    <a:bodyPr/>
                    <a:lstStyle/>
                    <a:p>
                      <a:pPr algn="ctr" fontAlgn="ctr"/>
                      <a:r>
                        <a:rPr lang="es-CO" sz="1600" b="0" i="0" u="none" strike="noStrike">
                          <a:solidFill>
                            <a:srgbClr val="000000"/>
                          </a:solidFill>
                          <a:effectLst/>
                          <a:latin typeface="Arial Narrow"/>
                        </a:rPr>
                        <a:t>87%</a:t>
                      </a:r>
                    </a:p>
                  </a:txBody>
                  <a:tcPr marL="9525" marR="9525" marT="9525" marB="0" anchor="ctr">
                    <a:solidFill>
                      <a:srgbClr val="92D050"/>
                    </a:solidFill>
                  </a:tcPr>
                </a:tc>
                <a:extLst>
                  <a:ext uri="{0D108BD9-81ED-4DB2-BD59-A6C34878D82A}">
                    <a16:rowId xmlns:a16="http://schemas.microsoft.com/office/drawing/2014/main" val="2867163848"/>
                  </a:ext>
                </a:extLst>
              </a:tr>
              <a:tr h="287761">
                <a:tc>
                  <a:txBody>
                    <a:bodyPr/>
                    <a:lstStyle/>
                    <a:p>
                      <a:pPr algn="ctr" fontAlgn="ctr"/>
                      <a:r>
                        <a:rPr lang="es-CO" sz="1600" b="0" i="0" u="none" strike="noStrike">
                          <a:solidFill>
                            <a:srgbClr val="000000"/>
                          </a:solidFill>
                          <a:effectLst/>
                          <a:latin typeface="Arial Narrow"/>
                        </a:rPr>
                        <a:t>Contratos de suministros</a:t>
                      </a:r>
                    </a:p>
                  </a:txBody>
                  <a:tcPr marL="9525" marR="9525" marT="9525" marB="0" anchor="ctr"/>
                </a:tc>
                <a:tc>
                  <a:txBody>
                    <a:bodyPr/>
                    <a:lstStyle/>
                    <a:p>
                      <a:pPr algn="ctr" fontAlgn="ctr"/>
                      <a:r>
                        <a:rPr lang="es-CO" sz="1600" b="0" i="0" u="none" strike="noStrike">
                          <a:solidFill>
                            <a:srgbClr val="000000"/>
                          </a:solidFill>
                          <a:effectLst/>
                          <a:latin typeface="Arial Narrow"/>
                        </a:rPr>
                        <a:t>80%</a:t>
                      </a:r>
                    </a:p>
                  </a:txBody>
                  <a:tcPr marL="9525" marR="9525" marT="9525" marB="0" anchor="ctr">
                    <a:solidFill>
                      <a:srgbClr val="92D050"/>
                    </a:solidFill>
                  </a:tcPr>
                </a:tc>
                <a:extLst>
                  <a:ext uri="{0D108BD9-81ED-4DB2-BD59-A6C34878D82A}">
                    <a16:rowId xmlns:a16="http://schemas.microsoft.com/office/drawing/2014/main" val="48167352"/>
                  </a:ext>
                </a:extLst>
              </a:tr>
              <a:tr h="314960">
                <a:tc>
                  <a:txBody>
                    <a:bodyPr/>
                    <a:lstStyle/>
                    <a:p>
                      <a:pPr algn="ctr" fontAlgn="ctr"/>
                      <a:r>
                        <a:rPr lang="es-MX" sz="1600" b="0" i="0" u="none" strike="noStrike">
                          <a:solidFill>
                            <a:srgbClr val="000000"/>
                          </a:solidFill>
                          <a:effectLst/>
                          <a:latin typeface="Arial Narrow"/>
                        </a:rPr>
                        <a:t>Implementar plan institucional de Gestión Ambiental</a:t>
                      </a:r>
                    </a:p>
                  </a:txBody>
                  <a:tcPr marL="9525" marR="9525" marT="9525" marB="0" anchor="ctr"/>
                </a:tc>
                <a:tc>
                  <a:txBody>
                    <a:bodyPr/>
                    <a:lstStyle/>
                    <a:p>
                      <a:pPr algn="ctr" fontAlgn="ctr"/>
                      <a:r>
                        <a:rPr lang="es-CO" sz="1600" b="0" i="0" u="none" strike="noStrike">
                          <a:solidFill>
                            <a:srgbClr val="000000"/>
                          </a:solidFill>
                          <a:effectLst/>
                          <a:latin typeface="Arial Narrow"/>
                        </a:rPr>
                        <a:t>77%</a:t>
                      </a:r>
                    </a:p>
                  </a:txBody>
                  <a:tcPr marL="9525" marR="9525" marT="9525" marB="0" anchor="ctr">
                    <a:solidFill>
                      <a:srgbClr val="92D050"/>
                    </a:solidFill>
                  </a:tcPr>
                </a:tc>
                <a:extLst>
                  <a:ext uri="{0D108BD9-81ED-4DB2-BD59-A6C34878D82A}">
                    <a16:rowId xmlns:a16="http://schemas.microsoft.com/office/drawing/2014/main" val="909240573"/>
                  </a:ext>
                </a:extLst>
              </a:tr>
              <a:tr h="447232">
                <a:tc>
                  <a:txBody>
                    <a:bodyPr/>
                    <a:lstStyle/>
                    <a:p>
                      <a:pPr algn="ctr" fontAlgn="ctr"/>
                      <a:r>
                        <a:rPr lang="es-MX" sz="1600" b="0" i="0" u="none" strike="noStrike">
                          <a:solidFill>
                            <a:srgbClr val="000000"/>
                          </a:solidFill>
                          <a:effectLst/>
                          <a:latin typeface="Arial Narrow"/>
                        </a:rPr>
                        <a:t>Implementar un plan integrado de apoyo administrativo -financiero  orientado a fortalecer capacidad administrativa que da soporta a la misión institucional </a:t>
                      </a:r>
                      <a:endParaRPr lang="es-MX"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600" b="0" i="0" u="none" strike="noStrike">
                          <a:solidFill>
                            <a:srgbClr val="000000"/>
                          </a:solidFill>
                          <a:effectLst/>
                          <a:latin typeface="Arial Narrow"/>
                        </a:rPr>
                        <a:t>74%</a:t>
                      </a:r>
                    </a:p>
                  </a:txBody>
                  <a:tcPr marL="9525" marR="9525" marT="9525" marB="0" anchor="ctr">
                    <a:solidFill>
                      <a:srgbClr val="92D050"/>
                    </a:solidFill>
                  </a:tcPr>
                </a:tc>
                <a:extLst>
                  <a:ext uri="{0D108BD9-81ED-4DB2-BD59-A6C34878D82A}">
                    <a16:rowId xmlns:a16="http://schemas.microsoft.com/office/drawing/2014/main" val="769849820"/>
                  </a:ext>
                </a:extLst>
              </a:tr>
              <a:tr h="302149">
                <a:tc>
                  <a:txBody>
                    <a:bodyPr/>
                    <a:lstStyle/>
                    <a:p>
                      <a:pPr algn="ctr" fontAlgn="ctr"/>
                      <a:r>
                        <a:rPr lang="es-MX" sz="1600" b="0" i="0" u="none" strike="noStrike">
                          <a:solidFill>
                            <a:srgbClr val="000000"/>
                          </a:solidFill>
                          <a:effectLst/>
                          <a:latin typeface="Arial Narrow"/>
                        </a:rPr>
                        <a:t>Realizar diagnóstico y el plan de aseguramiento metrológico </a:t>
                      </a:r>
                      <a:endParaRPr lang="es-MX"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600" b="0" i="0" u="none" strike="noStrike">
                          <a:solidFill>
                            <a:srgbClr val="000000"/>
                          </a:solidFill>
                          <a:effectLst/>
                          <a:latin typeface="Arial Narrow"/>
                        </a:rPr>
                        <a:t>70%</a:t>
                      </a:r>
                    </a:p>
                  </a:txBody>
                  <a:tcPr marL="9525" marR="9525" marT="9525" marB="0" anchor="ctr">
                    <a:solidFill>
                      <a:srgbClr val="92D050"/>
                    </a:solidFill>
                  </a:tcPr>
                </a:tc>
                <a:extLst>
                  <a:ext uri="{0D108BD9-81ED-4DB2-BD59-A6C34878D82A}">
                    <a16:rowId xmlns:a16="http://schemas.microsoft.com/office/drawing/2014/main" val="1476109757"/>
                  </a:ext>
                </a:extLst>
              </a:tr>
              <a:tr h="281917">
                <a:tc>
                  <a:txBody>
                    <a:bodyPr/>
                    <a:lstStyle/>
                    <a:p>
                      <a:pPr algn="ctr" fontAlgn="ctr"/>
                      <a:r>
                        <a:rPr lang="es-MX" sz="1600" b="0" i="0" u="none" strike="noStrike">
                          <a:solidFill>
                            <a:srgbClr val="000000"/>
                          </a:solidFill>
                          <a:effectLst/>
                          <a:latin typeface="Arial Narrow"/>
                        </a:rPr>
                        <a:t>Actividades ejecutadas de la Escuela de Formación</a:t>
                      </a:r>
                      <a:endParaRPr lang="es-ES"/>
                    </a:p>
                  </a:txBody>
                  <a:tcPr marL="9525" marR="9525" marT="9525" marB="0" anchor="ctr"/>
                </a:tc>
                <a:tc>
                  <a:txBody>
                    <a:bodyPr/>
                    <a:lstStyle/>
                    <a:p>
                      <a:pPr algn="ctr" fontAlgn="ctr"/>
                      <a:r>
                        <a:rPr lang="es-CO" sz="1600" b="0" i="0" u="none" strike="noStrike">
                          <a:solidFill>
                            <a:srgbClr val="000000"/>
                          </a:solidFill>
                          <a:effectLst/>
                          <a:latin typeface="Arial Narrow"/>
                        </a:rPr>
                        <a:t>55%</a:t>
                      </a:r>
                      <a:endParaRPr lang="es-ES"/>
                    </a:p>
                  </a:txBody>
                  <a:tcPr marL="9525" marR="9525" marT="9525" marB="0" anchor="ctr">
                    <a:solidFill>
                      <a:srgbClr val="FFFF00"/>
                    </a:solidFill>
                  </a:tcPr>
                </a:tc>
                <a:extLst>
                  <a:ext uri="{0D108BD9-81ED-4DB2-BD59-A6C34878D82A}">
                    <a16:rowId xmlns:a16="http://schemas.microsoft.com/office/drawing/2014/main" val="304692213"/>
                  </a:ext>
                </a:extLst>
              </a:tr>
              <a:tr h="302149">
                <a:tc>
                  <a:txBody>
                    <a:bodyPr/>
                    <a:lstStyle/>
                    <a:p>
                      <a:pPr algn="ctr" fontAlgn="ctr"/>
                      <a:r>
                        <a:rPr lang="es-CO" sz="1600" b="0" i="0" u="none" strike="noStrike">
                          <a:solidFill>
                            <a:srgbClr val="000000"/>
                          </a:solidFill>
                          <a:effectLst/>
                          <a:latin typeface="Arial Narrow"/>
                        </a:rPr>
                        <a:t>Adecuar la Estación Venecia </a:t>
                      </a:r>
                      <a:endParaRPr lang="es-CO"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600" b="0" i="0" u="none" strike="noStrike">
                          <a:solidFill>
                            <a:srgbClr val="000000"/>
                          </a:solidFill>
                          <a:effectLst/>
                          <a:latin typeface="Arial Narrow"/>
                        </a:rPr>
                        <a:t>23%</a:t>
                      </a:r>
                    </a:p>
                  </a:txBody>
                  <a:tcPr marL="9525" marR="9525" marT="9525" marB="0" anchor="ctr">
                    <a:solidFill>
                      <a:srgbClr val="FFFF00"/>
                    </a:solidFill>
                  </a:tcPr>
                </a:tc>
                <a:extLst>
                  <a:ext uri="{0D108BD9-81ED-4DB2-BD59-A6C34878D82A}">
                    <a16:rowId xmlns:a16="http://schemas.microsoft.com/office/drawing/2014/main" val="1219637977"/>
                  </a:ext>
                </a:extLst>
              </a:tr>
              <a:tr h="302149">
                <a:tc>
                  <a:txBody>
                    <a:bodyPr/>
                    <a:lstStyle/>
                    <a:p>
                      <a:pPr algn="ctr" fontAlgn="ctr"/>
                      <a:r>
                        <a:rPr lang="es-CO" sz="1600" b="0" i="0" u="none" strike="noStrike">
                          <a:solidFill>
                            <a:srgbClr val="000000"/>
                          </a:solidFill>
                          <a:effectLst/>
                          <a:latin typeface="Arial Narrow"/>
                        </a:rPr>
                        <a:t>2 Planes implementados</a:t>
                      </a:r>
                    </a:p>
                  </a:txBody>
                  <a:tcPr marL="9525" marR="9525" marT="9525" marB="0" anchor="ctr"/>
                </a:tc>
                <a:tc>
                  <a:txBody>
                    <a:bodyPr/>
                    <a:lstStyle/>
                    <a:p>
                      <a:pPr algn="ctr" fontAlgn="ctr"/>
                      <a:r>
                        <a:rPr lang="es-CO" sz="1600" b="0" i="0" u="none" strike="noStrike">
                          <a:solidFill>
                            <a:srgbClr val="000000"/>
                          </a:solidFill>
                          <a:effectLst/>
                          <a:latin typeface="Arial Narrow"/>
                        </a:rPr>
                        <a:t>1.5</a:t>
                      </a:r>
                    </a:p>
                  </a:txBody>
                  <a:tcPr marL="9525" marR="9525" marT="9525" marB="0" anchor="ctr">
                    <a:solidFill>
                      <a:srgbClr val="92D050"/>
                    </a:solidFill>
                  </a:tcPr>
                </a:tc>
                <a:extLst>
                  <a:ext uri="{0D108BD9-81ED-4DB2-BD59-A6C34878D82A}">
                    <a16:rowId xmlns:a16="http://schemas.microsoft.com/office/drawing/2014/main" val="865747363"/>
                  </a:ext>
                </a:extLst>
              </a:tr>
              <a:tr h="224279">
                <a:tc>
                  <a:txBody>
                    <a:bodyPr/>
                    <a:lstStyle/>
                    <a:p>
                      <a:pPr algn="ctr" fontAlgn="ctr"/>
                      <a:r>
                        <a:rPr lang="es-MX" sz="1600" b="0" i="0" u="none" strike="noStrike">
                          <a:solidFill>
                            <a:srgbClr val="000000"/>
                          </a:solidFill>
                          <a:effectLst/>
                          <a:latin typeface="Arial Narrow"/>
                        </a:rPr>
                        <a:t>Número de personas beneficiadas de los programas de formación y capacitación</a:t>
                      </a:r>
                    </a:p>
                  </a:txBody>
                  <a:tcPr marL="9525" marR="9525" marT="9525" marB="0" anchor="ctr"/>
                </a:tc>
                <a:tc>
                  <a:txBody>
                    <a:bodyPr/>
                    <a:lstStyle/>
                    <a:p>
                      <a:pPr algn="ctr" fontAlgn="ctr"/>
                      <a:r>
                        <a:rPr lang="es-CO" sz="1600" b="0" i="0" u="none" strike="noStrike">
                          <a:solidFill>
                            <a:srgbClr val="000000"/>
                          </a:solidFill>
                          <a:effectLst/>
                          <a:latin typeface="Arial Narrow"/>
                        </a:rPr>
                        <a:t>8179</a:t>
                      </a:r>
                    </a:p>
                  </a:txBody>
                  <a:tcPr marL="9525" marR="9525" marT="9525" marB="0" anchor="ctr">
                    <a:solidFill>
                      <a:srgbClr val="92D050"/>
                    </a:solidFill>
                  </a:tcPr>
                </a:tc>
                <a:extLst>
                  <a:ext uri="{0D108BD9-81ED-4DB2-BD59-A6C34878D82A}">
                    <a16:rowId xmlns:a16="http://schemas.microsoft.com/office/drawing/2014/main" val="1762444477"/>
                  </a:ext>
                </a:extLst>
              </a:tr>
              <a:tr h="303250">
                <a:tc>
                  <a:txBody>
                    <a:bodyPr/>
                    <a:lstStyle/>
                    <a:p>
                      <a:pPr algn="ctr" fontAlgn="ctr"/>
                      <a:r>
                        <a:rPr lang="es-MX" sz="1600" b="0" i="0" u="none" strike="noStrike">
                          <a:solidFill>
                            <a:srgbClr val="000000"/>
                          </a:solidFill>
                          <a:effectLst/>
                          <a:latin typeface="Arial Narrow"/>
                        </a:rPr>
                        <a:t># estaciones de escenarios de riesgos  identificados </a:t>
                      </a:r>
                      <a:endParaRPr lang="es-MX"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600" b="0" i="0" u="none" strike="noStrike">
                          <a:solidFill>
                            <a:srgbClr val="000000"/>
                          </a:solidFill>
                          <a:effectLst/>
                          <a:latin typeface="Arial Narrow"/>
                        </a:rPr>
                        <a:t>16</a:t>
                      </a:r>
                    </a:p>
                  </a:txBody>
                  <a:tcPr marL="9525" marR="9525" marT="9525" marB="0" anchor="ctr">
                    <a:solidFill>
                      <a:srgbClr val="92D050"/>
                    </a:solidFill>
                  </a:tcPr>
                </a:tc>
                <a:extLst>
                  <a:ext uri="{0D108BD9-81ED-4DB2-BD59-A6C34878D82A}">
                    <a16:rowId xmlns:a16="http://schemas.microsoft.com/office/drawing/2014/main" val="2183200834"/>
                  </a:ext>
                </a:extLst>
              </a:tr>
              <a:tr h="287761">
                <a:tc>
                  <a:txBody>
                    <a:bodyPr/>
                    <a:lstStyle/>
                    <a:p>
                      <a:pPr algn="ctr" fontAlgn="ctr"/>
                      <a:r>
                        <a:rPr lang="es-MX" sz="1600" b="0" i="0" u="none" strike="noStrike">
                          <a:solidFill>
                            <a:srgbClr val="000000"/>
                          </a:solidFill>
                          <a:effectLst/>
                          <a:latin typeface="Arial Narrow"/>
                        </a:rPr>
                        <a:t>Número de planes, proyectos e instrumentos de gestión de riesgo misional formulados en el periodo</a:t>
                      </a:r>
                    </a:p>
                  </a:txBody>
                  <a:tcPr marL="9525" marR="9525" marT="9525" marB="0" anchor="ctr"/>
                </a:tc>
                <a:tc>
                  <a:txBody>
                    <a:bodyPr/>
                    <a:lstStyle/>
                    <a:p>
                      <a:pPr algn="ctr" fontAlgn="ctr"/>
                      <a:r>
                        <a:rPr lang="es-CO" sz="1600" b="0" i="0" u="none" strike="noStrike">
                          <a:solidFill>
                            <a:srgbClr val="000000"/>
                          </a:solidFill>
                          <a:effectLst/>
                          <a:latin typeface="Arial Narrow"/>
                        </a:rPr>
                        <a:t>16</a:t>
                      </a:r>
                    </a:p>
                  </a:txBody>
                  <a:tcPr marL="9525" marR="9525" marT="9525" marB="0" anchor="ctr">
                    <a:solidFill>
                      <a:srgbClr val="92D050"/>
                    </a:solidFill>
                  </a:tcPr>
                </a:tc>
                <a:extLst>
                  <a:ext uri="{0D108BD9-81ED-4DB2-BD59-A6C34878D82A}">
                    <a16:rowId xmlns:a16="http://schemas.microsoft.com/office/drawing/2014/main" val="1210585130"/>
                  </a:ext>
                </a:extLst>
              </a:tr>
            </a:tbl>
          </a:graphicData>
        </a:graphic>
      </p:graphicFrame>
      <p:sp>
        <p:nvSpPr>
          <p:cNvPr id="9" name="CuadroTexto 8">
            <a:extLst>
              <a:ext uri="{FF2B5EF4-FFF2-40B4-BE49-F238E27FC236}">
                <a16:creationId xmlns:a16="http://schemas.microsoft.com/office/drawing/2014/main" id="{09AE5520-EE41-505E-BD02-13E2B178CB0C}"/>
              </a:ext>
              <a:ext uri="{C183D7F6-B498-43B3-948B-1728B52AA6E4}">
                <adec:decorative xmlns:adec="http://schemas.microsoft.com/office/drawing/2017/decorative" xmlns="" val="1"/>
              </a:ext>
            </a:extLst>
          </p:cNvPr>
          <p:cNvSpPr txBox="1"/>
          <p:nvPr/>
        </p:nvSpPr>
        <p:spPr>
          <a:xfrm>
            <a:off x="10545349" y="3254979"/>
            <a:ext cx="3729902" cy="317009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prstClr val="black"/>
                </a:solidFill>
                <a:effectLst/>
                <a:uLnTx/>
                <a:uFillTx/>
                <a:latin typeface="Arial Narrow"/>
                <a:ea typeface="+mn-ea"/>
                <a:cs typeface="+mn-cs"/>
              </a:rPr>
              <a:t>Se evidencian 18 indicadores de gestión con resultados satisfactorios</a:t>
            </a:r>
            <a:r>
              <a:rPr kumimoji="0" lang="es-419" sz="2000" b="0" i="0" u="none" strike="noStrike" kern="1200" cap="none" spc="0" normalizeH="0" baseline="0" noProof="0">
                <a:ln>
                  <a:noFill/>
                </a:ln>
                <a:solidFill>
                  <a:prstClr val="black"/>
                </a:solidFill>
                <a:effectLst/>
                <a:uLnTx/>
                <a:uFillTx/>
                <a:latin typeface="Arial Narrow"/>
                <a:ea typeface="+mn-ea"/>
                <a:cs typeface="+mn-cs"/>
              </a:rPr>
              <a:t>.</a:t>
            </a:r>
            <a:endParaRPr kumimoji="0" lang="es-CO" sz="2000" b="0" i="0" u="none" strike="noStrike" kern="1200" cap="none" spc="0" normalizeH="0" baseline="0" noProof="0">
              <a:ln>
                <a:noFill/>
              </a:ln>
              <a:solidFill>
                <a:prstClr val="black"/>
              </a:solidFill>
              <a:effectLst/>
              <a:uLnTx/>
              <a:uFillTx/>
              <a:latin typeface="Arial Narrow"/>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prstClr val="black"/>
                </a:solidFill>
                <a:effectLst/>
                <a:uLnTx/>
                <a:uFillTx/>
                <a:latin typeface="Arial Narrow"/>
                <a:ea typeface="+mn-ea"/>
                <a:cs typeface="+mn-cs"/>
              </a:rPr>
              <a:t>Dos indicadores poseen reporte aceptable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prstClr val="black"/>
                </a:solidFill>
                <a:effectLst/>
                <a:uLnTx/>
                <a:uFillTx/>
                <a:latin typeface="Arial Narrow"/>
                <a:ea typeface="+mn-ea"/>
                <a:cs typeface="+mn-cs"/>
              </a:rPr>
              <a:t>En general a corte del tercer trimestre del año se evidencias avances satisfactorios en los indicadores de gestión del Plan de Acción 2023</a:t>
            </a:r>
            <a:r>
              <a:rPr kumimoji="0" lang="es-419" sz="2000" b="0" i="0" u="none" strike="noStrike" kern="1200" cap="none" spc="0" normalizeH="0" baseline="0" noProof="0">
                <a:ln>
                  <a:noFill/>
                </a:ln>
                <a:solidFill>
                  <a:prstClr val="black"/>
                </a:solidFill>
                <a:effectLst/>
                <a:uLnTx/>
                <a:uFillTx/>
                <a:latin typeface="Arial Narrow"/>
                <a:ea typeface="+mn-ea"/>
                <a:cs typeface="+mn-cs"/>
              </a:rPr>
              <a:t>.</a:t>
            </a:r>
            <a:endParaRPr kumimoji="0" lang="es-CO"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80405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9507AD0-EB36-4AF4-83DE-3E1270B4CEEA}"/>
              </a:ext>
              <a:ext uri="{C183D7F6-B498-43B3-948B-1728B52AA6E4}">
                <adec:decorative xmlns:adec="http://schemas.microsoft.com/office/drawing/2017/decorative" xmlns="" val="1"/>
              </a:ext>
            </a:extLst>
          </p:cNvPr>
          <p:cNvSpPr/>
          <p:nvPr/>
        </p:nvSpPr>
        <p:spPr>
          <a:xfrm>
            <a:off x="0" y="1654684"/>
            <a:ext cx="15546388" cy="8405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descr="Resaltado titulo Plan de Accion- FOGED" title="Resaltado titulo Plan de Accion- FOGEDI ">
            <a:extLst>
              <a:ext uri="{FF2B5EF4-FFF2-40B4-BE49-F238E27FC236}">
                <a16:creationId xmlns:a16="http://schemas.microsoft.com/office/drawing/2014/main" id="{5816736F-D2C4-746D-3797-6935798962D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ítulo 1">
            <a:extLst>
              <a:ext uri="{FF2B5EF4-FFF2-40B4-BE49-F238E27FC236}">
                <a16:creationId xmlns:a16="http://schemas.microsoft.com/office/drawing/2014/main" id="{D78AF34F-CB16-A5CF-2F05-A79D943C760F}"/>
              </a:ext>
            </a:extLst>
          </p:cNvPr>
          <p:cNvSpPr txBox="1">
            <a:spLocks noGrp="1"/>
          </p:cNvSpPr>
          <p:nvPr>
            <p:ph type="title" idx="4294967295"/>
          </p:nvPr>
        </p:nvSpPr>
        <p:spPr>
          <a:xfrm>
            <a:off x="1457669" y="518374"/>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 - FOGEDI </a:t>
            </a:r>
            <a:endParaRPr kumimoji="0" lang="es-CO" sz="4374" b="1" i="0" u="none" strike="noStrike" kern="1200" cap="none" spc="0" normalizeH="0" baseline="0" noProof="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grpSp>
        <p:nvGrpSpPr>
          <p:cNvPr id="5" name="Grupo 4" descr="Grafica de avance en las acciones del Plan de Acción ">
            <a:extLst>
              <a:ext uri="{FF2B5EF4-FFF2-40B4-BE49-F238E27FC236}">
                <a16:creationId xmlns:a16="http://schemas.microsoft.com/office/drawing/2014/main" id="{6898904B-FD57-2DF2-47E3-B2E8AA4B90AD}"/>
              </a:ext>
            </a:extLst>
          </p:cNvPr>
          <p:cNvGrpSpPr/>
          <p:nvPr/>
        </p:nvGrpSpPr>
        <p:grpSpPr>
          <a:xfrm>
            <a:off x="563263" y="1377685"/>
            <a:ext cx="7652997" cy="8346496"/>
            <a:chOff x="563263" y="1377685"/>
            <a:chExt cx="7652997" cy="8346496"/>
          </a:xfrm>
        </p:grpSpPr>
        <p:sp>
          <p:nvSpPr>
            <p:cNvPr id="12" name="Rectángulo 11">
              <a:extLst>
                <a:ext uri="{FF2B5EF4-FFF2-40B4-BE49-F238E27FC236}">
                  <a16:creationId xmlns:a16="http://schemas.microsoft.com/office/drawing/2014/main" id="{3A4BE461-23B2-DE88-5BA8-2E03A0662279}"/>
                </a:ext>
              </a:extLst>
            </p:cNvPr>
            <p:cNvSpPr/>
            <p:nvPr/>
          </p:nvSpPr>
          <p:spPr>
            <a:xfrm>
              <a:off x="563263" y="1377685"/>
              <a:ext cx="426858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Gráfica 3 . Avance en las acciones del Plan de Acción   </a:t>
              </a:r>
            </a:p>
          </p:txBody>
        </p:sp>
        <p:sp>
          <p:nvSpPr>
            <p:cNvPr id="7" name="Rectángulo 6"/>
            <p:cNvSpPr/>
            <p:nvPr/>
          </p:nvSpPr>
          <p:spPr>
            <a:xfrm>
              <a:off x="563263" y="9444874"/>
              <a:ext cx="7652997" cy="279307"/>
            </a:xfrm>
            <a:prstGeom prst="rect">
              <a:avLst/>
            </a:prstGeom>
          </p:spPr>
          <p:txBody>
            <a:bodyPr>
              <a:spAutoFit/>
            </a:bodyPr>
            <a:lstStyle/>
            <a:p>
              <a:pPr marL="0" marR="0" lvl="0" indent="0" algn="l" defTabSz="555452" rtl="0" eaLnBrk="1" fontAlgn="auto" latinLnBrk="0" hangingPunct="1">
                <a:lnSpc>
                  <a:spcPct val="100000"/>
                </a:lnSpc>
                <a:spcBef>
                  <a:spcPts val="0"/>
                </a:spcBef>
                <a:spcAft>
                  <a:spcPts val="0"/>
                </a:spcAft>
                <a:buClrTx/>
                <a:buSzTx/>
                <a:buFontTx/>
                <a:buNone/>
                <a:tabLst/>
                <a:defRPr/>
              </a:pPr>
              <a:r>
                <a:rPr kumimoji="0" lang="es-ES" sz="1215"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215" b="0" i="1"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9" name="Tabla 8">
            <a:extLst>
              <a:ext uri="{FF2B5EF4-FFF2-40B4-BE49-F238E27FC236}">
                <a16:creationId xmlns:a16="http://schemas.microsoft.com/office/drawing/2014/main" id="{C0980AAA-80AB-BA94-3E9A-0ECF1F5F734E}"/>
              </a:ext>
            </a:extLst>
          </p:cNvPr>
          <p:cNvGraphicFramePr>
            <a:graphicFrameLocks noGrp="1"/>
          </p:cNvGraphicFramePr>
          <p:nvPr>
            <p:extLst>
              <p:ext uri="{D42A27DB-BD31-4B8C-83A1-F6EECF244321}">
                <p14:modId xmlns:p14="http://schemas.microsoft.com/office/powerpoint/2010/main" val="314079608"/>
              </p:ext>
            </p:extLst>
          </p:nvPr>
        </p:nvGraphicFramePr>
        <p:xfrm>
          <a:off x="563263" y="1931683"/>
          <a:ext cx="14129482" cy="6542263"/>
        </p:xfrm>
        <a:graphic>
          <a:graphicData uri="http://schemas.openxmlformats.org/drawingml/2006/table">
            <a:tbl>
              <a:tblPr firstRow="1">
                <a:tableStyleId>{5C22544A-7EE6-4342-B048-85BDC9FD1C3A}</a:tableStyleId>
              </a:tblPr>
              <a:tblGrid>
                <a:gridCol w="11230430">
                  <a:extLst>
                    <a:ext uri="{9D8B030D-6E8A-4147-A177-3AD203B41FA5}">
                      <a16:colId xmlns:a16="http://schemas.microsoft.com/office/drawing/2014/main" val="3888797021"/>
                    </a:ext>
                  </a:extLst>
                </a:gridCol>
                <a:gridCol w="2899052">
                  <a:extLst>
                    <a:ext uri="{9D8B030D-6E8A-4147-A177-3AD203B41FA5}">
                      <a16:colId xmlns:a16="http://schemas.microsoft.com/office/drawing/2014/main" val="1415314430"/>
                    </a:ext>
                  </a:extLst>
                </a:gridCol>
              </a:tblGrid>
              <a:tr h="401527">
                <a:tc>
                  <a:txBody>
                    <a:bodyPr/>
                    <a:lstStyle/>
                    <a:p>
                      <a:pPr algn="ctr" fontAlgn="t"/>
                      <a:r>
                        <a:rPr lang="es-MX" sz="2400" u="none" strike="noStrike">
                          <a:solidFill>
                            <a:schemeClr val="bg1"/>
                          </a:solidFill>
                          <a:effectLst/>
                          <a:latin typeface="Arial Narrow"/>
                        </a:rPr>
                        <a:t>Acciones del Plan de Acción </a:t>
                      </a:r>
                      <a:endParaRPr lang="es-MX" sz="2400" b="1" i="0" u="none" strike="noStrike">
                        <a:solidFill>
                          <a:schemeClr val="bg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t"/>
                      <a:r>
                        <a:rPr lang="es-CO" sz="2400" u="none" strike="noStrike">
                          <a:solidFill>
                            <a:schemeClr val="bg1"/>
                          </a:solidFill>
                          <a:effectLst/>
                          <a:latin typeface="Arial Narrow"/>
                        </a:rPr>
                        <a:t>Promedio de avance </a:t>
                      </a:r>
                      <a:endParaRPr lang="es-CO" sz="2400" b="1" i="0" u="none" strike="noStrike">
                        <a:solidFill>
                          <a:schemeClr val="bg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726561268"/>
                  </a:ext>
                </a:extLst>
              </a:tr>
              <a:tr h="679667">
                <a:tc>
                  <a:txBody>
                    <a:bodyPr/>
                    <a:lstStyle/>
                    <a:p>
                      <a:pPr marL="457200" indent="-457200" algn="ctr" fontAlgn="b">
                        <a:buAutoNum type="arabicPeriod"/>
                      </a:pPr>
                      <a:r>
                        <a:rPr lang="es-MX" sz="2000" b="0" i="0" u="none" strike="noStrike">
                          <a:solidFill>
                            <a:srgbClr val="000000"/>
                          </a:solidFill>
                          <a:effectLst/>
                          <a:latin typeface="Arial Narrow"/>
                        </a:rPr>
                        <a:t>Atender las necesidades y requerimientos relacionados con el mantenimiento preventivo y correctivo en las 17 estaciones de bomberos y el edificio comando </a:t>
                      </a:r>
                      <a:endParaRPr lang="es-E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3511680"/>
                  </a:ext>
                </a:extLst>
              </a:tr>
              <a:tr h="636412">
                <a:tc>
                  <a:txBody>
                    <a:bodyPr/>
                    <a:lstStyle/>
                    <a:p>
                      <a:pPr algn="ctr" fontAlgn="b"/>
                      <a:r>
                        <a:rPr lang="es-MX" sz="2000" b="0" i="0" u="none" strike="noStrike">
                          <a:solidFill>
                            <a:srgbClr val="000000"/>
                          </a:solidFill>
                          <a:effectLst/>
                          <a:latin typeface="Arial Narrow"/>
                        </a:rPr>
                        <a:t>2. Construcción y estructuración de dos módulos de LOG+</a:t>
                      </a:r>
                      <a:br>
                        <a:rPr lang="es-MX" sz="2000" b="0" i="0" u="none" strike="noStrike">
                          <a:solidFill>
                            <a:srgbClr val="000000"/>
                          </a:solidFill>
                          <a:effectLst/>
                          <a:latin typeface="Arial Narrow"/>
                        </a:rPr>
                      </a:br>
                      <a:endParaRPr lang="es-MX" sz="2000" b="0" i="0" u="none" strike="noStrike">
                        <a:solidFill>
                          <a:srgbClr val="000000"/>
                        </a:solidFill>
                        <a:effectLst/>
                        <a:latin typeface="Arial Narrow"/>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9584351"/>
                  </a:ext>
                </a:extLst>
              </a:tr>
              <a:tr h="345062">
                <a:tc>
                  <a:txBody>
                    <a:bodyPr/>
                    <a:lstStyle/>
                    <a:p>
                      <a:pPr algn="ctr" fontAlgn="b"/>
                      <a:r>
                        <a:rPr lang="es-MX" sz="2000" b="0" i="0" u="none" strike="noStrike">
                          <a:solidFill>
                            <a:srgbClr val="000000"/>
                          </a:solidFill>
                          <a:effectLst/>
                          <a:latin typeface="Arial Narrow"/>
                        </a:rPr>
                        <a:t>3. Desarrollar el plan de continuidad de la operación sustentado en los planes de contingencia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2334397"/>
                  </a:ext>
                </a:extLst>
              </a:tr>
              <a:tr h="679667">
                <a:tc>
                  <a:txBody>
                    <a:bodyPr/>
                    <a:lstStyle/>
                    <a:p>
                      <a:pPr algn="ctr" fontAlgn="b"/>
                      <a:r>
                        <a:rPr lang="es-MX" sz="2000" b="0" i="0" u="none" strike="noStrike">
                          <a:solidFill>
                            <a:srgbClr val="000000"/>
                          </a:solidFill>
                          <a:effectLst/>
                          <a:latin typeface="Arial Narrow"/>
                        </a:rPr>
                        <a:t>4. Desarrollar las rutas de fortalecimiento de los servidores en su ciclo laboral, con el propósito de potenciar el talento humano de la U.A.E Cuerpo Oficial de Bomberos de Bogotá</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145686"/>
                  </a:ext>
                </a:extLst>
              </a:tr>
              <a:tr h="345062">
                <a:tc>
                  <a:txBody>
                    <a:bodyPr/>
                    <a:lstStyle/>
                    <a:p>
                      <a:pPr algn="ctr" fontAlgn="b"/>
                      <a:r>
                        <a:rPr lang="es-MX" sz="2000" b="0" i="0" u="none" strike="noStrike">
                          <a:solidFill>
                            <a:srgbClr val="000000"/>
                          </a:solidFill>
                          <a:effectLst/>
                          <a:latin typeface="Arial Narrow"/>
                        </a:rPr>
                        <a:t>5. Desarrollar programa para potenciar las capacidades de los servidores a partir del ser, saber y hacer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4664170"/>
                  </a:ext>
                </a:extLst>
              </a:tr>
              <a:tr h="679667">
                <a:tc>
                  <a:txBody>
                    <a:bodyPr/>
                    <a:lstStyle/>
                    <a:p>
                      <a:pPr algn="ctr" fontAlgn="b"/>
                      <a:r>
                        <a:rPr lang="es-MX" sz="2000" b="0" i="0" u="none" strike="noStrike">
                          <a:solidFill>
                            <a:srgbClr val="000000"/>
                          </a:solidFill>
                          <a:effectLst/>
                          <a:latin typeface="Arial Narrow"/>
                        </a:rPr>
                        <a:t>6. Determinar causas y origen de los incidentes e incendios que se presenten en la ciudad de Bogotá </a:t>
                      </a:r>
                      <a:r>
                        <a:rPr lang="es-MX" sz="2000" b="0" i="0" u="none" strike="noStrike" err="1">
                          <a:solidFill>
                            <a:srgbClr val="000000"/>
                          </a:solidFill>
                          <a:effectLst/>
                          <a:latin typeface="Arial Narrow"/>
                        </a:rPr>
                        <a:t>D.C.,Determinar</a:t>
                      </a:r>
                      <a:r>
                        <a:rPr lang="es-MX" sz="2000" b="0" i="0" u="none" strike="noStrike">
                          <a:solidFill>
                            <a:srgbClr val="000000"/>
                          </a:solidFill>
                          <a:effectLst/>
                          <a:latin typeface="Arial Narrow"/>
                        </a:rPr>
                        <a:t> estrategias para el mejoramiento continuo de las actividades misionales de la Entidad.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6513639"/>
                  </a:ext>
                </a:extLst>
              </a:tr>
              <a:tr h="355600">
                <a:tc>
                  <a:txBody>
                    <a:bodyPr/>
                    <a:lstStyle/>
                    <a:p>
                      <a:pPr algn="ctr" fontAlgn="b"/>
                      <a:r>
                        <a:rPr lang="es-MX" sz="2000" b="0" i="0" u="none" strike="noStrike">
                          <a:solidFill>
                            <a:srgbClr val="000000"/>
                          </a:solidFill>
                          <a:effectLst/>
                          <a:latin typeface="Arial Narrow"/>
                        </a:rPr>
                        <a:t>7. Digitalización del procedimiento de revisiones técnicas y emisión de conceptos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9863488"/>
                  </a:ext>
                </a:extLst>
              </a:tr>
              <a:tr h="474244">
                <a:tc>
                  <a:txBody>
                    <a:bodyPr/>
                    <a:lstStyle/>
                    <a:p>
                      <a:pPr algn="ctr" fontAlgn="b"/>
                      <a:r>
                        <a:rPr lang="es-MX" sz="2000" b="0" i="0" u="none" strike="noStrike">
                          <a:solidFill>
                            <a:srgbClr val="000000"/>
                          </a:solidFill>
                          <a:effectLst/>
                          <a:latin typeface="Arial Narrow"/>
                        </a:rPr>
                        <a:t>8. Diseñar programas y campañas orientados a reducir los riesgos misionales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1703731"/>
                  </a:ext>
                </a:extLst>
              </a:tr>
              <a:tr h="396240">
                <a:tc>
                  <a:txBody>
                    <a:bodyPr/>
                    <a:lstStyle/>
                    <a:p>
                      <a:pPr algn="ctr" fontAlgn="b"/>
                      <a:r>
                        <a:rPr lang="es-MX" sz="2000" b="0" i="0" u="none" strike="noStrike">
                          <a:solidFill>
                            <a:srgbClr val="000000"/>
                          </a:solidFill>
                          <a:effectLst/>
                          <a:latin typeface="Arial Narrow"/>
                        </a:rPr>
                        <a:t>9. Diseñar y desarrollar actividades de Capacitación dirigidas a la comunidad.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308297"/>
                  </a:ext>
                </a:extLst>
              </a:tr>
              <a:tr h="679667">
                <a:tc>
                  <a:txBody>
                    <a:bodyPr/>
                    <a:lstStyle/>
                    <a:p>
                      <a:pPr algn="ctr" fontAlgn="b"/>
                      <a:r>
                        <a:rPr lang="es-MX" sz="2000" b="0" i="0" u="none" strike="noStrike">
                          <a:solidFill>
                            <a:srgbClr val="000000"/>
                          </a:solidFill>
                          <a:effectLst/>
                          <a:latin typeface="Arial Narrow"/>
                        </a:rPr>
                        <a:t>10. Ejecutar actividades de un programa de renovación de equipo menor, herramientas, accesorios y elementos de protección personal (E.H.A./E.P.P.).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0382309"/>
                  </a:ext>
                </a:extLst>
              </a:tr>
              <a:tr h="434724">
                <a:tc>
                  <a:txBody>
                    <a:bodyPr/>
                    <a:lstStyle/>
                    <a:p>
                      <a:pPr algn="ctr" fontAlgn="b"/>
                      <a:r>
                        <a:rPr lang="es-MX" sz="2000" b="0" i="0" u="none" strike="noStrike">
                          <a:solidFill>
                            <a:srgbClr val="000000"/>
                          </a:solidFill>
                          <a:effectLst/>
                          <a:latin typeface="Arial Narrow"/>
                        </a:rPr>
                        <a:t>11. Ejecutar actividades del programa de renovación de vehículos operativos.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2936806"/>
                  </a:ext>
                </a:extLst>
              </a:tr>
              <a:tr h="434724">
                <a:tc>
                  <a:txBody>
                    <a:bodyPr/>
                    <a:lstStyle/>
                    <a:p>
                      <a:pPr algn="ctr" fontAlgn="b"/>
                      <a:r>
                        <a:rPr lang="es-MX" sz="2000" b="0" i="0" u="none" strike="noStrike">
                          <a:solidFill>
                            <a:srgbClr val="000000"/>
                          </a:solidFill>
                          <a:effectLst/>
                          <a:latin typeface="Arial Narrow"/>
                        </a:rPr>
                        <a:t>12. Ejecutar el mantenimiento preventivo y correctivo de los vehículos y equipo menor de la UAECOB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2000" b="0" i="0" u="none" strike="noStrike">
                          <a:solidFill>
                            <a:srgbClr val="000000"/>
                          </a:solidFill>
                          <a:effectLst/>
                          <a:latin typeface="Arial Narrow"/>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121746"/>
                  </a:ext>
                </a:extLst>
              </a:tr>
            </a:tbl>
          </a:graphicData>
        </a:graphic>
      </p:graphicFrame>
      <p:pic>
        <p:nvPicPr>
          <p:cNvPr id="3" name="Imagen 2" descr="imagen de alerta">
            <a:extLst>
              <a:ext uri="{FF2B5EF4-FFF2-40B4-BE49-F238E27FC236}">
                <a16:creationId xmlns:a16="http://schemas.microsoft.com/office/drawing/2014/main" id="{A6DA5C8D-E2F2-BCED-7F58-ABD6400B01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894" t="43584" r="46070" b="44487"/>
          <a:stretch/>
        </p:blipFill>
        <p:spPr>
          <a:xfrm>
            <a:off x="13560685" y="3667008"/>
            <a:ext cx="528033" cy="402134"/>
          </a:xfrm>
          <a:prstGeom prst="rect">
            <a:avLst/>
          </a:prstGeom>
        </p:spPr>
      </p:pic>
    </p:spTree>
    <p:extLst>
      <p:ext uri="{BB962C8B-B14F-4D97-AF65-F5344CB8AC3E}">
        <p14:creationId xmlns:p14="http://schemas.microsoft.com/office/powerpoint/2010/main" val="373794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5D5DE353-B6A8-4DF6-B735-48D43AD37BAC}"/>
              </a:ext>
              <a:ext uri="{C183D7F6-B498-43B3-948B-1728B52AA6E4}">
                <adec:decorative xmlns:adec="http://schemas.microsoft.com/office/drawing/2017/decorative" xmlns="" val="1"/>
              </a:ext>
            </a:extLst>
          </p:cNvPr>
          <p:cNvSpPr/>
          <p:nvPr/>
        </p:nvSpPr>
        <p:spPr>
          <a:xfrm>
            <a:off x="0" y="1654684"/>
            <a:ext cx="15546388" cy="8405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descr="Resaltado titulo Plan de Accion- FOGED" title="Resaltado titulo Plan de Accion- FOGED">
            <a:extLst>
              <a:ext uri="{FF2B5EF4-FFF2-40B4-BE49-F238E27FC236}">
                <a16:creationId xmlns:a16="http://schemas.microsoft.com/office/drawing/2014/main" id="{3E5B226D-8D9C-3A39-98BD-2A4A373F85F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572717" y="56222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ES" sz="4374" b="1">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Plan de Acción – FOGEDI   </a:t>
            </a:r>
            <a:endParaRPr lang="es-CO" sz="4374" b="1">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grpSp>
        <p:nvGrpSpPr>
          <p:cNvPr id="5" name="Grupo 4" descr="Continuación Grafica 3 ">
            <a:extLst>
              <a:ext uri="{FF2B5EF4-FFF2-40B4-BE49-F238E27FC236}">
                <a16:creationId xmlns:a16="http://schemas.microsoft.com/office/drawing/2014/main" id="{8D4DF1AA-366C-B6D9-E2EF-85553FEF4D44}"/>
              </a:ext>
            </a:extLst>
          </p:cNvPr>
          <p:cNvGrpSpPr/>
          <p:nvPr/>
        </p:nvGrpSpPr>
        <p:grpSpPr>
          <a:xfrm>
            <a:off x="385250" y="1686560"/>
            <a:ext cx="7822092" cy="8373428"/>
            <a:chOff x="385319" y="1347536"/>
            <a:chExt cx="7945241" cy="8731190"/>
          </a:xfrm>
        </p:grpSpPr>
        <p:sp>
          <p:nvSpPr>
            <p:cNvPr id="9" name="Rectángulo 8"/>
            <p:cNvSpPr/>
            <p:nvPr/>
          </p:nvSpPr>
          <p:spPr>
            <a:xfrm>
              <a:off x="677563" y="9799419"/>
              <a:ext cx="7652997" cy="279307"/>
            </a:xfrm>
            <a:prstGeom prst="rect">
              <a:avLst/>
            </a:prstGeom>
          </p:spPr>
          <p:txBody>
            <a:bodyPr>
              <a:spAutoFit/>
            </a:bodyPr>
            <a:lstStyle/>
            <a:p>
              <a:pPr marL="0" marR="0" lvl="0" indent="0" algn="l" defTabSz="555452" rtl="0" eaLnBrk="1" fontAlgn="auto" latinLnBrk="0" hangingPunct="1">
                <a:lnSpc>
                  <a:spcPct val="100000"/>
                </a:lnSpc>
                <a:spcBef>
                  <a:spcPts val="0"/>
                </a:spcBef>
                <a:spcAft>
                  <a:spcPts val="0"/>
                </a:spcAft>
                <a:buClrTx/>
                <a:buSzTx/>
                <a:buFontTx/>
                <a:buNone/>
                <a:tabLst/>
                <a:defRPr/>
              </a:pPr>
              <a:r>
                <a:rPr kumimoji="0" lang="es-ES" sz="1215"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215"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6E50E885-1B7A-E2EE-5CC3-15F13197FA8A}"/>
                </a:ext>
              </a:extLst>
            </p:cNvPr>
            <p:cNvSpPr/>
            <p:nvPr/>
          </p:nvSpPr>
          <p:spPr>
            <a:xfrm>
              <a:off x="385319" y="1347536"/>
              <a:ext cx="426858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Continuación Gráfica 3 . Avance en las acciones del Plan de Acción   </a:t>
              </a:r>
            </a:p>
          </p:txBody>
        </p:sp>
      </p:grpSp>
      <p:graphicFrame>
        <p:nvGraphicFramePr>
          <p:cNvPr id="3" name="Tabla 2">
            <a:extLst>
              <a:ext uri="{FF2B5EF4-FFF2-40B4-BE49-F238E27FC236}">
                <a16:creationId xmlns:a16="http://schemas.microsoft.com/office/drawing/2014/main" id="{D3C4872D-62F1-8A56-A4F3-CAF7F8A232FF}"/>
              </a:ext>
            </a:extLst>
          </p:cNvPr>
          <p:cNvGraphicFramePr>
            <a:graphicFrameLocks noGrp="1"/>
          </p:cNvGraphicFramePr>
          <p:nvPr>
            <p:extLst>
              <p:ext uri="{D42A27DB-BD31-4B8C-83A1-F6EECF244321}">
                <p14:modId xmlns:p14="http://schemas.microsoft.com/office/powerpoint/2010/main" val="4220111783"/>
              </p:ext>
            </p:extLst>
          </p:nvPr>
        </p:nvGraphicFramePr>
        <p:xfrm>
          <a:off x="672965" y="2005526"/>
          <a:ext cx="14352290" cy="7259795"/>
        </p:xfrm>
        <a:graphic>
          <a:graphicData uri="http://schemas.openxmlformats.org/drawingml/2006/table">
            <a:tbl>
              <a:tblPr firstRow="1">
                <a:tableStyleId>{073A0DAA-6AF3-43AB-8588-CEC1D06C72B9}</a:tableStyleId>
              </a:tblPr>
              <a:tblGrid>
                <a:gridCol w="12045508">
                  <a:extLst>
                    <a:ext uri="{9D8B030D-6E8A-4147-A177-3AD203B41FA5}">
                      <a16:colId xmlns:a16="http://schemas.microsoft.com/office/drawing/2014/main" val="3717161672"/>
                    </a:ext>
                  </a:extLst>
                </a:gridCol>
                <a:gridCol w="2306782">
                  <a:extLst>
                    <a:ext uri="{9D8B030D-6E8A-4147-A177-3AD203B41FA5}">
                      <a16:colId xmlns:a16="http://schemas.microsoft.com/office/drawing/2014/main" val="2672741373"/>
                    </a:ext>
                  </a:extLst>
                </a:gridCol>
              </a:tblGrid>
              <a:tr h="345828">
                <a:tc>
                  <a:txBody>
                    <a:bodyPr/>
                    <a:lstStyle/>
                    <a:p>
                      <a:pPr algn="ctr" fontAlgn="t"/>
                      <a:r>
                        <a:rPr lang="es-MX" sz="2300" u="none" strike="noStrike">
                          <a:solidFill>
                            <a:schemeClr val="bg1"/>
                          </a:solidFill>
                          <a:effectLst/>
                          <a:latin typeface="Arial Narrow"/>
                        </a:rPr>
                        <a:t>Acciones del Plan de Acción </a:t>
                      </a:r>
                      <a:endParaRPr lang="es-MX" sz="2300" b="1" i="0" u="none" strike="noStrike">
                        <a:solidFill>
                          <a:schemeClr val="bg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es-CO" sz="2300" u="none" strike="noStrike">
                          <a:solidFill>
                            <a:schemeClr val="bg1"/>
                          </a:solidFill>
                          <a:effectLst/>
                          <a:latin typeface="Arial Narrow"/>
                        </a:rPr>
                        <a:t>Promedio de avance </a:t>
                      </a:r>
                      <a:endParaRPr lang="es-CO" sz="2300" b="1" i="0" u="none" strike="noStrike">
                        <a:solidFill>
                          <a:schemeClr val="bg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91613452"/>
                  </a:ext>
                </a:extLst>
              </a:tr>
              <a:tr h="259371">
                <a:tc>
                  <a:txBody>
                    <a:bodyPr/>
                    <a:lstStyle/>
                    <a:p>
                      <a:pPr algn="ctr" fontAlgn="b"/>
                      <a:r>
                        <a:rPr lang="es-MX" sz="2300" b="0" i="0" u="none" strike="noStrike">
                          <a:solidFill>
                            <a:srgbClr val="000000"/>
                          </a:solidFill>
                          <a:effectLst/>
                          <a:latin typeface="Arial Narrow"/>
                        </a:rPr>
                        <a:t>13. Ejecutar las actividades para el soporte operativo a la respuesta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96540"/>
                  </a:ext>
                </a:extLst>
              </a:tr>
              <a:tr h="518742">
                <a:tc>
                  <a:txBody>
                    <a:bodyPr/>
                    <a:lstStyle/>
                    <a:p>
                      <a:pPr algn="ctr" fontAlgn="b"/>
                      <a:r>
                        <a:rPr lang="es-MX" sz="2300" b="0" i="0" u="none" strike="noStrike">
                          <a:solidFill>
                            <a:srgbClr val="000000"/>
                          </a:solidFill>
                          <a:effectLst/>
                          <a:latin typeface="Arial Narrow"/>
                        </a:rPr>
                        <a:t>14. Finalizar adecuación de la estación Central </a:t>
                      </a:r>
                      <a:endParaRPr lang="es-MX" sz="23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6435987"/>
                  </a:ext>
                </a:extLst>
              </a:tr>
              <a:tr h="259371">
                <a:tc>
                  <a:txBody>
                    <a:bodyPr/>
                    <a:lstStyle/>
                    <a:p>
                      <a:pPr algn="ctr" fontAlgn="b"/>
                      <a:r>
                        <a:rPr lang="es-MX" sz="2300" b="0" i="0" u="none" strike="noStrike">
                          <a:solidFill>
                            <a:srgbClr val="000000"/>
                          </a:solidFill>
                          <a:effectLst/>
                          <a:latin typeface="Arial Narrow"/>
                        </a:rPr>
                        <a:t>15. Finalizar adecuación de la estación </a:t>
                      </a:r>
                      <a:r>
                        <a:rPr lang="es-MX" sz="2300" b="0" i="0" u="none" strike="noStrike" err="1">
                          <a:solidFill>
                            <a:srgbClr val="000000"/>
                          </a:solidFill>
                          <a:effectLst/>
                          <a:latin typeface="Arial Narrow"/>
                        </a:rPr>
                        <a:t>Marichuela</a:t>
                      </a:r>
                      <a:r>
                        <a:rPr lang="es-MX" sz="2300" b="0" i="0" u="none" strike="noStrike">
                          <a:solidFill>
                            <a:srgbClr val="000000"/>
                          </a:solidFill>
                          <a:effectLst/>
                          <a:latin typeface="Arial Narrow"/>
                        </a:rPr>
                        <a:t>  </a:t>
                      </a:r>
                      <a:endParaRPr lang="es-MX" sz="23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4200086"/>
                  </a:ext>
                </a:extLst>
              </a:tr>
              <a:tr h="259370">
                <a:tc>
                  <a:txBody>
                    <a:bodyPr/>
                    <a:lstStyle/>
                    <a:p>
                      <a:pPr lvl="0" algn="ctr">
                        <a:buNone/>
                      </a:pPr>
                      <a:r>
                        <a:rPr lang="es-MX" sz="2300" b="0" i="0" u="none" strike="noStrike" noProof="0">
                          <a:solidFill>
                            <a:srgbClr val="000000"/>
                          </a:solidFill>
                          <a:effectLst/>
                          <a:latin typeface="Arial Narrow"/>
                        </a:rPr>
                        <a:t>16. Finalizar adecuación de la estación  Candelaria</a:t>
                      </a:r>
                      <a:endParaRPr lang="es-ES"/>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s-CO" sz="2300" b="0" i="0" u="none" strike="noStrike">
                          <a:solidFill>
                            <a:srgbClr val="000000"/>
                          </a:solidFill>
                          <a:effectLst/>
                          <a:latin typeface="Arial Narrow"/>
                        </a:rPr>
                        <a:t>99%</a:t>
                      </a: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895534075"/>
                  </a:ext>
                </a:extLst>
              </a:tr>
              <a:tr h="259371">
                <a:tc>
                  <a:txBody>
                    <a:bodyPr/>
                    <a:lstStyle/>
                    <a:p>
                      <a:pPr algn="ctr" fontAlgn="b"/>
                      <a:r>
                        <a:rPr lang="es-MX" sz="2300" b="0" i="0" u="none" strike="noStrike">
                          <a:solidFill>
                            <a:srgbClr val="000000"/>
                          </a:solidFill>
                          <a:effectLst/>
                          <a:latin typeface="Arial Narrow"/>
                        </a:rPr>
                        <a:t>17. Finalizar puesta en  funcionamiento 1 nuevo espacio para el desarrollo de la academia bomberil </a:t>
                      </a:r>
                      <a:endParaRPr lang="es-MX" sz="23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4992994"/>
                  </a:ext>
                </a:extLst>
              </a:tr>
              <a:tr h="518742">
                <a:tc>
                  <a:txBody>
                    <a:bodyPr/>
                    <a:lstStyle/>
                    <a:p>
                      <a:pPr algn="ctr" fontAlgn="b"/>
                      <a:r>
                        <a:rPr lang="es-MX" sz="2300" b="0" i="0" u="none" strike="noStrike">
                          <a:solidFill>
                            <a:srgbClr val="000000"/>
                          </a:solidFill>
                          <a:effectLst/>
                          <a:latin typeface="Arial Narrow"/>
                        </a:rPr>
                        <a:t>18. Formular, Implementar y hacer seguimiento a la matriz de Fortalecimiento de gestión y desempeño Institucional </a:t>
                      </a:r>
                      <a:endParaRPr lang="es-MX" sz="23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6120118"/>
                  </a:ext>
                </a:extLst>
              </a:tr>
              <a:tr h="518742">
                <a:tc>
                  <a:txBody>
                    <a:bodyPr/>
                    <a:lstStyle/>
                    <a:p>
                      <a:pPr algn="ctr" fontAlgn="b"/>
                      <a:r>
                        <a:rPr lang="es-MX" sz="2300" b="0" i="0" u="none" strike="noStrike">
                          <a:solidFill>
                            <a:srgbClr val="000000"/>
                          </a:solidFill>
                          <a:effectLst/>
                          <a:latin typeface="Arial Narrow"/>
                        </a:rPr>
                        <a:t>19. Fortalecer la accesibilidad en los canales de atención de cara a la ciudadanía (portal de servicios para pago PSE, </a:t>
                      </a:r>
                      <a:r>
                        <a:rPr lang="es-MX" sz="2300" b="0" i="0" u="none" strike="noStrike" err="1">
                          <a:solidFill>
                            <a:srgbClr val="000000"/>
                          </a:solidFill>
                          <a:effectLst/>
                          <a:latin typeface="Arial Narrow"/>
                        </a:rPr>
                        <a:t>Digiturno</a:t>
                      </a:r>
                      <a:r>
                        <a:rPr lang="es-MX" sz="2300" b="0" i="0" u="none" strike="noStrike">
                          <a:solidFill>
                            <a:srgbClr val="000000"/>
                          </a:solidFill>
                          <a:effectLst/>
                          <a:latin typeface="Arial Narrow"/>
                        </a:rPr>
                        <a:t>, capacitaciones virtuales, interoperabilidad con Bogotá te escucha)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202746"/>
                  </a:ext>
                </a:extLst>
              </a:tr>
              <a:tr h="518742">
                <a:tc>
                  <a:txBody>
                    <a:bodyPr/>
                    <a:lstStyle/>
                    <a:p>
                      <a:pPr algn="ctr" fontAlgn="b"/>
                      <a:r>
                        <a:rPr lang="es-MX" sz="2300" b="0" i="0" u="none" strike="noStrike">
                          <a:solidFill>
                            <a:srgbClr val="000000"/>
                          </a:solidFill>
                          <a:effectLst/>
                          <a:latin typeface="Arial Narrow"/>
                        </a:rPr>
                        <a:t>20. Identificar los escenarios de riesgo misionales en la ciudad de Bogotá D.C.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627483"/>
                  </a:ext>
                </a:extLst>
              </a:tr>
              <a:tr h="259371">
                <a:tc>
                  <a:txBody>
                    <a:bodyPr/>
                    <a:lstStyle/>
                    <a:p>
                      <a:pPr algn="ctr" fontAlgn="b"/>
                      <a:r>
                        <a:rPr lang="es-MX" sz="2300" b="0" i="0" u="none" strike="noStrike">
                          <a:solidFill>
                            <a:srgbClr val="000000"/>
                          </a:solidFill>
                          <a:effectLst/>
                          <a:latin typeface="Arial Narrow"/>
                        </a:rPr>
                        <a:t>21. Identificar los escenarios de riesgo por área de la cobertura de las estaciones..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5869877"/>
                  </a:ext>
                </a:extLst>
              </a:tr>
              <a:tr h="518742">
                <a:tc>
                  <a:txBody>
                    <a:bodyPr/>
                    <a:lstStyle/>
                    <a:p>
                      <a:pPr algn="ctr" fontAlgn="b"/>
                      <a:r>
                        <a:rPr lang="es-MX" sz="2300" b="0" i="0" u="none" strike="noStrike">
                          <a:solidFill>
                            <a:srgbClr val="000000"/>
                          </a:solidFill>
                          <a:effectLst/>
                          <a:latin typeface="Arial Narrow"/>
                        </a:rPr>
                        <a:t>22. Implementar el plan de acción para la estrategia EIR y el Plan de gestión del riesgo de desastres de las entidades públicas, según decreto 2175 de 201.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983600"/>
                  </a:ext>
                </a:extLst>
              </a:tr>
              <a:tr h="518742">
                <a:tc>
                  <a:txBody>
                    <a:bodyPr/>
                    <a:lstStyle/>
                    <a:p>
                      <a:pPr algn="ctr" fontAlgn="b"/>
                      <a:r>
                        <a:rPr lang="es-MX" sz="2300" b="0" i="0" u="none" strike="noStrike">
                          <a:solidFill>
                            <a:srgbClr val="000000"/>
                          </a:solidFill>
                          <a:effectLst/>
                          <a:latin typeface="Arial Narrow"/>
                        </a:rPr>
                        <a:t>23. Implementar el Plan Integrado  de Archivos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01786"/>
                  </a:ext>
                </a:extLst>
              </a:tr>
              <a:tr h="259371">
                <a:tc>
                  <a:txBody>
                    <a:bodyPr/>
                    <a:lstStyle/>
                    <a:p>
                      <a:pPr algn="ctr" fontAlgn="b"/>
                      <a:r>
                        <a:rPr lang="es-MX" sz="2300" b="0" i="0" u="none" strike="noStrike">
                          <a:solidFill>
                            <a:srgbClr val="000000"/>
                          </a:solidFill>
                          <a:effectLst/>
                          <a:latin typeface="Arial Narrow"/>
                        </a:rPr>
                        <a:t>24. Implementar plan institucional de Gestión Ambiental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0694680"/>
                  </a:ext>
                </a:extLst>
              </a:tr>
              <a:tr h="518742">
                <a:tc>
                  <a:txBody>
                    <a:bodyPr/>
                    <a:lstStyle/>
                    <a:p>
                      <a:pPr algn="ctr" fontAlgn="b"/>
                      <a:r>
                        <a:rPr lang="es-MX" sz="2300" b="0" i="0" u="none" strike="noStrike">
                          <a:solidFill>
                            <a:srgbClr val="000000"/>
                          </a:solidFill>
                          <a:effectLst/>
                          <a:latin typeface="Arial Narrow"/>
                        </a:rPr>
                        <a:t>25. Implementar un plan integrado de apoyo administrativo -financiero  orientado a fortalecer capacidad administrativa que da soporta a la misión institucional </a:t>
                      </a:r>
                      <a:endParaRPr lang="es-MX" sz="23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b="0" i="0" u="none" strike="noStrike">
                          <a:solidFill>
                            <a:srgbClr val="000000"/>
                          </a:solidFill>
                          <a:effectLst/>
                          <a:latin typeface="Arial Narrow"/>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6637554"/>
                  </a:ext>
                </a:extLst>
              </a:tr>
            </a:tbl>
          </a:graphicData>
        </a:graphic>
      </p:graphicFrame>
    </p:spTree>
    <p:extLst>
      <p:ext uri="{BB962C8B-B14F-4D97-AF65-F5344CB8AC3E}">
        <p14:creationId xmlns:p14="http://schemas.microsoft.com/office/powerpoint/2010/main" val="189232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4FF88701-88F4-4685-82C4-FBBCFF753E8F}"/>
              </a:ext>
              <a:ext uri="{C183D7F6-B498-43B3-948B-1728B52AA6E4}">
                <adec:decorative xmlns:adec="http://schemas.microsoft.com/office/drawing/2017/decorative" xmlns="" val="1"/>
              </a:ext>
            </a:extLst>
          </p:cNvPr>
          <p:cNvSpPr/>
          <p:nvPr/>
        </p:nvSpPr>
        <p:spPr>
          <a:xfrm>
            <a:off x="0" y="1654684"/>
            <a:ext cx="15546388" cy="8405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descr="Resaltado titulo Plan de Accion- FOGED" title="Resaltado titulo Plan de Accion- FOGED">
            <a:extLst>
              <a:ext uri="{FF2B5EF4-FFF2-40B4-BE49-F238E27FC236}">
                <a16:creationId xmlns:a16="http://schemas.microsoft.com/office/drawing/2014/main" id="{3E5B226D-8D9C-3A39-98BD-2A4A373F85F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572717" y="562225"/>
            <a:ext cx="12699108"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ctr" anchorCtr="0" forceAA="0" compatLnSpc="1">
            <a:prstTxWarp prst="textNoShape">
              <a:avLst/>
            </a:prstTxWarp>
            <a:spAutoFit/>
          </a:bodyPr>
          <a:lstStyle/>
          <a:p>
            <a:pPr algn="ctr" defTabSz="555452">
              <a:lnSpc>
                <a:spcPct val="100000"/>
              </a:lnSpc>
              <a:spcBef>
                <a:spcPts val="0"/>
              </a:spcBef>
              <a:defRPr/>
            </a:pPr>
            <a:r>
              <a:rPr lang="es-ES" sz="4374" b="1">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Plan de Acción – FOGEDI</a:t>
            </a:r>
            <a:endParaRPr lang="es-CO" sz="4374" b="1">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grpSp>
        <p:nvGrpSpPr>
          <p:cNvPr id="5" name="Grupo 4" descr="Continuación Grafica 3 ">
            <a:extLst>
              <a:ext uri="{FF2B5EF4-FFF2-40B4-BE49-F238E27FC236}">
                <a16:creationId xmlns:a16="http://schemas.microsoft.com/office/drawing/2014/main" id="{8D4DF1AA-366C-B6D9-E2EF-85553FEF4D44}"/>
              </a:ext>
            </a:extLst>
          </p:cNvPr>
          <p:cNvGrpSpPr/>
          <p:nvPr/>
        </p:nvGrpSpPr>
        <p:grpSpPr>
          <a:xfrm>
            <a:off x="385250" y="1686560"/>
            <a:ext cx="7822092" cy="7934871"/>
            <a:chOff x="385319" y="1347536"/>
            <a:chExt cx="7945241" cy="8273895"/>
          </a:xfrm>
        </p:grpSpPr>
        <p:sp>
          <p:nvSpPr>
            <p:cNvPr id="9" name="Rectángulo 8"/>
            <p:cNvSpPr/>
            <p:nvPr/>
          </p:nvSpPr>
          <p:spPr>
            <a:xfrm>
              <a:off x="677563" y="9342124"/>
              <a:ext cx="7652997" cy="279307"/>
            </a:xfrm>
            <a:prstGeom prst="rect">
              <a:avLst/>
            </a:prstGeom>
          </p:spPr>
          <p:txBody>
            <a:bodyPr>
              <a:spAutoFit/>
            </a:bodyPr>
            <a:lstStyle/>
            <a:p>
              <a:pPr marL="0" marR="0" lvl="0" indent="0" algn="l" defTabSz="555452" rtl="0" eaLnBrk="1" fontAlgn="auto" latinLnBrk="0" hangingPunct="1">
                <a:lnSpc>
                  <a:spcPct val="100000"/>
                </a:lnSpc>
                <a:spcBef>
                  <a:spcPts val="0"/>
                </a:spcBef>
                <a:spcAft>
                  <a:spcPts val="0"/>
                </a:spcAft>
                <a:buClrTx/>
                <a:buSzTx/>
                <a:buFontTx/>
                <a:buNone/>
                <a:tabLst/>
                <a:defRPr/>
              </a:pPr>
              <a:r>
                <a:rPr kumimoji="0" lang="es-ES" sz="1215"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215"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6E50E885-1B7A-E2EE-5CC3-15F13197FA8A}"/>
                </a:ext>
              </a:extLst>
            </p:cNvPr>
            <p:cNvSpPr/>
            <p:nvPr/>
          </p:nvSpPr>
          <p:spPr>
            <a:xfrm>
              <a:off x="385319" y="1347536"/>
              <a:ext cx="426858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Continuación Gráfica 3 . Avance en las acciones del Plan de Acción   </a:t>
              </a:r>
            </a:p>
          </p:txBody>
        </p:sp>
      </p:grpSp>
      <p:graphicFrame>
        <p:nvGraphicFramePr>
          <p:cNvPr id="3" name="Tabla 2">
            <a:extLst>
              <a:ext uri="{FF2B5EF4-FFF2-40B4-BE49-F238E27FC236}">
                <a16:creationId xmlns:a16="http://schemas.microsoft.com/office/drawing/2014/main" id="{D3C4872D-62F1-8A56-A4F3-CAF7F8A232FF}"/>
              </a:ext>
            </a:extLst>
          </p:cNvPr>
          <p:cNvGraphicFramePr>
            <a:graphicFrameLocks noGrp="1"/>
          </p:cNvGraphicFramePr>
          <p:nvPr>
            <p:extLst>
              <p:ext uri="{D42A27DB-BD31-4B8C-83A1-F6EECF244321}">
                <p14:modId xmlns:p14="http://schemas.microsoft.com/office/powerpoint/2010/main" val="849371785"/>
              </p:ext>
            </p:extLst>
          </p:nvPr>
        </p:nvGraphicFramePr>
        <p:xfrm>
          <a:off x="1274562" y="2498061"/>
          <a:ext cx="12997263" cy="6430945"/>
        </p:xfrm>
        <a:graphic>
          <a:graphicData uri="http://schemas.openxmlformats.org/drawingml/2006/table">
            <a:tbl>
              <a:tblPr firstRow="1">
                <a:tableStyleId>{073A0DAA-6AF3-43AB-8588-CEC1D06C72B9}</a:tableStyleId>
              </a:tblPr>
              <a:tblGrid>
                <a:gridCol w="9541263">
                  <a:extLst>
                    <a:ext uri="{9D8B030D-6E8A-4147-A177-3AD203B41FA5}">
                      <a16:colId xmlns:a16="http://schemas.microsoft.com/office/drawing/2014/main" val="3717161672"/>
                    </a:ext>
                  </a:extLst>
                </a:gridCol>
                <a:gridCol w="3456000">
                  <a:extLst>
                    <a:ext uri="{9D8B030D-6E8A-4147-A177-3AD203B41FA5}">
                      <a16:colId xmlns:a16="http://schemas.microsoft.com/office/drawing/2014/main" val="2672741373"/>
                    </a:ext>
                  </a:extLst>
                </a:gridCol>
              </a:tblGrid>
              <a:tr h="338755">
                <a:tc>
                  <a:txBody>
                    <a:bodyPr/>
                    <a:lstStyle/>
                    <a:p>
                      <a:pPr algn="ctr" fontAlgn="t"/>
                      <a:r>
                        <a:rPr lang="es-MX" sz="2000" b="1" u="none" strike="noStrike">
                          <a:solidFill>
                            <a:schemeClr val="bg1"/>
                          </a:solidFill>
                          <a:effectLst/>
                          <a:latin typeface="Arial Narrow"/>
                        </a:rPr>
                        <a:t>Acciones del Plan de Acción </a:t>
                      </a:r>
                      <a:endParaRPr lang="es-MX" sz="2000" b="1" i="0" u="none" strike="noStrike">
                        <a:solidFill>
                          <a:schemeClr val="bg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es-CO" sz="2000" b="1" u="none" strike="noStrike">
                          <a:solidFill>
                            <a:schemeClr val="bg1"/>
                          </a:solidFill>
                          <a:effectLst/>
                          <a:latin typeface="Arial Narrow"/>
                        </a:rPr>
                        <a:t>Promedio de avance </a:t>
                      </a:r>
                      <a:endParaRPr lang="es-CO" sz="2000" b="1" i="0" u="none" strike="noStrike">
                        <a:solidFill>
                          <a:schemeClr val="bg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91613452"/>
                  </a:ext>
                </a:extLst>
              </a:tr>
              <a:tr h="692495">
                <a:tc>
                  <a:txBody>
                    <a:bodyPr/>
                    <a:lstStyle/>
                    <a:p>
                      <a:pPr algn="ctr" fontAlgn="b"/>
                      <a:r>
                        <a:rPr lang="es-MX" sz="2400" b="0" i="0" u="none" strike="noStrike">
                          <a:solidFill>
                            <a:srgbClr val="000000"/>
                          </a:solidFill>
                          <a:effectLst/>
                          <a:latin typeface="Arial Narrow"/>
                        </a:rPr>
                        <a:t>26. Implementar, gestionar y definir estrategias de seguridad de la información (Uso y apropiación, gestión de vulnerabilidades, continuidad de negocio)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b="0" i="0" u="none" strike="noStrike">
                          <a:solidFill>
                            <a:srgbClr val="000000"/>
                          </a:solidFill>
                          <a:effectLst/>
                          <a:latin typeface="Arial Narrow"/>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96540"/>
                  </a:ext>
                </a:extLst>
              </a:tr>
              <a:tr h="1034292">
                <a:tc>
                  <a:txBody>
                    <a:bodyPr/>
                    <a:lstStyle/>
                    <a:p>
                      <a:pPr algn="ctr" fontAlgn="b"/>
                      <a:r>
                        <a:rPr lang="es-MX" sz="2400" b="0" i="0" u="none" strike="noStrike">
                          <a:solidFill>
                            <a:srgbClr val="000000"/>
                          </a:solidFill>
                          <a:effectLst/>
                          <a:latin typeface="Arial Narrow"/>
                        </a:rPr>
                        <a:t>27. Mantener y robustecer la infraestructura tecnológica a partir de la integración de softwares institucionales y generar soluciones y adecuaciones tecnológicas a nivel administrativo y operativo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b="0" i="0" u="none" strike="noStrike">
                          <a:solidFill>
                            <a:srgbClr val="000000"/>
                          </a:solidFill>
                          <a:effectLst/>
                          <a:latin typeface="Arial Narrow"/>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6435987"/>
                  </a:ext>
                </a:extLst>
              </a:tr>
              <a:tr h="1034292">
                <a:tc>
                  <a:txBody>
                    <a:bodyPr/>
                    <a:lstStyle/>
                    <a:p>
                      <a:pPr algn="ctr" fontAlgn="b"/>
                      <a:r>
                        <a:rPr lang="es-MX" sz="2400" b="0" i="0" u="none" strike="noStrike">
                          <a:solidFill>
                            <a:srgbClr val="000000"/>
                          </a:solidFill>
                          <a:effectLst/>
                          <a:latin typeface="Arial Narrow"/>
                        </a:rPr>
                        <a:t>28. Planificar y establecer los objetivos a cumplir anualmente para evaluar y mejorar la eficacia de los procesos de operación y control a través de la evaluación independiente del sistema de control interno de la entidad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b="0" i="0" u="none" strike="noStrike">
                          <a:solidFill>
                            <a:srgbClr val="000000"/>
                          </a:solidFill>
                          <a:effectLst/>
                          <a:latin typeface="Arial Narrow"/>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4200086"/>
                  </a:ext>
                </a:extLst>
              </a:tr>
              <a:tr h="548640">
                <a:tc>
                  <a:txBody>
                    <a:bodyPr/>
                    <a:lstStyle/>
                    <a:p>
                      <a:pPr algn="ctr" fontAlgn="b"/>
                      <a:r>
                        <a:rPr lang="es-MX" sz="2400" b="0" i="0" u="none" strike="noStrike">
                          <a:solidFill>
                            <a:srgbClr val="000000"/>
                          </a:solidFill>
                          <a:effectLst/>
                          <a:latin typeface="Arial Narrow"/>
                        </a:rPr>
                        <a:t>29. Realizar diagnóstico y el plan de aseguramiento </a:t>
                      </a:r>
                      <a:r>
                        <a:rPr lang="es-MX" sz="2400" b="0" i="0" u="none" strike="noStrike" err="1">
                          <a:solidFill>
                            <a:srgbClr val="000000"/>
                          </a:solidFill>
                          <a:effectLst/>
                          <a:latin typeface="Arial Narrow"/>
                        </a:rPr>
                        <a:t>metrologico</a:t>
                      </a:r>
                      <a:r>
                        <a:rPr lang="es-MX" sz="2400" b="0" i="0" u="none" strike="noStrike">
                          <a:solidFill>
                            <a:srgbClr val="000000"/>
                          </a:solidFill>
                          <a:effectLst/>
                          <a:latin typeface="Arial Narrow"/>
                        </a:rPr>
                        <a:t> </a:t>
                      </a:r>
                      <a:endParaRPr lang="es-MX" sz="24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b="0" i="0" u="none" strike="noStrike">
                          <a:solidFill>
                            <a:srgbClr val="000000"/>
                          </a:solidFill>
                          <a:effectLst/>
                          <a:latin typeface="Arial Narrow"/>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4992994"/>
                  </a:ext>
                </a:extLst>
              </a:tr>
              <a:tr h="692495">
                <a:tc>
                  <a:txBody>
                    <a:bodyPr/>
                    <a:lstStyle/>
                    <a:p>
                      <a:pPr algn="ctr" fontAlgn="b"/>
                      <a:r>
                        <a:rPr lang="es-MX" sz="2400" b="0" i="0" u="none" strike="noStrike">
                          <a:solidFill>
                            <a:srgbClr val="000000"/>
                          </a:solidFill>
                          <a:effectLst/>
                          <a:latin typeface="Arial Narrow"/>
                        </a:rPr>
                        <a:t>30. Realizar la entrega de suministros y consumibles para la atención de emergencias en la UAECOB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b="0" i="0" u="none" strike="noStrike">
                          <a:solidFill>
                            <a:srgbClr val="000000"/>
                          </a:solidFill>
                          <a:effectLst/>
                          <a:latin typeface="Arial Narrow"/>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6120118"/>
                  </a:ext>
                </a:extLst>
              </a:tr>
              <a:tr h="692495">
                <a:tc>
                  <a:txBody>
                    <a:bodyPr/>
                    <a:lstStyle/>
                    <a:p>
                      <a:pPr algn="ctr" fontAlgn="b"/>
                      <a:r>
                        <a:rPr lang="es-MX" sz="2400" b="0" i="0" u="none" strike="noStrike">
                          <a:solidFill>
                            <a:srgbClr val="000000"/>
                          </a:solidFill>
                          <a:effectLst/>
                          <a:latin typeface="Arial Narrow"/>
                        </a:rPr>
                        <a:t>31. Realizar las revisiones técnicas y conceptos técnicos de seguridad humana y protección contra incendios.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b="0" i="0" u="none" strike="noStrike">
                          <a:solidFill>
                            <a:srgbClr val="000000"/>
                          </a:solidFill>
                          <a:effectLst/>
                          <a:latin typeface="Arial Narrow"/>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202746"/>
                  </a:ext>
                </a:extLst>
              </a:tr>
              <a:tr h="773753">
                <a:tc>
                  <a:txBody>
                    <a:bodyPr/>
                    <a:lstStyle/>
                    <a:p>
                      <a:pPr algn="ctr" fontAlgn="b"/>
                      <a:r>
                        <a:rPr lang="es-MX" sz="2400" b="0" i="0" u="none" strike="noStrike" kern="1200">
                          <a:solidFill>
                            <a:srgbClr val="000000"/>
                          </a:solidFill>
                          <a:effectLst/>
                          <a:latin typeface="Arial Narrow"/>
                          <a:ea typeface="+mn-ea"/>
                          <a:cs typeface="+mn-cs"/>
                        </a:rPr>
                        <a:t>32. Promover la transparencia institucional, difundiendo la ruta de denuncias de hechos de corrupción de la UAE Cuerpo Oficial de Bomberos, a través de correo electrónico y la página web de la entidad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341307" rtl="0" eaLnBrk="1" fontAlgn="b" latinLnBrk="0" hangingPunct="1"/>
                      <a:r>
                        <a:rPr lang="es-CO" sz="2400" b="0" i="0" u="none" strike="noStrike" kern="1200">
                          <a:solidFill>
                            <a:srgbClr val="000000"/>
                          </a:solidFill>
                          <a:effectLst/>
                          <a:latin typeface="Arial Narrow"/>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973224"/>
                  </a:ext>
                </a:extLst>
              </a:tr>
            </a:tbl>
          </a:graphicData>
        </a:graphic>
      </p:graphicFrame>
      <p:pic>
        <p:nvPicPr>
          <p:cNvPr id="6" name="Imagen 5" descr="imagen de alerta">
            <a:extLst>
              <a:ext uri="{FF2B5EF4-FFF2-40B4-BE49-F238E27FC236}">
                <a16:creationId xmlns:a16="http://schemas.microsoft.com/office/drawing/2014/main" id="{D79A4E6B-731B-BDA0-3C76-EDC123E459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894" t="43584" r="46070" b="44487"/>
          <a:stretch/>
        </p:blipFill>
        <p:spPr>
          <a:xfrm>
            <a:off x="13190617" y="2982515"/>
            <a:ext cx="528033" cy="440936"/>
          </a:xfrm>
          <a:prstGeom prst="rect">
            <a:avLst/>
          </a:prstGeom>
        </p:spPr>
      </p:pic>
      <p:pic>
        <p:nvPicPr>
          <p:cNvPr id="7" name="Imagen 6" descr="imagen de alerta">
            <a:extLst>
              <a:ext uri="{FF2B5EF4-FFF2-40B4-BE49-F238E27FC236}">
                <a16:creationId xmlns:a16="http://schemas.microsoft.com/office/drawing/2014/main" id="{E6C23B14-C6F8-FFDD-D215-9B0D244CE9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894" t="43584" r="46070" b="44487"/>
          <a:stretch/>
        </p:blipFill>
        <p:spPr>
          <a:xfrm>
            <a:off x="13059988" y="8405304"/>
            <a:ext cx="528033" cy="440936"/>
          </a:xfrm>
          <a:prstGeom prst="rect">
            <a:avLst/>
          </a:prstGeom>
        </p:spPr>
      </p:pic>
    </p:spTree>
    <p:extLst>
      <p:ext uri="{BB962C8B-B14F-4D97-AF65-F5344CB8AC3E}">
        <p14:creationId xmlns:p14="http://schemas.microsoft.com/office/powerpoint/2010/main" val="132171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C46DF5F-09AE-2E42-E162-D08DF3957274}"/>
              </a:ext>
              <a:ext uri="{C183D7F6-B498-43B3-948B-1728B52AA6E4}">
                <adec:decorative xmlns:adec="http://schemas.microsoft.com/office/drawing/2017/decorative" xmlns="" val="1"/>
              </a:ext>
            </a:extLst>
          </p:cNvPr>
          <p:cNvSpPr/>
          <p:nvPr/>
        </p:nvSpPr>
        <p:spPr>
          <a:xfrm>
            <a:off x="1347619" y="1376738"/>
            <a:ext cx="7874540" cy="801286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ítulo 11">
            <a:extLst>
              <a:ext uri="{FF2B5EF4-FFF2-40B4-BE49-F238E27FC236}">
                <a16:creationId xmlns:a16="http://schemas.microsoft.com/office/drawing/2014/main" id="{60F01E6F-C070-8A90-738D-AE7F5B9F0ACA}"/>
              </a:ext>
              <a:ext uri="{C183D7F6-B498-43B3-948B-1728B52AA6E4}">
                <adec:decorative xmlns:adec="http://schemas.microsoft.com/office/drawing/2017/decorative" xmlns="" val="1"/>
              </a:ext>
            </a:extLst>
          </p:cNvPr>
          <p:cNvSpPr>
            <a:spLocks noGrp="1"/>
          </p:cNvSpPr>
          <p:nvPr>
            <p:ph type="title" idx="4294967295"/>
          </p:nvPr>
        </p:nvSpPr>
        <p:spPr>
          <a:xfrm>
            <a:off x="10997894" y="608697"/>
            <a:ext cx="3474028"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a:ln>
                  <a:noFill/>
                </a:ln>
                <a:solidFill>
                  <a:prstClr val="white">
                    <a:lumMod val="50000"/>
                  </a:prstClr>
                </a:solidFill>
                <a:effectLst/>
                <a:uLnTx/>
                <a:uFillTx/>
                <a:latin typeface="Calibri"/>
                <a:ea typeface="+mn-ea"/>
                <a:cs typeface="+mn-cs"/>
              </a:rPr>
              <a:t>Actividades   </a:t>
            </a:r>
            <a:endParaRPr kumimoji="0" lang="es-MX" sz="45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10" name="Título 1">
            <a:extLst>
              <a:ext uri="{FF2B5EF4-FFF2-40B4-BE49-F238E27FC236}">
                <a16:creationId xmlns:a16="http://schemas.microsoft.com/office/drawing/2014/main" id="{AA20C9BE-0082-C517-FE8E-769ACAA0464B}"/>
              </a:ext>
              <a:ext uri="{C183D7F6-B498-43B3-948B-1728B52AA6E4}">
                <adec:decorative xmlns:adec="http://schemas.microsoft.com/office/drawing/2017/decorative" xmlns="" val="1"/>
              </a:ext>
            </a:extLst>
          </p:cNvPr>
          <p:cNvSpPr txBox="1">
            <a:spLocks/>
          </p:cNvSpPr>
          <p:nvPr/>
        </p:nvSpPr>
        <p:spPr>
          <a:xfrm>
            <a:off x="6160172" y="143718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mj-cs"/>
              </a:rPr>
              <a:t>Plan de Acción  </a:t>
            </a:r>
            <a:endParaRPr kumimoji="0" lang="es-CO"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mj-cs"/>
            </a:endParaRPr>
          </a:p>
        </p:txBody>
      </p:sp>
      <p:pic>
        <p:nvPicPr>
          <p:cNvPr id="9" name="Imagen 8">
            <a:extLst>
              <a:ext uri="{FF2B5EF4-FFF2-40B4-BE49-F238E27FC236}">
                <a16:creationId xmlns:a16="http://schemas.microsoft.com/office/drawing/2014/main" id="{ED7E1471-C163-84D6-D8C6-6CD29FE35D61}"/>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9867900" y="2699879"/>
            <a:ext cx="4873828" cy="5445539"/>
          </a:xfrm>
          <a:prstGeom prst="rect">
            <a:avLst/>
          </a:prstGeom>
        </p:spPr>
      </p:pic>
      <p:sp>
        <p:nvSpPr>
          <p:cNvPr id="4" name="Rectángulo 3">
            <a:extLst>
              <a:ext uri="{FF2B5EF4-FFF2-40B4-BE49-F238E27FC236}">
                <a16:creationId xmlns:a16="http://schemas.microsoft.com/office/drawing/2014/main" id="{DDB0E208-EBD6-18FA-DA53-267B800A69BF}"/>
              </a:ext>
              <a:ext uri="{C183D7F6-B498-43B3-948B-1728B52AA6E4}">
                <adec:decorative xmlns:adec="http://schemas.microsoft.com/office/drawing/2017/decorative" xmlns="" val="1"/>
              </a:ext>
            </a:extLst>
          </p:cNvPr>
          <p:cNvSpPr/>
          <p:nvPr/>
        </p:nvSpPr>
        <p:spPr>
          <a:xfrm>
            <a:off x="1541564" y="1561637"/>
            <a:ext cx="7486650" cy="767514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C0FC4F3E-49C2-DEB2-A92E-F4FC74378C39}"/>
              </a:ext>
              <a:ext uri="{C183D7F6-B498-43B3-948B-1728B52AA6E4}">
                <adec:decorative xmlns:adec="http://schemas.microsoft.com/office/drawing/2017/decorative" xmlns="" val="1"/>
              </a:ext>
            </a:extLst>
          </p:cNvPr>
          <p:cNvSpPr txBox="1"/>
          <p:nvPr/>
        </p:nvSpPr>
        <p:spPr>
          <a:xfrm>
            <a:off x="1758477" y="1877647"/>
            <a:ext cx="6942518" cy="698652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a:ln>
                  <a:noFill/>
                </a:ln>
                <a:solidFill>
                  <a:prstClr val="black"/>
                </a:solidFill>
                <a:effectLst/>
                <a:uLnTx/>
                <a:uFillTx/>
                <a:latin typeface="Arial Narrow"/>
              </a:rPr>
              <a:t>Concluido el tercer trimestre de la vigencia 2023 se identificó un avance del </a:t>
            </a:r>
            <a:r>
              <a:rPr kumimoji="0" lang="es-MX" sz="2800" b="1" i="0" u="none" strike="noStrike" kern="1200" cap="none" spc="0" normalizeH="0" baseline="0" noProof="0">
                <a:ln>
                  <a:noFill/>
                </a:ln>
                <a:solidFill>
                  <a:prstClr val="black"/>
                </a:solidFill>
                <a:effectLst/>
                <a:uLnTx/>
                <a:uFillTx/>
                <a:latin typeface="Arial Narrow"/>
              </a:rPr>
              <a:t>78,12% </a:t>
            </a:r>
            <a:r>
              <a:rPr kumimoji="0" lang="es-MX" sz="2800" b="0" i="0" u="none" strike="noStrike" kern="1200" cap="none" spc="0" normalizeH="0" baseline="0" noProof="0">
                <a:ln>
                  <a:noFill/>
                </a:ln>
                <a:solidFill>
                  <a:prstClr val="black"/>
                </a:solidFill>
                <a:effectLst/>
                <a:uLnTx/>
                <a:uFillTx/>
                <a:latin typeface="Arial Narrow"/>
              </a:rPr>
              <a:t>en el Plan de Acción institucional 2023, los avances se asocian a los siguientes datos: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MX" sz="2800" b="0" i="0" u="none" strike="noStrike" kern="1200" cap="none" spc="0" normalizeH="0" baseline="0" noProof="0">
                <a:ln>
                  <a:noFill/>
                </a:ln>
                <a:solidFill>
                  <a:prstClr val="black"/>
                </a:solidFill>
                <a:effectLst/>
                <a:uLnTx/>
                <a:uFillTx/>
                <a:latin typeface="Arial Narrow"/>
              </a:rPr>
              <a:t>De las 32 </a:t>
            </a:r>
            <a:r>
              <a:rPr lang="es-MX" sz="2800">
                <a:solidFill>
                  <a:prstClr val="black"/>
                </a:solidFill>
                <a:latin typeface="Arial Narrow"/>
              </a:rPr>
              <a:t>acciones</a:t>
            </a:r>
            <a:r>
              <a:rPr kumimoji="0" lang="es-MX" sz="2800" b="0" i="0" u="none" strike="noStrike" kern="1200" cap="none" spc="0" normalizeH="0" baseline="0" noProof="0">
                <a:ln>
                  <a:noFill/>
                </a:ln>
                <a:solidFill>
                  <a:prstClr val="black"/>
                </a:solidFill>
                <a:effectLst/>
                <a:uLnTx/>
                <a:uFillTx/>
                <a:latin typeface="Arial Narrow"/>
              </a:rPr>
              <a:t> definidas se identifica un avance igual o superior al 75% </a:t>
            </a:r>
            <a:r>
              <a:rPr lang="es-MX" sz="2800">
                <a:solidFill>
                  <a:prstClr val="black"/>
                </a:solidFill>
                <a:latin typeface="Arial Narrow"/>
              </a:rPr>
              <a:t>en</a:t>
            </a:r>
            <a:r>
              <a:rPr kumimoji="0" lang="es-MX" sz="2800" b="0" i="0" u="none" strike="noStrike" kern="1200" cap="none" spc="0" normalizeH="0" baseline="0" noProof="0">
                <a:ln>
                  <a:noFill/>
                </a:ln>
                <a:solidFill>
                  <a:prstClr val="black"/>
                </a:solidFill>
                <a:effectLst/>
                <a:uLnTx/>
                <a:uFillTx/>
                <a:latin typeface="Arial Narrow"/>
              </a:rPr>
              <a:t> 21 acciones.</a:t>
            </a:r>
            <a:endParaRPr lang="es-MX" sz="2800" b="0" i="0" u="none" strike="noStrike" kern="1200" cap="none" spc="0" normalizeH="0" baseline="0" noProof="0">
              <a:ln>
                <a:noFill/>
              </a:ln>
              <a:solidFill>
                <a:prstClr val="black"/>
              </a:solidFill>
              <a:effectLst/>
              <a:uLnTx/>
              <a:uFillTx/>
              <a:latin typeface="Arial Narrow"/>
            </a:endParaRPr>
          </a:p>
          <a:p>
            <a:pPr marL="285750" indent="-285750" algn="just" defTabSz="914400">
              <a:buFont typeface="Wingdings" panose="05000000000000000000" pitchFamily="2" charset="2"/>
              <a:buChar char="Ø"/>
              <a:defRPr/>
            </a:pPr>
            <a:r>
              <a:rPr lang="es-MX" sz="2800">
                <a:solidFill>
                  <a:prstClr val="black"/>
                </a:solidFill>
                <a:latin typeface="Arial Narrow"/>
              </a:rPr>
              <a:t>De las cuales 3 acciones cumplieron el 100%:</a:t>
            </a:r>
            <a:endParaRPr lang="es-MX" sz="2800">
              <a:solidFill>
                <a:prstClr val="black"/>
              </a:solidFill>
              <a:latin typeface="Arial Narrow" panose="020B0606020202030204" pitchFamily="34" charset="0"/>
              <a:ea typeface="Calibri"/>
              <a:cs typeface="Calibri"/>
            </a:endParaRPr>
          </a:p>
          <a:p>
            <a:pPr marL="514350" indent="-514350" algn="just" defTabSz="914400">
              <a:buAutoNum type="arabicPeriod"/>
              <a:defRPr/>
            </a:pPr>
            <a:r>
              <a:rPr kumimoji="0" lang="es-MX" sz="2800" b="0" i="0" u="none" strike="noStrike" kern="1200" cap="none" spc="0" normalizeH="0" baseline="0" noProof="0">
                <a:ln>
                  <a:noFill/>
                </a:ln>
                <a:solidFill>
                  <a:prstClr val="black"/>
                </a:solidFill>
                <a:effectLst/>
                <a:uLnTx/>
                <a:uFillTx/>
                <a:latin typeface="Arial Narrow"/>
              </a:rPr>
              <a:t>Finalizar adecuación de la estación Central</a:t>
            </a:r>
            <a:r>
              <a:rPr lang="es-MX" sz="2800">
                <a:solidFill>
                  <a:prstClr val="black"/>
                </a:solidFill>
                <a:latin typeface="Arial Narrow"/>
              </a:rPr>
              <a:t>.</a:t>
            </a:r>
            <a:endParaRPr lang="es-MX" sz="2800">
              <a:solidFill>
                <a:prstClr val="black"/>
              </a:solidFill>
              <a:latin typeface="Arial Narrow" panose="020B0606020202030204" pitchFamily="34" charset="0"/>
              <a:ea typeface="Calibri"/>
              <a:cs typeface="Calibri"/>
            </a:endParaRPr>
          </a:p>
          <a:p>
            <a:pPr marL="514350" indent="-514350" algn="just" defTabSz="914400">
              <a:buAutoNum type="arabicPeriod"/>
              <a:defRPr/>
            </a:pPr>
            <a:r>
              <a:rPr kumimoji="0" lang="es-MX" sz="2800" b="0" i="0" u="none" strike="noStrike" kern="1200" cap="none" spc="0" normalizeH="0" baseline="0" noProof="0">
                <a:ln>
                  <a:noFill/>
                </a:ln>
                <a:solidFill>
                  <a:prstClr val="black"/>
                </a:solidFill>
                <a:effectLst/>
                <a:uLnTx/>
                <a:uFillTx/>
                <a:latin typeface="Arial Narrow"/>
              </a:rPr>
              <a:t>Finalizar puesta en</a:t>
            </a:r>
            <a:r>
              <a:rPr lang="es-MX" sz="2800">
                <a:solidFill>
                  <a:prstClr val="black"/>
                </a:solidFill>
                <a:latin typeface="Arial Narrow"/>
              </a:rPr>
              <a:t> </a:t>
            </a:r>
            <a:r>
              <a:rPr kumimoji="0" lang="es-MX" sz="2800" b="0" i="0" u="none" strike="noStrike" kern="1200" cap="none" spc="0" normalizeH="0" baseline="0" noProof="0">
                <a:ln>
                  <a:noFill/>
                </a:ln>
                <a:solidFill>
                  <a:prstClr val="black"/>
                </a:solidFill>
                <a:effectLst/>
                <a:uLnTx/>
                <a:uFillTx/>
                <a:latin typeface="Arial Narrow"/>
              </a:rPr>
              <a:t> funcionamiento 1 nuevo espacio para el desarrollo de la academia bomberil</a:t>
            </a:r>
            <a:r>
              <a:rPr lang="es-MX" sz="2800">
                <a:solidFill>
                  <a:prstClr val="black"/>
                </a:solidFill>
                <a:latin typeface="Arial Narrow"/>
              </a:rPr>
              <a:t>.</a:t>
            </a:r>
            <a:endParaRPr lang="es-MX" sz="2800">
              <a:solidFill>
                <a:prstClr val="black"/>
              </a:solidFill>
              <a:latin typeface="Arial Narrow" panose="020B0606020202030204" pitchFamily="34" charset="0"/>
              <a:ea typeface="Calibri"/>
              <a:cs typeface="Calibri"/>
            </a:endParaRPr>
          </a:p>
          <a:p>
            <a:pPr marL="514350" indent="-514350" algn="just" defTabSz="914400">
              <a:buAutoNum type="arabicPeriod"/>
              <a:defRPr/>
            </a:pPr>
            <a:r>
              <a:rPr kumimoji="0" lang="es-MX" sz="2800" b="0" i="0" u="none" strike="noStrike" kern="1200" cap="none" spc="0" normalizeH="0" baseline="0" noProof="0">
                <a:ln>
                  <a:noFill/>
                </a:ln>
                <a:solidFill>
                  <a:prstClr val="black"/>
                </a:solidFill>
                <a:effectLst/>
                <a:uLnTx/>
                <a:uFillTx/>
                <a:latin typeface="Arial Narrow"/>
              </a:rPr>
              <a:t>Fortalecer la accesibilidad en los canales de atención de cara a la ciudadanía (portal de servicios para pago PSE, </a:t>
            </a:r>
            <a:r>
              <a:rPr kumimoji="0" lang="es-MX" sz="2800" b="0" i="0" u="none" strike="noStrike" kern="1200" cap="none" spc="0" normalizeH="0" baseline="0" noProof="0" err="1">
                <a:ln>
                  <a:noFill/>
                </a:ln>
                <a:solidFill>
                  <a:prstClr val="black"/>
                </a:solidFill>
                <a:effectLst/>
                <a:uLnTx/>
                <a:uFillTx/>
                <a:latin typeface="Arial Narrow"/>
              </a:rPr>
              <a:t>Digiturno</a:t>
            </a:r>
            <a:r>
              <a:rPr kumimoji="0" lang="es-MX" sz="2800" b="0" i="0" u="none" strike="noStrike" kern="1200" cap="none" spc="0" normalizeH="0" baseline="0" noProof="0">
                <a:ln>
                  <a:noFill/>
                </a:ln>
                <a:solidFill>
                  <a:prstClr val="black"/>
                </a:solidFill>
                <a:effectLst/>
                <a:uLnTx/>
                <a:uFillTx/>
                <a:latin typeface="Arial Narrow"/>
              </a:rPr>
              <a:t>, capacitaciones virtuales, interoperabilidad con Bogotá te escucha</a:t>
            </a:r>
            <a:r>
              <a:rPr lang="es-MX" sz="2800">
                <a:solidFill>
                  <a:prstClr val="black"/>
                </a:solidFill>
                <a:latin typeface="Arial Narrow"/>
              </a:rPr>
              <a:t>).</a:t>
            </a:r>
            <a:endParaRPr lang="es-MX" sz="2800" b="0" i="0" u="none" strike="noStrike" kern="1200" cap="none" spc="0" normalizeH="0" baseline="0" noProof="0">
              <a:ln>
                <a:noFill/>
              </a:ln>
              <a:solidFill>
                <a:prstClr val="black"/>
              </a:solidFill>
              <a:effectLst/>
              <a:uLnTx/>
              <a:uFillTx/>
              <a:latin typeface="Arial Narrow" panose="020B0606020202030204" pitchFamily="34" charset="0"/>
              <a:ea typeface="Calibri"/>
              <a:cs typeface="Calibri"/>
            </a:endParaRPr>
          </a:p>
        </p:txBody>
      </p:sp>
    </p:spTree>
    <p:extLst>
      <p:ext uri="{BB962C8B-B14F-4D97-AF65-F5344CB8AC3E}">
        <p14:creationId xmlns:p14="http://schemas.microsoft.com/office/powerpoint/2010/main" val="110531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DE8E21FC-4C59-4CBC-B873-9BB84A083A26}"/>
              </a:ext>
              <a:ext uri="{C183D7F6-B498-43B3-948B-1728B52AA6E4}">
                <adec:decorative xmlns:adec="http://schemas.microsoft.com/office/drawing/2017/decorative" xmlns="" val="1"/>
              </a:ext>
            </a:extLst>
          </p:cNvPr>
          <p:cNvSpPr/>
          <p:nvPr/>
        </p:nvSpPr>
        <p:spPr>
          <a:xfrm>
            <a:off x="0" y="1654684"/>
            <a:ext cx="15546388" cy="8405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descr="Resaltado titulo Plan de Accion- FOGED" title="Resaltado titulo Plan de Accion- FOGED">
            <a:extLst>
              <a:ext uri="{FF2B5EF4-FFF2-40B4-BE49-F238E27FC236}">
                <a16:creationId xmlns:a16="http://schemas.microsoft.com/office/drawing/2014/main" id="{3E5B226D-8D9C-3A39-98BD-2A4A373F85F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572717" y="56222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ES" sz="4374" b="1">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Plan de Acción – FOGEDI  (Observaciones) </a:t>
            </a:r>
            <a:endParaRPr lang="es-CO" sz="4374" b="1">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3" name="Rectángulo 2">
            <a:extLst>
              <a:ext uri="{FF2B5EF4-FFF2-40B4-BE49-F238E27FC236}">
                <a16:creationId xmlns:a16="http://schemas.microsoft.com/office/drawing/2014/main" id="{F790CFBC-CCF3-094E-6616-45574618F182}"/>
              </a:ext>
              <a:ext uri="{C183D7F6-B498-43B3-948B-1728B52AA6E4}">
                <adec:decorative xmlns:adec="http://schemas.microsoft.com/office/drawing/2017/decorative" xmlns="" val="1"/>
              </a:ext>
            </a:extLst>
          </p:cNvPr>
          <p:cNvSpPr/>
          <p:nvPr/>
        </p:nvSpPr>
        <p:spPr>
          <a:xfrm>
            <a:off x="1017775" y="2042705"/>
            <a:ext cx="7642900" cy="508961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B20AA996-61CF-38A0-D0E5-F206B415D322}"/>
              </a:ext>
            </a:extLst>
          </p:cNvPr>
          <p:cNvSpPr txBox="1"/>
          <p:nvPr/>
        </p:nvSpPr>
        <p:spPr>
          <a:xfrm>
            <a:off x="1352630" y="2133817"/>
            <a:ext cx="6729662" cy="5186035"/>
          </a:xfrm>
          <a:prstGeom prst="rect">
            <a:avLst/>
          </a:prstGeom>
          <a:noFill/>
        </p:spPr>
        <p:txBody>
          <a:bodyPr wrap="square" lIns="91440" tIns="45720" rIns="91440" bIns="45720" anchor="t">
            <a:spAutoFit/>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a:ln>
                  <a:noFill/>
                </a:ln>
                <a:solidFill>
                  <a:prstClr val="black"/>
                </a:solidFill>
                <a:effectLst/>
                <a:uLnTx/>
                <a:uFillTx/>
                <a:latin typeface="Arial Narrow"/>
                <a:ea typeface="+mn-ea"/>
                <a:cs typeface="+mn-cs"/>
              </a:rPr>
              <a:t>Se identifican dos acciones con un nivel bajo de avance en su implementación, estas son: </a:t>
            </a:r>
            <a:endParaRPr kumimoji="0" lang="es-CO" sz="2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kumimoji="0" lang="es-CO" sz="2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342900" marR="0" lvl="0" indent="-342900" algn="just"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r>
              <a:rPr kumimoji="0" lang="es-CO" sz="2800" b="0" i="0" u="none" strike="noStrike" kern="1200" cap="none" spc="0" normalizeH="0" baseline="0" noProof="0">
                <a:ln>
                  <a:noFill/>
                </a:ln>
                <a:solidFill>
                  <a:prstClr val="black"/>
                </a:solidFill>
                <a:effectLst/>
                <a:uLnTx/>
                <a:uFillTx/>
                <a:latin typeface="Arial Narrow"/>
                <a:ea typeface="+mn-ea"/>
                <a:cs typeface="+mn-cs"/>
              </a:rPr>
              <a:t> </a:t>
            </a:r>
            <a:r>
              <a:rPr kumimoji="0" lang="es-MX" sz="2800" b="0" i="0" u="none" strike="noStrike" kern="1200" cap="none" spc="0" normalizeH="0" baseline="0" noProof="0">
                <a:ln>
                  <a:noFill/>
                </a:ln>
                <a:solidFill>
                  <a:srgbClr val="000000"/>
                </a:solidFill>
                <a:effectLst/>
                <a:uLnTx/>
                <a:uFillTx/>
                <a:latin typeface="Arial Narrow"/>
                <a:ea typeface="+mn-ea"/>
                <a:cs typeface="+mn-cs"/>
              </a:rPr>
              <a:t>Implementar, gestionar y definir estrategias de seguridad de la información (Uso y apropiación, gestión de vulnerabilidades, continuidad de negocio)- Tics OAP</a:t>
            </a:r>
            <a:r>
              <a:rPr lang="es-MX" sz="2800">
                <a:solidFill>
                  <a:srgbClr val="000000"/>
                </a:solidFill>
                <a:latin typeface="Arial Narrow"/>
              </a:rPr>
              <a:t>.</a:t>
            </a:r>
            <a:endParaRPr lang="es-MX" sz="2800" b="0" i="0" u="none" strike="noStrike" kern="1200" cap="none" spc="0" normalizeH="0" baseline="0" noProof="0">
              <a:ln>
                <a:noFill/>
              </a:ln>
              <a:solidFill>
                <a:srgbClr val="000000"/>
              </a:solidFill>
              <a:effectLst/>
              <a:uLnTx/>
              <a:uFillTx/>
              <a:latin typeface="Arial Narrow"/>
            </a:endParaRPr>
          </a:p>
          <a:p>
            <a:pPr marL="342900" marR="0" lvl="0" indent="-342900" algn="just"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endParaRPr kumimoji="0" lang="es-MX" sz="2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342900" marR="0" lvl="0" indent="-342900" algn="just"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r>
              <a:rPr kumimoji="0" lang="es-MX" sz="2800" b="0" i="0" u="none" strike="noStrike" kern="1200" cap="none" spc="0" normalizeH="0" baseline="0" noProof="0">
                <a:ln>
                  <a:noFill/>
                </a:ln>
                <a:solidFill>
                  <a:srgbClr val="000000"/>
                </a:solidFill>
                <a:effectLst/>
                <a:uLnTx/>
                <a:uFillTx/>
                <a:latin typeface="Arial Narrow"/>
                <a:ea typeface="+mn-ea"/>
                <a:cs typeface="+mn-cs"/>
              </a:rPr>
              <a:t>Desarrollar el plan de continuidad de la operación sustentado en los planes de contingencia- Operativa</a:t>
            </a:r>
            <a:r>
              <a:rPr lang="es-MX" sz="2800">
                <a:solidFill>
                  <a:srgbClr val="000000"/>
                </a:solidFill>
                <a:latin typeface="Arial Narrow"/>
              </a:rPr>
              <a:t>.</a:t>
            </a:r>
            <a:endParaRPr lang="es-MX" sz="2800" b="0" i="0" u="none" strike="noStrike" kern="1200" cap="none" spc="0" normalizeH="0" baseline="0" noProof="0">
              <a:ln>
                <a:noFill/>
              </a:ln>
              <a:solidFill>
                <a:srgbClr val="000000"/>
              </a:solidFill>
              <a:effectLst/>
              <a:uLnTx/>
              <a:uFillTx/>
              <a:latin typeface="Arial Narrow"/>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kumimoji="0" lang="es-MX" sz="23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pic>
        <p:nvPicPr>
          <p:cNvPr id="6" name="Imagen 5" descr="imagen de alerta">
            <a:extLst>
              <a:ext uri="{FF2B5EF4-FFF2-40B4-BE49-F238E27FC236}">
                <a16:creationId xmlns:a16="http://schemas.microsoft.com/office/drawing/2014/main" id="{084D9EE5-580E-4E29-00D4-01BBCD0CE0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894" t="43584" r="46070" b="44487"/>
          <a:stretch/>
        </p:blipFill>
        <p:spPr>
          <a:xfrm>
            <a:off x="10787023" y="5263858"/>
            <a:ext cx="2237538" cy="1868465"/>
          </a:xfrm>
          <a:prstGeom prst="rect">
            <a:avLst/>
          </a:prstGeom>
        </p:spPr>
      </p:pic>
      <p:pic>
        <p:nvPicPr>
          <p:cNvPr id="8" name="Imagen 7">
            <a:extLst>
              <a:ext uri="{FF2B5EF4-FFF2-40B4-BE49-F238E27FC236}">
                <a16:creationId xmlns:a16="http://schemas.microsoft.com/office/drawing/2014/main" id="{10556718-DDAF-1DE3-E269-FE6FF221A576}"/>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462610" y="2071209"/>
            <a:ext cx="4886365" cy="3053028"/>
          </a:xfrm>
          <a:prstGeom prst="rect">
            <a:avLst/>
          </a:prstGeom>
        </p:spPr>
      </p:pic>
      <p:pic>
        <p:nvPicPr>
          <p:cNvPr id="9" name="Imagen 8">
            <a:extLst>
              <a:ext uri="{FF2B5EF4-FFF2-40B4-BE49-F238E27FC236}">
                <a16:creationId xmlns:a16="http://schemas.microsoft.com/office/drawing/2014/main" id="{EE7C4BEB-CA4E-A13E-BDEB-7EA915DE485F}"/>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3517316" y="7737493"/>
            <a:ext cx="9306411" cy="2032304"/>
          </a:xfrm>
          <a:prstGeom prst="rect">
            <a:avLst/>
          </a:prstGeom>
        </p:spPr>
      </p:pic>
    </p:spTree>
    <p:extLst>
      <p:ext uri="{BB962C8B-B14F-4D97-AF65-F5344CB8AC3E}">
        <p14:creationId xmlns:p14="http://schemas.microsoft.com/office/powerpoint/2010/main" val="2519362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afica separatoria resultados de planes institucionales" title="Grafica separatoria resultados de planes institucionales ">
            <a:extLst>
              <a:ext uri="{FF2B5EF4-FFF2-40B4-BE49-F238E27FC236}">
                <a16:creationId xmlns:a16="http://schemas.microsoft.com/office/drawing/2014/main" id="{288F78F7-5689-4BDD-A0BC-210011815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 y="0"/>
            <a:ext cx="15546388" cy="8504244"/>
          </a:xfrm>
          <a:prstGeom prst="rect">
            <a:avLst/>
          </a:prstGeom>
        </p:spPr>
      </p:pic>
      <p:sp>
        <p:nvSpPr>
          <p:cNvPr id="5" name="Rectángulo 4" descr="Portada Planes Institucionales " title="Portada Planes Institucionales ">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Planes Institucionales</a:t>
            </a:r>
            <a:endParaRPr kumimoji="0" lang="es-CO" sz="100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pic>
        <p:nvPicPr>
          <p:cNvPr id="9" name="Gráfico 8" descr="Logo de bomberos " title="Logo de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3200656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1818527" y="1843650"/>
            <a:ext cx="3425347" cy="6961487"/>
          </a:xfrm>
          <a:prstGeom prst="rect">
            <a:avLst/>
          </a:prstGeom>
        </p:spPr>
      </p:pic>
      <p:pic>
        <p:nvPicPr>
          <p:cNvPr id="4" name="Imagen 3"/>
          <p:cNvPicPr>
            <a:picLocks noChangeAspect="1"/>
          </p:cNvPicPr>
          <p:nvPr/>
        </p:nvPicPr>
        <p:blipFill>
          <a:blip r:embed="rId3"/>
          <a:stretch>
            <a:fillRect/>
          </a:stretch>
        </p:blipFill>
        <p:spPr>
          <a:xfrm>
            <a:off x="403433" y="1425413"/>
            <a:ext cx="11479191" cy="7498025"/>
          </a:xfrm>
          <a:prstGeom prst="rect">
            <a:avLst/>
          </a:prstGeom>
        </p:spPr>
      </p:pic>
      <p:graphicFrame>
        <p:nvGraphicFramePr>
          <p:cNvPr id="5" name="Gráfico 4">
            <a:extLst>
              <a:ext uri="{FF2B5EF4-FFF2-40B4-BE49-F238E27FC236}">
                <a16:creationId xmlns:a16="http://schemas.microsoft.com/office/drawing/2014/main" id="{C94E2B51-0F74-232B-55CB-DDADB8B32332}"/>
              </a:ext>
              <a:ext uri="{C183D7F6-B498-43B3-948B-1728B52AA6E4}">
                <adec:decorative xmlns:adec="http://schemas.microsoft.com/office/drawing/2017/decorative" xmlns="" val="1"/>
              </a:ext>
            </a:extLst>
          </p:cNvPr>
          <p:cNvGraphicFramePr>
            <a:graphicFrameLocks/>
          </p:cNvGraphicFramePr>
          <p:nvPr/>
        </p:nvGraphicFramePr>
        <p:xfrm>
          <a:off x="704918" y="1704215"/>
          <a:ext cx="14630397" cy="6433457"/>
        </p:xfrm>
        <a:graphic>
          <a:graphicData uri="http://schemas.openxmlformats.org/drawingml/2006/chart">
            <c:chart xmlns:c="http://schemas.openxmlformats.org/drawingml/2006/chart" xmlns:r="http://schemas.openxmlformats.org/officeDocument/2006/relationships" r:id="rId4"/>
          </a:graphicData>
        </a:graphic>
      </p:graphicFrame>
      <p:sp>
        <p:nvSpPr>
          <p:cNvPr id="12" name="Título 11">
            <a:extLst>
              <a:ext uri="{FF2B5EF4-FFF2-40B4-BE49-F238E27FC236}">
                <a16:creationId xmlns:a16="http://schemas.microsoft.com/office/drawing/2014/main" id="{60F01E6F-C070-8A90-738D-AE7F5B9F0ACA}"/>
              </a:ext>
              <a:ext uri="{C183D7F6-B498-43B3-948B-1728B52AA6E4}">
                <adec:decorative xmlns:adec="http://schemas.microsoft.com/office/drawing/2017/decorative" xmlns="" val="1"/>
              </a:ext>
            </a:extLst>
          </p:cNvPr>
          <p:cNvSpPr>
            <a:spLocks noGrp="1"/>
          </p:cNvSpPr>
          <p:nvPr>
            <p:ph type="title" idx="4294967295"/>
          </p:nvPr>
        </p:nvSpPr>
        <p:spPr>
          <a:xfrm>
            <a:off x="10795832" y="42036"/>
            <a:ext cx="4312591"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1462704" rtl="0" eaLnBrk="1" fontAlgn="auto" latinLnBrk="0" hangingPunct="1">
              <a:lnSpc>
                <a:spcPct val="100000"/>
              </a:lnSpc>
              <a:spcBef>
                <a:spcPts val="0"/>
              </a:spcBef>
              <a:spcAft>
                <a:spcPts val="0"/>
              </a:spcAft>
              <a:buClrTx/>
              <a:buSzTx/>
              <a:buFontTx/>
              <a:buNone/>
              <a:tabLst/>
              <a:defRPr/>
            </a:pPr>
            <a:r>
              <a:rPr kumimoji="0" lang="es-MX" sz="4400" b="0" i="0" u="none" strike="noStrike" kern="1200" cap="none" spc="0" normalizeH="0" baseline="0" noProof="0">
                <a:ln>
                  <a:noFill/>
                </a:ln>
                <a:solidFill>
                  <a:prstClr val="white">
                    <a:lumMod val="50000"/>
                  </a:prstClr>
                </a:solidFill>
                <a:effectLst/>
                <a:uLnTx/>
                <a:uFillTx/>
                <a:latin typeface="Calibri"/>
                <a:ea typeface="+mn-ea"/>
                <a:cs typeface="+mn-cs"/>
              </a:rPr>
              <a:t>Gráfica Avances    </a:t>
            </a:r>
          </a:p>
        </p:txBody>
      </p:sp>
      <p:sp>
        <p:nvSpPr>
          <p:cNvPr id="10" name="Título 1">
            <a:extLst>
              <a:ext uri="{FF2B5EF4-FFF2-40B4-BE49-F238E27FC236}">
                <a16:creationId xmlns:a16="http://schemas.microsoft.com/office/drawing/2014/main" id="{AA20C9BE-0082-C517-FE8E-769ACAA0464B}"/>
              </a:ext>
              <a:ext uri="{C183D7F6-B498-43B3-948B-1728B52AA6E4}">
                <adec:decorative xmlns:adec="http://schemas.microsoft.com/office/drawing/2017/decorative" xmlns="" val="1"/>
              </a:ext>
            </a:extLst>
          </p:cNvPr>
          <p:cNvSpPr txBox="1">
            <a:spLocks/>
          </p:cNvSpPr>
          <p:nvPr/>
        </p:nvSpPr>
        <p:spPr>
          <a:xfrm>
            <a:off x="5001136" y="721236"/>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mj-cs"/>
              </a:rPr>
              <a:t>Planes Institucionales - FOGEDI  </a:t>
            </a:r>
            <a:endParaRPr kumimoji="0" lang="es-CO"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mj-cs"/>
            </a:endParaRPr>
          </a:p>
        </p:txBody>
      </p:sp>
      <p:grpSp>
        <p:nvGrpSpPr>
          <p:cNvPr id="2" name="Grupo 1">
            <a:extLst>
              <a:ext uri="{FF2B5EF4-FFF2-40B4-BE49-F238E27FC236}">
                <a16:creationId xmlns:a16="http://schemas.microsoft.com/office/drawing/2014/main" id="{1E39CDFC-7EA1-0F43-EEA1-6BAC048AB81C}"/>
              </a:ext>
              <a:ext uri="{C183D7F6-B498-43B3-948B-1728B52AA6E4}">
                <adec:decorative xmlns:adec="http://schemas.microsoft.com/office/drawing/2017/decorative" xmlns="" val="1"/>
              </a:ext>
            </a:extLst>
          </p:cNvPr>
          <p:cNvGrpSpPr/>
          <p:nvPr/>
        </p:nvGrpSpPr>
        <p:grpSpPr>
          <a:xfrm>
            <a:off x="403433" y="1885350"/>
            <a:ext cx="14569979" cy="7425329"/>
            <a:chOff x="266416" y="3578135"/>
            <a:chExt cx="14584810" cy="6918444"/>
          </a:xfrm>
        </p:grpSpPr>
        <p:sp>
          <p:nvSpPr>
            <p:cNvPr id="19" name="Rectángulo 18">
              <a:extLst>
                <a:ext uri="{FF2B5EF4-FFF2-40B4-BE49-F238E27FC236}">
                  <a16:creationId xmlns:a16="http://schemas.microsoft.com/office/drawing/2014/main" id="{50238014-76C1-7325-56D3-F68CF5B6FA9B}"/>
                </a:ext>
              </a:extLst>
            </p:cNvPr>
            <p:cNvSpPr/>
            <p:nvPr/>
          </p:nvSpPr>
          <p:spPr>
            <a:xfrm>
              <a:off x="441887" y="3578135"/>
              <a:ext cx="297961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Gráfica 4. % de avance Planes Institucionales *  </a:t>
              </a:r>
            </a:p>
          </p:txBody>
        </p:sp>
        <p:cxnSp>
          <p:nvCxnSpPr>
            <p:cNvPr id="9" name="Conector recto 8" descr="Línea de referencia avance 25% primer trimestre">
              <a:extLst>
                <a:ext uri="{FF2B5EF4-FFF2-40B4-BE49-F238E27FC236}">
                  <a16:creationId xmlns:a16="http://schemas.microsoft.com/office/drawing/2014/main" id="{BE9982CC-5996-5629-EF12-2093A6BC95CF}"/>
                </a:ext>
              </a:extLst>
            </p:cNvPr>
            <p:cNvCxnSpPr>
              <a:cxnSpLocks/>
            </p:cNvCxnSpPr>
            <p:nvPr/>
          </p:nvCxnSpPr>
          <p:spPr>
            <a:xfrm>
              <a:off x="406900" y="6235643"/>
              <a:ext cx="14444326" cy="2811"/>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32BB1242-2534-4A91-5324-1D0E1576A5F5}"/>
                </a:ext>
              </a:extLst>
            </p:cNvPr>
            <p:cNvSpPr txBox="1"/>
            <p:nvPr/>
          </p:nvSpPr>
          <p:spPr>
            <a:xfrm>
              <a:off x="266416" y="10219579"/>
              <a:ext cx="7044081" cy="277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a:ln>
                    <a:noFill/>
                  </a:ln>
                  <a:solidFill>
                    <a:prstClr val="black"/>
                  </a:solidFill>
                  <a:effectLst/>
                  <a:uLnTx/>
                  <a:uFillTx/>
                  <a:latin typeface="Calibri"/>
                  <a:ea typeface="+mn-ea"/>
                  <a:cs typeface="+mn-cs"/>
                </a:rPr>
                <a:t>Fuente: Oficina Asesora de Planeación – U.A.E Cuerpo Oficial de Bomberos de Bogotá </a:t>
              </a:r>
              <a:endParaRPr kumimoji="0" lang="es-CO" sz="1200" b="0" i="1" u="none" strike="noStrike" kern="1200" cap="none" spc="0" normalizeH="0" baseline="0" noProof="0">
                <a:ln>
                  <a:noFill/>
                </a:ln>
                <a:solidFill>
                  <a:prstClr val="black"/>
                </a:solidFill>
                <a:effectLst/>
                <a:uLnTx/>
                <a:uFillTx/>
                <a:latin typeface="Calibri"/>
                <a:ea typeface="+mn-ea"/>
                <a:cs typeface="+mn-cs"/>
              </a:endParaRPr>
            </a:p>
          </p:txBody>
        </p:sp>
      </p:grpSp>
      <p:cxnSp>
        <p:nvCxnSpPr>
          <p:cNvPr id="3" name="Conector recto 2">
            <a:extLst>
              <a:ext uri="{FF2B5EF4-FFF2-40B4-BE49-F238E27FC236}">
                <a16:creationId xmlns:a16="http://schemas.microsoft.com/office/drawing/2014/main" id="{665A0A1A-DC62-E763-0EDC-98C064BFA0D8}"/>
              </a:ext>
              <a:ext uri="{C183D7F6-B498-43B3-948B-1728B52AA6E4}">
                <adec:decorative xmlns:adec="http://schemas.microsoft.com/office/drawing/2017/decorative" xmlns="" val="1"/>
              </a:ext>
            </a:extLst>
          </p:cNvPr>
          <p:cNvCxnSpPr>
            <a:cxnSpLocks/>
          </p:cNvCxnSpPr>
          <p:nvPr/>
        </p:nvCxnSpPr>
        <p:spPr>
          <a:xfrm>
            <a:off x="543774" y="6799356"/>
            <a:ext cx="14499341" cy="38766"/>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00770425-E421-8B54-190E-02D2DD3F8352}"/>
              </a:ext>
              <a:ext uri="{C183D7F6-B498-43B3-948B-1728B52AA6E4}">
                <adec:decorative xmlns:adec="http://schemas.microsoft.com/office/drawing/2017/decorative" xmlns="" val="1"/>
              </a:ext>
            </a:extLst>
          </p:cNvPr>
          <p:cNvSpPr txBox="1"/>
          <p:nvPr/>
        </p:nvSpPr>
        <p:spPr>
          <a:xfrm>
            <a:off x="352694" y="9445705"/>
            <a:ext cx="147557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La numeración de los planes corresponde a una estandarización interna, razón por la cual pueden no evidenciarse algunos consecutivos, debido a que , planes como el estandarizado con el numero 11 plan de tratamiento de riesgos son metodológicos, mientras que otros como los planes de mejoramiento son medidos por la Oficina de Control Interno.</a:t>
            </a:r>
            <a:endParaRPr kumimoji="0" lang="es-CO"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6" name="CuadroTexto 5">
            <a:extLst>
              <a:ext uri="{FF2B5EF4-FFF2-40B4-BE49-F238E27FC236}">
                <a16:creationId xmlns:a16="http://schemas.microsoft.com/office/drawing/2014/main" id="{EFD7935C-973A-0402-59F9-759C78873A57}"/>
              </a:ext>
              <a:ext uri="{C183D7F6-B498-43B3-948B-1728B52AA6E4}">
                <adec:decorative xmlns:adec="http://schemas.microsoft.com/office/drawing/2017/decorative" xmlns="" val="1"/>
              </a:ext>
            </a:extLst>
          </p:cNvPr>
          <p:cNvSpPr txBox="1"/>
          <p:nvPr/>
        </p:nvSpPr>
        <p:spPr>
          <a:xfrm>
            <a:off x="12466239" y="2678787"/>
            <a:ext cx="42733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a:ln>
                  <a:noFill/>
                </a:ln>
                <a:solidFill>
                  <a:prstClr val="black"/>
                </a:solidFill>
                <a:effectLst/>
                <a:uLnTx/>
                <a:uFillTx/>
                <a:latin typeface="Calibri"/>
                <a:ea typeface="+mn-ea"/>
                <a:cs typeface="+mn-cs"/>
              </a:rPr>
              <a:t>Línea de referencia avance del 75%</a:t>
            </a:r>
          </a:p>
        </p:txBody>
      </p:sp>
      <p:cxnSp>
        <p:nvCxnSpPr>
          <p:cNvPr id="17" name="Conector recto 16" descr="Línea de referencia avance 25% primer trimestre">
            <a:extLst>
              <a:ext uri="{FF2B5EF4-FFF2-40B4-BE49-F238E27FC236}">
                <a16:creationId xmlns:a16="http://schemas.microsoft.com/office/drawing/2014/main" id="{BE9982CC-5996-5629-EF12-2093A6BC95CF}"/>
              </a:ext>
            </a:extLst>
          </p:cNvPr>
          <p:cNvCxnSpPr>
            <a:cxnSpLocks/>
          </p:cNvCxnSpPr>
          <p:nvPr/>
        </p:nvCxnSpPr>
        <p:spPr>
          <a:xfrm>
            <a:off x="613477" y="3009492"/>
            <a:ext cx="14429638" cy="3017"/>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92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42014AC3-8805-9E09-1AFC-2CAAC2DF3399}"/>
              </a:ext>
              <a:ext uri="{C183D7F6-B498-43B3-948B-1728B52AA6E4}">
                <adec:decorative xmlns:adec="http://schemas.microsoft.com/office/drawing/2017/decorative" xmlns="" val="1"/>
              </a:ext>
            </a:extLst>
          </p:cNvPr>
          <p:cNvSpPr/>
          <p:nvPr/>
        </p:nvSpPr>
        <p:spPr>
          <a:xfrm>
            <a:off x="13106940" y="75193"/>
            <a:ext cx="2321276" cy="830997"/>
          </a:xfrm>
          <a:prstGeom prst="rect">
            <a:avLst/>
          </a:prstGeom>
        </p:spPr>
        <p:txBody>
          <a:bodyPr wrap="none">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a:ln>
                  <a:noFill/>
                </a:ln>
                <a:solidFill>
                  <a:prstClr val="white">
                    <a:lumMod val="50000"/>
                  </a:prstClr>
                </a:solidFill>
                <a:effectLst/>
                <a:uLnTx/>
                <a:uFillTx/>
                <a:latin typeface="Calibri"/>
                <a:ea typeface="+mn-ea"/>
                <a:cs typeface="+mn-cs"/>
              </a:rPr>
              <a:t>Temas    </a:t>
            </a:r>
            <a:endParaRPr kumimoji="0" lang="es-MX" sz="45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9" name="Título 3">
            <a:extLst>
              <a:ext uri="{FF2B5EF4-FFF2-40B4-BE49-F238E27FC236}">
                <a16:creationId xmlns:a16="http://schemas.microsoft.com/office/drawing/2014/main" id="{5CF4C3DA-0CAC-DCE1-184D-2661D3335818}"/>
              </a:ext>
              <a:ext uri="{C183D7F6-B498-43B3-948B-1728B52AA6E4}">
                <adec:decorative xmlns:adec="http://schemas.microsoft.com/office/drawing/2017/decorative" xmlns="" val="1"/>
              </a:ext>
            </a:extLst>
          </p:cNvPr>
          <p:cNvSpPr txBox="1">
            <a:spLocks noGrp="1"/>
          </p:cNvSpPr>
          <p:nvPr>
            <p:ph type="title" idx="4294967295"/>
          </p:nvPr>
        </p:nvSpPr>
        <p:spPr>
          <a:xfrm>
            <a:off x="3162245" y="321419"/>
            <a:ext cx="9668534" cy="112784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6600" b="1" i="0" u="none" strike="noStrike" kern="1200" cap="none" spc="0" normalizeH="0" baseline="0" noProof="0">
                <a:ln>
                  <a:noFill/>
                </a:ln>
                <a:solidFill>
                  <a:srgbClr val="C00000"/>
                </a:solidFill>
                <a:uLnTx/>
                <a:uFillTx/>
                <a:latin typeface="Impact" panose="020B0806030902050204" pitchFamily="34" charset="0"/>
                <a:ea typeface="+mn-ea"/>
                <a:cs typeface="+mn-cs"/>
              </a:rPr>
              <a:t>Contenido del informe</a:t>
            </a:r>
            <a:endParaRPr kumimoji="0" lang="es-CO" sz="6600" b="0" i="0" u="none" strike="noStrike" kern="1200" cap="none" spc="0" normalizeH="0" baseline="0" noProof="0">
              <a:ln>
                <a:noFill/>
              </a:ln>
              <a:solidFill>
                <a:srgbClr val="C00000"/>
              </a:solidFill>
              <a:uLnTx/>
              <a:uFillTx/>
              <a:latin typeface="Impact" panose="020B0806030902050204" pitchFamily="34" charset="0"/>
              <a:ea typeface="+mn-ea"/>
              <a:cs typeface="+mn-cs"/>
            </a:endParaRPr>
          </a:p>
        </p:txBody>
      </p:sp>
      <p:graphicFrame>
        <p:nvGraphicFramePr>
          <p:cNvPr id="10" name="Diagrama 9">
            <a:extLst>
              <a:ext uri="{FF2B5EF4-FFF2-40B4-BE49-F238E27FC236}">
                <a16:creationId xmlns:a16="http://schemas.microsoft.com/office/drawing/2014/main" id="{80494E40-2C64-196D-9513-099985F0FDE9}"/>
              </a:ext>
              <a:ext uri="{C183D7F6-B498-43B3-948B-1728B52AA6E4}">
                <adec:decorative xmlns:adec="http://schemas.microsoft.com/office/drawing/2017/decorative" xmlns="" val="1"/>
              </a:ext>
            </a:extLst>
          </p:cNvPr>
          <p:cNvGraphicFramePr/>
          <p:nvPr/>
        </p:nvGraphicFramePr>
        <p:xfrm>
          <a:off x="-1143114" y="1937027"/>
          <a:ext cx="9668533" cy="6681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Conector recto 10">
            <a:extLst>
              <a:ext uri="{FF2B5EF4-FFF2-40B4-BE49-F238E27FC236}">
                <a16:creationId xmlns:a16="http://schemas.microsoft.com/office/drawing/2014/main" id="{4787D1C6-6B31-EA61-B7C8-0EC1B779AC9B}"/>
              </a:ext>
              <a:ext uri="{C183D7F6-B498-43B3-948B-1728B52AA6E4}">
                <adec:decorative xmlns:adec="http://schemas.microsoft.com/office/drawing/2017/decorative" xmlns="" val="1"/>
              </a:ext>
            </a:extLst>
          </p:cNvPr>
          <p:cNvCxnSpPr>
            <a:cxnSpLocks/>
          </p:cNvCxnSpPr>
          <p:nvPr/>
        </p:nvCxnSpPr>
        <p:spPr>
          <a:xfrm flipH="1">
            <a:off x="7773194" y="1893226"/>
            <a:ext cx="7147" cy="6681447"/>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0571FA47-B797-53A6-69FA-B0F9867AC64A}"/>
              </a:ext>
              <a:ext uri="{C183D7F6-B498-43B3-948B-1728B52AA6E4}">
                <adec:decorative xmlns:adec="http://schemas.microsoft.com/office/drawing/2017/decorative" xmlns="" val="1"/>
              </a:ext>
            </a:extLst>
          </p:cNvPr>
          <p:cNvSpPr txBox="1"/>
          <p:nvPr/>
        </p:nvSpPr>
        <p:spPr>
          <a:xfrm>
            <a:off x="9807741" y="1356776"/>
            <a:ext cx="2502759" cy="400110"/>
          </a:xfrm>
          <a:prstGeom prst="rect">
            <a:avLst/>
          </a:prstGeom>
          <a:noFill/>
        </p:spPr>
        <p:txBody>
          <a:bodyPr wrap="square" rtlCol="0">
            <a:spAutoFit/>
          </a:bodyPr>
          <a:lstStyle/>
          <a:p>
            <a:pPr marL="0" marR="0" lvl="0" indent="0" algn="l" defTabSz="555452"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a:ln>
                  <a:noFill/>
                </a:ln>
                <a:solidFill>
                  <a:prstClr val="black"/>
                </a:solidFill>
                <a:effectLst/>
                <a:uLnTx/>
                <a:uFillTx/>
                <a:latin typeface="Calibri"/>
                <a:ea typeface="+mn-ea"/>
                <a:cs typeface="+mn-cs"/>
              </a:rPr>
              <a:t>Índice de Tablas</a:t>
            </a:r>
          </a:p>
        </p:txBody>
      </p:sp>
      <p:sp>
        <p:nvSpPr>
          <p:cNvPr id="13" name="CuadroTexto 12">
            <a:hlinkClick r:id="rId7" action="ppaction://hlinksldjump"/>
            <a:extLst>
              <a:ext uri="{FF2B5EF4-FFF2-40B4-BE49-F238E27FC236}">
                <a16:creationId xmlns:a16="http://schemas.microsoft.com/office/drawing/2014/main" id="{52191FE4-A3B0-56B1-1B44-B54D2CE7DEBC}"/>
              </a:ext>
              <a:ext uri="{C183D7F6-B498-43B3-948B-1728B52AA6E4}">
                <adec:decorative xmlns:adec="http://schemas.microsoft.com/office/drawing/2017/decorative" xmlns="" val="1"/>
              </a:ext>
            </a:extLst>
          </p:cNvPr>
          <p:cNvSpPr txBox="1"/>
          <p:nvPr/>
        </p:nvSpPr>
        <p:spPr>
          <a:xfrm>
            <a:off x="8397496" y="1793531"/>
            <a:ext cx="6087641" cy="400110"/>
          </a:xfrm>
          <a:prstGeom prst="rect">
            <a:avLst/>
          </a:prstGeom>
          <a:noFill/>
        </p:spPr>
        <p:txBody>
          <a:bodyPr wrap="square" rtlCol="0">
            <a:spAutoFit/>
          </a:bodyPr>
          <a:lstStyle/>
          <a:p>
            <a:pPr marL="0" marR="0" lvl="0" indent="0" algn="l" defTabSz="555452" rtl="0" eaLnBrk="1" fontAlgn="auto" latinLnBrk="0" hangingPunct="1">
              <a:lnSpc>
                <a:spcPct val="100000"/>
              </a:lnSpc>
              <a:spcBef>
                <a:spcPts val="0"/>
              </a:spcBef>
              <a:spcAft>
                <a:spcPts val="0"/>
              </a:spcAft>
              <a:buClrTx/>
              <a:buSzTx/>
              <a:buFontTx/>
              <a:buNone/>
              <a:tabLst/>
              <a:defRPr/>
            </a:pPr>
            <a:r>
              <a:rPr kumimoji="0" lang="es-CO" sz="2000" b="0" i="1" u="none" strike="noStrike" kern="1200" cap="none" spc="0" normalizeH="0" baseline="0" noProof="0">
                <a:ln>
                  <a:noFill/>
                </a:ln>
                <a:solidFill>
                  <a:prstClr val="black"/>
                </a:solidFill>
                <a:effectLst/>
                <a:uLnTx/>
                <a:uFillTx/>
                <a:latin typeface="Calibri"/>
                <a:ea typeface="+mn-ea"/>
                <a:cs typeface="+mn-cs"/>
              </a:rPr>
              <a:t>Tabla 1. alineación proyectos estratégicos PEI. </a:t>
            </a:r>
          </a:p>
        </p:txBody>
      </p:sp>
      <p:sp>
        <p:nvSpPr>
          <p:cNvPr id="14" name="CuadroTexto 13">
            <a:extLst>
              <a:ext uri="{FF2B5EF4-FFF2-40B4-BE49-F238E27FC236}">
                <a16:creationId xmlns:a16="http://schemas.microsoft.com/office/drawing/2014/main" id="{B618B4F0-BDD6-1362-9291-ED4F78817CDA}"/>
              </a:ext>
              <a:ext uri="{C183D7F6-B498-43B3-948B-1728B52AA6E4}">
                <adec:decorative xmlns:adec="http://schemas.microsoft.com/office/drawing/2017/decorative" xmlns="" val="1"/>
              </a:ext>
            </a:extLst>
          </p:cNvPr>
          <p:cNvSpPr txBox="1"/>
          <p:nvPr/>
        </p:nvSpPr>
        <p:spPr>
          <a:xfrm>
            <a:off x="8397496" y="2184655"/>
            <a:ext cx="4680741" cy="400110"/>
          </a:xfrm>
          <a:prstGeom prst="rect">
            <a:avLst/>
          </a:prstGeom>
          <a:noFill/>
        </p:spPr>
        <p:txBody>
          <a:bodyPr wrap="square" rtlCol="0">
            <a:spAutoFit/>
          </a:bodyPr>
          <a:lstStyle/>
          <a:p>
            <a:pPr marL="0" marR="0" lvl="0" indent="0" algn="l" defTabSz="555452" rtl="0" eaLnBrk="1" fontAlgn="auto" latinLnBrk="0" hangingPunct="1">
              <a:lnSpc>
                <a:spcPct val="100000"/>
              </a:lnSpc>
              <a:spcBef>
                <a:spcPts val="0"/>
              </a:spcBef>
              <a:spcAft>
                <a:spcPts val="0"/>
              </a:spcAft>
              <a:buClrTx/>
              <a:buSzTx/>
              <a:buFontTx/>
              <a:buNone/>
              <a:tabLst/>
              <a:defRPr/>
            </a:pPr>
            <a:r>
              <a:rPr kumimoji="0" lang="es-CO" sz="2000" b="0" i="1" u="none" strike="noStrike" kern="1200" cap="none" spc="0" normalizeH="0" baseline="0" noProof="0">
                <a:ln>
                  <a:noFill/>
                </a:ln>
                <a:solidFill>
                  <a:prstClr val="black"/>
                </a:solidFill>
                <a:effectLst/>
                <a:uLnTx/>
                <a:uFillTx/>
                <a:latin typeface="Calibri"/>
                <a:ea typeface="+mn-ea"/>
                <a:cs typeface="+mn-cs"/>
              </a:rPr>
              <a:t>Tabla 2. Indicadores de Impacto PEI. </a:t>
            </a:r>
          </a:p>
        </p:txBody>
      </p:sp>
      <p:sp>
        <p:nvSpPr>
          <p:cNvPr id="16" name="Rectángulo 15">
            <a:extLst>
              <a:ext uri="{FF2B5EF4-FFF2-40B4-BE49-F238E27FC236}">
                <a16:creationId xmlns:a16="http://schemas.microsoft.com/office/drawing/2014/main" id="{638F9BB7-99A1-92C4-5C8C-62AB9A567A22}"/>
              </a:ext>
              <a:ext uri="{C183D7F6-B498-43B3-948B-1728B52AA6E4}">
                <adec:decorative xmlns:adec="http://schemas.microsoft.com/office/drawing/2017/decorative" xmlns="" val="1"/>
              </a:ext>
            </a:extLst>
          </p:cNvPr>
          <p:cNvSpPr/>
          <p:nvPr/>
        </p:nvSpPr>
        <p:spPr>
          <a:xfrm>
            <a:off x="8405885" y="2575779"/>
            <a:ext cx="4245073" cy="400110"/>
          </a:xfrm>
          <a:prstGeom prst="rect">
            <a:avLst/>
          </a:prstGeom>
        </p:spPr>
        <p:txBody>
          <a:bodyPr wrap="none">
            <a:spAutoFit/>
          </a:bodyPr>
          <a:lstStyle/>
          <a:p>
            <a:pPr marL="0" marR="0" lvl="0" indent="0" algn="l" defTabSz="555452" rtl="0" eaLnBrk="1" fontAlgn="auto" latinLnBrk="0" hangingPunct="1">
              <a:lnSpc>
                <a:spcPct val="100000"/>
              </a:lnSpc>
              <a:spcBef>
                <a:spcPts val="0"/>
              </a:spcBef>
              <a:spcAft>
                <a:spcPts val="0"/>
              </a:spcAft>
              <a:buClrTx/>
              <a:buSzTx/>
              <a:buFontTx/>
              <a:buNone/>
              <a:tabLst/>
              <a:defRPr/>
            </a:pPr>
            <a:r>
              <a:rPr kumimoji="0" lang="es-CO" sz="2000" b="0" i="1" u="none" strike="noStrike" kern="1200" cap="none" spc="0" normalizeH="0" baseline="0" noProof="0">
                <a:ln>
                  <a:noFill/>
                </a:ln>
                <a:solidFill>
                  <a:prstClr val="black"/>
                </a:solidFill>
                <a:effectLst/>
                <a:uLnTx/>
                <a:uFillTx/>
                <a:latin typeface="Calibri"/>
                <a:ea typeface="+mn-ea"/>
                <a:cs typeface="+mn-cs"/>
              </a:rPr>
              <a:t>Tabla 3. Indicadores de Plan de Acción. </a:t>
            </a:r>
          </a:p>
        </p:txBody>
      </p:sp>
      <p:sp>
        <p:nvSpPr>
          <p:cNvPr id="17" name="Rectángulo 16">
            <a:extLst>
              <a:ext uri="{FF2B5EF4-FFF2-40B4-BE49-F238E27FC236}">
                <a16:creationId xmlns:a16="http://schemas.microsoft.com/office/drawing/2014/main" id="{22C27656-E6C0-9353-38EA-5D2A7183DE63}"/>
              </a:ext>
              <a:ext uri="{C183D7F6-B498-43B3-948B-1728B52AA6E4}">
                <adec:decorative xmlns:adec="http://schemas.microsoft.com/office/drawing/2017/decorative" xmlns="" val="1"/>
              </a:ext>
            </a:extLst>
          </p:cNvPr>
          <p:cNvSpPr/>
          <p:nvPr/>
        </p:nvSpPr>
        <p:spPr>
          <a:xfrm>
            <a:off x="8397495" y="2966903"/>
            <a:ext cx="4486356" cy="400110"/>
          </a:xfrm>
          <a:prstGeom prst="rect">
            <a:avLst/>
          </a:prstGeom>
        </p:spPr>
        <p:txBody>
          <a:bodyPr wrap="none">
            <a:spAutoFit/>
          </a:bodyPr>
          <a:lstStyle/>
          <a:p>
            <a:pPr marL="0" marR="0" lvl="0" indent="0" algn="l" defTabSz="555452" rtl="0" eaLnBrk="1" fontAlgn="auto" latinLnBrk="0" hangingPunct="1">
              <a:lnSpc>
                <a:spcPct val="100000"/>
              </a:lnSpc>
              <a:spcBef>
                <a:spcPts val="0"/>
              </a:spcBef>
              <a:spcAft>
                <a:spcPts val="0"/>
              </a:spcAft>
              <a:buClrTx/>
              <a:buSzTx/>
              <a:buFontTx/>
              <a:buNone/>
              <a:tabLst/>
              <a:defRPr/>
            </a:pPr>
            <a:r>
              <a:rPr kumimoji="0" lang="es-CO" sz="2000" b="0" i="1" u="none" strike="noStrike" kern="1200" cap="none" spc="0" normalizeH="0" baseline="0" noProof="0">
                <a:ln>
                  <a:noFill/>
                </a:ln>
                <a:solidFill>
                  <a:prstClr val="black"/>
                </a:solidFill>
                <a:effectLst/>
                <a:uLnTx/>
                <a:uFillTx/>
                <a:latin typeface="Calibri"/>
                <a:ea typeface="+mn-ea"/>
                <a:cs typeface="+mn-cs"/>
              </a:rPr>
              <a:t>Tabla 4. Observaciones de Avance MIPG.  </a:t>
            </a:r>
          </a:p>
        </p:txBody>
      </p:sp>
      <p:sp>
        <p:nvSpPr>
          <p:cNvPr id="18" name="Rectángulo 17">
            <a:extLst>
              <a:ext uri="{FF2B5EF4-FFF2-40B4-BE49-F238E27FC236}">
                <a16:creationId xmlns:a16="http://schemas.microsoft.com/office/drawing/2014/main" id="{7328C0E1-9C4E-27B0-126B-D948950D0D1C}"/>
              </a:ext>
              <a:ext uri="{C183D7F6-B498-43B3-948B-1728B52AA6E4}">
                <adec:decorative xmlns:adec="http://schemas.microsoft.com/office/drawing/2017/decorative" xmlns="" val="1"/>
              </a:ext>
            </a:extLst>
          </p:cNvPr>
          <p:cNvSpPr/>
          <p:nvPr/>
        </p:nvSpPr>
        <p:spPr>
          <a:xfrm>
            <a:off x="9852710" y="3491090"/>
            <a:ext cx="2123851" cy="400110"/>
          </a:xfrm>
          <a:prstGeom prst="rect">
            <a:avLst/>
          </a:prstGeom>
        </p:spPr>
        <p:txBody>
          <a:bodyPr wrap="none">
            <a:spAutoFit/>
          </a:bodyPr>
          <a:lstStyle/>
          <a:p>
            <a:pPr marL="0" marR="0" lvl="0" indent="0" algn="l" defTabSz="555452"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a:ln>
                  <a:noFill/>
                </a:ln>
                <a:solidFill>
                  <a:prstClr val="black"/>
                </a:solidFill>
                <a:effectLst/>
                <a:uLnTx/>
                <a:uFillTx/>
                <a:latin typeface="Calibri"/>
                <a:ea typeface="+mn-ea"/>
                <a:cs typeface="+mn-cs"/>
              </a:rPr>
              <a:t>Índice de Gráficas </a:t>
            </a:r>
          </a:p>
        </p:txBody>
      </p:sp>
      <p:sp>
        <p:nvSpPr>
          <p:cNvPr id="25" name="Rectángulo 24">
            <a:extLst>
              <a:ext uri="{FF2B5EF4-FFF2-40B4-BE49-F238E27FC236}">
                <a16:creationId xmlns:a16="http://schemas.microsoft.com/office/drawing/2014/main" id="{4B4D1B03-47F1-7AB3-C9B9-D8868898BCF2}"/>
              </a:ext>
              <a:ext uri="{C183D7F6-B498-43B3-948B-1728B52AA6E4}">
                <adec:decorative xmlns:adec="http://schemas.microsoft.com/office/drawing/2017/decorative" xmlns="" val="1"/>
              </a:ext>
            </a:extLst>
          </p:cNvPr>
          <p:cNvSpPr/>
          <p:nvPr/>
        </p:nvSpPr>
        <p:spPr>
          <a:xfrm>
            <a:off x="8501098" y="3877873"/>
            <a:ext cx="649444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1" u="none" strike="noStrike" kern="1200" cap="none" spc="0" normalizeH="0" baseline="0" noProof="0">
                <a:ln>
                  <a:noFill/>
                </a:ln>
                <a:solidFill>
                  <a:prstClr val="black"/>
                </a:solidFill>
                <a:effectLst/>
                <a:uLnTx/>
                <a:uFillTx/>
                <a:latin typeface="Calibri"/>
                <a:ea typeface="+mn-ea"/>
                <a:cs typeface="+mn-cs"/>
              </a:rPr>
              <a:t>Gráfica 1 . Avances por  Pilares del Plan Estratégico Institucional.</a:t>
            </a:r>
          </a:p>
        </p:txBody>
      </p:sp>
      <p:sp>
        <p:nvSpPr>
          <p:cNvPr id="26" name="CuadroTexto 25">
            <a:extLst>
              <a:ext uri="{FF2B5EF4-FFF2-40B4-BE49-F238E27FC236}">
                <a16:creationId xmlns:a16="http://schemas.microsoft.com/office/drawing/2014/main" id="{F19CB07B-4D8A-665D-4780-609B05215D1D}"/>
              </a:ext>
              <a:ext uri="{C183D7F6-B498-43B3-948B-1728B52AA6E4}">
                <adec:decorative xmlns:adec="http://schemas.microsoft.com/office/drawing/2017/decorative" xmlns="" val="1"/>
              </a:ext>
            </a:extLst>
          </p:cNvPr>
          <p:cNvSpPr txBox="1"/>
          <p:nvPr/>
        </p:nvSpPr>
        <p:spPr>
          <a:xfrm>
            <a:off x="8501098" y="4593165"/>
            <a:ext cx="652853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1" u="none" strike="noStrike" kern="1200" cap="none" spc="0" normalizeH="0" baseline="0" noProof="0">
                <a:ln>
                  <a:noFill/>
                </a:ln>
                <a:solidFill>
                  <a:prstClr val="black"/>
                </a:solidFill>
                <a:effectLst/>
                <a:uLnTx/>
                <a:uFillTx/>
                <a:latin typeface="Calibri"/>
                <a:ea typeface="+mn-ea"/>
                <a:cs typeface="+mn-cs"/>
              </a:rPr>
              <a:t>Gráfica 2 . Avances por Objetivos Estratégicos del Plan Estratégico Institucional.</a:t>
            </a:r>
          </a:p>
        </p:txBody>
      </p:sp>
      <p:sp>
        <p:nvSpPr>
          <p:cNvPr id="27" name="Rectángulo 26">
            <a:extLst>
              <a:ext uri="{FF2B5EF4-FFF2-40B4-BE49-F238E27FC236}">
                <a16:creationId xmlns:a16="http://schemas.microsoft.com/office/drawing/2014/main" id="{8BD3CEB7-93C1-E4E9-A181-1EFE64A48E8F}"/>
              </a:ext>
              <a:ext uri="{C183D7F6-B498-43B3-948B-1728B52AA6E4}">
                <adec:decorative xmlns:adec="http://schemas.microsoft.com/office/drawing/2017/decorative" xmlns="" val="1"/>
              </a:ext>
            </a:extLst>
          </p:cNvPr>
          <p:cNvSpPr/>
          <p:nvPr/>
        </p:nvSpPr>
        <p:spPr>
          <a:xfrm>
            <a:off x="8501098" y="5308457"/>
            <a:ext cx="426858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1" u="none" strike="noStrike" kern="1200" cap="none" spc="0" normalizeH="0" baseline="0" noProof="0">
                <a:ln>
                  <a:noFill/>
                </a:ln>
                <a:solidFill>
                  <a:prstClr val="black"/>
                </a:solidFill>
                <a:effectLst/>
                <a:uLnTx/>
                <a:uFillTx/>
                <a:latin typeface="Calibri"/>
                <a:ea typeface="+mn-ea"/>
                <a:cs typeface="+mn-cs"/>
              </a:rPr>
              <a:t>Gráfica 3 . Avance en las acciones del Plan de Acción.</a:t>
            </a:r>
          </a:p>
        </p:txBody>
      </p:sp>
      <p:sp>
        <p:nvSpPr>
          <p:cNvPr id="28" name="Rectángulo 27">
            <a:extLst>
              <a:ext uri="{FF2B5EF4-FFF2-40B4-BE49-F238E27FC236}">
                <a16:creationId xmlns:a16="http://schemas.microsoft.com/office/drawing/2014/main" id="{1CB669A0-77D0-C8AF-6140-01B2ADE65311}"/>
              </a:ext>
              <a:ext uri="{C183D7F6-B498-43B3-948B-1728B52AA6E4}">
                <adec:decorative xmlns:adec="http://schemas.microsoft.com/office/drawing/2017/decorative" xmlns="" val="1"/>
              </a:ext>
            </a:extLst>
          </p:cNvPr>
          <p:cNvSpPr/>
          <p:nvPr/>
        </p:nvSpPr>
        <p:spPr>
          <a:xfrm>
            <a:off x="8501098" y="6023749"/>
            <a:ext cx="494270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1" u="none" strike="noStrike" kern="1200" cap="none" spc="0" normalizeH="0" baseline="0" noProof="0">
                <a:ln>
                  <a:noFill/>
                </a:ln>
                <a:solidFill>
                  <a:prstClr val="black"/>
                </a:solidFill>
                <a:effectLst/>
                <a:uLnTx/>
                <a:uFillTx/>
                <a:latin typeface="Calibri"/>
                <a:ea typeface="+mn-ea"/>
                <a:cs typeface="+mn-cs"/>
              </a:rPr>
              <a:t>Gráfica 4. % de avance Planes Institucionales. </a:t>
            </a:r>
          </a:p>
        </p:txBody>
      </p:sp>
      <p:sp>
        <p:nvSpPr>
          <p:cNvPr id="29" name="Rectángulo 28">
            <a:extLst>
              <a:ext uri="{FF2B5EF4-FFF2-40B4-BE49-F238E27FC236}">
                <a16:creationId xmlns:a16="http://schemas.microsoft.com/office/drawing/2014/main" id="{8A1A88D7-1818-B26A-A2C2-C5356346098A}"/>
              </a:ext>
              <a:ext uri="{C183D7F6-B498-43B3-948B-1728B52AA6E4}">
                <adec:decorative xmlns:adec="http://schemas.microsoft.com/office/drawing/2017/decorative" xmlns="" val="1"/>
              </a:ext>
            </a:extLst>
          </p:cNvPr>
          <p:cNvSpPr/>
          <p:nvPr/>
        </p:nvSpPr>
        <p:spPr>
          <a:xfrm>
            <a:off x="8501098" y="6431265"/>
            <a:ext cx="647940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1" u="none" strike="noStrike" kern="1200" cap="none" spc="0" normalizeH="0" baseline="0" noProof="0" dirty="0">
                <a:ln>
                  <a:noFill/>
                </a:ln>
                <a:solidFill>
                  <a:prstClr val="black"/>
                </a:solidFill>
                <a:effectLst/>
                <a:uLnTx/>
                <a:uFillTx/>
                <a:latin typeface="Calibri"/>
                <a:ea typeface="+mn-ea"/>
                <a:cs typeface="+mn-cs"/>
              </a:rPr>
              <a:t>Gráfica 5. % de avance en la Implementación de MIPG.  </a:t>
            </a:r>
          </a:p>
        </p:txBody>
      </p:sp>
      <p:sp>
        <p:nvSpPr>
          <p:cNvPr id="30" name="CuadroTexto 29">
            <a:extLst>
              <a:ext uri="{FF2B5EF4-FFF2-40B4-BE49-F238E27FC236}">
                <a16:creationId xmlns:a16="http://schemas.microsoft.com/office/drawing/2014/main" id="{CDC213EC-B90A-A998-7715-D49EBE42C553}"/>
              </a:ext>
              <a:ext uri="{C183D7F6-B498-43B3-948B-1728B52AA6E4}">
                <adec:decorative xmlns:adec="http://schemas.microsoft.com/office/drawing/2017/decorative" xmlns="" val="1"/>
              </a:ext>
            </a:extLst>
          </p:cNvPr>
          <p:cNvSpPr txBox="1"/>
          <p:nvPr/>
        </p:nvSpPr>
        <p:spPr>
          <a:xfrm>
            <a:off x="8501098" y="6838781"/>
            <a:ext cx="648588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u="none" strike="noStrike" kern="1200" cap="none" spc="0" normalizeH="0" baseline="0" noProof="0" dirty="0">
                <a:ln>
                  <a:noFill/>
                </a:ln>
                <a:solidFill>
                  <a:prstClr val="black"/>
                </a:solidFill>
                <a:effectLst/>
                <a:uLnTx/>
                <a:uFillTx/>
                <a:latin typeface="Calibri"/>
                <a:ea typeface="+mn-ea"/>
                <a:cs typeface="+mn-cs"/>
              </a:rPr>
              <a:t>Gráfica 6 % de avance ejecución de fortalecimiento de la infraestructura de tecnología informática y de comunicaciones</a:t>
            </a:r>
            <a:r>
              <a:rPr kumimoji="0" lang="es-CO" sz="2000" b="0" i="0" u="none" strike="noStrike" kern="1200" cap="none" spc="0" normalizeH="0" baseline="0" noProof="0" dirty="0">
                <a:ln>
                  <a:noFill/>
                </a:ln>
                <a:solidFill>
                  <a:prstClr val="black"/>
                </a:solidFill>
                <a:effectLst/>
                <a:uLnTx/>
                <a:uFillTx/>
                <a:latin typeface="Calibri"/>
                <a:ea typeface="+mn-ea"/>
                <a:cs typeface="+mn-cs"/>
              </a:rPr>
              <a:t>.</a:t>
            </a:r>
            <a:endParaRPr kumimoji="0" lang="es-CO" sz="2000" b="0" i="1" u="none" strike="noStrike" kern="1200" cap="none" spc="0" normalizeH="0" baseline="0" noProof="0" dirty="0">
              <a:ln>
                <a:noFill/>
              </a:ln>
              <a:solidFill>
                <a:prstClr val="black"/>
              </a:solidFill>
              <a:effectLst/>
              <a:uLnTx/>
              <a:uFillTx/>
              <a:latin typeface="Calibri"/>
              <a:ea typeface="+mn-ea"/>
              <a:cs typeface="+mn-cs"/>
            </a:endParaRPr>
          </a:p>
        </p:txBody>
      </p:sp>
      <p:sp>
        <p:nvSpPr>
          <p:cNvPr id="31" name="CuadroTexto 30">
            <a:extLst>
              <a:ext uri="{FF2B5EF4-FFF2-40B4-BE49-F238E27FC236}">
                <a16:creationId xmlns:a16="http://schemas.microsoft.com/office/drawing/2014/main" id="{475D811D-AC94-465C-7D09-085F13EA61B2}"/>
              </a:ext>
              <a:ext uri="{C183D7F6-B498-43B3-948B-1728B52AA6E4}">
                <adec:decorative xmlns:adec="http://schemas.microsoft.com/office/drawing/2017/decorative" xmlns="" val="1"/>
              </a:ext>
            </a:extLst>
          </p:cNvPr>
          <p:cNvSpPr txBox="1"/>
          <p:nvPr/>
        </p:nvSpPr>
        <p:spPr>
          <a:xfrm>
            <a:off x="8501099" y="7861850"/>
            <a:ext cx="627829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u="none" strike="noStrike" kern="1200" cap="none" spc="0" normalizeH="0" baseline="0" noProof="0" dirty="0">
                <a:ln>
                  <a:noFill/>
                </a:ln>
                <a:solidFill>
                  <a:prstClr val="black"/>
                </a:solidFill>
                <a:effectLst/>
                <a:uLnTx/>
                <a:uFillTx/>
                <a:latin typeface="Calibri"/>
                <a:ea typeface="+mn-ea"/>
                <a:cs typeface="+mn-cs"/>
              </a:rPr>
              <a:t>Gráfica 7 % de avance ejecución Fortalecimiento de la planeación y gestión de la UAE Cuerpo Oficial de Bomberos de  Bogotá.</a:t>
            </a:r>
          </a:p>
        </p:txBody>
      </p:sp>
      <p:sp>
        <p:nvSpPr>
          <p:cNvPr id="32" name="Rectángulo 31">
            <a:extLst>
              <a:ext uri="{FF2B5EF4-FFF2-40B4-BE49-F238E27FC236}">
                <a16:creationId xmlns:a16="http://schemas.microsoft.com/office/drawing/2014/main" id="{456D4C65-35AF-B7B6-A113-1D76695B6B24}"/>
              </a:ext>
              <a:ext uri="{C183D7F6-B498-43B3-948B-1728B52AA6E4}">
                <adec:decorative xmlns:adec="http://schemas.microsoft.com/office/drawing/2017/decorative" xmlns="" val="1"/>
              </a:ext>
            </a:extLst>
          </p:cNvPr>
          <p:cNvSpPr/>
          <p:nvPr/>
        </p:nvSpPr>
        <p:spPr>
          <a:xfrm>
            <a:off x="8501098" y="8884921"/>
            <a:ext cx="648588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u="none" strike="noStrike" kern="1200" cap="none" spc="0" normalizeH="0" baseline="0" noProof="0" dirty="0">
                <a:ln>
                  <a:noFill/>
                </a:ln>
                <a:solidFill>
                  <a:prstClr val="black"/>
                </a:solidFill>
                <a:effectLst/>
                <a:uLnTx/>
                <a:uFillTx/>
                <a:latin typeface="Calibri"/>
                <a:ea typeface="+mn-ea"/>
                <a:cs typeface="+mn-cs"/>
              </a:rPr>
              <a:t>Gráfica 8 % de avance ejecución Fortalecimiento del Cuerpo Oficial de Bomberos de Bogotá.</a:t>
            </a:r>
          </a:p>
        </p:txBody>
      </p:sp>
      <p:pic>
        <p:nvPicPr>
          <p:cNvPr id="2" name="Imagen 1">
            <a:extLst>
              <a:ext uri="{FF2B5EF4-FFF2-40B4-BE49-F238E27FC236}">
                <a16:creationId xmlns:a16="http://schemas.microsoft.com/office/drawing/2014/main" id="{F21D6354-BCE7-D0BE-AE59-19CF3EB5C945}"/>
              </a:ext>
              <a:ext uri="{C183D7F6-B498-43B3-948B-1728B52AA6E4}">
                <adec:decorative xmlns:adec="http://schemas.microsoft.com/office/drawing/2017/decorative" xmlns="" val="1"/>
              </a:ext>
            </a:extLst>
          </p:cNvPr>
          <p:cNvPicPr>
            <a:picLocks noChangeAspect="1"/>
          </p:cNvPicPr>
          <p:nvPr/>
        </p:nvPicPr>
        <p:blipFill rotWithShape="1">
          <a:blip r:embed="rId8"/>
          <a:srcRect r="91881"/>
          <a:stretch/>
        </p:blipFill>
        <p:spPr>
          <a:xfrm>
            <a:off x="-12139" y="5326"/>
            <a:ext cx="499819" cy="10059988"/>
          </a:xfrm>
          <a:prstGeom prst="rect">
            <a:avLst/>
          </a:prstGeom>
        </p:spPr>
      </p:pic>
      <p:pic>
        <p:nvPicPr>
          <p:cNvPr id="3" name="Imagen 2">
            <a:extLst>
              <a:ext uri="{FF2B5EF4-FFF2-40B4-BE49-F238E27FC236}">
                <a16:creationId xmlns:a16="http://schemas.microsoft.com/office/drawing/2014/main" id="{B94E4E2A-064C-F265-FE68-45F850DE8E68}"/>
              </a:ext>
              <a:ext uri="{C183D7F6-B498-43B3-948B-1728B52AA6E4}">
                <adec:decorative xmlns:adec="http://schemas.microsoft.com/office/drawing/2017/decorative" xmlns="" val="1"/>
              </a:ext>
            </a:extLst>
          </p:cNvPr>
          <p:cNvPicPr>
            <a:picLocks noChangeAspect="1"/>
          </p:cNvPicPr>
          <p:nvPr/>
        </p:nvPicPr>
        <p:blipFill rotWithShape="1">
          <a:blip r:embed="rId8"/>
          <a:srcRect l="7922" t="90287" b="1520"/>
          <a:stretch/>
        </p:blipFill>
        <p:spPr>
          <a:xfrm>
            <a:off x="568960" y="9103723"/>
            <a:ext cx="5668420" cy="824184"/>
          </a:xfrm>
          <a:prstGeom prst="rect">
            <a:avLst/>
          </a:prstGeom>
        </p:spPr>
      </p:pic>
    </p:spTree>
    <p:extLst>
      <p:ext uri="{BB962C8B-B14F-4D97-AF65-F5344CB8AC3E}">
        <p14:creationId xmlns:p14="http://schemas.microsoft.com/office/powerpoint/2010/main" val="399942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separatoria avances en la implementacion del Modelo Integrado de Planeacion y Gestion- MIPG" title="Portada separatoria avances en la implementacion del Modelo Integrado de Planeacion y Gestion- MIPG ">
            <a:extLst>
              <a:ext uri="{FF2B5EF4-FFF2-40B4-BE49-F238E27FC236}">
                <a16:creationId xmlns:a16="http://schemas.microsoft.com/office/drawing/2014/main" id="{23A279C0-8232-2F6D-4E03-0A7C8BBD5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55"/>
            <a:ext cx="15546388" cy="9843877"/>
          </a:xfrm>
          <a:prstGeom prst="rect">
            <a:avLst/>
          </a:prstGeom>
        </p:spPr>
      </p:pic>
      <p:sp>
        <p:nvSpPr>
          <p:cNvPr id="5" name="Rectángulo 4" descr="Portada separatoria avances en la implementacion del Modelo Integrado de Planeacion y Gestion- MIPG" title="Portada separatoria avances en la implementacion del Modelo Integrado de Planeacion y Gestion- MIPG">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a:ln>
                  <a:noFill/>
                </a:ln>
                <a:solidFill>
                  <a:srgbClr val="C00000"/>
                </a:solidFill>
                <a:uLnTx/>
                <a:uFillTx/>
                <a:latin typeface="Impact" panose="020B0806030902050204" pitchFamily="34" charset="0"/>
                <a:ea typeface="+mn-ea"/>
                <a:cs typeface="+mn-cs"/>
              </a:rPr>
              <a:t>MIPG</a:t>
            </a:r>
            <a:endParaRPr kumimoji="0" lang="es-CO" sz="10000" b="1" i="0" u="none" strike="noStrike" kern="1200" cap="none" spc="0" normalizeH="0" baseline="0" noProof="0">
              <a:ln>
                <a:noFill/>
              </a:ln>
              <a:solidFill>
                <a:srgbClr val="C00000"/>
              </a:solidFill>
              <a:uLnTx/>
              <a:uFillTx/>
              <a:latin typeface="Impact" panose="020B0806030902050204" pitchFamily="34" charset="0"/>
              <a:ea typeface="+mn-ea"/>
              <a:cs typeface="+mn-cs"/>
            </a:endParaRPr>
          </a:p>
        </p:txBody>
      </p:sp>
      <p:sp>
        <p:nvSpPr>
          <p:cNvPr id="7" name="Rectángulo 6">
            <a:extLst>
              <a:ext uri="{FF2B5EF4-FFF2-40B4-BE49-F238E27FC236}">
                <a16:creationId xmlns:a16="http://schemas.microsoft.com/office/drawing/2014/main" id="{71917319-71EB-25CD-3B7B-AB54B3243254}"/>
              </a:ext>
            </a:extLst>
          </p:cNvPr>
          <p:cNvSpPr/>
          <p:nvPr/>
        </p:nvSpPr>
        <p:spPr>
          <a:xfrm>
            <a:off x="2661457" y="9118266"/>
            <a:ext cx="10585176" cy="830997"/>
          </a:xfrm>
          <a:prstGeom prst="rect">
            <a:avLst/>
          </a:prstGeom>
        </p:spPr>
        <p:txBody>
          <a:bodyPr wrap="square">
            <a:spAutoFit/>
          </a:bodyPr>
          <a:lstStyle/>
          <a:p>
            <a:pPr marL="0" marR="0" lvl="0" indent="0" algn="ctr" defTabSz="1462704" rtl="0" eaLnBrk="1" fontAlgn="ctr"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a:ln>
                  <a:noFill/>
                </a:ln>
                <a:solidFill>
                  <a:srgbClr val="C00000"/>
                </a:solidFill>
                <a:effectLst/>
                <a:uLnTx/>
                <a:uFillTx/>
                <a:latin typeface="Calibri"/>
                <a:ea typeface="+mn-ea"/>
                <a:cs typeface="Arial Narrow" panose="020B0604020202020204" pitchFamily="34" charset="0"/>
              </a:rPr>
              <a:t> </a:t>
            </a:r>
            <a:r>
              <a:rPr kumimoji="0" lang="es-CO" sz="3200" b="0" i="0" u="none" strike="noStrike" kern="1200" cap="none" spc="0" normalizeH="0" baseline="0" noProof="0">
                <a:ln>
                  <a:noFill/>
                </a:ln>
                <a:solidFill>
                  <a:srgbClr val="C00000"/>
                </a:solidFill>
                <a:effectLst/>
                <a:uLnTx/>
                <a:uFillTx/>
                <a:latin typeface="Calibri"/>
                <a:ea typeface="+mn-ea"/>
                <a:cs typeface="Arial Narrow" panose="020B0604020202020204" pitchFamily="34" charset="0"/>
              </a:rPr>
              <a:t>MODELO INTEGRADO DE PLANEACIÓN Y GESTIÓN</a:t>
            </a:r>
            <a:endParaRPr kumimoji="0" lang="es-ES" sz="3200" b="0" i="0" u="none" strike="noStrike" kern="1200" cap="none" spc="0" normalizeH="0" baseline="0" noProof="0">
              <a:ln>
                <a:noFill/>
              </a:ln>
              <a:solidFill>
                <a:srgbClr val="C00000"/>
              </a:solidFill>
              <a:effectLst/>
              <a:uLnTx/>
              <a:uFillTx/>
              <a:latin typeface="Calibri"/>
              <a:ea typeface="+mn-ea"/>
              <a:cs typeface="Arial Narrow" panose="020B0604020202020204" pitchFamily="34" charset="0"/>
            </a:endParaRPr>
          </a:p>
        </p:txBody>
      </p:sp>
      <p:pic>
        <p:nvPicPr>
          <p:cNvPr id="10" name="Gráfico 9">
            <a:extLst>
              <a:ext uri="{FF2B5EF4-FFF2-40B4-BE49-F238E27FC236}">
                <a16:creationId xmlns:a16="http://schemas.microsoft.com/office/drawing/2014/main" id="{9BA0B7CF-9781-46F6-827E-184F34580C26}"/>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367907" y="212273"/>
            <a:ext cx="8401072" cy="2018863"/>
          </a:xfrm>
          <a:prstGeom prst="rect">
            <a:avLst/>
          </a:prstGeom>
        </p:spPr>
      </p:pic>
    </p:spTree>
    <p:extLst>
      <p:ext uri="{BB962C8B-B14F-4D97-AF65-F5344CB8AC3E}">
        <p14:creationId xmlns:p14="http://schemas.microsoft.com/office/powerpoint/2010/main" val="3378008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 de avance en la implementacion del MIPG" title="% de avance en la implementacion del MIPG">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57669" y="511140"/>
            <a:ext cx="12631049" cy="850841"/>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a:ln>
                  <a:noFill/>
                </a:ln>
                <a:solidFill>
                  <a:srgbClr val="C00000"/>
                </a:solidFill>
                <a:uLnTx/>
                <a:uFillTx/>
                <a:latin typeface="Impact" panose="020B0806030902050204" pitchFamily="34" charset="0"/>
                <a:ea typeface="+mn-ea"/>
                <a:cs typeface="+mn-cs"/>
              </a:rPr>
              <a:t>Modelo integrado de Planeación y Gestión - MIPG </a:t>
            </a:r>
            <a:endParaRPr kumimoji="0" lang="es-CO" sz="4800" b="1" i="0" u="none" strike="noStrike" kern="1200" cap="none" spc="0" normalizeH="0" baseline="0" noProof="0">
              <a:ln>
                <a:noFill/>
              </a:ln>
              <a:solidFill>
                <a:srgbClr val="C00000"/>
              </a:solidFill>
              <a:uLnTx/>
              <a:uFillTx/>
              <a:latin typeface="Impact" panose="020B0806030902050204" pitchFamily="34" charset="0"/>
              <a:ea typeface="+mn-ea"/>
              <a:cs typeface="+mn-cs"/>
            </a:endParaRPr>
          </a:p>
        </p:txBody>
      </p:sp>
      <p:sp>
        <p:nvSpPr>
          <p:cNvPr id="11" name="Rectángulo 10">
            <a:extLst>
              <a:ext uri="{FF2B5EF4-FFF2-40B4-BE49-F238E27FC236}">
                <a16:creationId xmlns:a16="http://schemas.microsoft.com/office/drawing/2014/main" id="{85447B03-35B5-86AA-9B5C-527AEB732D0B}"/>
              </a:ext>
            </a:extLst>
          </p:cNvPr>
          <p:cNvSpPr/>
          <p:nvPr/>
        </p:nvSpPr>
        <p:spPr>
          <a:xfrm>
            <a:off x="449151" y="1513480"/>
            <a:ext cx="3757164" cy="288669"/>
          </a:xfrm>
          <a:prstGeom prst="rect">
            <a:avLst/>
          </a:prstGeom>
        </p:spPr>
        <p:txBody>
          <a:bodyPr wrap="square">
            <a:spAutoFit/>
          </a:bodyPr>
          <a:lstStyle/>
          <a:p>
            <a:pPr marL="0" marR="0" lvl="0" indent="0" algn="l" defTabSz="555452" rtl="0" eaLnBrk="1" fontAlgn="auto" latinLnBrk="0" hangingPunct="1">
              <a:lnSpc>
                <a:spcPct val="100000"/>
              </a:lnSpc>
              <a:spcBef>
                <a:spcPts val="0"/>
              </a:spcBef>
              <a:spcAft>
                <a:spcPts val="0"/>
              </a:spcAft>
              <a:buClrTx/>
              <a:buSzTx/>
              <a:buFontTx/>
              <a:buNone/>
              <a:tabLst/>
              <a:defRPr/>
            </a:pPr>
            <a:r>
              <a:rPr kumimoji="0" lang="es-CO" sz="1276" b="1"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Gráfica 3. % de avance en la Implementación de MIPG  </a:t>
            </a:r>
          </a:p>
        </p:txBody>
      </p:sp>
      <p:sp>
        <p:nvSpPr>
          <p:cNvPr id="14" name="CuadroTexto 13">
            <a:extLst>
              <a:ext uri="{FF2B5EF4-FFF2-40B4-BE49-F238E27FC236}">
                <a16:creationId xmlns:a16="http://schemas.microsoft.com/office/drawing/2014/main" id="{F83FF00E-0FD8-CBE1-2E85-45A0A6EDF54B}"/>
              </a:ext>
            </a:extLst>
          </p:cNvPr>
          <p:cNvSpPr txBox="1"/>
          <p:nvPr/>
        </p:nvSpPr>
        <p:spPr>
          <a:xfrm>
            <a:off x="9875520" y="2117908"/>
            <a:ext cx="5250348" cy="6986528"/>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a:ln>
                  <a:noFill/>
                </a:ln>
                <a:solidFill>
                  <a:prstClr val="black"/>
                </a:solidFill>
                <a:effectLst/>
                <a:uLnTx/>
                <a:uFillTx/>
                <a:latin typeface="Calibri" panose="020F0502020204030204"/>
                <a:ea typeface="+mn-ea"/>
                <a:cs typeface="+mn-cs"/>
              </a:rPr>
              <a:t>La U.A.E Cuerpo Oficial de Bomberos de Bogotá, en búsqueda de mejorar la gestión institucional y la evaluación de índice de desempeño Institucional, alinea su Plan Operativo con las actividades que deben desarrollarse para la implementación y apropiación de las dimensiones y políticas de gestión del MIPG. De tal manera los resultados de la implementación de las políticas son los siguientes: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a:ln>
                  <a:noFill/>
                </a:ln>
                <a:solidFill>
                  <a:prstClr val="black"/>
                </a:solidFill>
                <a:effectLst/>
                <a:uLnTx/>
                <a:uFillTx/>
                <a:latin typeface="Calibri" panose="020F0502020204030204"/>
                <a:ea typeface="+mn-ea"/>
                <a:cs typeface="+mn-cs"/>
              </a:rPr>
              <a:t>El avance promedio total de implementación MIPG es del </a:t>
            </a:r>
            <a:r>
              <a:rPr kumimoji="0" lang="es-CO" sz="2800" b="1" i="0" u="none" strike="noStrike" kern="1200" cap="none" spc="0" normalizeH="0" baseline="0" noProof="0">
                <a:ln>
                  <a:noFill/>
                </a:ln>
                <a:solidFill>
                  <a:prstClr val="black"/>
                </a:solidFill>
                <a:effectLst/>
                <a:uLnTx/>
                <a:uFillTx/>
                <a:latin typeface="Calibri" panose="020F0502020204030204"/>
                <a:ea typeface="+mn-ea"/>
                <a:cs typeface="+mn-cs"/>
              </a:rPr>
              <a:t>67,95</a:t>
            </a:r>
            <a:r>
              <a:rPr lang="es-CO" sz="2800" b="1">
                <a:solidFill>
                  <a:prstClr val="black"/>
                </a:solidFill>
                <a:latin typeface="Calibri" panose="020F0502020204030204"/>
              </a:rPr>
              <a:t>%.</a:t>
            </a:r>
            <a:endParaRPr lang="es-CO" sz="2800" b="1" i="0" u="none" strike="noStrike" kern="1200" cap="none" spc="0" normalizeH="0" baseline="0" noProof="0">
              <a:ln>
                <a:noFill/>
              </a:ln>
              <a:solidFill>
                <a:prstClr val="black"/>
              </a:solidFill>
              <a:effectLst/>
              <a:uLnTx/>
              <a:uFillTx/>
              <a:latin typeface="Calibri" panose="020F0502020204030204"/>
              <a:cs typeface="Calibri"/>
            </a:endParaRPr>
          </a:p>
        </p:txBody>
      </p:sp>
      <p:sp>
        <p:nvSpPr>
          <p:cNvPr id="17" name="CuadroTexto 16">
            <a:extLst>
              <a:ext uri="{FF2B5EF4-FFF2-40B4-BE49-F238E27FC236}">
                <a16:creationId xmlns:a16="http://schemas.microsoft.com/office/drawing/2014/main" id="{298AE5E7-451B-D0DC-271F-A2B0CC52E6D6}"/>
              </a:ext>
            </a:extLst>
          </p:cNvPr>
          <p:cNvSpPr txBox="1"/>
          <p:nvPr/>
        </p:nvSpPr>
        <p:spPr>
          <a:xfrm>
            <a:off x="523414" y="9597036"/>
            <a:ext cx="71044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200"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Imagen 2"/>
          <p:cNvPicPr>
            <a:picLocks noChangeAspect="1"/>
          </p:cNvPicPr>
          <p:nvPr/>
        </p:nvPicPr>
        <p:blipFill>
          <a:blip r:embed="rId2"/>
          <a:stretch>
            <a:fillRect/>
          </a:stretch>
        </p:blipFill>
        <p:spPr>
          <a:xfrm>
            <a:off x="484227" y="1932082"/>
            <a:ext cx="8938092" cy="7535020"/>
          </a:xfrm>
          <a:prstGeom prst="rect">
            <a:avLst/>
          </a:prstGeom>
        </p:spPr>
      </p:pic>
    </p:spTree>
    <p:extLst>
      <p:ext uri="{BB962C8B-B14F-4D97-AF65-F5344CB8AC3E}">
        <p14:creationId xmlns:p14="http://schemas.microsoft.com/office/powerpoint/2010/main" val="1060993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307778" y="691102"/>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MX" sz="4374" b="1">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Ejecución presupuestal </a:t>
            </a:r>
            <a:endParaRPr lang="es-CO" sz="4374" b="1">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3" name="CuadroTexto 2"/>
          <p:cNvSpPr txBox="1"/>
          <p:nvPr/>
        </p:nvSpPr>
        <p:spPr>
          <a:xfrm>
            <a:off x="1721938" y="2283791"/>
            <a:ext cx="6051256" cy="6370975"/>
          </a:xfrm>
          <a:prstGeom prst="rect">
            <a:avLst/>
          </a:prstGeom>
          <a:noFill/>
        </p:spPr>
        <p:txBody>
          <a:bodyPr wrap="square" lIns="91440" tIns="45720" rIns="91440" bIns="45720" rtlCol="0" anchor="t">
            <a:spAutoFit/>
          </a:bodyPr>
          <a:lstStyle/>
          <a:p>
            <a:pPr marL="0" marR="0" lvl="0" indent="0" algn="just" defTabSz="555452" rtl="0" eaLnBrk="1" fontAlgn="auto" latinLnBrk="0" hangingPunct="1">
              <a:lnSpc>
                <a:spcPct val="100000"/>
              </a:lnSpc>
              <a:spcBef>
                <a:spcPts val="0"/>
              </a:spcBef>
              <a:spcAft>
                <a:spcPts val="0"/>
              </a:spcAft>
              <a:buClrTx/>
              <a:buSzTx/>
              <a:buFontTx/>
              <a:buNone/>
              <a:tabLst/>
              <a:defRPr/>
            </a:pPr>
            <a:r>
              <a:rPr kumimoji="0" lang="es-CO"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La Unidad Administrativa Especial Cuerpo Oficial de Bomberos de Bogotá,  en el marco del Plan Distrital de Desarrollo </a:t>
            </a:r>
            <a:r>
              <a:rPr kumimoji="0" lang="es-ES"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“Un nuevo contrato social y ambiental para la Bogotá del siglo XXI 2020-2024.” </a:t>
            </a:r>
            <a:r>
              <a:rPr kumimoji="0" lang="es-CO"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tuvo una asignación presupuestal de   36.241.955.000  , Este presupuesto se destinó para la ejecución de 3 proyectos de inversión; Fortalecimiento del Cuerpo Oficial de Bomberos de Bogotá, con denominación 7658, Fortalecimiento de la planeación y gestión de la UAECOB Bogotá con denominación 7655, y el proyecto de inversión de fortalecimiento de la infraestructura de tecnología informática y de comunicaciones de la UAECOB Bogotá, con código 7637.</a:t>
            </a:r>
          </a:p>
          <a:p>
            <a:pPr marL="0" marR="0" lvl="0" indent="0" algn="just" defTabSz="555452"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just" defTabSz="555452" rtl="0" eaLnBrk="1" fontAlgn="auto" latinLnBrk="0" hangingPunct="1">
              <a:lnSpc>
                <a:spcPct val="100000"/>
              </a:lnSpc>
              <a:spcBef>
                <a:spcPts val="0"/>
              </a:spcBef>
              <a:spcAft>
                <a:spcPts val="0"/>
              </a:spcAft>
              <a:buClrTx/>
              <a:buSzTx/>
              <a:buFontTx/>
              <a:buNone/>
              <a:tabLst/>
              <a:defRPr/>
            </a:pPr>
            <a:r>
              <a:rPr kumimoji="0" lang="es-CO" sz="2400" b="0" i="0" u="none" strike="noStrike" kern="1200" cap="none" spc="0" normalizeH="0" baseline="0" noProof="0">
                <a:ln>
                  <a:noFill/>
                </a:ln>
                <a:solidFill>
                  <a:prstClr val="black"/>
                </a:solidFill>
                <a:effectLst/>
                <a:uLnTx/>
                <a:uFillTx/>
                <a:latin typeface="Arial Narrow"/>
              </a:rPr>
              <a:t>A continuación, se presentan los resultados de la ejecución presupuestal por proyecto de inversión</a:t>
            </a:r>
            <a:r>
              <a:rPr lang="es-CO" sz="2400">
                <a:solidFill>
                  <a:prstClr val="black"/>
                </a:solidFill>
                <a:latin typeface="Arial Narrow"/>
              </a:rPr>
              <a:t>.</a:t>
            </a:r>
            <a:endParaRPr lang="es-CO" sz="2400" b="0" i="0" u="none" strike="noStrike" kern="1200" cap="none" spc="0" normalizeH="0" baseline="0" noProof="0">
              <a:ln>
                <a:noFill/>
              </a:ln>
              <a:solidFill>
                <a:prstClr val="black"/>
              </a:solidFill>
              <a:effectLst/>
              <a:uLnTx/>
              <a:uFillTx/>
              <a:latin typeface="Arial Narrow" panose="020B0606020202030204" pitchFamily="34" charset="0"/>
            </a:endParaRPr>
          </a:p>
        </p:txBody>
      </p:sp>
      <p:pic>
        <p:nvPicPr>
          <p:cNvPr id="9" name="Imagen 8" descr="Imagen decorativa">
            <a:extLst>
              <a:ext uri="{FF2B5EF4-FFF2-40B4-BE49-F238E27FC236}">
                <a16:creationId xmlns:a16="http://schemas.microsoft.com/office/drawing/2014/main" id="{78E6656D-E608-3F8E-D03D-2300E9B778C6}"/>
              </a:ext>
            </a:extLst>
          </p:cNvPr>
          <p:cNvPicPr>
            <a:picLocks noChangeAspect="1"/>
          </p:cNvPicPr>
          <p:nvPr/>
        </p:nvPicPr>
        <p:blipFill>
          <a:blip r:embed="rId3"/>
          <a:stretch>
            <a:fillRect/>
          </a:stretch>
        </p:blipFill>
        <p:spPr>
          <a:xfrm>
            <a:off x="8599795" y="2792117"/>
            <a:ext cx="4746610" cy="4746610"/>
          </a:xfrm>
          <a:prstGeom prst="rect">
            <a:avLst/>
          </a:prstGeom>
        </p:spPr>
      </p:pic>
    </p:spTree>
    <p:extLst>
      <p:ext uri="{BB962C8B-B14F-4D97-AF65-F5344CB8AC3E}">
        <p14:creationId xmlns:p14="http://schemas.microsoft.com/office/powerpoint/2010/main" val="4138152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516023" y="543171"/>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r>
              <a:rPr kumimoji="0" lang="es-ES" sz="4374" b="1" i="0" u="none" strike="noStrike" kern="1200" cap="none" spc="0" normalizeH="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9" name="CuadroTexto 8">
            <a:extLst>
              <a:ext uri="{FF2B5EF4-FFF2-40B4-BE49-F238E27FC236}">
                <a16:creationId xmlns:a16="http://schemas.microsoft.com/office/drawing/2014/main" id="{5D25FC38-8C26-6BE7-BD1C-D9D6C312A7C6}"/>
              </a:ext>
            </a:extLst>
          </p:cNvPr>
          <p:cNvSpPr txBox="1"/>
          <p:nvPr/>
        </p:nvSpPr>
        <p:spPr>
          <a:xfrm>
            <a:off x="521833" y="1324799"/>
            <a:ext cx="14410943" cy="1569660"/>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solidFill>
                  <a:prstClr val="black"/>
                </a:solidFill>
                <a:effectLst/>
                <a:uLnTx/>
                <a:uFillTx/>
                <a:latin typeface="Arial Narrow"/>
                <a:ea typeface="+mn-ea"/>
                <a:cs typeface="+mn-cs"/>
              </a:rPr>
              <a:t>El porcentaje de ejecución presupuestal versus apropiación del proyecto 7673 Fortalecimiento de la infraestructura tecnológica informática y de comunicación con corte</a:t>
            </a:r>
            <a:r>
              <a:rPr kumimoji="0" lang="es-MX" sz="2400" b="1" i="0" u="none" strike="noStrike" kern="1200" cap="none" spc="0" normalizeH="0" baseline="0" noProof="0">
                <a:ln>
                  <a:noFill/>
                </a:ln>
                <a:solidFill>
                  <a:srgbClr val="FF0000"/>
                </a:solidFill>
                <a:effectLst/>
                <a:uLnTx/>
                <a:uFillTx/>
                <a:latin typeface="Arial Narrow"/>
                <a:ea typeface="+mn-ea"/>
                <a:cs typeface="+mn-cs"/>
              </a:rPr>
              <a:t> </a:t>
            </a:r>
            <a:r>
              <a:rPr kumimoji="0" lang="es-MX" sz="2400" b="1" i="0" u="none" strike="noStrike" kern="1200" cap="none" spc="0" normalizeH="0" baseline="0" noProof="0">
                <a:ln>
                  <a:noFill/>
                </a:ln>
                <a:solidFill>
                  <a:prstClr val="black"/>
                </a:solidFill>
                <a:effectLst/>
                <a:uLnTx/>
                <a:uFillTx/>
                <a:latin typeface="Arial Narrow"/>
                <a:ea typeface="+mn-ea"/>
                <a:cs typeface="+mn-cs"/>
              </a:rPr>
              <a:t>a 30 de Septiembre fue del 81,32% </a:t>
            </a:r>
            <a:endParaRPr kumimoji="0" lang="es-MX" sz="24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24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4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7" name="Rectángulo 6" descr="Gráfica 6 % de avance ejecución de fortalecimiento de la infraestructura de tecnología informática y de comunicaciones &#10;" title="Gráfica 6 % de avance ejecución de fortalecimiento de la infraestructura de tecnología informática y de comunicaciones ">
            <a:extLst>
              <a:ext uri="{FF2B5EF4-FFF2-40B4-BE49-F238E27FC236}">
                <a16:creationId xmlns:a16="http://schemas.microsoft.com/office/drawing/2014/main" id="{61D01FB4-9F43-4A00-2A4A-90A74D2C505B}"/>
              </a:ext>
            </a:extLst>
          </p:cNvPr>
          <p:cNvSpPr/>
          <p:nvPr/>
        </p:nvSpPr>
        <p:spPr>
          <a:xfrm>
            <a:off x="521833" y="2383507"/>
            <a:ext cx="8478603" cy="3166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58" b="1"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Gráfica 6 % de avance ejecución</a:t>
            </a:r>
            <a:r>
              <a:rPr kumimoji="0" lang="es-CO" sz="1458"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de fortalecimiento de la infraestructura de tecnología informática y de comunicaciones </a:t>
            </a:r>
            <a:endParaRPr kumimoji="0" lang="es-CO" sz="1458" b="1" i="1"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4" name="CuadroTexto 13">
            <a:extLst>
              <a:ext uri="{FF2B5EF4-FFF2-40B4-BE49-F238E27FC236}">
                <a16:creationId xmlns:a16="http://schemas.microsoft.com/office/drawing/2014/main" id="{F7FA5350-ACBB-EDED-640B-9251E26A69B5}"/>
              </a:ext>
            </a:extLst>
          </p:cNvPr>
          <p:cNvSpPr txBox="1"/>
          <p:nvPr/>
        </p:nvSpPr>
        <p:spPr>
          <a:xfrm>
            <a:off x="521833" y="9482698"/>
            <a:ext cx="8631323" cy="3166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58"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458" b="0" i="1"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Gráfico 2">
            <a:extLst>
              <a:ext uri="{FF2B5EF4-FFF2-40B4-BE49-F238E27FC236}">
                <a16:creationId xmlns:a16="http://schemas.microsoft.com/office/drawing/2014/main" id="{DE9AC434-BB17-9A13-7C82-4572AC7D3813}"/>
              </a:ext>
              <a:ext uri="{C183D7F6-B498-43B3-948B-1728B52AA6E4}">
                <adec:decorative xmlns:adec="http://schemas.microsoft.com/office/drawing/2017/decorative" xmlns="" val="1"/>
              </a:ext>
            </a:extLst>
          </p:cNvPr>
          <p:cNvGraphicFramePr>
            <a:graphicFrameLocks/>
          </p:cNvGraphicFramePr>
          <p:nvPr/>
        </p:nvGraphicFramePr>
        <p:xfrm>
          <a:off x="521833" y="3105150"/>
          <a:ext cx="13625239" cy="6405681"/>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n 1"/>
          <p:cNvPicPr>
            <a:picLocks noChangeAspect="1"/>
          </p:cNvPicPr>
          <p:nvPr/>
        </p:nvPicPr>
        <p:blipFill>
          <a:blip r:embed="rId3"/>
          <a:stretch>
            <a:fillRect/>
          </a:stretch>
        </p:blipFill>
        <p:spPr>
          <a:xfrm>
            <a:off x="597600" y="2848641"/>
            <a:ext cx="14259408" cy="6466245"/>
          </a:xfrm>
          <a:prstGeom prst="rect">
            <a:avLst/>
          </a:prstGeom>
        </p:spPr>
      </p:pic>
    </p:spTree>
    <p:extLst>
      <p:ext uri="{BB962C8B-B14F-4D97-AF65-F5344CB8AC3E}">
        <p14:creationId xmlns:p14="http://schemas.microsoft.com/office/powerpoint/2010/main" val="2615615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504044" y="309300"/>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endParaRPr kumimoji="0" lang="es-CO"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CuadroTexto 6">
            <a:extLst>
              <a:ext uri="{FF2B5EF4-FFF2-40B4-BE49-F238E27FC236}">
                <a16:creationId xmlns:a16="http://schemas.microsoft.com/office/drawing/2014/main" id="{86487D0E-29D0-0645-E1DF-4498F246DD34}"/>
              </a:ext>
            </a:extLst>
          </p:cNvPr>
          <p:cNvSpPr txBox="1"/>
          <p:nvPr/>
        </p:nvSpPr>
        <p:spPr>
          <a:xfrm>
            <a:off x="566928" y="1269585"/>
            <a:ext cx="14337792"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black"/>
                </a:solidFill>
                <a:effectLst/>
                <a:uLnTx/>
                <a:uFillTx/>
                <a:latin typeface="Arial Narrow"/>
                <a:ea typeface="+mn-ea"/>
                <a:cs typeface="+mn-cs"/>
              </a:rPr>
              <a:t>La ejecución del presupuesto destinado en el proyecto  7655 Fortalecimiento de la Planeación y Gestión de la UAE Cuerpo Oficial de Bomberos de Bogotá versus la apropiación fue del 92,88% con corte al 30 de septiembre del 2023</a:t>
            </a:r>
          </a:p>
        </p:txBody>
      </p:sp>
      <p:sp>
        <p:nvSpPr>
          <p:cNvPr id="5" name="Rectángulo 4" descr="Gráfica 7 % de avance ejecución Fortalecimiento de la planeación y gestión de la UAE Cuerpo Oficial de Bomberos de  Bogotá &#10;" title="Gráfica 7 % de avance ejecución Fortalecimiento de la planeación y gestión de la UAE Cuerpo Oficial de Bomberos de  Bogotá ">
            <a:extLst>
              <a:ext uri="{FF2B5EF4-FFF2-40B4-BE49-F238E27FC236}">
                <a16:creationId xmlns:a16="http://schemas.microsoft.com/office/drawing/2014/main" id="{D3511F85-F7DA-37C3-788C-557F5307C4F4}"/>
              </a:ext>
            </a:extLst>
          </p:cNvPr>
          <p:cNvSpPr/>
          <p:nvPr/>
        </p:nvSpPr>
        <p:spPr>
          <a:xfrm>
            <a:off x="486192" y="2518783"/>
            <a:ext cx="8861721" cy="3166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58"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Gráfica 7 % de avance ejecución </a:t>
            </a:r>
            <a:r>
              <a:rPr kumimoji="0" lang="es-CO" sz="1458"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Fortalecimiento de la planeación y gestión de la UAE Cuerpo Oficial de Bomberos de  Bogotá </a:t>
            </a:r>
            <a:endParaRPr kumimoji="0" lang="es-CO" sz="1458" b="0" i="1"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8" name="CuadroTexto 7">
            <a:extLst>
              <a:ext uri="{FF2B5EF4-FFF2-40B4-BE49-F238E27FC236}">
                <a16:creationId xmlns:a16="http://schemas.microsoft.com/office/drawing/2014/main" id="{3D3EE436-A823-1CDD-745F-EAA0BB13E6BD}"/>
              </a:ext>
            </a:extLst>
          </p:cNvPr>
          <p:cNvSpPr txBox="1"/>
          <p:nvPr/>
        </p:nvSpPr>
        <p:spPr>
          <a:xfrm>
            <a:off x="566928" y="9592343"/>
            <a:ext cx="8631323" cy="3166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58"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458"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n 1"/>
          <p:cNvPicPr>
            <a:picLocks noChangeAspect="1"/>
          </p:cNvPicPr>
          <p:nvPr/>
        </p:nvPicPr>
        <p:blipFill>
          <a:blip r:embed="rId2"/>
          <a:stretch>
            <a:fillRect/>
          </a:stretch>
        </p:blipFill>
        <p:spPr>
          <a:xfrm>
            <a:off x="219595" y="2835473"/>
            <a:ext cx="15050885" cy="6786009"/>
          </a:xfrm>
          <a:prstGeom prst="rect">
            <a:avLst/>
          </a:prstGeom>
        </p:spPr>
      </p:pic>
    </p:spTree>
    <p:extLst>
      <p:ext uri="{BB962C8B-B14F-4D97-AF65-F5344CB8AC3E}">
        <p14:creationId xmlns:p14="http://schemas.microsoft.com/office/powerpoint/2010/main" val="2747737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6947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89333" y="539145"/>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endParaRPr kumimoji="0" lang="es-CO"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CuadroTexto 6">
            <a:extLst>
              <a:ext uri="{FF2B5EF4-FFF2-40B4-BE49-F238E27FC236}">
                <a16:creationId xmlns:a16="http://schemas.microsoft.com/office/drawing/2014/main" id="{A558FB02-070E-DF67-C259-E9051B524A95}"/>
              </a:ext>
            </a:extLst>
          </p:cNvPr>
          <p:cNvSpPr txBox="1"/>
          <p:nvPr/>
        </p:nvSpPr>
        <p:spPr>
          <a:xfrm>
            <a:off x="557468" y="1324455"/>
            <a:ext cx="14383827" cy="830997"/>
          </a:xfrm>
          <a:prstGeom prst="rect">
            <a:avLst/>
          </a:prstGeom>
          <a:noFill/>
        </p:spPr>
        <p:txBody>
          <a:bodyPr wrap="square" lIns="91440" tIns="45720" rIns="91440" bIns="45720" anchor="t">
            <a:spAutoFit/>
          </a:bodyPr>
          <a:lstStyle/>
          <a:p>
            <a:pPr defTabSz="914400">
              <a:defRPr/>
            </a:pPr>
            <a:r>
              <a:rPr kumimoji="0" lang="es-CO" sz="2400" b="1" i="0" u="none" strike="noStrike" kern="1200" cap="none" spc="0" normalizeH="0" baseline="0" noProof="0">
                <a:ln>
                  <a:noFill/>
                </a:ln>
                <a:solidFill>
                  <a:prstClr val="black"/>
                </a:solidFill>
                <a:effectLst/>
                <a:uLnTx/>
                <a:uFillTx/>
                <a:latin typeface="Arial Narrow"/>
              </a:rPr>
              <a:t>La ejecución presupuestal vs la apropiación</a:t>
            </a:r>
            <a:r>
              <a:rPr lang="es-CO" sz="2400" b="1">
                <a:solidFill>
                  <a:prstClr val="black"/>
                </a:solidFill>
                <a:latin typeface="Arial Narrow"/>
              </a:rPr>
              <a:t> </a:t>
            </a:r>
            <a:r>
              <a:rPr kumimoji="0" lang="es-CO" sz="2400" b="1" i="0" u="none" strike="noStrike" kern="1200" cap="none" spc="0" normalizeH="0" baseline="0" noProof="0">
                <a:ln>
                  <a:noFill/>
                </a:ln>
                <a:solidFill>
                  <a:prstClr val="black"/>
                </a:solidFill>
                <a:effectLst/>
                <a:uLnTx/>
                <a:uFillTx/>
                <a:latin typeface="Arial Narrow"/>
              </a:rPr>
              <a:t>del proyecto 7658 Fortalecimiento del Cuerpo Oficial de Bomberos de Bogotá,</a:t>
            </a:r>
            <a:r>
              <a:rPr lang="es-CO" sz="2400" b="1">
                <a:solidFill>
                  <a:prstClr val="black"/>
                </a:solidFill>
                <a:latin typeface="Arial Narrow"/>
              </a:rPr>
              <a:t> </a:t>
            </a:r>
            <a:r>
              <a:rPr kumimoji="0" lang="es-CO" sz="2400" b="1" i="0" u="none" strike="noStrike" kern="1200" cap="none" spc="0" normalizeH="0" baseline="0" noProof="0">
                <a:ln>
                  <a:noFill/>
                </a:ln>
                <a:solidFill>
                  <a:prstClr val="black"/>
                </a:solidFill>
                <a:effectLst/>
                <a:uLnTx/>
                <a:uFillTx/>
                <a:latin typeface="Arial Narrow"/>
              </a:rPr>
              <a:t> a final del tercer trimestre de la vigencia fue del 92,10%</a:t>
            </a:r>
            <a:r>
              <a:rPr lang="es-CO" sz="2400" b="1">
                <a:solidFill>
                  <a:prstClr val="black"/>
                </a:solidFill>
                <a:latin typeface="Arial Narrow"/>
              </a:rPr>
              <a:t> </a:t>
            </a:r>
            <a:endParaRPr kumimoji="0" lang="es-CO"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ángulo 3" descr="Gráfica 8 % de avance ejecución Fortalecimiento del Cuerpo Oficial de Bomberos de Bogotá&#10;" title="Gráfica 8 % de avance ejecución Fortalecimiento del Cuerpo Oficial de Bomberos de Bogotá">
            <a:extLst>
              <a:ext uri="{FF2B5EF4-FFF2-40B4-BE49-F238E27FC236}">
                <a16:creationId xmlns:a16="http://schemas.microsoft.com/office/drawing/2014/main" id="{D5C0D76C-36A8-5049-F602-475F84FB5940}"/>
              </a:ext>
            </a:extLst>
          </p:cNvPr>
          <p:cNvSpPr/>
          <p:nvPr/>
        </p:nvSpPr>
        <p:spPr>
          <a:xfrm>
            <a:off x="537091" y="2178613"/>
            <a:ext cx="6473247" cy="3166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58"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Gráfica 8 % de avance ejecución </a:t>
            </a:r>
            <a:r>
              <a:rPr kumimoji="0" lang="es-CO" sz="1458"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Fortalecimiento del Cuerpo Oficial de Bomberos de Bogotá</a:t>
            </a:r>
            <a:endParaRPr kumimoji="0" lang="es-CO" sz="1458" b="0" i="1"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8" name="CuadroTexto 7">
            <a:extLst>
              <a:ext uri="{FF2B5EF4-FFF2-40B4-BE49-F238E27FC236}">
                <a16:creationId xmlns:a16="http://schemas.microsoft.com/office/drawing/2014/main" id="{DF7A05E9-8A5B-63A8-2D22-4FB7B1ED9C72}"/>
              </a:ext>
            </a:extLst>
          </p:cNvPr>
          <p:cNvSpPr txBox="1"/>
          <p:nvPr/>
        </p:nvSpPr>
        <p:spPr>
          <a:xfrm>
            <a:off x="557468" y="9599562"/>
            <a:ext cx="8631323" cy="3166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58"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458"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n 1"/>
          <p:cNvPicPr>
            <a:picLocks noChangeAspect="1"/>
          </p:cNvPicPr>
          <p:nvPr/>
        </p:nvPicPr>
        <p:blipFill>
          <a:blip r:embed="rId2"/>
          <a:stretch>
            <a:fillRect/>
          </a:stretch>
        </p:blipFill>
        <p:spPr>
          <a:xfrm>
            <a:off x="295402" y="2586744"/>
            <a:ext cx="15008997" cy="6896890"/>
          </a:xfrm>
          <a:prstGeom prst="rect">
            <a:avLst/>
          </a:prstGeom>
        </p:spPr>
      </p:pic>
    </p:spTree>
    <p:extLst>
      <p:ext uri="{BB962C8B-B14F-4D97-AF65-F5344CB8AC3E}">
        <p14:creationId xmlns:p14="http://schemas.microsoft.com/office/powerpoint/2010/main" val="2263579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546387" cy="10059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ítulo 3">
            <a:extLst>
              <a:ext uri="{FF2B5EF4-FFF2-40B4-BE49-F238E27FC236}">
                <a16:creationId xmlns:a16="http://schemas.microsoft.com/office/drawing/2014/main" id="{E64B7E41-D315-5674-A9C0-C117F537A28E}"/>
              </a:ext>
              <a:ext uri="{C183D7F6-B498-43B3-948B-1728B52AA6E4}">
                <adec:decorative xmlns:adec="http://schemas.microsoft.com/office/drawing/2017/decorative" xmlns="" val="0"/>
              </a:ext>
            </a:extLst>
          </p:cNvPr>
          <p:cNvSpPr txBox="1">
            <a:spLocks noGrp="1"/>
          </p:cNvSpPr>
          <p:nvPr>
            <p:ph type="title" idx="4294967295"/>
          </p:nvPr>
        </p:nvSpPr>
        <p:spPr>
          <a:xfrm>
            <a:off x="790586" y="1051214"/>
            <a:ext cx="4645299" cy="25217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defTabSz="914400" rtl="0" eaLnBrk="1" fontAlgn="auto" latinLnBrk="0" hangingPunct="1">
              <a:lnSpc>
                <a:spcPct val="90000"/>
              </a:lnSpc>
              <a:spcBef>
                <a:spcPct val="0"/>
              </a:spcBef>
              <a:spcAft>
                <a:spcPts val="600"/>
              </a:spcAft>
              <a:buClrTx/>
              <a:buSzTx/>
              <a:buFontTx/>
              <a:buNone/>
              <a:tabLst/>
              <a:defRPr/>
            </a:pPr>
            <a:r>
              <a:rPr kumimoji="0" lang="es-CO" sz="6300" b="0" i="0" u="none" strike="noStrike" kern="1200" cap="none" spc="0" normalizeH="0" baseline="0" noProof="0">
                <a:ln>
                  <a:noFill/>
                </a:ln>
                <a:solidFill>
                  <a:prstClr val="black"/>
                </a:solidFill>
                <a:effectLst/>
                <a:uLnTx/>
                <a:uFillTx/>
                <a:latin typeface="Impact" panose="020B0806030902050204" pitchFamily="34" charset="0"/>
                <a:ea typeface="+mn-ea"/>
                <a:cs typeface="+mn-cs"/>
              </a:rPr>
              <a:t>Alerta del Seguimiento</a:t>
            </a:r>
            <a:r>
              <a:rPr kumimoji="0" lang="en-US" sz="6300" b="0" i="0" u="none" strike="noStrike" kern="1200" cap="none" spc="0" normalizeH="0" baseline="0" noProof="0">
                <a:ln>
                  <a:noFill/>
                </a:ln>
                <a:solidFill>
                  <a:prstClr val="black"/>
                </a:solidFill>
                <a:effectLst/>
                <a:uLnTx/>
                <a:uFillTx/>
                <a:latin typeface="Impact" panose="020B0806030902050204" pitchFamily="34" charset="0"/>
                <a:ea typeface="+mn-ea"/>
                <a:cs typeface="+mn-cs"/>
              </a:rPr>
              <a:t> </a:t>
            </a: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263" y="3775437"/>
            <a:ext cx="4150670" cy="26827"/>
          </a:xfrm>
          <a:custGeom>
            <a:avLst/>
            <a:gdLst>
              <a:gd name="connsiteX0" fmla="*/ 0 w 4150670"/>
              <a:gd name="connsiteY0" fmla="*/ 0 h 26827"/>
              <a:gd name="connsiteX1" fmla="*/ 774792 w 4150670"/>
              <a:gd name="connsiteY1" fmla="*/ 0 h 26827"/>
              <a:gd name="connsiteX2" fmla="*/ 1508077 w 4150670"/>
              <a:gd name="connsiteY2" fmla="*/ 0 h 26827"/>
              <a:gd name="connsiteX3" fmla="*/ 2241362 w 4150670"/>
              <a:gd name="connsiteY3" fmla="*/ 0 h 26827"/>
              <a:gd name="connsiteX4" fmla="*/ 2808620 w 4150670"/>
              <a:gd name="connsiteY4" fmla="*/ 0 h 26827"/>
              <a:gd name="connsiteX5" fmla="*/ 3417385 w 4150670"/>
              <a:gd name="connsiteY5" fmla="*/ 0 h 26827"/>
              <a:gd name="connsiteX6" fmla="*/ 4150670 w 4150670"/>
              <a:gd name="connsiteY6" fmla="*/ 0 h 26827"/>
              <a:gd name="connsiteX7" fmla="*/ 4150670 w 4150670"/>
              <a:gd name="connsiteY7" fmla="*/ 26827 h 26827"/>
              <a:gd name="connsiteX8" fmla="*/ 3458892 w 4150670"/>
              <a:gd name="connsiteY8" fmla="*/ 26827 h 26827"/>
              <a:gd name="connsiteX9" fmla="*/ 2891633 w 4150670"/>
              <a:gd name="connsiteY9" fmla="*/ 26827 h 26827"/>
              <a:gd name="connsiteX10" fmla="*/ 2324375 w 4150670"/>
              <a:gd name="connsiteY10" fmla="*/ 26827 h 26827"/>
              <a:gd name="connsiteX11" fmla="*/ 1591090 w 4150670"/>
              <a:gd name="connsiteY11" fmla="*/ 26827 h 26827"/>
              <a:gd name="connsiteX12" fmla="*/ 982325 w 4150670"/>
              <a:gd name="connsiteY12" fmla="*/ 26827 h 26827"/>
              <a:gd name="connsiteX13" fmla="*/ 0 w 4150670"/>
              <a:gd name="connsiteY13" fmla="*/ 26827 h 26827"/>
              <a:gd name="connsiteX14" fmla="*/ 0 w 4150670"/>
              <a:gd name="connsiteY14" fmla="*/ 0 h 26827"/>
              <a:gd name="connsiteX0" fmla="*/ 0 w 4150670"/>
              <a:gd name="connsiteY0" fmla="*/ 0 h 26827"/>
              <a:gd name="connsiteX1" fmla="*/ 650272 w 4150670"/>
              <a:gd name="connsiteY1" fmla="*/ 0 h 26827"/>
              <a:gd name="connsiteX2" fmla="*/ 1217530 w 4150670"/>
              <a:gd name="connsiteY2" fmla="*/ 0 h 26827"/>
              <a:gd name="connsiteX3" fmla="*/ 1992322 w 4150670"/>
              <a:gd name="connsiteY3" fmla="*/ 0 h 26827"/>
              <a:gd name="connsiteX4" fmla="*/ 2642593 w 4150670"/>
              <a:gd name="connsiteY4" fmla="*/ 0 h 26827"/>
              <a:gd name="connsiteX5" fmla="*/ 3292865 w 4150670"/>
              <a:gd name="connsiteY5" fmla="*/ 0 h 26827"/>
              <a:gd name="connsiteX6" fmla="*/ 3704611 w 4150670"/>
              <a:gd name="connsiteY6" fmla="*/ 0 h 26827"/>
              <a:gd name="connsiteX7" fmla="*/ 4150670 w 4150670"/>
              <a:gd name="connsiteY7" fmla="*/ 0 h 26827"/>
              <a:gd name="connsiteX8" fmla="*/ 4150670 w 4150670"/>
              <a:gd name="connsiteY8" fmla="*/ 26827 h 26827"/>
              <a:gd name="connsiteX9" fmla="*/ 3458892 w 4150670"/>
              <a:gd name="connsiteY9" fmla="*/ 26827 h 26827"/>
              <a:gd name="connsiteX10" fmla="*/ 2891633 w 4150670"/>
              <a:gd name="connsiteY10" fmla="*/ 26827 h 26827"/>
              <a:gd name="connsiteX11" fmla="*/ 2199855 w 4150670"/>
              <a:gd name="connsiteY11" fmla="*/ 26827 h 26827"/>
              <a:gd name="connsiteX12" fmla="*/ 1508077 w 4150670"/>
              <a:gd name="connsiteY12" fmla="*/ 26827 h 26827"/>
              <a:gd name="connsiteX13" fmla="*/ 857805 w 4150670"/>
              <a:gd name="connsiteY13" fmla="*/ 26827 h 26827"/>
              <a:gd name="connsiteX14" fmla="*/ 0 w 4150670"/>
              <a:gd name="connsiteY14" fmla="*/ 26827 h 26827"/>
              <a:gd name="connsiteX15" fmla="*/ 0 w 4150670"/>
              <a:gd name="connsiteY15" fmla="*/ 0 h 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50670" h="26827" fill="none" extrusionOk="0">
                <a:moveTo>
                  <a:pt x="0" y="0"/>
                </a:moveTo>
                <a:cubicBezTo>
                  <a:pt x="159567" y="-76776"/>
                  <a:pt x="456265" y="10602"/>
                  <a:pt x="774792" y="0"/>
                </a:cubicBezTo>
                <a:cubicBezTo>
                  <a:pt x="1059543" y="34962"/>
                  <a:pt x="1341155" y="-14311"/>
                  <a:pt x="1508077" y="0"/>
                </a:cubicBezTo>
                <a:cubicBezTo>
                  <a:pt x="1682110" y="44190"/>
                  <a:pt x="2064518" y="-20771"/>
                  <a:pt x="2241362" y="0"/>
                </a:cubicBezTo>
                <a:cubicBezTo>
                  <a:pt x="2455027" y="9293"/>
                  <a:pt x="2551566" y="-19700"/>
                  <a:pt x="2808620" y="0"/>
                </a:cubicBezTo>
                <a:cubicBezTo>
                  <a:pt x="3053263" y="31642"/>
                  <a:pt x="3197054" y="44148"/>
                  <a:pt x="3417385" y="0"/>
                </a:cubicBezTo>
                <a:cubicBezTo>
                  <a:pt x="3610946" y="-45801"/>
                  <a:pt x="3839470" y="-31818"/>
                  <a:pt x="4150670" y="0"/>
                </a:cubicBezTo>
                <a:cubicBezTo>
                  <a:pt x="4152328" y="7509"/>
                  <a:pt x="4150030" y="21947"/>
                  <a:pt x="4150670" y="26827"/>
                </a:cubicBezTo>
                <a:cubicBezTo>
                  <a:pt x="3899778" y="30700"/>
                  <a:pt x="3726604" y="36076"/>
                  <a:pt x="3458892" y="26827"/>
                </a:cubicBezTo>
                <a:cubicBezTo>
                  <a:pt x="3179293" y="-4405"/>
                  <a:pt x="3053041" y="9224"/>
                  <a:pt x="2891633" y="26827"/>
                </a:cubicBezTo>
                <a:cubicBezTo>
                  <a:pt x="2759226" y="57428"/>
                  <a:pt x="2468954" y="48562"/>
                  <a:pt x="2324375" y="26827"/>
                </a:cubicBezTo>
                <a:cubicBezTo>
                  <a:pt x="2160676" y="18801"/>
                  <a:pt x="1948681" y="27016"/>
                  <a:pt x="1591090" y="26827"/>
                </a:cubicBezTo>
                <a:cubicBezTo>
                  <a:pt x="1236917" y="14623"/>
                  <a:pt x="1225424" y="46921"/>
                  <a:pt x="982325" y="26827"/>
                </a:cubicBezTo>
                <a:cubicBezTo>
                  <a:pt x="708485" y="-8554"/>
                  <a:pt x="314212" y="-38275"/>
                  <a:pt x="0" y="26827"/>
                </a:cubicBezTo>
                <a:cubicBezTo>
                  <a:pt x="-1252" y="17880"/>
                  <a:pt x="-182" y="6761"/>
                  <a:pt x="0" y="0"/>
                </a:cubicBezTo>
                <a:close/>
              </a:path>
              <a:path w="4150670" h="26827" stroke="0" extrusionOk="0">
                <a:moveTo>
                  <a:pt x="0" y="0"/>
                </a:moveTo>
                <a:cubicBezTo>
                  <a:pt x="158877" y="-17562"/>
                  <a:pt x="453262" y="39377"/>
                  <a:pt x="650272" y="0"/>
                </a:cubicBezTo>
                <a:cubicBezTo>
                  <a:pt x="842951" y="-9522"/>
                  <a:pt x="1073584" y="-53802"/>
                  <a:pt x="1217530" y="0"/>
                </a:cubicBezTo>
                <a:cubicBezTo>
                  <a:pt x="1383651" y="27024"/>
                  <a:pt x="1728259" y="32272"/>
                  <a:pt x="1992322" y="0"/>
                </a:cubicBezTo>
                <a:cubicBezTo>
                  <a:pt x="2276012" y="-12211"/>
                  <a:pt x="2396391" y="8932"/>
                  <a:pt x="2642593" y="0"/>
                </a:cubicBezTo>
                <a:cubicBezTo>
                  <a:pt x="2919902" y="31411"/>
                  <a:pt x="3060089" y="-36165"/>
                  <a:pt x="3292865" y="0"/>
                </a:cubicBezTo>
                <a:cubicBezTo>
                  <a:pt x="3490676" y="20389"/>
                  <a:pt x="3591436" y="7373"/>
                  <a:pt x="3704611" y="0"/>
                </a:cubicBezTo>
                <a:cubicBezTo>
                  <a:pt x="3817786" y="-7373"/>
                  <a:pt x="3997200" y="-5922"/>
                  <a:pt x="4150670" y="0"/>
                </a:cubicBezTo>
                <a:cubicBezTo>
                  <a:pt x="4151286" y="9503"/>
                  <a:pt x="4150992" y="18467"/>
                  <a:pt x="4150670" y="26827"/>
                </a:cubicBezTo>
                <a:cubicBezTo>
                  <a:pt x="3874894" y="-23175"/>
                  <a:pt x="3784766" y="35506"/>
                  <a:pt x="3458892" y="26827"/>
                </a:cubicBezTo>
                <a:cubicBezTo>
                  <a:pt x="3143988" y="10293"/>
                  <a:pt x="3114808" y="45852"/>
                  <a:pt x="2891633" y="26827"/>
                </a:cubicBezTo>
                <a:cubicBezTo>
                  <a:pt x="2670447" y="10893"/>
                  <a:pt x="2437554" y="-6296"/>
                  <a:pt x="2199855" y="26827"/>
                </a:cubicBezTo>
                <a:cubicBezTo>
                  <a:pt x="1963627" y="5904"/>
                  <a:pt x="1839904" y="-2312"/>
                  <a:pt x="1508077" y="26827"/>
                </a:cubicBezTo>
                <a:cubicBezTo>
                  <a:pt x="1175279" y="46076"/>
                  <a:pt x="1088331" y="-10606"/>
                  <a:pt x="857805" y="26827"/>
                </a:cubicBezTo>
                <a:cubicBezTo>
                  <a:pt x="646515" y="40879"/>
                  <a:pt x="362930" y="45102"/>
                  <a:pt x="0" y="26827"/>
                </a:cubicBezTo>
                <a:cubicBezTo>
                  <a:pt x="739" y="18301"/>
                  <a:pt x="1502" y="10451"/>
                  <a:pt x="0" y="0"/>
                </a:cubicBezTo>
                <a:close/>
              </a:path>
              <a:path w="4150670" h="26827" fill="none" stroke="0" extrusionOk="0">
                <a:moveTo>
                  <a:pt x="0" y="0"/>
                </a:moveTo>
                <a:cubicBezTo>
                  <a:pt x="97031" y="-52266"/>
                  <a:pt x="451022" y="10001"/>
                  <a:pt x="774792" y="0"/>
                </a:cubicBezTo>
                <a:cubicBezTo>
                  <a:pt x="1118317" y="4443"/>
                  <a:pt x="1298159" y="-19232"/>
                  <a:pt x="1508077" y="0"/>
                </a:cubicBezTo>
                <a:cubicBezTo>
                  <a:pt x="1644307" y="58238"/>
                  <a:pt x="2009045" y="52754"/>
                  <a:pt x="2241362" y="0"/>
                </a:cubicBezTo>
                <a:cubicBezTo>
                  <a:pt x="2458699" y="-10943"/>
                  <a:pt x="2591446" y="-10184"/>
                  <a:pt x="2808620" y="0"/>
                </a:cubicBezTo>
                <a:cubicBezTo>
                  <a:pt x="3065420" y="22758"/>
                  <a:pt x="3230134" y="21696"/>
                  <a:pt x="3417385" y="0"/>
                </a:cubicBezTo>
                <a:cubicBezTo>
                  <a:pt x="3553735" y="-36725"/>
                  <a:pt x="3853379" y="5967"/>
                  <a:pt x="4150670" y="0"/>
                </a:cubicBezTo>
                <a:cubicBezTo>
                  <a:pt x="4151234" y="5348"/>
                  <a:pt x="4150127" y="21358"/>
                  <a:pt x="4150670" y="26827"/>
                </a:cubicBezTo>
                <a:cubicBezTo>
                  <a:pt x="3938146" y="14169"/>
                  <a:pt x="3773912" y="67022"/>
                  <a:pt x="3458892" y="26827"/>
                </a:cubicBezTo>
                <a:cubicBezTo>
                  <a:pt x="3147616" y="-10457"/>
                  <a:pt x="3063589" y="23074"/>
                  <a:pt x="2891633" y="26827"/>
                </a:cubicBezTo>
                <a:cubicBezTo>
                  <a:pt x="2739088" y="52576"/>
                  <a:pt x="2485487" y="52293"/>
                  <a:pt x="2324375" y="26827"/>
                </a:cubicBezTo>
                <a:cubicBezTo>
                  <a:pt x="2171244" y="19788"/>
                  <a:pt x="1969809" y="57559"/>
                  <a:pt x="1591090" y="26827"/>
                </a:cubicBezTo>
                <a:cubicBezTo>
                  <a:pt x="1234792" y="15757"/>
                  <a:pt x="1224204" y="47756"/>
                  <a:pt x="982325" y="26827"/>
                </a:cubicBezTo>
                <a:cubicBezTo>
                  <a:pt x="670544" y="15414"/>
                  <a:pt x="245594" y="-49178"/>
                  <a:pt x="0" y="26827"/>
                </a:cubicBezTo>
                <a:cubicBezTo>
                  <a:pt x="-749" y="17391"/>
                  <a:pt x="-672" y="57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custGeom>
                    <a:avLst/>
                    <a:gdLst>
                      <a:gd name="connsiteX0" fmla="*/ 0 w 4150670"/>
                      <a:gd name="connsiteY0" fmla="*/ 0 h 26827"/>
                      <a:gd name="connsiteX1" fmla="*/ 774792 w 4150670"/>
                      <a:gd name="connsiteY1" fmla="*/ 0 h 26827"/>
                      <a:gd name="connsiteX2" fmla="*/ 1508077 w 4150670"/>
                      <a:gd name="connsiteY2" fmla="*/ 0 h 26827"/>
                      <a:gd name="connsiteX3" fmla="*/ 2241362 w 4150670"/>
                      <a:gd name="connsiteY3" fmla="*/ 0 h 26827"/>
                      <a:gd name="connsiteX4" fmla="*/ 2808620 w 4150670"/>
                      <a:gd name="connsiteY4" fmla="*/ 0 h 26827"/>
                      <a:gd name="connsiteX5" fmla="*/ 3417385 w 4150670"/>
                      <a:gd name="connsiteY5" fmla="*/ 0 h 26827"/>
                      <a:gd name="connsiteX6" fmla="*/ 4150670 w 4150670"/>
                      <a:gd name="connsiteY6" fmla="*/ 0 h 26827"/>
                      <a:gd name="connsiteX7" fmla="*/ 4150670 w 4150670"/>
                      <a:gd name="connsiteY7" fmla="*/ 26827 h 26827"/>
                      <a:gd name="connsiteX8" fmla="*/ 3458892 w 4150670"/>
                      <a:gd name="connsiteY8" fmla="*/ 26827 h 26827"/>
                      <a:gd name="connsiteX9" fmla="*/ 2891633 w 4150670"/>
                      <a:gd name="connsiteY9" fmla="*/ 26827 h 26827"/>
                      <a:gd name="connsiteX10" fmla="*/ 2324375 w 4150670"/>
                      <a:gd name="connsiteY10" fmla="*/ 26827 h 26827"/>
                      <a:gd name="connsiteX11" fmla="*/ 1591090 w 4150670"/>
                      <a:gd name="connsiteY11" fmla="*/ 26827 h 26827"/>
                      <a:gd name="connsiteX12" fmla="*/ 982325 w 4150670"/>
                      <a:gd name="connsiteY12" fmla="*/ 26827 h 26827"/>
                      <a:gd name="connsiteX13" fmla="*/ 0 w 4150670"/>
                      <a:gd name="connsiteY13" fmla="*/ 26827 h 26827"/>
                      <a:gd name="connsiteX14" fmla="*/ 0 w 4150670"/>
                      <a:gd name="connsiteY14" fmla="*/ 0 h 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0670" h="26827" fill="none" extrusionOk="0">
                        <a:moveTo>
                          <a:pt x="0" y="0"/>
                        </a:moveTo>
                        <a:cubicBezTo>
                          <a:pt x="155107" y="-16444"/>
                          <a:pt x="468579" y="3412"/>
                          <a:pt x="774792" y="0"/>
                        </a:cubicBezTo>
                        <a:cubicBezTo>
                          <a:pt x="1081005" y="-3412"/>
                          <a:pt x="1333041" y="-20341"/>
                          <a:pt x="1508077" y="0"/>
                        </a:cubicBezTo>
                        <a:cubicBezTo>
                          <a:pt x="1683113" y="20341"/>
                          <a:pt x="2017277" y="7251"/>
                          <a:pt x="2241362" y="0"/>
                        </a:cubicBezTo>
                        <a:cubicBezTo>
                          <a:pt x="2465448" y="-7251"/>
                          <a:pt x="2569524" y="-20658"/>
                          <a:pt x="2808620" y="0"/>
                        </a:cubicBezTo>
                        <a:cubicBezTo>
                          <a:pt x="3047716" y="20658"/>
                          <a:pt x="3226862" y="28429"/>
                          <a:pt x="3417385" y="0"/>
                        </a:cubicBezTo>
                        <a:cubicBezTo>
                          <a:pt x="3607908" y="-28429"/>
                          <a:pt x="3890448" y="-28933"/>
                          <a:pt x="4150670" y="0"/>
                        </a:cubicBezTo>
                        <a:cubicBezTo>
                          <a:pt x="4151375" y="6688"/>
                          <a:pt x="4150308" y="21107"/>
                          <a:pt x="4150670" y="26827"/>
                        </a:cubicBezTo>
                        <a:cubicBezTo>
                          <a:pt x="3914584" y="978"/>
                          <a:pt x="3744619" y="59979"/>
                          <a:pt x="3458892" y="26827"/>
                        </a:cubicBezTo>
                        <a:cubicBezTo>
                          <a:pt x="3173165" y="-6325"/>
                          <a:pt x="3053303" y="14662"/>
                          <a:pt x="2891633" y="26827"/>
                        </a:cubicBezTo>
                        <a:cubicBezTo>
                          <a:pt x="2729963" y="38992"/>
                          <a:pt x="2484791" y="45087"/>
                          <a:pt x="2324375" y="26827"/>
                        </a:cubicBezTo>
                        <a:cubicBezTo>
                          <a:pt x="2163959" y="8567"/>
                          <a:pt x="1951103" y="34645"/>
                          <a:pt x="1591090" y="26827"/>
                        </a:cubicBezTo>
                        <a:cubicBezTo>
                          <a:pt x="1231078" y="19009"/>
                          <a:pt x="1223772" y="49790"/>
                          <a:pt x="982325" y="26827"/>
                        </a:cubicBezTo>
                        <a:cubicBezTo>
                          <a:pt x="740878" y="3864"/>
                          <a:pt x="292434" y="-16860"/>
                          <a:pt x="0" y="26827"/>
                        </a:cubicBezTo>
                        <a:cubicBezTo>
                          <a:pt x="-421" y="17414"/>
                          <a:pt x="-247" y="6585"/>
                          <a:pt x="0" y="0"/>
                        </a:cubicBezTo>
                        <a:close/>
                      </a:path>
                      <a:path w="4150670" h="26827" stroke="0" extrusionOk="0">
                        <a:moveTo>
                          <a:pt x="0" y="0"/>
                        </a:moveTo>
                        <a:cubicBezTo>
                          <a:pt x="130390" y="-11909"/>
                          <a:pt x="460981" y="10494"/>
                          <a:pt x="650272" y="0"/>
                        </a:cubicBezTo>
                        <a:cubicBezTo>
                          <a:pt x="839563" y="-10494"/>
                          <a:pt x="1082097" y="-26048"/>
                          <a:pt x="1217530" y="0"/>
                        </a:cubicBezTo>
                        <a:cubicBezTo>
                          <a:pt x="1352963" y="26048"/>
                          <a:pt x="1712145" y="15575"/>
                          <a:pt x="1992322" y="0"/>
                        </a:cubicBezTo>
                        <a:cubicBezTo>
                          <a:pt x="2272499" y="-15575"/>
                          <a:pt x="2389813" y="-7145"/>
                          <a:pt x="2642593" y="0"/>
                        </a:cubicBezTo>
                        <a:cubicBezTo>
                          <a:pt x="2895373" y="7145"/>
                          <a:pt x="3087838" y="943"/>
                          <a:pt x="3292865" y="0"/>
                        </a:cubicBezTo>
                        <a:cubicBezTo>
                          <a:pt x="3497892" y="-943"/>
                          <a:pt x="3850593" y="-4603"/>
                          <a:pt x="4150670" y="0"/>
                        </a:cubicBezTo>
                        <a:cubicBezTo>
                          <a:pt x="4151778" y="9275"/>
                          <a:pt x="4150935" y="17620"/>
                          <a:pt x="4150670" y="26827"/>
                        </a:cubicBezTo>
                        <a:cubicBezTo>
                          <a:pt x="3895951" y="916"/>
                          <a:pt x="3775533" y="45496"/>
                          <a:pt x="3458892" y="26827"/>
                        </a:cubicBezTo>
                        <a:cubicBezTo>
                          <a:pt x="3142251" y="8158"/>
                          <a:pt x="3107701" y="44634"/>
                          <a:pt x="2891633" y="26827"/>
                        </a:cubicBezTo>
                        <a:cubicBezTo>
                          <a:pt x="2675565" y="9020"/>
                          <a:pt x="2438435" y="23973"/>
                          <a:pt x="2199855" y="26827"/>
                        </a:cubicBezTo>
                        <a:cubicBezTo>
                          <a:pt x="1961275" y="29681"/>
                          <a:pt x="1836442" y="7924"/>
                          <a:pt x="1508077" y="26827"/>
                        </a:cubicBezTo>
                        <a:cubicBezTo>
                          <a:pt x="1179712" y="45730"/>
                          <a:pt x="1077624" y="6063"/>
                          <a:pt x="857805" y="26827"/>
                        </a:cubicBezTo>
                        <a:cubicBezTo>
                          <a:pt x="637986" y="47591"/>
                          <a:pt x="323340" y="48175"/>
                          <a:pt x="0" y="26827"/>
                        </a:cubicBezTo>
                        <a:cubicBezTo>
                          <a:pt x="338" y="19854"/>
                          <a:pt x="1223" y="115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Logo bomberos &#10;&#10;Logo bomberos &#10;&#10;Logo bomberos">
            <a:extLst>
              <a:ext uri="{FF2B5EF4-FFF2-40B4-BE49-F238E27FC236}">
                <a16:creationId xmlns:a16="http://schemas.microsoft.com/office/drawing/2014/main" id="{F985968B-09CC-9926-9AD3-C5189E6F7D14}"/>
              </a:ext>
              <a:ext uri="{C183D7F6-B498-43B3-948B-1728B52AA6E4}">
                <adec:decorative xmlns:adec="http://schemas.microsoft.com/office/drawing/2017/decorative" xmlns="" val="0"/>
              </a:ext>
            </a:extLst>
          </p:cNvPr>
          <p:cNvPicPr>
            <a:picLocks noChangeAspect="1"/>
          </p:cNvPicPr>
          <p:nvPr/>
        </p:nvPicPr>
        <p:blipFill rotWithShape="1">
          <a:blip r:embed="rId2"/>
          <a:srcRect r="91881"/>
          <a:stretch/>
        </p:blipFill>
        <p:spPr>
          <a:xfrm>
            <a:off x="-12139" y="5326"/>
            <a:ext cx="499819" cy="10059988"/>
          </a:xfrm>
          <a:prstGeom prst="rect">
            <a:avLst/>
          </a:prstGeom>
        </p:spPr>
      </p:pic>
      <p:pic>
        <p:nvPicPr>
          <p:cNvPr id="5" name="Imagen 4" descr="Logo bomberos &#10;&#10;Logo bomberos &#10;&#10;Logo bomberos">
            <a:extLst>
              <a:ext uri="{FF2B5EF4-FFF2-40B4-BE49-F238E27FC236}">
                <a16:creationId xmlns:a16="http://schemas.microsoft.com/office/drawing/2014/main" id="{33274754-0E23-2911-C17F-925F7D56E571}"/>
              </a:ext>
              <a:ext uri="{C183D7F6-B498-43B3-948B-1728B52AA6E4}">
                <adec:decorative xmlns:adec="http://schemas.microsoft.com/office/drawing/2017/decorative" xmlns="" val="0"/>
              </a:ext>
            </a:extLst>
          </p:cNvPr>
          <p:cNvPicPr>
            <a:picLocks noChangeAspect="1"/>
          </p:cNvPicPr>
          <p:nvPr/>
        </p:nvPicPr>
        <p:blipFill rotWithShape="1">
          <a:blip r:embed="rId2"/>
          <a:srcRect l="7922" t="90287" b="1520"/>
          <a:stretch/>
        </p:blipFill>
        <p:spPr>
          <a:xfrm>
            <a:off x="568960" y="9103723"/>
            <a:ext cx="5668420" cy="824184"/>
          </a:xfrm>
          <a:prstGeom prst="rect">
            <a:avLst/>
          </a:prstGeom>
        </p:spPr>
      </p:pic>
      <p:sp>
        <p:nvSpPr>
          <p:cNvPr id="7" name="CuadroTexto 6">
            <a:extLst>
              <a:ext uri="{FF2B5EF4-FFF2-40B4-BE49-F238E27FC236}">
                <a16:creationId xmlns:a16="http://schemas.microsoft.com/office/drawing/2014/main" id="{CF439611-7BD6-4B5E-2CC1-EEBBC9C898F1}"/>
              </a:ext>
            </a:extLst>
          </p:cNvPr>
          <p:cNvSpPr txBox="1"/>
          <p:nvPr/>
        </p:nvSpPr>
        <p:spPr>
          <a:xfrm>
            <a:off x="5784744" y="626339"/>
            <a:ext cx="9088322" cy="2677656"/>
          </a:xfrm>
          <a:prstGeom prst="rect">
            <a:avLst/>
          </a:prstGeom>
          <a:noFill/>
        </p:spPr>
        <p:txBody>
          <a:bodyPr wrap="square" lIns="91440" tIns="45720" rIns="91440" bIns="45720" anchor="t">
            <a:spAutoFit/>
          </a:bodyPr>
          <a:lstStyle/>
          <a:p>
            <a:pPr algn="just">
              <a:defRPr/>
            </a:pPr>
            <a:r>
              <a:rPr kumimoji="0" lang="es-MX" sz="2400" b="0" i="0" u="none" strike="noStrike" kern="1200" cap="none" spc="0" normalizeH="0" baseline="0" noProof="0">
                <a:ln>
                  <a:noFill/>
                </a:ln>
                <a:solidFill>
                  <a:prstClr val="black"/>
                </a:solidFill>
                <a:effectLst/>
                <a:uLnTx/>
                <a:uFillTx/>
                <a:latin typeface="Arial Narrow"/>
              </a:rPr>
              <a:t>Los proyectos con más bajo nivel de avance son: </a:t>
            </a:r>
            <a:endParaRPr lang="es-ES">
              <a:solidFill>
                <a:prstClr val="black"/>
              </a:solidFill>
            </a:endParaRPr>
          </a:p>
          <a:p>
            <a:pPr marL="342900" indent="-342900" algn="just">
              <a:buFont typeface="Arial"/>
              <a:buChar char="•"/>
              <a:defRPr/>
            </a:pPr>
            <a:r>
              <a:rPr lang="es-MX" sz="2400">
                <a:solidFill>
                  <a:prstClr val="black"/>
                </a:solidFill>
                <a:latin typeface="Arial Narrow"/>
              </a:rPr>
              <a:t>Implementar </a:t>
            </a:r>
            <a:r>
              <a:rPr kumimoji="0" lang="es-MX" sz="2400" b="0" i="0" u="none" strike="noStrike" kern="1200" cap="none" spc="0" normalizeH="0" baseline="0" noProof="0">
                <a:ln>
                  <a:noFill/>
                </a:ln>
                <a:solidFill>
                  <a:prstClr val="black"/>
                </a:solidFill>
                <a:effectLst/>
                <a:uLnTx/>
                <a:uFillTx/>
                <a:latin typeface="Arial Narrow"/>
              </a:rPr>
              <a:t> un programa de renovación de vehículos para la Unidad Administrativa Cuerpo Oficial de Bomberos de Bogotá</a:t>
            </a:r>
            <a:r>
              <a:rPr lang="es-MX" sz="2400">
                <a:solidFill>
                  <a:prstClr val="black"/>
                </a:solidFill>
                <a:latin typeface="Arial Narrow"/>
              </a:rPr>
              <a:t>.</a:t>
            </a:r>
            <a:endParaRPr lang="es-ES">
              <a:solidFill>
                <a:prstClr val="black"/>
              </a:solidFill>
              <a:latin typeface="Calibri" panose="020F0502020204030204"/>
              <a:ea typeface="Calibri" panose="020F0502020204030204"/>
              <a:cs typeface="Calibri" panose="020F0502020204030204"/>
            </a:endParaRPr>
          </a:p>
          <a:p>
            <a:pPr marL="342900" indent="-342900" algn="just">
              <a:buFont typeface="Arial"/>
              <a:buChar char="•"/>
              <a:defRPr/>
            </a:pPr>
            <a:r>
              <a:rPr kumimoji="0" lang="es-ES" sz="2400" b="0" i="0" u="none" strike="noStrike" kern="1200" cap="none" spc="0" normalizeH="0" baseline="0" noProof="0">
                <a:ln>
                  <a:noFill/>
                </a:ln>
                <a:solidFill>
                  <a:srgbClr val="000000"/>
                </a:solidFill>
                <a:effectLst/>
                <a:uLnTx/>
                <a:uFillTx/>
                <a:latin typeface="Arial Narrow"/>
              </a:rPr>
              <a:t>Elaborar 1 plan de preparativos y continuidad del servicio para la UAECOB ante la eventual ocurrencia de un desastre en el Distrito Capital, es primordial que se prioricen las acciones definidas para el cumplimiento de estas, so pena de incurrir en incumplimientos</a:t>
            </a:r>
            <a:r>
              <a:rPr lang="es-ES" sz="2400">
                <a:solidFill>
                  <a:srgbClr val="000000"/>
                </a:solidFill>
                <a:latin typeface="Arial Narrow"/>
              </a:rPr>
              <a:t>.</a:t>
            </a:r>
            <a:endParaRPr lang="es-ES">
              <a:ea typeface="Calibri" panose="020F0502020204030204"/>
              <a:cs typeface="Calibri" panose="020F0502020204030204"/>
            </a:endParaRPr>
          </a:p>
        </p:txBody>
      </p:sp>
      <p:sp>
        <p:nvSpPr>
          <p:cNvPr id="9" name="CuadroTexto 8">
            <a:extLst>
              <a:ext uri="{FF2B5EF4-FFF2-40B4-BE49-F238E27FC236}">
                <a16:creationId xmlns:a16="http://schemas.microsoft.com/office/drawing/2014/main" id="{0C0AA5AD-0C6E-7696-92AA-B5E1507214E5}"/>
              </a:ext>
            </a:extLst>
          </p:cNvPr>
          <p:cNvSpPr txBox="1"/>
          <p:nvPr/>
        </p:nvSpPr>
        <p:spPr>
          <a:xfrm>
            <a:off x="1313552" y="4183608"/>
            <a:ext cx="12919283" cy="830997"/>
          </a:xfrm>
          <a:prstGeom prst="rect">
            <a:avLst/>
          </a:prstGeom>
          <a:noFill/>
        </p:spPr>
        <p:txBody>
          <a:bodyPr wrap="square" lIns="91440" tIns="45720" rIns="91440" bIns="45720" anchor="t">
            <a:spAutoFit/>
          </a:bodyPr>
          <a:lstStyle/>
          <a:p>
            <a:pPr algn="just">
              <a:defRPr/>
            </a:pPr>
            <a:r>
              <a:rPr kumimoji="0" lang="es-CO" sz="2400" b="0" i="0" u="none" strike="noStrike" kern="1200" cap="none" spc="0" normalizeH="0" baseline="0" noProof="0">
                <a:ln>
                  <a:noFill/>
                </a:ln>
                <a:solidFill>
                  <a:prstClr val="black"/>
                </a:solidFill>
                <a:effectLst/>
                <a:uLnTx/>
                <a:uFillTx/>
                <a:latin typeface="Arial Narrow"/>
              </a:rPr>
              <a:t>El % de giros </a:t>
            </a:r>
            <a:r>
              <a:rPr lang="es-CO" sz="2400">
                <a:solidFill>
                  <a:prstClr val="black"/>
                </a:solidFill>
                <a:latin typeface="Arial Narrow"/>
              </a:rPr>
              <a:t>vs </a:t>
            </a:r>
            <a:r>
              <a:rPr kumimoji="0" lang="es-CO" sz="2400" b="0" i="0" u="none" strike="noStrike" kern="1200" cap="none" spc="0" normalizeH="0" baseline="0" noProof="0">
                <a:ln>
                  <a:noFill/>
                </a:ln>
                <a:solidFill>
                  <a:prstClr val="black"/>
                </a:solidFill>
                <a:effectLst/>
                <a:uLnTx/>
                <a:uFillTx/>
                <a:latin typeface="Arial Narrow"/>
              </a:rPr>
              <a:t>apropiación es bajo para los 3 proyectos, por lo que se recomienda realizar las gestiones pertinentes para evitar la constitución de reservas presupuestales</a:t>
            </a:r>
            <a:r>
              <a:rPr lang="es-CO" sz="2400">
                <a:solidFill>
                  <a:prstClr val="black"/>
                </a:solidFill>
                <a:latin typeface="Arial Narrow"/>
              </a:rPr>
              <a:t>.</a:t>
            </a:r>
            <a:endParaRPr lang="es-CO" sz="3200" b="0" i="0" u="none" strike="noStrike" kern="1200" cap="none" spc="0" normalizeH="0" baseline="0" noProof="0">
              <a:ln>
                <a:noFill/>
              </a:ln>
              <a:solidFill>
                <a:prstClr val="black"/>
              </a:solidFill>
              <a:effectLst/>
              <a:uLnTx/>
              <a:uFillTx/>
              <a:latin typeface="Arial Narrow" panose="020B0606020202030204" pitchFamily="34" charset="0"/>
            </a:endParaRPr>
          </a:p>
        </p:txBody>
      </p:sp>
      <p:graphicFrame>
        <p:nvGraphicFramePr>
          <p:cNvPr id="10" name="Gráfico 9">
            <a:extLst>
              <a:ext uri="{FF2B5EF4-FFF2-40B4-BE49-F238E27FC236}">
                <a16:creationId xmlns:a16="http://schemas.microsoft.com/office/drawing/2014/main" id="{2E5A6EDC-80EF-C090-17A6-A877B45AB8C8}"/>
              </a:ext>
              <a:ext uri="{C183D7F6-B498-43B3-948B-1728B52AA6E4}">
                <adec:decorative xmlns:adec="http://schemas.microsoft.com/office/drawing/2017/decorative" xmlns="" val="1"/>
              </a:ext>
            </a:extLst>
          </p:cNvPr>
          <p:cNvGraphicFramePr>
            <a:graphicFrameLocks/>
          </p:cNvGraphicFramePr>
          <p:nvPr/>
        </p:nvGraphicFramePr>
        <p:xfrm>
          <a:off x="527662" y="5072266"/>
          <a:ext cx="5857096" cy="38993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0106395F-44BB-0BD4-4A41-36919C66FCB4}"/>
              </a:ext>
              <a:ext uri="{C183D7F6-B498-43B3-948B-1728B52AA6E4}">
                <adec:decorative xmlns:adec="http://schemas.microsoft.com/office/drawing/2017/decorative" xmlns="" val="1"/>
              </a:ext>
            </a:extLst>
          </p:cNvPr>
          <p:cNvGraphicFramePr>
            <a:graphicFrameLocks/>
          </p:cNvGraphicFramePr>
          <p:nvPr/>
        </p:nvGraphicFramePr>
        <p:xfrm>
          <a:off x="5157002" y="5228939"/>
          <a:ext cx="5962469" cy="37581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978A5ABB-6E61-063E-D143-92B226D12B4B}"/>
              </a:ext>
              <a:ext uri="{C183D7F6-B498-43B3-948B-1728B52AA6E4}">
                <adec:decorative xmlns:adec="http://schemas.microsoft.com/office/drawing/2017/decorative" xmlns="" val="1"/>
              </a:ext>
            </a:extLst>
          </p:cNvPr>
          <p:cNvGraphicFramePr>
            <a:graphicFrameLocks/>
          </p:cNvGraphicFramePr>
          <p:nvPr/>
        </p:nvGraphicFramePr>
        <p:xfrm>
          <a:off x="10228209" y="5223612"/>
          <a:ext cx="5003770" cy="37581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306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descr="Diapositiva final ">
            <a:extLst>
              <a:ext uri="{FF2B5EF4-FFF2-40B4-BE49-F238E27FC236}">
                <a16:creationId xmlns:a16="http://schemas.microsoft.com/office/drawing/2014/main" id="{27E890BB-73DB-324B-8177-376F2E8104F1}"/>
              </a:ext>
            </a:extLst>
          </p:cNvPr>
          <p:cNvSpPr/>
          <p:nvPr/>
        </p:nvSpPr>
        <p:spPr>
          <a:xfrm>
            <a:off x="0" y="0"/>
            <a:ext cx="15546387" cy="100599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00586DD-5C4F-4ADB-A61B-78B24B30042C}"/>
              </a:ext>
            </a:extLst>
          </p:cNvPr>
          <p:cNvSpPr txBox="1">
            <a:spLocks noGrp="1"/>
          </p:cNvSpPr>
          <p:nvPr>
            <p:ph type="title" idx="4294967295"/>
          </p:nvPr>
        </p:nvSpPr>
        <p:spPr>
          <a:xfrm>
            <a:off x="577881" y="8331016"/>
            <a:ext cx="9500954" cy="1346169"/>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defTabSz="555452">
              <a:lnSpc>
                <a:spcPct val="100000"/>
              </a:lnSpc>
              <a:spcBef>
                <a:spcPts val="0"/>
              </a:spcBef>
              <a:defRPr/>
            </a:pPr>
            <a:r>
              <a:rPr lang="es-CO" sz="2916" b="1">
                <a:solidFill>
                  <a:schemeClr val="bg1"/>
                </a:solidFill>
                <a:latin typeface="Arial Narrow" panose="020B0606020202030204" pitchFamily="34" charset="0"/>
                <a:ea typeface="+mn-ea"/>
                <a:cs typeface="+mn-cs"/>
              </a:rPr>
              <a:t>Oficina Asesora de Planeación</a:t>
            </a:r>
          </a:p>
          <a:p>
            <a:pPr defTabSz="555452">
              <a:lnSpc>
                <a:spcPct val="100000"/>
              </a:lnSpc>
              <a:spcBef>
                <a:spcPts val="0"/>
              </a:spcBef>
              <a:defRPr/>
            </a:pPr>
            <a:r>
              <a:rPr lang="es-CO" sz="2916" b="1">
                <a:solidFill>
                  <a:schemeClr val="bg1"/>
                </a:solidFill>
                <a:latin typeface="Arial Narrow" panose="020B0606020202030204" pitchFamily="34" charset="0"/>
                <a:ea typeface="+mn-ea"/>
                <a:cs typeface="+mn-cs"/>
              </a:rPr>
              <a:t>2023, Octubre </a:t>
            </a:r>
          </a:p>
          <a:p>
            <a:pPr defTabSz="555452">
              <a:lnSpc>
                <a:spcPct val="100000"/>
              </a:lnSpc>
              <a:spcBef>
                <a:spcPts val="0"/>
              </a:spcBef>
              <a:defRPr/>
            </a:pPr>
            <a:endParaRPr lang="es-CO" sz="2187">
              <a:latin typeface="+mn-lt"/>
              <a:ea typeface="+mn-ea"/>
              <a:cs typeface="+mn-cs"/>
            </a:endParaRPr>
          </a:p>
        </p:txBody>
      </p:sp>
      <p:pic>
        <p:nvPicPr>
          <p:cNvPr id="8" name="Imagen 7" descr="logo_Mesa de trabajo 1.png bomberos bogota ">
            <a:extLst>
              <a:ext uri="{FF2B5EF4-FFF2-40B4-BE49-F238E27FC236}">
                <a16:creationId xmlns:a16="http://schemas.microsoft.com/office/drawing/2014/main" id="{FA96C24E-7C06-0849-B572-9AC29D0E25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667" y="8504264"/>
            <a:ext cx="4843778" cy="1172921"/>
          </a:xfrm>
          <a:prstGeom prst="rect">
            <a:avLst/>
          </a:prstGeom>
        </p:spPr>
      </p:pic>
      <p:sp>
        <p:nvSpPr>
          <p:cNvPr id="6" name="Forma libre: forma 5">
            <a:extLst>
              <a:ext uri="{FF2B5EF4-FFF2-40B4-BE49-F238E27FC236}">
                <a16:creationId xmlns:a16="http://schemas.microsoft.com/office/drawing/2014/main" id="{254277BF-3ABA-4CC4-8E81-4C858CF4970F}"/>
              </a:ext>
              <a:ext uri="{C183D7F6-B498-43B3-948B-1728B52AA6E4}">
                <adec:decorative xmlns:adec="http://schemas.microsoft.com/office/drawing/2017/decorative" xmlns="" val="1"/>
              </a:ext>
            </a:extLst>
          </p:cNvPr>
          <p:cNvSpPr/>
          <p:nvPr/>
        </p:nvSpPr>
        <p:spPr>
          <a:xfrm>
            <a:off x="847747" y="3031958"/>
            <a:ext cx="13862865" cy="2698799"/>
          </a:xfrm>
          <a:custGeom>
            <a:avLst/>
            <a:gdLst/>
            <a:ahLst/>
            <a:cxnLst/>
            <a:rect l="l" t="t" r="r" b="b"/>
            <a:pathLst>
              <a:path w="5099735" h="909544">
                <a:moveTo>
                  <a:pt x="4080797" y="592164"/>
                </a:moveTo>
                <a:cubicBezTo>
                  <a:pt x="4047200" y="604163"/>
                  <a:pt x="4012202" y="614762"/>
                  <a:pt x="3975804" y="623962"/>
                </a:cubicBezTo>
                <a:cubicBezTo>
                  <a:pt x="3926207" y="637161"/>
                  <a:pt x="3894809" y="650160"/>
                  <a:pt x="3881610" y="662959"/>
                </a:cubicBezTo>
                <a:cubicBezTo>
                  <a:pt x="3868011" y="676159"/>
                  <a:pt x="3861211" y="691158"/>
                  <a:pt x="3861211" y="707957"/>
                </a:cubicBezTo>
                <a:cubicBezTo>
                  <a:pt x="3861211" y="727155"/>
                  <a:pt x="3867911" y="742854"/>
                  <a:pt x="3881310" y="755054"/>
                </a:cubicBezTo>
                <a:cubicBezTo>
                  <a:pt x="3894709" y="767253"/>
                  <a:pt x="3914408" y="773353"/>
                  <a:pt x="3940407" y="773353"/>
                </a:cubicBezTo>
                <a:cubicBezTo>
                  <a:pt x="3967605" y="773353"/>
                  <a:pt x="3992903" y="766753"/>
                  <a:pt x="4016301" y="753554"/>
                </a:cubicBezTo>
                <a:cubicBezTo>
                  <a:pt x="4039700" y="740355"/>
                  <a:pt x="4056299" y="724256"/>
                  <a:pt x="4066099" y="705257"/>
                </a:cubicBezTo>
                <a:cubicBezTo>
                  <a:pt x="4075898" y="686258"/>
                  <a:pt x="4080797" y="661559"/>
                  <a:pt x="4080797" y="631161"/>
                </a:cubicBezTo>
                <a:close/>
                <a:moveTo>
                  <a:pt x="2032923" y="592164"/>
                </a:moveTo>
                <a:cubicBezTo>
                  <a:pt x="1999325" y="604163"/>
                  <a:pt x="1964327" y="614762"/>
                  <a:pt x="1927929" y="623962"/>
                </a:cubicBezTo>
                <a:cubicBezTo>
                  <a:pt x="1878332" y="637161"/>
                  <a:pt x="1846934" y="650160"/>
                  <a:pt x="1833735" y="662959"/>
                </a:cubicBezTo>
                <a:cubicBezTo>
                  <a:pt x="1820136" y="676159"/>
                  <a:pt x="1813336" y="691158"/>
                  <a:pt x="1813336" y="707957"/>
                </a:cubicBezTo>
                <a:cubicBezTo>
                  <a:pt x="1813336" y="727155"/>
                  <a:pt x="1820036" y="742854"/>
                  <a:pt x="1833435" y="755054"/>
                </a:cubicBezTo>
                <a:cubicBezTo>
                  <a:pt x="1846834" y="767253"/>
                  <a:pt x="1866533" y="773353"/>
                  <a:pt x="1892531" y="773353"/>
                </a:cubicBezTo>
                <a:cubicBezTo>
                  <a:pt x="1919731" y="773353"/>
                  <a:pt x="1945028" y="766753"/>
                  <a:pt x="1968428" y="753554"/>
                </a:cubicBezTo>
                <a:cubicBezTo>
                  <a:pt x="1991826" y="740355"/>
                  <a:pt x="2008424" y="724256"/>
                  <a:pt x="2018223" y="705257"/>
                </a:cubicBezTo>
                <a:cubicBezTo>
                  <a:pt x="2028023" y="686258"/>
                  <a:pt x="2032923" y="661559"/>
                  <a:pt x="2032923" y="631161"/>
                </a:cubicBezTo>
                <a:close/>
                <a:moveTo>
                  <a:pt x="3245849" y="257384"/>
                </a:moveTo>
                <a:lnTo>
                  <a:pt x="3490034" y="257384"/>
                </a:lnTo>
                <a:lnTo>
                  <a:pt x="3490034" y="894545"/>
                </a:lnTo>
                <a:lnTo>
                  <a:pt x="3245849" y="894545"/>
                </a:lnTo>
                <a:close/>
                <a:moveTo>
                  <a:pt x="4758957" y="242985"/>
                </a:moveTo>
                <a:cubicBezTo>
                  <a:pt x="4834951" y="242985"/>
                  <a:pt x="4891049" y="248785"/>
                  <a:pt x="4927246" y="260384"/>
                </a:cubicBezTo>
                <a:cubicBezTo>
                  <a:pt x="4963444" y="271983"/>
                  <a:pt x="4993642" y="289982"/>
                  <a:pt x="5017841" y="314381"/>
                </a:cubicBezTo>
                <a:cubicBezTo>
                  <a:pt x="5042039" y="338779"/>
                  <a:pt x="5062138" y="371777"/>
                  <a:pt x="5078137" y="413375"/>
                </a:cubicBezTo>
                <a:lnTo>
                  <a:pt x="4846551" y="436173"/>
                </a:lnTo>
                <a:cubicBezTo>
                  <a:pt x="4840551" y="415774"/>
                  <a:pt x="4830552" y="400775"/>
                  <a:pt x="4816553" y="391176"/>
                </a:cubicBezTo>
                <a:cubicBezTo>
                  <a:pt x="4797354" y="378377"/>
                  <a:pt x="4774155" y="371977"/>
                  <a:pt x="4746957" y="371977"/>
                </a:cubicBezTo>
                <a:cubicBezTo>
                  <a:pt x="4719359" y="371977"/>
                  <a:pt x="4699260" y="376869"/>
                  <a:pt x="4686661" y="386653"/>
                </a:cubicBezTo>
                <a:cubicBezTo>
                  <a:pt x="4674061" y="396436"/>
                  <a:pt x="4667762" y="408319"/>
                  <a:pt x="4667762" y="422299"/>
                </a:cubicBezTo>
                <a:cubicBezTo>
                  <a:pt x="4667762" y="437873"/>
                  <a:pt x="4675761" y="449654"/>
                  <a:pt x="4691761" y="457641"/>
                </a:cubicBezTo>
                <a:cubicBezTo>
                  <a:pt x="4707759" y="465628"/>
                  <a:pt x="4742557" y="472818"/>
                  <a:pt x="4796154" y="479211"/>
                </a:cubicBezTo>
                <a:cubicBezTo>
                  <a:pt x="4877349" y="488398"/>
                  <a:pt x="4937745" y="501183"/>
                  <a:pt x="4977343" y="517567"/>
                </a:cubicBezTo>
                <a:cubicBezTo>
                  <a:pt x="5016941" y="533950"/>
                  <a:pt x="5047239" y="557325"/>
                  <a:pt x="5068237" y="587692"/>
                </a:cubicBezTo>
                <a:cubicBezTo>
                  <a:pt x="5089236" y="618059"/>
                  <a:pt x="5099735" y="651423"/>
                  <a:pt x="5099735" y="687783"/>
                </a:cubicBezTo>
                <a:cubicBezTo>
                  <a:pt x="5099735" y="724543"/>
                  <a:pt x="5088636" y="760305"/>
                  <a:pt x="5066437" y="795068"/>
                </a:cubicBezTo>
                <a:cubicBezTo>
                  <a:pt x="5044239" y="829832"/>
                  <a:pt x="5009241" y="857502"/>
                  <a:pt x="4961444" y="878079"/>
                </a:cubicBezTo>
                <a:cubicBezTo>
                  <a:pt x="4913647" y="898656"/>
                  <a:pt x="4848551" y="908944"/>
                  <a:pt x="4766156" y="908944"/>
                </a:cubicBezTo>
                <a:cubicBezTo>
                  <a:pt x="4649763" y="908944"/>
                  <a:pt x="4566868" y="892345"/>
                  <a:pt x="4517471" y="859147"/>
                </a:cubicBezTo>
                <a:cubicBezTo>
                  <a:pt x="4468074" y="825949"/>
                  <a:pt x="4436376" y="778752"/>
                  <a:pt x="4422377" y="717556"/>
                </a:cubicBezTo>
                <a:lnTo>
                  <a:pt x="4664762" y="694757"/>
                </a:lnTo>
                <a:cubicBezTo>
                  <a:pt x="4674761" y="723556"/>
                  <a:pt x="4688761" y="744154"/>
                  <a:pt x="4706759" y="756554"/>
                </a:cubicBezTo>
                <a:cubicBezTo>
                  <a:pt x="4724759" y="768953"/>
                  <a:pt x="4748757" y="775153"/>
                  <a:pt x="4778755" y="775153"/>
                </a:cubicBezTo>
                <a:cubicBezTo>
                  <a:pt x="4811553" y="775153"/>
                  <a:pt x="4836951" y="768162"/>
                  <a:pt x="4854951" y="754182"/>
                </a:cubicBezTo>
                <a:cubicBezTo>
                  <a:pt x="4868949" y="743801"/>
                  <a:pt x="4875949" y="730824"/>
                  <a:pt x="4875949" y="715250"/>
                </a:cubicBezTo>
                <a:cubicBezTo>
                  <a:pt x="4875949" y="697676"/>
                  <a:pt x="4866750" y="684096"/>
                  <a:pt x="4848351" y="674509"/>
                </a:cubicBezTo>
                <a:cubicBezTo>
                  <a:pt x="4835151" y="667722"/>
                  <a:pt x="4800154" y="659335"/>
                  <a:pt x="4743357" y="649348"/>
                </a:cubicBezTo>
                <a:cubicBezTo>
                  <a:pt x="4658563" y="634567"/>
                  <a:pt x="4599666" y="620884"/>
                  <a:pt x="4566668" y="608297"/>
                </a:cubicBezTo>
                <a:cubicBezTo>
                  <a:pt x="4533670" y="595710"/>
                  <a:pt x="4505872" y="574433"/>
                  <a:pt x="4483273" y="544467"/>
                </a:cubicBezTo>
                <a:cubicBezTo>
                  <a:pt x="4460675" y="514500"/>
                  <a:pt x="4449375" y="480336"/>
                  <a:pt x="4449375" y="441976"/>
                </a:cubicBezTo>
                <a:cubicBezTo>
                  <a:pt x="4449375" y="400016"/>
                  <a:pt x="4461575" y="363853"/>
                  <a:pt x="4485973" y="333486"/>
                </a:cubicBezTo>
                <a:cubicBezTo>
                  <a:pt x="4510371" y="303119"/>
                  <a:pt x="4543969" y="280444"/>
                  <a:pt x="4586767" y="265460"/>
                </a:cubicBezTo>
                <a:cubicBezTo>
                  <a:pt x="4629564" y="250477"/>
                  <a:pt x="4686961" y="242985"/>
                  <a:pt x="4758957" y="242985"/>
                </a:cubicBezTo>
                <a:close/>
                <a:moveTo>
                  <a:pt x="3965005" y="242985"/>
                </a:moveTo>
                <a:cubicBezTo>
                  <a:pt x="4038201" y="242985"/>
                  <a:pt x="4096997" y="247085"/>
                  <a:pt x="4141394" y="255284"/>
                </a:cubicBezTo>
                <a:cubicBezTo>
                  <a:pt x="4185791" y="263484"/>
                  <a:pt x="4222789" y="280583"/>
                  <a:pt x="4252387" y="306581"/>
                </a:cubicBezTo>
                <a:cubicBezTo>
                  <a:pt x="4273186" y="324580"/>
                  <a:pt x="4289585" y="350078"/>
                  <a:pt x="4301585" y="383076"/>
                </a:cubicBezTo>
                <a:cubicBezTo>
                  <a:pt x="4313583" y="416074"/>
                  <a:pt x="4319583" y="447572"/>
                  <a:pt x="4319583" y="477571"/>
                </a:cubicBezTo>
                <a:lnTo>
                  <a:pt x="4319583" y="758953"/>
                </a:lnTo>
                <a:cubicBezTo>
                  <a:pt x="4319583" y="788952"/>
                  <a:pt x="4321483" y="812450"/>
                  <a:pt x="4325283" y="829449"/>
                </a:cubicBezTo>
                <a:cubicBezTo>
                  <a:pt x="4329083" y="846448"/>
                  <a:pt x="4337382" y="868147"/>
                  <a:pt x="4350181" y="894545"/>
                </a:cubicBezTo>
                <a:lnTo>
                  <a:pt x="4120995" y="894545"/>
                </a:lnTo>
                <a:cubicBezTo>
                  <a:pt x="4111796" y="878146"/>
                  <a:pt x="4105796" y="865647"/>
                  <a:pt x="4102997" y="857048"/>
                </a:cubicBezTo>
                <a:cubicBezTo>
                  <a:pt x="4100197" y="848448"/>
                  <a:pt x="4097397" y="834949"/>
                  <a:pt x="4094597" y="816550"/>
                </a:cubicBezTo>
                <a:cubicBezTo>
                  <a:pt x="4062599" y="847348"/>
                  <a:pt x="4030801" y="869347"/>
                  <a:pt x="3999203" y="882546"/>
                </a:cubicBezTo>
                <a:cubicBezTo>
                  <a:pt x="3956005" y="900145"/>
                  <a:pt x="3905809" y="908944"/>
                  <a:pt x="3848612" y="908944"/>
                </a:cubicBezTo>
                <a:cubicBezTo>
                  <a:pt x="3772617" y="908944"/>
                  <a:pt x="3714920" y="891345"/>
                  <a:pt x="3675523" y="856148"/>
                </a:cubicBezTo>
                <a:cubicBezTo>
                  <a:pt x="3636125" y="820950"/>
                  <a:pt x="3616426" y="777552"/>
                  <a:pt x="3616426" y="725956"/>
                </a:cubicBezTo>
                <a:cubicBezTo>
                  <a:pt x="3616426" y="677558"/>
                  <a:pt x="3630625" y="637761"/>
                  <a:pt x="3659023" y="606563"/>
                </a:cubicBezTo>
                <a:cubicBezTo>
                  <a:pt x="3687422" y="575365"/>
                  <a:pt x="3739819" y="552166"/>
                  <a:pt x="3816214" y="536967"/>
                </a:cubicBezTo>
                <a:cubicBezTo>
                  <a:pt x="3907809" y="518568"/>
                  <a:pt x="3967205" y="505669"/>
                  <a:pt x="3994403" y="498269"/>
                </a:cubicBezTo>
                <a:cubicBezTo>
                  <a:pt x="4021601" y="490870"/>
                  <a:pt x="4050399" y="481170"/>
                  <a:pt x="4080797" y="469171"/>
                </a:cubicBezTo>
                <a:cubicBezTo>
                  <a:pt x="4080797" y="439173"/>
                  <a:pt x="4074598" y="418174"/>
                  <a:pt x="4062199" y="406175"/>
                </a:cubicBezTo>
                <a:cubicBezTo>
                  <a:pt x="4049799" y="394176"/>
                  <a:pt x="4028001" y="388176"/>
                  <a:pt x="3996803" y="388176"/>
                </a:cubicBezTo>
                <a:cubicBezTo>
                  <a:pt x="3956805" y="388176"/>
                  <a:pt x="3926807" y="394576"/>
                  <a:pt x="3906809" y="407375"/>
                </a:cubicBezTo>
                <a:cubicBezTo>
                  <a:pt x="3891209" y="417374"/>
                  <a:pt x="3878610" y="436173"/>
                  <a:pt x="3869011" y="463771"/>
                </a:cubicBezTo>
                <a:lnTo>
                  <a:pt x="3635625" y="439173"/>
                </a:lnTo>
                <a:cubicBezTo>
                  <a:pt x="3644425" y="398375"/>
                  <a:pt x="3657123" y="366277"/>
                  <a:pt x="3673723" y="342879"/>
                </a:cubicBezTo>
                <a:cubicBezTo>
                  <a:pt x="3690321" y="319480"/>
                  <a:pt x="3714220" y="299181"/>
                  <a:pt x="3745418" y="281983"/>
                </a:cubicBezTo>
                <a:cubicBezTo>
                  <a:pt x="3767817" y="269583"/>
                  <a:pt x="3798615" y="259984"/>
                  <a:pt x="3837813" y="253184"/>
                </a:cubicBezTo>
                <a:cubicBezTo>
                  <a:pt x="3877010" y="246385"/>
                  <a:pt x="3919407" y="242985"/>
                  <a:pt x="3965005" y="242985"/>
                </a:cubicBezTo>
                <a:close/>
                <a:moveTo>
                  <a:pt x="2759679" y="242985"/>
                </a:moveTo>
                <a:cubicBezTo>
                  <a:pt x="2863672" y="242985"/>
                  <a:pt x="2942967" y="261584"/>
                  <a:pt x="2997564" y="298782"/>
                </a:cubicBezTo>
                <a:cubicBezTo>
                  <a:pt x="3052161" y="335979"/>
                  <a:pt x="3090458" y="390376"/>
                  <a:pt x="3112457" y="461972"/>
                </a:cubicBezTo>
                <a:lnTo>
                  <a:pt x="2882672" y="492570"/>
                </a:lnTo>
                <a:cubicBezTo>
                  <a:pt x="2875472" y="465371"/>
                  <a:pt x="2862372" y="444873"/>
                  <a:pt x="2843374" y="431073"/>
                </a:cubicBezTo>
                <a:cubicBezTo>
                  <a:pt x="2824375" y="417274"/>
                  <a:pt x="2798876" y="410375"/>
                  <a:pt x="2766878" y="410375"/>
                </a:cubicBezTo>
                <a:cubicBezTo>
                  <a:pt x="2726481" y="410375"/>
                  <a:pt x="2693782" y="424847"/>
                  <a:pt x="2668784" y="453792"/>
                </a:cubicBezTo>
                <a:cubicBezTo>
                  <a:pt x="2643786" y="482737"/>
                  <a:pt x="2631287" y="526558"/>
                  <a:pt x="2631287" y="585255"/>
                </a:cubicBezTo>
                <a:cubicBezTo>
                  <a:pt x="2631287" y="637558"/>
                  <a:pt x="2643685" y="677283"/>
                  <a:pt x="2668484" y="704432"/>
                </a:cubicBezTo>
                <a:cubicBezTo>
                  <a:pt x="2693283" y="731580"/>
                  <a:pt x="2724881" y="745154"/>
                  <a:pt x="2763279" y="745154"/>
                </a:cubicBezTo>
                <a:cubicBezTo>
                  <a:pt x="2795276" y="745154"/>
                  <a:pt x="2822175" y="736955"/>
                  <a:pt x="2843973" y="720556"/>
                </a:cubicBezTo>
                <a:cubicBezTo>
                  <a:pt x="2865772" y="704157"/>
                  <a:pt x="2882071" y="678958"/>
                  <a:pt x="2892871" y="644960"/>
                </a:cubicBezTo>
                <a:lnTo>
                  <a:pt x="3125056" y="671359"/>
                </a:lnTo>
                <a:cubicBezTo>
                  <a:pt x="3112257" y="719756"/>
                  <a:pt x="3091258" y="761653"/>
                  <a:pt x="3062060" y="797051"/>
                </a:cubicBezTo>
                <a:cubicBezTo>
                  <a:pt x="3032862" y="832449"/>
                  <a:pt x="2995564" y="859947"/>
                  <a:pt x="2950167" y="879546"/>
                </a:cubicBezTo>
                <a:cubicBezTo>
                  <a:pt x="2904770" y="899145"/>
                  <a:pt x="2847073" y="908944"/>
                  <a:pt x="2777078" y="908944"/>
                </a:cubicBezTo>
                <a:cubicBezTo>
                  <a:pt x="2709482" y="908944"/>
                  <a:pt x="2653185" y="902651"/>
                  <a:pt x="2608188" y="890064"/>
                </a:cubicBezTo>
                <a:cubicBezTo>
                  <a:pt x="2563190" y="877478"/>
                  <a:pt x="2524493" y="857098"/>
                  <a:pt x="2492095" y="828924"/>
                </a:cubicBezTo>
                <a:cubicBezTo>
                  <a:pt x="2459697" y="800751"/>
                  <a:pt x="2434298" y="767683"/>
                  <a:pt x="2415899" y="729719"/>
                </a:cubicBezTo>
                <a:cubicBezTo>
                  <a:pt x="2397500" y="691756"/>
                  <a:pt x="2388301" y="641404"/>
                  <a:pt x="2388301" y="578664"/>
                </a:cubicBezTo>
                <a:cubicBezTo>
                  <a:pt x="2388301" y="513125"/>
                  <a:pt x="2399501" y="458575"/>
                  <a:pt x="2421899" y="415015"/>
                </a:cubicBezTo>
                <a:cubicBezTo>
                  <a:pt x="2438298" y="383048"/>
                  <a:pt x="2460697" y="354377"/>
                  <a:pt x="2489095" y="329000"/>
                </a:cubicBezTo>
                <a:cubicBezTo>
                  <a:pt x="2517493" y="303623"/>
                  <a:pt x="2546691" y="284742"/>
                  <a:pt x="2576690" y="272355"/>
                </a:cubicBezTo>
                <a:cubicBezTo>
                  <a:pt x="2624287" y="252775"/>
                  <a:pt x="2685283" y="242985"/>
                  <a:pt x="2759679" y="242985"/>
                </a:cubicBezTo>
                <a:close/>
                <a:moveTo>
                  <a:pt x="1917130" y="242985"/>
                </a:moveTo>
                <a:cubicBezTo>
                  <a:pt x="1990325" y="242985"/>
                  <a:pt x="2049122" y="247085"/>
                  <a:pt x="2093519" y="255284"/>
                </a:cubicBezTo>
                <a:cubicBezTo>
                  <a:pt x="2137917" y="263484"/>
                  <a:pt x="2174915" y="280583"/>
                  <a:pt x="2204512" y="306581"/>
                </a:cubicBezTo>
                <a:cubicBezTo>
                  <a:pt x="2225311" y="324580"/>
                  <a:pt x="2241711" y="350078"/>
                  <a:pt x="2253709" y="383076"/>
                </a:cubicBezTo>
                <a:cubicBezTo>
                  <a:pt x="2265708" y="416074"/>
                  <a:pt x="2271708" y="447572"/>
                  <a:pt x="2271708" y="477571"/>
                </a:cubicBezTo>
                <a:lnTo>
                  <a:pt x="2271708" y="758953"/>
                </a:lnTo>
                <a:cubicBezTo>
                  <a:pt x="2271708" y="788952"/>
                  <a:pt x="2273608" y="812450"/>
                  <a:pt x="2277408" y="829449"/>
                </a:cubicBezTo>
                <a:cubicBezTo>
                  <a:pt x="2281208" y="846448"/>
                  <a:pt x="2289507" y="868147"/>
                  <a:pt x="2302306" y="894545"/>
                </a:cubicBezTo>
                <a:lnTo>
                  <a:pt x="2073121" y="894545"/>
                </a:lnTo>
                <a:cubicBezTo>
                  <a:pt x="2063921" y="878146"/>
                  <a:pt x="2057921" y="865647"/>
                  <a:pt x="2055122" y="857048"/>
                </a:cubicBezTo>
                <a:cubicBezTo>
                  <a:pt x="2052322" y="848448"/>
                  <a:pt x="2049522" y="834949"/>
                  <a:pt x="2046722" y="816550"/>
                </a:cubicBezTo>
                <a:cubicBezTo>
                  <a:pt x="2014724" y="847348"/>
                  <a:pt x="1982926" y="869347"/>
                  <a:pt x="1951328" y="882546"/>
                </a:cubicBezTo>
                <a:cubicBezTo>
                  <a:pt x="1908130" y="900145"/>
                  <a:pt x="1857934" y="908944"/>
                  <a:pt x="1800737" y="908944"/>
                </a:cubicBezTo>
                <a:cubicBezTo>
                  <a:pt x="1724742" y="908944"/>
                  <a:pt x="1667045" y="891345"/>
                  <a:pt x="1627648" y="856148"/>
                </a:cubicBezTo>
                <a:cubicBezTo>
                  <a:pt x="1588250" y="820950"/>
                  <a:pt x="1568551" y="777552"/>
                  <a:pt x="1568551" y="725956"/>
                </a:cubicBezTo>
                <a:cubicBezTo>
                  <a:pt x="1568551" y="677558"/>
                  <a:pt x="1582750" y="637761"/>
                  <a:pt x="1611149" y="606563"/>
                </a:cubicBezTo>
                <a:cubicBezTo>
                  <a:pt x="1639547" y="575365"/>
                  <a:pt x="1691943" y="552166"/>
                  <a:pt x="1768339" y="536967"/>
                </a:cubicBezTo>
                <a:cubicBezTo>
                  <a:pt x="1859933" y="518568"/>
                  <a:pt x="1919330" y="505669"/>
                  <a:pt x="1946528" y="498269"/>
                </a:cubicBezTo>
                <a:cubicBezTo>
                  <a:pt x="1973727" y="490870"/>
                  <a:pt x="2002525" y="481170"/>
                  <a:pt x="2032923" y="469171"/>
                </a:cubicBezTo>
                <a:cubicBezTo>
                  <a:pt x="2032923" y="439173"/>
                  <a:pt x="2026723" y="418174"/>
                  <a:pt x="2014324" y="406175"/>
                </a:cubicBezTo>
                <a:cubicBezTo>
                  <a:pt x="2001925" y="394176"/>
                  <a:pt x="1980127" y="388176"/>
                  <a:pt x="1948928" y="388176"/>
                </a:cubicBezTo>
                <a:cubicBezTo>
                  <a:pt x="1908930" y="388176"/>
                  <a:pt x="1878932" y="394576"/>
                  <a:pt x="1858933" y="407375"/>
                </a:cubicBezTo>
                <a:cubicBezTo>
                  <a:pt x="1843335" y="417374"/>
                  <a:pt x="1830735" y="436173"/>
                  <a:pt x="1821136" y="463771"/>
                </a:cubicBezTo>
                <a:lnTo>
                  <a:pt x="1587750" y="439173"/>
                </a:lnTo>
                <a:cubicBezTo>
                  <a:pt x="1596550" y="398375"/>
                  <a:pt x="1609249" y="366277"/>
                  <a:pt x="1625847" y="342879"/>
                </a:cubicBezTo>
                <a:cubicBezTo>
                  <a:pt x="1642447" y="319480"/>
                  <a:pt x="1666345" y="299181"/>
                  <a:pt x="1697543" y="281983"/>
                </a:cubicBezTo>
                <a:cubicBezTo>
                  <a:pt x="1719942" y="269583"/>
                  <a:pt x="1750741" y="259984"/>
                  <a:pt x="1789938" y="253184"/>
                </a:cubicBezTo>
                <a:cubicBezTo>
                  <a:pt x="1829135" y="246385"/>
                  <a:pt x="1871533" y="242985"/>
                  <a:pt x="1917130" y="242985"/>
                </a:cubicBezTo>
                <a:close/>
                <a:moveTo>
                  <a:pt x="1422351" y="242985"/>
                </a:moveTo>
                <a:cubicBezTo>
                  <a:pt x="1458348" y="242985"/>
                  <a:pt x="1497746" y="254184"/>
                  <a:pt x="1540543" y="276583"/>
                </a:cubicBezTo>
                <a:lnTo>
                  <a:pt x="1464948" y="450572"/>
                </a:lnTo>
                <a:cubicBezTo>
                  <a:pt x="1436150" y="438573"/>
                  <a:pt x="1413351" y="432573"/>
                  <a:pt x="1396552" y="432573"/>
                </a:cubicBezTo>
                <a:cubicBezTo>
                  <a:pt x="1364554" y="432573"/>
                  <a:pt x="1339756" y="445773"/>
                  <a:pt x="1322157" y="472171"/>
                </a:cubicBezTo>
                <a:cubicBezTo>
                  <a:pt x="1296959" y="509369"/>
                  <a:pt x="1284360" y="578964"/>
                  <a:pt x="1284360" y="680958"/>
                </a:cubicBezTo>
                <a:lnTo>
                  <a:pt x="1284360" y="894545"/>
                </a:lnTo>
                <a:lnTo>
                  <a:pt x="1038974" y="894545"/>
                </a:lnTo>
                <a:lnTo>
                  <a:pt x="1038974" y="257384"/>
                </a:lnTo>
                <a:lnTo>
                  <a:pt x="1267560" y="257384"/>
                </a:lnTo>
                <a:lnTo>
                  <a:pt x="1267560" y="361778"/>
                </a:lnTo>
                <a:cubicBezTo>
                  <a:pt x="1289559" y="316580"/>
                  <a:pt x="1312257" y="285482"/>
                  <a:pt x="1335656" y="268483"/>
                </a:cubicBezTo>
                <a:cubicBezTo>
                  <a:pt x="1359054" y="251484"/>
                  <a:pt x="1387953" y="242985"/>
                  <a:pt x="1422351" y="242985"/>
                </a:cubicBezTo>
                <a:close/>
                <a:moveTo>
                  <a:pt x="3245849" y="14999"/>
                </a:moveTo>
                <a:lnTo>
                  <a:pt x="3490034" y="14999"/>
                </a:lnTo>
                <a:lnTo>
                  <a:pt x="3490034" y="181189"/>
                </a:lnTo>
                <a:lnTo>
                  <a:pt x="3245849" y="181189"/>
                </a:lnTo>
                <a:close/>
                <a:moveTo>
                  <a:pt x="473971" y="0"/>
                </a:moveTo>
                <a:cubicBezTo>
                  <a:pt x="571166" y="0"/>
                  <a:pt x="643862" y="8799"/>
                  <a:pt x="692058" y="26398"/>
                </a:cubicBezTo>
                <a:cubicBezTo>
                  <a:pt x="740255" y="43997"/>
                  <a:pt x="780253" y="71295"/>
                  <a:pt x="812052" y="108293"/>
                </a:cubicBezTo>
                <a:cubicBezTo>
                  <a:pt x="843849" y="145291"/>
                  <a:pt x="867747" y="192188"/>
                  <a:pt x="883746" y="248985"/>
                </a:cubicBezTo>
                <a:lnTo>
                  <a:pt x="621562" y="295782"/>
                </a:lnTo>
                <a:cubicBezTo>
                  <a:pt x="610763" y="262584"/>
                  <a:pt x="592464" y="237185"/>
                  <a:pt x="566666" y="219586"/>
                </a:cubicBezTo>
                <a:cubicBezTo>
                  <a:pt x="540868" y="201987"/>
                  <a:pt x="507969" y="193188"/>
                  <a:pt x="467972" y="193188"/>
                </a:cubicBezTo>
                <a:cubicBezTo>
                  <a:pt x="408375" y="193188"/>
                  <a:pt x="360878" y="213887"/>
                  <a:pt x="325480" y="255284"/>
                </a:cubicBezTo>
                <a:cubicBezTo>
                  <a:pt x="290082" y="296682"/>
                  <a:pt x="272384" y="362178"/>
                  <a:pt x="272384" y="451772"/>
                </a:cubicBezTo>
                <a:cubicBezTo>
                  <a:pt x="272384" y="546966"/>
                  <a:pt x="290282" y="614962"/>
                  <a:pt x="326080" y="655760"/>
                </a:cubicBezTo>
                <a:cubicBezTo>
                  <a:pt x="361878" y="696557"/>
                  <a:pt x="411775" y="716956"/>
                  <a:pt x="475771" y="716956"/>
                </a:cubicBezTo>
                <a:cubicBezTo>
                  <a:pt x="506169" y="716956"/>
                  <a:pt x="535167" y="712556"/>
                  <a:pt x="562766" y="703757"/>
                </a:cubicBezTo>
                <a:cubicBezTo>
                  <a:pt x="590365" y="694957"/>
                  <a:pt x="621962" y="679958"/>
                  <a:pt x="657560" y="658760"/>
                </a:cubicBezTo>
                <a:lnTo>
                  <a:pt x="657560" y="575965"/>
                </a:lnTo>
                <a:lnTo>
                  <a:pt x="475771" y="575965"/>
                </a:lnTo>
                <a:lnTo>
                  <a:pt x="475771" y="392976"/>
                </a:lnTo>
                <a:lnTo>
                  <a:pt x="895745" y="392976"/>
                </a:lnTo>
                <a:lnTo>
                  <a:pt x="895745" y="767953"/>
                </a:lnTo>
                <a:cubicBezTo>
                  <a:pt x="815351" y="822750"/>
                  <a:pt x="744255" y="860047"/>
                  <a:pt x="682458" y="879846"/>
                </a:cubicBezTo>
                <a:cubicBezTo>
                  <a:pt x="620662" y="899645"/>
                  <a:pt x="547367" y="909544"/>
                  <a:pt x="462572" y="909544"/>
                </a:cubicBezTo>
                <a:cubicBezTo>
                  <a:pt x="358178" y="909544"/>
                  <a:pt x="273083" y="891745"/>
                  <a:pt x="207288" y="856148"/>
                </a:cubicBezTo>
                <a:cubicBezTo>
                  <a:pt x="141492" y="820550"/>
                  <a:pt x="90495" y="767553"/>
                  <a:pt x="54297" y="697157"/>
                </a:cubicBezTo>
                <a:cubicBezTo>
                  <a:pt x="18099" y="626762"/>
                  <a:pt x="0" y="545966"/>
                  <a:pt x="0" y="454772"/>
                </a:cubicBezTo>
                <a:cubicBezTo>
                  <a:pt x="0" y="358778"/>
                  <a:pt x="19799" y="275283"/>
                  <a:pt x="59397" y="204287"/>
                </a:cubicBezTo>
                <a:cubicBezTo>
                  <a:pt x="98994" y="133292"/>
                  <a:pt x="156991" y="79395"/>
                  <a:pt x="233386" y="42597"/>
                </a:cubicBezTo>
                <a:cubicBezTo>
                  <a:pt x="292982" y="14199"/>
                  <a:pt x="373177" y="0"/>
                  <a:pt x="473971"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79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ítulo 23">
            <a:extLst>
              <a:ext uri="{FF2B5EF4-FFF2-40B4-BE49-F238E27FC236}">
                <a16:creationId xmlns:a16="http://schemas.microsoft.com/office/drawing/2014/main" id="{42014AC3-8805-9E09-1AFC-2CAAC2DF3399}"/>
              </a:ext>
              <a:ext uri="{C183D7F6-B498-43B3-948B-1728B52AA6E4}">
                <adec:decorative xmlns:adec="http://schemas.microsoft.com/office/drawing/2017/decorative" xmlns="" val="1"/>
              </a:ext>
            </a:extLst>
          </p:cNvPr>
          <p:cNvSpPr>
            <a:spLocks noGrp="1"/>
          </p:cNvSpPr>
          <p:nvPr>
            <p:ph type="title" idx="4294967295"/>
          </p:nvPr>
        </p:nvSpPr>
        <p:spPr>
          <a:xfrm>
            <a:off x="11699418" y="30897"/>
            <a:ext cx="355146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a:ln>
                  <a:noFill/>
                </a:ln>
                <a:solidFill>
                  <a:prstClr val="white">
                    <a:lumMod val="50000"/>
                  </a:prstClr>
                </a:solidFill>
                <a:effectLst/>
                <a:uLnTx/>
                <a:uFillTx/>
                <a:latin typeface="Calibri"/>
                <a:ea typeface="+mn-ea"/>
                <a:cs typeface="+mn-cs"/>
              </a:rPr>
              <a:t>Instrumentos    </a:t>
            </a:r>
            <a:endParaRPr kumimoji="0" lang="es-MX" sz="45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9" name="Título 3">
            <a:extLst>
              <a:ext uri="{FF2B5EF4-FFF2-40B4-BE49-F238E27FC236}">
                <a16:creationId xmlns:a16="http://schemas.microsoft.com/office/drawing/2014/main" id="{5CF4C3DA-0CAC-DCE1-184D-2661D3335818}"/>
              </a:ext>
              <a:ext uri="{C183D7F6-B498-43B3-948B-1728B52AA6E4}">
                <adec:decorative xmlns:adec="http://schemas.microsoft.com/office/drawing/2017/decorative" xmlns="" val="1"/>
              </a:ext>
            </a:extLst>
          </p:cNvPr>
          <p:cNvSpPr txBox="1">
            <a:spLocks/>
          </p:cNvSpPr>
          <p:nvPr/>
        </p:nvSpPr>
        <p:spPr>
          <a:xfrm>
            <a:off x="4736894" y="132081"/>
            <a:ext cx="6072599" cy="112784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6600" b="1" i="0" u="none" strike="noStrike" kern="1200" cap="none" spc="0" normalizeH="0" baseline="0" noProof="0">
                <a:ln>
                  <a:noFill/>
                </a:ln>
                <a:solidFill>
                  <a:srgbClr val="C00000"/>
                </a:solidFill>
                <a:effectLst/>
                <a:uLnTx/>
                <a:uFillTx/>
                <a:latin typeface="Impact" panose="020B0806030902050204" pitchFamily="34" charset="0"/>
                <a:ea typeface="+mn-ea"/>
                <a:cs typeface="+mn-cs"/>
              </a:rPr>
              <a:t>Metodológicos </a:t>
            </a:r>
          </a:p>
        </p:txBody>
      </p:sp>
      <p:sp>
        <p:nvSpPr>
          <p:cNvPr id="40" name="CuadroTexto 39">
            <a:extLst>
              <a:ext uri="{FF2B5EF4-FFF2-40B4-BE49-F238E27FC236}">
                <a16:creationId xmlns:a16="http://schemas.microsoft.com/office/drawing/2014/main" id="{25ACD1DD-0189-2B64-04F3-E297D8AD9DE6}"/>
              </a:ext>
              <a:ext uri="{C183D7F6-B498-43B3-948B-1728B52AA6E4}">
                <adec:decorative xmlns:adec="http://schemas.microsoft.com/office/drawing/2017/decorative" xmlns="" val="1"/>
              </a:ext>
            </a:extLst>
          </p:cNvPr>
          <p:cNvSpPr txBox="1"/>
          <p:nvPr/>
        </p:nvSpPr>
        <p:spPr>
          <a:xfrm>
            <a:off x="1143000" y="1519154"/>
            <a:ext cx="13813971" cy="7540526"/>
          </a:xfrm>
          <a:prstGeom prst="rect">
            <a:avLst/>
          </a:prstGeom>
          <a:noFill/>
        </p:spPr>
        <p:txBody>
          <a:bodyPr wrap="square" rtlCol="0">
            <a:spAutoFit/>
          </a:bodyPr>
          <a:lstStyle/>
          <a:p>
            <a:pPr marL="0" marR="0" lvl="0" indent="0" algn="just" defTabSz="555452"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a:ln>
                  <a:noFill/>
                </a:ln>
                <a:solidFill>
                  <a:prstClr val="black"/>
                </a:solidFill>
                <a:effectLst/>
                <a:uLnTx/>
                <a:uFillTx/>
                <a:latin typeface="Calibri"/>
                <a:ea typeface="+mn-ea"/>
                <a:cs typeface="+mn-cs"/>
              </a:rPr>
              <a:t>La Oficina Asesora de Planeación ha diseñado una serie de herramientas que permitan generar insumos para el seguimiento, monitoreo y la evaluación de la gestión institucional, a continuación, se presenta las herramientas que aportan la información del presente informe:</a:t>
            </a:r>
          </a:p>
          <a:p>
            <a:pPr marL="0" marR="0" lvl="0" indent="0" algn="just" defTabSz="555452" rtl="0" eaLnBrk="1" fontAlgn="auto" latinLnBrk="0" hangingPunct="1">
              <a:lnSpc>
                <a:spcPct val="100000"/>
              </a:lnSpc>
              <a:spcBef>
                <a:spcPts val="0"/>
              </a:spcBef>
              <a:spcAft>
                <a:spcPts val="0"/>
              </a:spcAft>
              <a:buClrTx/>
              <a:buSzTx/>
              <a:buFontTx/>
              <a:buNone/>
              <a:tabLst/>
              <a:defRPr/>
            </a:pPr>
            <a:endParaRPr kumimoji="0" lang="es-ES" sz="2200" b="1" i="0" u="none" strike="noStrike" kern="1200" cap="none" spc="0" normalizeH="0" baseline="0" noProof="0">
              <a:ln>
                <a:noFill/>
              </a:ln>
              <a:solidFill>
                <a:prstClr val="black"/>
              </a:solidFill>
              <a:effectLst/>
              <a:uLnTx/>
              <a:uFillTx/>
              <a:latin typeface="Calibri"/>
              <a:ea typeface="+mn-ea"/>
              <a:cs typeface="+mn-cs"/>
            </a:endParaRPr>
          </a:p>
          <a:p>
            <a:pPr marL="347158" marR="0" lvl="0" indent="-347158" algn="just" defTabSz="555452" rtl="0" eaLnBrk="1" fontAlgn="auto" latinLnBrk="0" hangingPunct="1">
              <a:lnSpc>
                <a:spcPct val="100000"/>
              </a:lnSpc>
              <a:spcBef>
                <a:spcPts val="0"/>
              </a:spcBef>
              <a:spcAft>
                <a:spcPts val="0"/>
              </a:spcAft>
              <a:buClr>
                <a:srgbClr val="FF0000"/>
              </a:buClr>
              <a:buSzTx/>
              <a:buFont typeface="Wingdings" panose="05000000000000000000" pitchFamily="2" charset="2"/>
              <a:buChar char="q"/>
              <a:tabLst/>
              <a:defRPr/>
            </a:pPr>
            <a:r>
              <a:rPr kumimoji="0" lang="es-ES" sz="2200" b="1" i="0" u="none" strike="noStrike" kern="1200" cap="none" spc="0" normalizeH="0" baseline="0" noProof="0">
                <a:ln>
                  <a:noFill/>
                </a:ln>
                <a:solidFill>
                  <a:prstClr val="black"/>
                </a:solidFill>
                <a:effectLst/>
                <a:uLnTx/>
                <a:uFillTx/>
                <a:latin typeface="Calibri"/>
                <a:ea typeface="+mn-ea"/>
                <a:cs typeface="+mn-cs"/>
              </a:rPr>
              <a:t>FORTALECIMIENTO DE LA GESTIÓN Y DESEMPEÑO INSTITUCIONAL  “FOGEDI”.</a:t>
            </a:r>
          </a:p>
          <a:p>
            <a:pPr marL="0" marR="0" lvl="0" indent="0" algn="just" defTabSz="555452"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a:ln>
                  <a:noFill/>
                </a:ln>
                <a:solidFill>
                  <a:prstClr val="black"/>
                </a:solidFill>
                <a:effectLst/>
                <a:uLnTx/>
                <a:uFillTx/>
                <a:latin typeface="Calibri"/>
                <a:ea typeface="+mn-ea"/>
                <a:cs typeface="+mn-cs"/>
              </a:rPr>
              <a:t>Matriz interna de trabajo, que permite alinear las acciones de gestión, con los objetivos institucionales formulados en el Plan Estratégico Institucional- (PEI) , las acciones del Plan de Acción, los Planes institucionales, y las Políticas de Gestión pertenecientes al Modelo Integrado de Planeación y Gestión- MIPG *. </a:t>
            </a:r>
          </a:p>
          <a:p>
            <a:pPr marL="347158" marR="0" lvl="0" indent="-347158" algn="just" defTabSz="555452"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s-ES" sz="2200" b="0" i="0" u="none" strike="noStrike" kern="1200" cap="none" spc="0" normalizeH="0" baseline="0" noProof="0">
              <a:ln>
                <a:noFill/>
              </a:ln>
              <a:solidFill>
                <a:prstClr val="black"/>
              </a:solidFill>
              <a:effectLst/>
              <a:uLnTx/>
              <a:uFillTx/>
              <a:latin typeface="Calibri"/>
              <a:ea typeface="+mn-ea"/>
              <a:cs typeface="+mn-cs"/>
            </a:endParaRPr>
          </a:p>
          <a:p>
            <a:pPr marL="347158" marR="0" lvl="0" indent="-347158" algn="just" defTabSz="555452" rtl="0" eaLnBrk="1" fontAlgn="auto" latinLnBrk="0" hangingPunct="1">
              <a:lnSpc>
                <a:spcPct val="100000"/>
              </a:lnSpc>
              <a:spcBef>
                <a:spcPts val="0"/>
              </a:spcBef>
              <a:spcAft>
                <a:spcPts val="0"/>
              </a:spcAft>
              <a:buClr>
                <a:srgbClr val="FF0000"/>
              </a:buClr>
              <a:buSzTx/>
              <a:buFont typeface="Wingdings" panose="05000000000000000000" pitchFamily="2" charset="2"/>
              <a:buChar char="q"/>
              <a:tabLst/>
              <a:defRPr/>
            </a:pPr>
            <a:r>
              <a:rPr kumimoji="0" lang="es-ES" sz="2200" b="1" i="0" u="none" strike="noStrike" kern="1200" cap="none" spc="0" normalizeH="0" baseline="0" noProof="0">
                <a:ln>
                  <a:noFill/>
                </a:ln>
                <a:solidFill>
                  <a:prstClr val="black"/>
                </a:solidFill>
                <a:effectLst/>
                <a:uLnTx/>
                <a:uFillTx/>
                <a:latin typeface="Calibri"/>
                <a:ea typeface="+mn-ea"/>
                <a:cs typeface="+mn-cs"/>
              </a:rPr>
              <a:t>INDICADORES.</a:t>
            </a:r>
          </a:p>
          <a:p>
            <a:pPr marL="0" marR="0" lvl="0" indent="0" algn="just" defTabSz="555452"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a:ln>
                  <a:noFill/>
                </a:ln>
                <a:solidFill>
                  <a:prstClr val="black"/>
                </a:solidFill>
                <a:effectLst/>
                <a:uLnTx/>
                <a:uFillTx/>
                <a:latin typeface="Calibri"/>
                <a:ea typeface="+mn-ea"/>
                <a:cs typeface="+mn-cs"/>
              </a:rPr>
              <a:t>La construcción de fichas de indicadores o metadatos se ha enfocado en; primero,  la definición de indicadores de impacto asociados a los proyectos estratégicos que se desprenden de cada uno de los objetivos institucionales, segundo, la definición de indicadores de gestión asociados al cumplimiento de las acciones del Plan de Acción.</a:t>
            </a:r>
          </a:p>
          <a:p>
            <a:pPr marL="347158" marR="0" lvl="0" indent="-347158" algn="just" defTabSz="555452"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s-ES" sz="2200" b="0" i="0" u="none" strike="noStrike" kern="1200" cap="none" spc="0" normalizeH="0" baseline="0" noProof="0">
              <a:ln>
                <a:noFill/>
              </a:ln>
              <a:solidFill>
                <a:prstClr val="black"/>
              </a:solidFill>
              <a:effectLst/>
              <a:uLnTx/>
              <a:uFillTx/>
              <a:latin typeface="Calibri"/>
              <a:ea typeface="+mn-ea"/>
              <a:cs typeface="+mn-cs"/>
            </a:endParaRPr>
          </a:p>
          <a:p>
            <a:pPr marL="347158" marR="0" lvl="0" indent="-347158" algn="just" defTabSz="555452" rtl="0" eaLnBrk="1" fontAlgn="auto" latinLnBrk="0" hangingPunct="1">
              <a:lnSpc>
                <a:spcPct val="100000"/>
              </a:lnSpc>
              <a:spcBef>
                <a:spcPts val="0"/>
              </a:spcBef>
              <a:spcAft>
                <a:spcPts val="0"/>
              </a:spcAft>
              <a:buClr>
                <a:srgbClr val="E21A00"/>
              </a:buClr>
              <a:buSzTx/>
              <a:buFont typeface="Wingdings" panose="05000000000000000000" pitchFamily="2" charset="2"/>
              <a:buChar char="q"/>
              <a:tabLst/>
              <a:defRPr/>
            </a:pPr>
            <a:r>
              <a:rPr kumimoji="0" lang="es-ES" sz="2200" b="1" i="0" u="none" strike="noStrike" kern="1200" cap="none" spc="0" normalizeH="0" baseline="0" noProof="0">
                <a:ln>
                  <a:noFill/>
                </a:ln>
                <a:solidFill>
                  <a:prstClr val="black"/>
                </a:solidFill>
                <a:effectLst/>
                <a:uLnTx/>
                <a:uFillTx/>
                <a:latin typeface="Calibri"/>
                <a:ea typeface="+mn-ea"/>
                <a:cs typeface="+mn-cs"/>
              </a:rPr>
              <a:t>BSC- TABLERO DE CONTROL.</a:t>
            </a:r>
          </a:p>
          <a:p>
            <a:pPr marL="0" marR="0" lvl="0" indent="0" algn="just" defTabSz="555452"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a:ln>
                  <a:noFill/>
                </a:ln>
                <a:solidFill>
                  <a:prstClr val="black"/>
                </a:solidFill>
                <a:effectLst/>
                <a:uLnTx/>
                <a:uFillTx/>
                <a:latin typeface="Calibri"/>
                <a:ea typeface="+mn-ea"/>
                <a:cs typeface="+mn-cs"/>
              </a:rPr>
              <a:t>La Oficina Asesora de Planeación ha utilizado el aplicativo POWER BI para consolidar un tablero de visualización, análisis y agrupación de datos, que permitan evidenciar visualmente los avances en la gestión institucional. </a:t>
            </a:r>
            <a:br>
              <a:rPr kumimoji="0" lang="es-ES" sz="2200" b="0" i="0" u="none" strike="noStrike" kern="1200" cap="none" spc="0" normalizeH="0" baseline="0" noProof="0">
                <a:ln>
                  <a:noFill/>
                </a:ln>
                <a:solidFill>
                  <a:prstClr val="black"/>
                </a:solidFill>
                <a:effectLst/>
                <a:uLnTx/>
                <a:uFillTx/>
                <a:latin typeface="Calibri"/>
                <a:ea typeface="+mn-ea"/>
                <a:cs typeface="+mn-cs"/>
              </a:rPr>
            </a:br>
            <a:endParaRPr kumimoji="0" lang="es-ES" sz="2200" b="0" i="0" u="none" strike="noStrike" kern="1200" cap="none" spc="0" normalizeH="0" baseline="0" noProof="0">
              <a:ln>
                <a:noFill/>
              </a:ln>
              <a:solidFill>
                <a:prstClr val="black"/>
              </a:solidFill>
              <a:effectLst/>
              <a:uLnTx/>
              <a:uFillTx/>
              <a:latin typeface="Calibri"/>
              <a:ea typeface="+mn-ea"/>
              <a:cs typeface="+mn-cs"/>
            </a:endParaRPr>
          </a:p>
          <a:p>
            <a:pPr marL="347158" marR="0" lvl="0" indent="-347158" algn="just" defTabSz="555452"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sz="2200" b="1" i="0" u="none" strike="noStrike" kern="1200" cap="none" spc="0" normalizeH="0" baseline="0" noProof="0">
                <a:ln>
                  <a:noFill/>
                </a:ln>
                <a:solidFill>
                  <a:prstClr val="black"/>
                </a:solidFill>
                <a:effectLst/>
                <a:uLnTx/>
                <a:uFillTx/>
                <a:latin typeface="Calibri"/>
                <a:ea typeface="+mn-ea"/>
                <a:cs typeface="+mn-cs"/>
              </a:rPr>
              <a:t>EJECUCIÓN PRESUPUESTAL </a:t>
            </a:r>
            <a:endParaRPr kumimoji="0" lang="es-CO" sz="2200" b="1" i="0" u="none" strike="noStrike" kern="1200" cap="none" spc="0" normalizeH="0" baseline="0" noProof="0">
              <a:ln>
                <a:noFill/>
              </a:ln>
              <a:solidFill>
                <a:prstClr val="black"/>
              </a:solidFill>
              <a:effectLst/>
              <a:uLnTx/>
              <a:uFillTx/>
              <a:latin typeface="Calibri"/>
              <a:ea typeface="+mn-ea"/>
              <a:cs typeface="+mn-cs"/>
            </a:endParaRPr>
          </a:p>
          <a:p>
            <a:pPr marL="0" marR="0" lvl="0" indent="0" algn="just" defTabSz="555452" rtl="0" eaLnBrk="1" fontAlgn="auto" latinLnBrk="0" hangingPunct="1">
              <a:lnSpc>
                <a:spcPct val="100000"/>
              </a:lnSpc>
              <a:spcBef>
                <a:spcPts val="0"/>
              </a:spcBef>
              <a:spcAft>
                <a:spcPts val="0"/>
              </a:spcAft>
              <a:buClrTx/>
              <a:buSzTx/>
              <a:buFontTx/>
              <a:buNone/>
              <a:tabLst/>
              <a:defRPr/>
            </a:pPr>
            <a:r>
              <a:rPr kumimoji="0" lang="es-CO" sz="2200" b="0" i="0" u="none" strike="noStrike" kern="1200" cap="none" spc="0" normalizeH="0" baseline="0" noProof="0">
                <a:ln>
                  <a:noFill/>
                </a:ln>
                <a:solidFill>
                  <a:prstClr val="black"/>
                </a:solidFill>
                <a:effectLst/>
                <a:uLnTx/>
                <a:uFillTx/>
                <a:latin typeface="Calibri"/>
                <a:ea typeface="+mn-ea"/>
                <a:cs typeface="+mn-cs"/>
              </a:rPr>
              <a:t>La Información reportada en los avances en la ejecución presupuestal, es la presentada en los reportes del </a:t>
            </a:r>
            <a:r>
              <a:rPr kumimoji="0" lang="es-MX" sz="2200" b="0" i="0" u="none" strike="noStrike" kern="1200" cap="none" spc="0" normalizeH="0" baseline="0" noProof="0">
                <a:ln>
                  <a:noFill/>
                </a:ln>
                <a:solidFill>
                  <a:prstClr val="black"/>
                </a:solidFill>
                <a:effectLst/>
                <a:uLnTx/>
                <a:uFillTx/>
                <a:latin typeface="Calibri"/>
                <a:ea typeface="+mn-ea"/>
                <a:cs typeface="+mn-cs"/>
              </a:rPr>
              <a:t>Sistema de seguimiento a los programas proyectos y metas al Plan de Desarrollo de Bogotá D.C.- </a:t>
            </a:r>
            <a:r>
              <a:rPr kumimoji="0" lang="es-CO" sz="2200" b="0" i="0" u="none" strike="noStrike" kern="1200" cap="none" spc="0" normalizeH="0" baseline="0" noProof="0">
                <a:ln>
                  <a:noFill/>
                </a:ln>
                <a:solidFill>
                  <a:prstClr val="black"/>
                </a:solidFill>
                <a:effectLst/>
                <a:uLnTx/>
                <a:uFillTx/>
                <a:latin typeface="Calibri"/>
                <a:ea typeface="+mn-ea"/>
                <a:cs typeface="+mn-cs"/>
              </a:rPr>
              <a:t>SEGPLAN y se procesa a través de una matriz interna.</a:t>
            </a:r>
            <a:endParaRPr kumimoji="0" lang="es-ES" sz="2200" b="0" i="0" u="none" strike="noStrike" kern="1200" cap="none" spc="0" normalizeH="0" baseline="0" noProof="0">
              <a:ln>
                <a:noFill/>
              </a:ln>
              <a:solidFill>
                <a:prstClr val="black"/>
              </a:solidFill>
              <a:effectLst/>
              <a:uLnTx/>
              <a:uFillTx/>
              <a:latin typeface="Calibri"/>
              <a:ea typeface="+mn-ea"/>
              <a:cs typeface="+mn-cs"/>
            </a:endParaRPr>
          </a:p>
        </p:txBody>
      </p:sp>
      <p:pic>
        <p:nvPicPr>
          <p:cNvPr id="2" name="Imagen 1">
            <a:extLst>
              <a:ext uri="{FF2B5EF4-FFF2-40B4-BE49-F238E27FC236}">
                <a16:creationId xmlns:a16="http://schemas.microsoft.com/office/drawing/2014/main" id="{9DB34567-8D92-EC62-E4A5-D05E1732DBA7}"/>
              </a:ext>
              <a:ext uri="{C183D7F6-B498-43B3-948B-1728B52AA6E4}">
                <adec:decorative xmlns:adec="http://schemas.microsoft.com/office/drawing/2017/decorative" xmlns="" val="1"/>
              </a:ext>
            </a:extLst>
          </p:cNvPr>
          <p:cNvPicPr>
            <a:picLocks noChangeAspect="1"/>
          </p:cNvPicPr>
          <p:nvPr/>
        </p:nvPicPr>
        <p:blipFill rotWithShape="1">
          <a:blip r:embed="rId2"/>
          <a:srcRect r="91881"/>
          <a:stretch/>
        </p:blipFill>
        <p:spPr>
          <a:xfrm>
            <a:off x="-12139" y="5326"/>
            <a:ext cx="499819" cy="10059988"/>
          </a:xfrm>
          <a:prstGeom prst="rect">
            <a:avLst/>
          </a:prstGeom>
        </p:spPr>
      </p:pic>
      <p:pic>
        <p:nvPicPr>
          <p:cNvPr id="3" name="Imagen 2">
            <a:extLst>
              <a:ext uri="{FF2B5EF4-FFF2-40B4-BE49-F238E27FC236}">
                <a16:creationId xmlns:a16="http://schemas.microsoft.com/office/drawing/2014/main" id="{1E818E62-C268-DC74-4C6C-C9A4F518FD0C}"/>
              </a:ext>
              <a:ext uri="{C183D7F6-B498-43B3-948B-1728B52AA6E4}">
                <adec:decorative xmlns:adec="http://schemas.microsoft.com/office/drawing/2017/decorative" xmlns="" val="1"/>
              </a:ext>
            </a:extLst>
          </p:cNvPr>
          <p:cNvPicPr>
            <a:picLocks noChangeAspect="1"/>
          </p:cNvPicPr>
          <p:nvPr/>
        </p:nvPicPr>
        <p:blipFill rotWithShape="1">
          <a:blip r:embed="rId2"/>
          <a:srcRect l="7922" t="90287" b="1520"/>
          <a:stretch/>
        </p:blipFill>
        <p:spPr>
          <a:xfrm>
            <a:off x="568960" y="9103723"/>
            <a:ext cx="5668420" cy="824184"/>
          </a:xfrm>
          <a:prstGeom prst="rect">
            <a:avLst/>
          </a:prstGeom>
        </p:spPr>
      </p:pic>
    </p:spTree>
    <p:extLst>
      <p:ext uri="{BB962C8B-B14F-4D97-AF65-F5344CB8AC3E}">
        <p14:creationId xmlns:p14="http://schemas.microsoft.com/office/powerpoint/2010/main" val="1891518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ortada Planes " title="Portada Planes ">
            <a:extLst>
              <a:ext uri="{FF2B5EF4-FFF2-40B4-BE49-F238E27FC236}">
                <a16:creationId xmlns:a16="http://schemas.microsoft.com/office/drawing/2014/main" id="{622B4373-C48A-5876-C9D2-4BF6D91AFD1D}"/>
              </a:ext>
            </a:extLst>
          </p:cNvPr>
          <p:cNvPicPr>
            <a:picLocks noChangeAspect="1"/>
          </p:cNvPicPr>
          <p:nvPr/>
        </p:nvPicPr>
        <p:blipFill rotWithShape="1">
          <a:blip r:embed="rId2">
            <a:alphaModFix amt="79000"/>
            <a:extLst>
              <a:ext uri="{28A0092B-C50C-407E-A947-70E740481C1C}">
                <a14:useLocalDpi xmlns:a14="http://schemas.microsoft.com/office/drawing/2010/main" val="0"/>
              </a:ext>
            </a:extLst>
          </a:blip>
          <a:srcRect t="2508" b="2508"/>
          <a:stretch/>
        </p:blipFill>
        <p:spPr>
          <a:xfrm>
            <a:off x="-17251" y="-460"/>
            <a:ext cx="15563639" cy="8724735"/>
          </a:xfrm>
          <a:prstGeom prst="rect">
            <a:avLst/>
          </a:prstGeom>
          <a:solidFill>
            <a:schemeClr val="accent1"/>
          </a:solidFill>
          <a:ln>
            <a:noFill/>
          </a:ln>
          <a:effectLst>
            <a:softEdge rad="0"/>
          </a:effectLst>
        </p:spPr>
      </p:pic>
      <p:sp>
        <p:nvSpPr>
          <p:cNvPr id="5" name="Rectángulo 4" title="Portada Planes">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a:ln>
                  <a:noFill/>
                </a:ln>
                <a:solidFill>
                  <a:srgbClr val="C00000"/>
                </a:solidFill>
                <a:uLnTx/>
                <a:uFillTx/>
                <a:latin typeface="Impact" panose="020B0806030902050204" pitchFamily="34" charset="0"/>
                <a:ea typeface="+mn-ea"/>
                <a:cs typeface="+mn-cs"/>
              </a:rPr>
              <a:t>PEI 2020-2024</a:t>
            </a:r>
            <a:endParaRPr kumimoji="0" lang="es-CO" sz="10000" b="1" i="0" u="none" strike="noStrike" kern="1200" cap="none" spc="0" normalizeH="0" baseline="0" noProof="0">
              <a:ln>
                <a:noFill/>
              </a:ln>
              <a:solidFill>
                <a:srgbClr val="C00000"/>
              </a:solidFill>
              <a:uLnTx/>
              <a:uFillTx/>
              <a:latin typeface="Impact" panose="020B0806030902050204" pitchFamily="34" charset="0"/>
              <a:ea typeface="+mn-ea"/>
              <a:cs typeface="+mn-cs"/>
            </a:endParaRPr>
          </a:p>
        </p:txBody>
      </p:sp>
      <p:pic>
        <p:nvPicPr>
          <p:cNvPr id="2" name="Gráfico 1">
            <a:extLst>
              <a:ext uri="{FF2B5EF4-FFF2-40B4-BE49-F238E27FC236}">
                <a16:creationId xmlns:a16="http://schemas.microsoft.com/office/drawing/2014/main" id="{C315B68B-7ACF-45BA-BF48-947360CE8F82}"/>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367907" y="212273"/>
            <a:ext cx="8401072" cy="2018863"/>
          </a:xfrm>
          <a:prstGeom prst="rect">
            <a:avLst/>
          </a:prstGeom>
        </p:spPr>
      </p:pic>
    </p:spTree>
    <p:extLst>
      <p:ext uri="{BB962C8B-B14F-4D97-AF65-F5344CB8AC3E}">
        <p14:creationId xmlns:p14="http://schemas.microsoft.com/office/powerpoint/2010/main" val="399014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DB34567-8D92-EC62-E4A5-D05E1732DBA7}"/>
              </a:ext>
              <a:ext uri="{C183D7F6-B498-43B3-948B-1728B52AA6E4}">
                <adec:decorative xmlns:adec="http://schemas.microsoft.com/office/drawing/2017/decorative" xmlns="" val="1"/>
              </a:ext>
            </a:extLst>
          </p:cNvPr>
          <p:cNvPicPr>
            <a:picLocks noChangeAspect="1"/>
          </p:cNvPicPr>
          <p:nvPr/>
        </p:nvPicPr>
        <p:blipFill rotWithShape="1">
          <a:blip r:embed="rId2"/>
          <a:srcRect r="91881"/>
          <a:stretch/>
        </p:blipFill>
        <p:spPr>
          <a:xfrm>
            <a:off x="-12139" y="5326"/>
            <a:ext cx="499819" cy="10059988"/>
          </a:xfrm>
          <a:prstGeom prst="rect">
            <a:avLst/>
          </a:prstGeom>
        </p:spPr>
      </p:pic>
      <p:pic>
        <p:nvPicPr>
          <p:cNvPr id="3" name="Imagen 2">
            <a:extLst>
              <a:ext uri="{FF2B5EF4-FFF2-40B4-BE49-F238E27FC236}">
                <a16:creationId xmlns:a16="http://schemas.microsoft.com/office/drawing/2014/main" id="{1E818E62-C268-DC74-4C6C-C9A4F518FD0C}"/>
              </a:ext>
              <a:ext uri="{C183D7F6-B498-43B3-948B-1728B52AA6E4}">
                <adec:decorative xmlns:adec="http://schemas.microsoft.com/office/drawing/2017/decorative" xmlns="" val="1"/>
              </a:ext>
            </a:extLst>
          </p:cNvPr>
          <p:cNvPicPr>
            <a:picLocks noChangeAspect="1"/>
          </p:cNvPicPr>
          <p:nvPr/>
        </p:nvPicPr>
        <p:blipFill rotWithShape="1">
          <a:blip r:embed="rId2"/>
          <a:srcRect l="7922" t="90287" b="1520"/>
          <a:stretch/>
        </p:blipFill>
        <p:spPr>
          <a:xfrm>
            <a:off x="568960" y="9103723"/>
            <a:ext cx="5668420" cy="824184"/>
          </a:xfrm>
          <a:prstGeom prst="rect">
            <a:avLst/>
          </a:prstGeom>
        </p:spPr>
      </p:pic>
      <p:sp>
        <p:nvSpPr>
          <p:cNvPr id="7" name="Título 9">
            <a:extLst>
              <a:ext uri="{FF2B5EF4-FFF2-40B4-BE49-F238E27FC236}">
                <a16:creationId xmlns:a16="http://schemas.microsoft.com/office/drawing/2014/main" id="{40C74D69-31C7-4D89-9829-5AE86927299D}"/>
              </a:ext>
              <a:ext uri="{C183D7F6-B498-43B3-948B-1728B52AA6E4}">
                <adec:decorative xmlns:adec="http://schemas.microsoft.com/office/drawing/2017/decorative" xmlns="" val="1"/>
              </a:ext>
            </a:extLst>
          </p:cNvPr>
          <p:cNvSpPr txBox="1">
            <a:spLocks/>
          </p:cNvSpPr>
          <p:nvPr/>
        </p:nvSpPr>
        <p:spPr>
          <a:xfrm>
            <a:off x="13251506" y="336399"/>
            <a:ext cx="18453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a:ln>
                  <a:noFill/>
                </a:ln>
                <a:solidFill>
                  <a:prstClr val="white">
                    <a:lumMod val="50000"/>
                  </a:prstClr>
                </a:solidFill>
                <a:effectLst/>
                <a:uLnTx/>
                <a:uFillTx/>
                <a:latin typeface="Calibri"/>
                <a:ea typeface="+mn-ea"/>
                <a:cs typeface="+mn-cs"/>
              </a:rPr>
              <a:t>Planes   </a:t>
            </a:r>
            <a:endParaRPr kumimoji="0" lang="es-MX" sz="45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764EA988-65E8-404E-B4D5-F8044E606C5F}"/>
              </a:ext>
              <a:ext uri="{C183D7F6-B498-43B3-948B-1728B52AA6E4}">
                <adec:decorative xmlns:adec="http://schemas.microsoft.com/office/drawing/2017/decorative" xmlns="" val="1"/>
              </a:ext>
            </a:extLst>
          </p:cNvPr>
          <p:cNvSpPr txBox="1"/>
          <p:nvPr/>
        </p:nvSpPr>
        <p:spPr>
          <a:xfrm>
            <a:off x="568960" y="1393737"/>
            <a:ext cx="14470263" cy="1785104"/>
          </a:xfrm>
          <a:prstGeom prst="rect">
            <a:avLst/>
          </a:prstGeom>
          <a:noFill/>
        </p:spPr>
        <p:txBody>
          <a:bodyPr wrap="square" lIns="91440" tIns="45720" rIns="91440" bIns="45720" rtlCol="0" anchor="t">
            <a:spAutoFit/>
          </a:bodyPr>
          <a:lstStyle/>
          <a:p>
            <a:pPr algn="just" defTabSz="555452">
              <a:defRPr/>
            </a:pPr>
            <a:r>
              <a:rPr kumimoji="0" lang="es-MX" sz="2200" b="0" i="0" u="none" strike="noStrike" kern="1200" cap="none" spc="0" normalizeH="0" baseline="0" noProof="0">
                <a:ln>
                  <a:noFill/>
                </a:ln>
                <a:solidFill>
                  <a:prstClr val="black"/>
                </a:solidFill>
                <a:effectLst/>
                <a:uLnTx/>
                <a:uFillTx/>
                <a:latin typeface="Calibri"/>
                <a:ea typeface="+mn-ea"/>
                <a:cs typeface="+mn-cs"/>
              </a:rPr>
              <a:t>La </a:t>
            </a:r>
            <a:r>
              <a:rPr lang="es-MX" sz="2200">
                <a:solidFill>
                  <a:prstClr val="black"/>
                </a:solidFill>
                <a:latin typeface="Calibri"/>
              </a:rPr>
              <a:t>UAE</a:t>
            </a:r>
            <a:r>
              <a:rPr kumimoji="0" lang="es-MX" sz="2200" b="0" i="0" u="none" strike="noStrike" kern="1200" cap="none" spc="0" normalizeH="0" baseline="0" noProof="0">
                <a:ln>
                  <a:noFill/>
                </a:ln>
                <a:solidFill>
                  <a:prstClr val="black"/>
                </a:solidFill>
                <a:effectLst/>
                <a:uLnTx/>
                <a:uFillTx/>
                <a:latin typeface="Calibri"/>
                <a:ea typeface="+mn-ea"/>
                <a:cs typeface="+mn-cs"/>
              </a:rPr>
              <a:t>, Cuerpo Oficial de Bomberos de Bogotá diseño el Plan Estratégico Institucional 2020- 2024, a</a:t>
            </a:r>
            <a:r>
              <a:rPr lang="es-MX" sz="2200">
                <a:solidFill>
                  <a:prstClr val="black"/>
                </a:solidFill>
                <a:latin typeface="Calibri"/>
              </a:rPr>
              <a:t> </a:t>
            </a:r>
            <a:r>
              <a:rPr kumimoji="0" lang="es-MX" sz="2200" b="0" i="0" u="none" strike="noStrike" kern="1200" cap="none" spc="0" normalizeH="0" baseline="0" noProof="0">
                <a:ln>
                  <a:noFill/>
                </a:ln>
                <a:solidFill>
                  <a:prstClr val="black"/>
                </a:solidFill>
                <a:effectLst/>
                <a:uLnTx/>
                <a:uFillTx/>
                <a:latin typeface="Calibri"/>
                <a:ea typeface="+mn-ea"/>
                <a:cs typeface="+mn-cs"/>
              </a:rPr>
              <a:t> partir de cuatro pilares y cuatro principios que constituyen la base de la gestión institucional, esto último entendiendo la relevancia de la participación de los grupos de valor, grupos de interés y la ciudadanía para el fortalecimiento de la entidad, en tal sentido, a continuación se presentan los avances acumulados 2020-2024 y los avances propios del 2023 que dan cumplimiento a los pilares del PEI</a:t>
            </a:r>
            <a:r>
              <a:rPr lang="es-MX" sz="2200">
                <a:solidFill>
                  <a:prstClr val="black"/>
                </a:solidFill>
                <a:latin typeface="Calibri"/>
              </a:rPr>
              <a:t>. El avance promedio total vigencia 2023 fue de </a:t>
            </a:r>
            <a:r>
              <a:rPr lang="es-MX" sz="2200" b="1">
                <a:solidFill>
                  <a:prstClr val="black"/>
                </a:solidFill>
                <a:latin typeface="Calibri"/>
              </a:rPr>
              <a:t>73.43% </a:t>
            </a:r>
            <a:r>
              <a:rPr lang="es-MX" sz="2200">
                <a:solidFill>
                  <a:prstClr val="black"/>
                </a:solidFill>
                <a:latin typeface="Calibri"/>
              </a:rPr>
              <a:t>mientras que el avance total acumulado 2020-2024 llego al </a:t>
            </a:r>
            <a:r>
              <a:rPr lang="es-MX" sz="2200" b="1">
                <a:solidFill>
                  <a:prstClr val="black"/>
                </a:solidFill>
                <a:latin typeface="Calibri"/>
              </a:rPr>
              <a:t>87.16%</a:t>
            </a:r>
            <a:endParaRPr lang="es-CO" sz="2200" b="1" i="0" u="none" strike="noStrike" kern="1200" cap="none" spc="0" normalizeH="0" baseline="0" noProof="0">
              <a:ln>
                <a:noFill/>
              </a:ln>
              <a:solidFill>
                <a:prstClr val="black"/>
              </a:solidFill>
              <a:effectLst/>
              <a:uLnTx/>
              <a:uFillTx/>
              <a:latin typeface="Calibri"/>
              <a:cs typeface="Calibri"/>
            </a:endParaRPr>
          </a:p>
        </p:txBody>
      </p:sp>
      <p:sp>
        <p:nvSpPr>
          <p:cNvPr id="10" name="Rectángulo 9">
            <a:extLst>
              <a:ext uri="{FF2B5EF4-FFF2-40B4-BE49-F238E27FC236}">
                <a16:creationId xmlns:a16="http://schemas.microsoft.com/office/drawing/2014/main" id="{E093218E-7574-4872-B961-65EE8B9895C9}"/>
              </a:ext>
              <a:ext uri="{C183D7F6-B498-43B3-948B-1728B52AA6E4}">
                <adec:decorative xmlns:adec="http://schemas.microsoft.com/office/drawing/2017/decorative" xmlns="" val="1"/>
              </a:ext>
            </a:extLst>
          </p:cNvPr>
          <p:cNvSpPr/>
          <p:nvPr/>
        </p:nvSpPr>
        <p:spPr>
          <a:xfrm>
            <a:off x="1718346" y="3384585"/>
            <a:ext cx="563880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Gráfico 1 . Avances por  Pilares del Plan Estratégico Institucional   </a:t>
            </a:r>
          </a:p>
        </p:txBody>
      </p:sp>
      <p:sp>
        <p:nvSpPr>
          <p:cNvPr id="11" name="Rectángulo 10">
            <a:extLst>
              <a:ext uri="{FF2B5EF4-FFF2-40B4-BE49-F238E27FC236}">
                <a16:creationId xmlns:a16="http://schemas.microsoft.com/office/drawing/2014/main" id="{1A373021-EC07-4ED2-AB5A-255E8566A8D8}"/>
              </a:ext>
              <a:ext uri="{C183D7F6-B498-43B3-948B-1728B52AA6E4}">
                <adec:decorative xmlns:adec="http://schemas.microsoft.com/office/drawing/2017/decorative" xmlns="" val="1"/>
              </a:ext>
            </a:extLst>
          </p:cNvPr>
          <p:cNvSpPr/>
          <p:nvPr/>
        </p:nvSpPr>
        <p:spPr>
          <a:xfrm>
            <a:off x="513592" y="8778313"/>
            <a:ext cx="62992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0" cap="none" spc="0" normalizeH="0" baseline="0" noProof="0">
                <a:ln>
                  <a:noFill/>
                </a:ln>
                <a:solidFill>
                  <a:prstClr val="black"/>
                </a:solidFill>
                <a:effectLst/>
                <a:uLnTx/>
                <a:uFillTx/>
                <a:latin typeface="Calibri"/>
                <a:ea typeface="+mn-ea"/>
                <a:cs typeface="+mn-cs"/>
              </a:rPr>
              <a:t>Fuente: Oficina Asesora de Planeación – U.A.E Cuerpo Oficial de Bomberos de Bogotá </a:t>
            </a:r>
            <a:endParaRPr kumimoji="0" lang="es-CO" sz="1000" b="0" i="1" u="none" strike="noStrike" kern="0" cap="none" spc="0" normalizeH="0" baseline="0" noProof="0">
              <a:ln>
                <a:noFill/>
              </a:ln>
              <a:solidFill>
                <a:prstClr val="black"/>
              </a:solidFill>
              <a:effectLst/>
              <a:uLnTx/>
              <a:uFillTx/>
              <a:latin typeface="Calibri"/>
              <a:ea typeface="+mn-ea"/>
              <a:cs typeface="+mn-cs"/>
            </a:endParaRPr>
          </a:p>
        </p:txBody>
      </p:sp>
      <p:grpSp>
        <p:nvGrpSpPr>
          <p:cNvPr id="12" name="Grupo 11">
            <a:extLst>
              <a:ext uri="{FF2B5EF4-FFF2-40B4-BE49-F238E27FC236}">
                <a16:creationId xmlns:a16="http://schemas.microsoft.com/office/drawing/2014/main" id="{6F1CAA62-0626-4906-B093-E37FB99EDC8E}"/>
              </a:ext>
              <a:ext uri="{C183D7F6-B498-43B3-948B-1728B52AA6E4}">
                <adec:decorative xmlns:adec="http://schemas.microsoft.com/office/drawing/2017/decorative" xmlns="" val="1"/>
              </a:ext>
            </a:extLst>
          </p:cNvPr>
          <p:cNvGrpSpPr/>
          <p:nvPr/>
        </p:nvGrpSpPr>
        <p:grpSpPr>
          <a:xfrm>
            <a:off x="805359" y="3943264"/>
            <a:ext cx="7519110" cy="4547963"/>
            <a:chOff x="-191785" y="4097474"/>
            <a:chExt cx="7937513" cy="4753144"/>
          </a:xfrm>
        </p:grpSpPr>
        <p:sp>
          <p:nvSpPr>
            <p:cNvPr id="13" name="CuadroTexto 12">
              <a:extLst>
                <a:ext uri="{FF2B5EF4-FFF2-40B4-BE49-F238E27FC236}">
                  <a16:creationId xmlns:a16="http://schemas.microsoft.com/office/drawing/2014/main" id="{6AA15F66-6243-44B8-B47D-8AF42A6DE5A8}"/>
                </a:ext>
              </a:extLst>
            </p:cNvPr>
            <p:cNvSpPr txBox="1"/>
            <p:nvPr/>
          </p:nvSpPr>
          <p:spPr>
            <a:xfrm>
              <a:off x="-191785" y="4097474"/>
              <a:ext cx="2026785" cy="4824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a:ln>
                    <a:noFill/>
                  </a:ln>
                  <a:solidFill>
                    <a:prstClr val="black"/>
                  </a:solidFill>
                  <a:effectLst/>
                  <a:uLnTx/>
                  <a:uFillTx/>
                  <a:latin typeface="Calibri"/>
                  <a:ea typeface="+mn-ea"/>
                  <a:cs typeface="+mn-cs"/>
                </a:rPr>
                <a:t>Avances 2023</a:t>
              </a:r>
              <a:endParaRPr kumimoji="0" lang="es-CO" sz="2400" b="1" i="0" u="none" strike="noStrike" kern="0" cap="none" spc="0" normalizeH="0" baseline="0" noProof="0">
                <a:ln>
                  <a:noFill/>
                </a:ln>
                <a:solidFill>
                  <a:prstClr val="black"/>
                </a:solidFill>
                <a:effectLst/>
                <a:uLnTx/>
                <a:uFillTx/>
                <a:latin typeface="Calibri"/>
                <a:ea typeface="+mn-ea"/>
                <a:cs typeface="+mn-cs"/>
              </a:endParaRPr>
            </a:p>
          </p:txBody>
        </p:sp>
        <p:grpSp>
          <p:nvGrpSpPr>
            <p:cNvPr id="14" name="Grupo 13">
              <a:extLst>
                <a:ext uri="{FF2B5EF4-FFF2-40B4-BE49-F238E27FC236}">
                  <a16:creationId xmlns:a16="http://schemas.microsoft.com/office/drawing/2014/main" id="{6A857927-6C2C-469F-A57F-C25CD580715B}"/>
                </a:ext>
              </a:extLst>
            </p:cNvPr>
            <p:cNvGrpSpPr/>
            <p:nvPr/>
          </p:nvGrpSpPr>
          <p:grpSpPr>
            <a:xfrm>
              <a:off x="848671" y="4172607"/>
              <a:ext cx="6897057" cy="4678011"/>
              <a:chOff x="848671" y="4172607"/>
              <a:chExt cx="6897057" cy="4678011"/>
            </a:xfrm>
          </p:grpSpPr>
          <p:grpSp>
            <p:nvGrpSpPr>
              <p:cNvPr id="15" name="Grupo 14" descr="GRAFICO DE AVANCES PLAN ESTRATEGICO INSTITUCIONAL 2022" title="GRAFICO DE AVANCES PLAN ESTRATEGICO INSTITUCIONAL 2022">
                <a:extLst>
                  <a:ext uri="{FF2B5EF4-FFF2-40B4-BE49-F238E27FC236}">
                    <a16:creationId xmlns:a16="http://schemas.microsoft.com/office/drawing/2014/main" id="{1E11F6AE-2D5F-43E2-A266-7CBCCF1EEE05}"/>
                  </a:ext>
                </a:extLst>
              </p:cNvPr>
              <p:cNvGrpSpPr/>
              <p:nvPr/>
            </p:nvGrpSpPr>
            <p:grpSpPr>
              <a:xfrm>
                <a:off x="848671" y="4172607"/>
                <a:ext cx="6897057" cy="4678011"/>
                <a:chOff x="1375595" y="545637"/>
                <a:chExt cx="8623812" cy="5849203"/>
              </a:xfrm>
            </p:grpSpPr>
            <p:grpSp>
              <p:nvGrpSpPr>
                <p:cNvPr id="20" name="Grupo 19">
                  <a:extLst>
                    <a:ext uri="{FF2B5EF4-FFF2-40B4-BE49-F238E27FC236}">
                      <a16:creationId xmlns:a16="http://schemas.microsoft.com/office/drawing/2014/main" id="{9E7FC57F-386F-44DB-B4FB-4D552CE62066}"/>
                    </a:ext>
                  </a:extLst>
                </p:cNvPr>
                <p:cNvGrpSpPr/>
                <p:nvPr/>
              </p:nvGrpSpPr>
              <p:grpSpPr>
                <a:xfrm>
                  <a:off x="1375595" y="545637"/>
                  <a:ext cx="6789558" cy="5849203"/>
                  <a:chOff x="107234" y="545637"/>
                  <a:chExt cx="6789558" cy="5849203"/>
                </a:xfrm>
              </p:grpSpPr>
              <p:grpSp>
                <p:nvGrpSpPr>
                  <p:cNvPr id="22" name="Grupo 21">
                    <a:extLst>
                      <a:ext uri="{FF2B5EF4-FFF2-40B4-BE49-F238E27FC236}">
                        <a16:creationId xmlns:a16="http://schemas.microsoft.com/office/drawing/2014/main" id="{BA8D8D67-213A-479B-818A-4D5AF1BBB979}"/>
                      </a:ext>
                    </a:extLst>
                  </p:cNvPr>
                  <p:cNvGrpSpPr/>
                  <p:nvPr/>
                </p:nvGrpSpPr>
                <p:grpSpPr>
                  <a:xfrm>
                    <a:off x="107234" y="545637"/>
                    <a:ext cx="6789558" cy="5849203"/>
                    <a:chOff x="11212" y="1388154"/>
                    <a:chExt cx="5263762" cy="4534729"/>
                  </a:xfrm>
                </p:grpSpPr>
                <p:sp>
                  <p:nvSpPr>
                    <p:cNvPr id="25" name="Elipse 24">
                      <a:extLst>
                        <a:ext uri="{FF2B5EF4-FFF2-40B4-BE49-F238E27FC236}">
                          <a16:creationId xmlns:a16="http://schemas.microsoft.com/office/drawing/2014/main" id="{FA23B136-5CD5-40AB-87EB-15826027BCAF}"/>
                        </a:ext>
                      </a:extLst>
                    </p:cNvPr>
                    <p:cNvSpPr/>
                    <p:nvPr/>
                  </p:nvSpPr>
                  <p:spPr>
                    <a:xfrm>
                      <a:off x="1410769" y="2551162"/>
                      <a:ext cx="2476456" cy="2196857"/>
                    </a:xfrm>
                    <a:prstGeom prst="ellipse">
                      <a:avLst/>
                    </a:prstGeom>
                    <a:solidFill>
                      <a:srgbClr val="83659B">
                        <a:alpha val="9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Elipse 25">
                      <a:extLst>
                        <a:ext uri="{FF2B5EF4-FFF2-40B4-BE49-F238E27FC236}">
                          <a16:creationId xmlns:a16="http://schemas.microsoft.com/office/drawing/2014/main" id="{025C352D-35F0-4B1F-BE36-AAF91B65EC28}"/>
                        </a:ext>
                      </a:extLst>
                    </p:cNvPr>
                    <p:cNvSpPr/>
                    <p:nvPr/>
                  </p:nvSpPr>
                  <p:spPr>
                    <a:xfrm>
                      <a:off x="3268275" y="2792183"/>
                      <a:ext cx="1867702" cy="1663430"/>
                    </a:xfrm>
                    <a:prstGeom prst="ellipse">
                      <a:avLst/>
                    </a:prstGeom>
                    <a:solidFill>
                      <a:srgbClr val="B8C568"/>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Elipse 26">
                      <a:extLst>
                        <a:ext uri="{FF2B5EF4-FFF2-40B4-BE49-F238E27FC236}">
                          <a16:creationId xmlns:a16="http://schemas.microsoft.com/office/drawing/2014/main" id="{805BDB0C-5276-4B6F-8B24-C95C03AAF763}"/>
                        </a:ext>
                      </a:extLst>
                    </p:cNvPr>
                    <p:cNvSpPr/>
                    <p:nvPr/>
                  </p:nvSpPr>
                  <p:spPr>
                    <a:xfrm>
                      <a:off x="1705368" y="4259453"/>
                      <a:ext cx="1867702" cy="1663430"/>
                    </a:xfrm>
                    <a:prstGeom prst="ellipse">
                      <a:avLst/>
                    </a:prstGeom>
                    <a:solidFill>
                      <a:srgbClr val="E8CB6E"/>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Elipse 27">
                      <a:extLst>
                        <a:ext uri="{FF2B5EF4-FFF2-40B4-BE49-F238E27FC236}">
                          <a16:creationId xmlns:a16="http://schemas.microsoft.com/office/drawing/2014/main" id="{DC7FE0E4-540F-4FFA-852B-134C10A8DF15}"/>
                        </a:ext>
                      </a:extLst>
                    </p:cNvPr>
                    <p:cNvSpPr/>
                    <p:nvPr/>
                  </p:nvSpPr>
                  <p:spPr>
                    <a:xfrm>
                      <a:off x="155422" y="2792183"/>
                      <a:ext cx="1867702" cy="1663430"/>
                    </a:xfrm>
                    <a:prstGeom prst="ellipse">
                      <a:avLst/>
                    </a:prstGeom>
                    <a:solidFill>
                      <a:srgbClr val="81AED7">
                        <a:alpha val="90000"/>
                      </a:srgbClr>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Elipse 28">
                      <a:extLst>
                        <a:ext uri="{FF2B5EF4-FFF2-40B4-BE49-F238E27FC236}">
                          <a16:creationId xmlns:a16="http://schemas.microsoft.com/office/drawing/2014/main" id="{2EFE3C09-9739-4AFA-A380-B02F3D27897E}"/>
                        </a:ext>
                      </a:extLst>
                    </p:cNvPr>
                    <p:cNvSpPr/>
                    <p:nvPr/>
                  </p:nvSpPr>
                  <p:spPr>
                    <a:xfrm>
                      <a:off x="1705368" y="1388154"/>
                      <a:ext cx="1867702" cy="1663430"/>
                    </a:xfrm>
                    <a:prstGeom prst="ellipse">
                      <a:avLst/>
                    </a:prstGeom>
                    <a:solidFill>
                      <a:srgbClr val="B65A4F">
                        <a:alpha val="90000"/>
                      </a:srgbClr>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Forma libre: forma 29">
                      <a:extLst>
                        <a:ext uri="{FF2B5EF4-FFF2-40B4-BE49-F238E27FC236}">
                          <a16:creationId xmlns:a16="http://schemas.microsoft.com/office/drawing/2014/main" id="{828B1BDD-4E1B-4A84-B708-17F06911560B}"/>
                        </a:ext>
                      </a:extLst>
                    </p:cNvPr>
                    <p:cNvSpPr/>
                    <p:nvPr/>
                  </p:nvSpPr>
                  <p:spPr>
                    <a:xfrm>
                      <a:off x="1398265" y="2984496"/>
                      <a:ext cx="603109" cy="1292364"/>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Forma libre: forma 30">
                      <a:extLst>
                        <a:ext uri="{FF2B5EF4-FFF2-40B4-BE49-F238E27FC236}">
                          <a16:creationId xmlns:a16="http://schemas.microsoft.com/office/drawing/2014/main" id="{873EE589-DFC8-4E52-A9CB-CBE8F97E65F2}"/>
                        </a:ext>
                      </a:extLst>
                    </p:cNvPr>
                    <p:cNvSpPr/>
                    <p:nvPr/>
                  </p:nvSpPr>
                  <p:spPr>
                    <a:xfrm>
                      <a:off x="1926062" y="2544023"/>
                      <a:ext cx="1388693" cy="476289"/>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Forma libre: forma 31">
                      <a:extLst>
                        <a:ext uri="{FF2B5EF4-FFF2-40B4-BE49-F238E27FC236}">
                          <a16:creationId xmlns:a16="http://schemas.microsoft.com/office/drawing/2014/main" id="{B21C01CE-3865-45C2-ADB8-87BE9BF4C5D3}"/>
                        </a:ext>
                      </a:extLst>
                    </p:cNvPr>
                    <p:cNvSpPr/>
                    <p:nvPr/>
                  </p:nvSpPr>
                  <p:spPr>
                    <a:xfrm>
                      <a:off x="3295685" y="2983537"/>
                      <a:ext cx="583123" cy="1274915"/>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Forma libre: forma 32">
                      <a:extLst>
                        <a:ext uri="{FF2B5EF4-FFF2-40B4-BE49-F238E27FC236}">
                          <a16:creationId xmlns:a16="http://schemas.microsoft.com/office/drawing/2014/main" id="{5AC69687-9EAB-4A1A-80CB-0C912DAD290B}"/>
                        </a:ext>
                      </a:extLst>
                    </p:cNvPr>
                    <p:cNvSpPr/>
                    <p:nvPr/>
                  </p:nvSpPr>
                  <p:spPr>
                    <a:xfrm>
                      <a:off x="1954641" y="4277341"/>
                      <a:ext cx="1382256" cy="470679"/>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CuadroTexto 33">
                      <a:extLst>
                        <a:ext uri="{FF2B5EF4-FFF2-40B4-BE49-F238E27FC236}">
                          <a16:creationId xmlns:a16="http://schemas.microsoft.com/office/drawing/2014/main" id="{1EA80012-9B90-4223-8851-0B2657A360B0}"/>
                        </a:ext>
                      </a:extLst>
                    </p:cNvPr>
                    <p:cNvSpPr txBox="1"/>
                    <p:nvPr/>
                  </p:nvSpPr>
                  <p:spPr>
                    <a:xfrm>
                      <a:off x="1835104" y="1901966"/>
                      <a:ext cx="1691148" cy="805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GESTIÓN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DEL RIESGO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DE INCENDIOS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endParaRPr>
                    </a:p>
                  </p:txBody>
                </p:sp>
                <p:sp>
                  <p:nvSpPr>
                    <p:cNvPr id="35" name="CuadroTexto 34">
                      <a:extLst>
                        <a:ext uri="{FF2B5EF4-FFF2-40B4-BE49-F238E27FC236}">
                          <a16:creationId xmlns:a16="http://schemas.microsoft.com/office/drawing/2014/main" id="{B464BEA4-AD3B-4F8A-A9ED-C3E1A178DB3B}"/>
                        </a:ext>
                      </a:extLst>
                    </p:cNvPr>
                    <p:cNvSpPr txBox="1"/>
                    <p:nvPr/>
                  </p:nvSpPr>
                  <p:spPr>
                    <a:xfrm>
                      <a:off x="11212" y="3614325"/>
                      <a:ext cx="1691148" cy="357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black"/>
                          </a:solidFill>
                          <a:effectLst/>
                          <a:uLnTx/>
                          <a:uFillTx/>
                          <a:latin typeface="Museo Sans Condensed" panose="02000000000000000000" pitchFamily="2" charset="0"/>
                          <a:ea typeface="Tahoma" panose="020B0604030504040204" pitchFamily="34" charset="0"/>
                          <a:cs typeface="Tahoma" panose="020B0604030504040204" pitchFamily="34" charset="0"/>
                        </a:rPr>
                        <a:t>OPERACIÓN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black"/>
                          </a:solidFill>
                          <a:effectLst/>
                          <a:uLnTx/>
                          <a:uFillTx/>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36" name="CuadroTexto 35">
                      <a:extLst>
                        <a:ext uri="{FF2B5EF4-FFF2-40B4-BE49-F238E27FC236}">
                          <a16:creationId xmlns:a16="http://schemas.microsoft.com/office/drawing/2014/main" id="{327EBBF6-54C4-43F1-9163-F2B6BCB259BE}"/>
                        </a:ext>
                      </a:extLst>
                    </p:cNvPr>
                    <p:cNvSpPr txBox="1"/>
                    <p:nvPr/>
                  </p:nvSpPr>
                  <p:spPr>
                    <a:xfrm>
                      <a:off x="3583826" y="3318394"/>
                      <a:ext cx="1691148" cy="357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black"/>
                          </a:solidFill>
                          <a:effectLst/>
                          <a:uLnTx/>
                          <a:uFillTx/>
                          <a:latin typeface="Museo Sans Condensed" panose="02000000000000000000" pitchFamily="2" charset="0"/>
                          <a:ea typeface="Tahoma" panose="020B0604030504040204" pitchFamily="34" charset="0"/>
                          <a:cs typeface="Tahoma" panose="020B0604030504040204" pitchFamily="34" charset="0"/>
                        </a:rPr>
                        <a:t>TALENTO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black"/>
                          </a:solidFill>
                          <a:effectLst/>
                          <a:uLnTx/>
                          <a:uFillTx/>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37" name="CuadroTexto 36">
                      <a:extLst>
                        <a:ext uri="{FF2B5EF4-FFF2-40B4-BE49-F238E27FC236}">
                          <a16:creationId xmlns:a16="http://schemas.microsoft.com/office/drawing/2014/main" id="{0456DCA3-9871-4982-AAAE-12FD4B9B6DB1}"/>
                        </a:ext>
                      </a:extLst>
                    </p:cNvPr>
                    <p:cNvSpPr txBox="1"/>
                    <p:nvPr/>
                  </p:nvSpPr>
                  <p:spPr>
                    <a:xfrm>
                      <a:off x="1839275" y="5203841"/>
                      <a:ext cx="1691148" cy="436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black"/>
                          </a:solidFill>
                          <a:effectLst/>
                          <a:uLnTx/>
                          <a:uFillTx/>
                          <a:latin typeface="Museo Sans Condensed" panose="02000000000000000000" pitchFamily="2" charset="0"/>
                          <a:ea typeface="Tahoma" panose="020B0604030504040204" pitchFamily="34" charset="0"/>
                          <a:cs typeface="Tahoma" panose="020B0604030504040204" pitchFamily="34" charset="0"/>
                        </a:rPr>
                        <a:t>FORTALECIMIENTO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black"/>
                          </a:solidFill>
                          <a:effectLst/>
                          <a:uLnTx/>
                          <a:uFillTx/>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38" name="CuadroTexto 37">
                      <a:extLst>
                        <a:ext uri="{FF2B5EF4-FFF2-40B4-BE49-F238E27FC236}">
                          <a16:creationId xmlns:a16="http://schemas.microsoft.com/office/drawing/2014/main" id="{A2D575D8-B3D0-4D1F-912C-E07BB29D8E3E}"/>
                        </a:ext>
                      </a:extLst>
                    </p:cNvPr>
                    <p:cNvSpPr txBox="1"/>
                    <p:nvPr/>
                  </p:nvSpPr>
                  <p:spPr>
                    <a:xfrm>
                      <a:off x="1774699" y="2639964"/>
                      <a:ext cx="1691148" cy="24944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a:ln>
                            <a:noFill/>
                          </a:ln>
                          <a:solidFill>
                            <a:prstClr val="white"/>
                          </a:solidFill>
                          <a:effectLst/>
                          <a:uLnTx/>
                          <a:uFillTx/>
                          <a:latin typeface="Museo Sans Condensed"/>
                          <a:ea typeface="Tahoma"/>
                          <a:cs typeface="Tahoma"/>
                        </a:rPr>
                        <a:t>Corresponsabilidad</a:t>
                      </a:r>
                      <a:endParaRPr lang="es-ES" sz="1000" b="1" i="0" u="none" strike="noStrike" kern="0" cap="none" spc="0" normalizeH="0" baseline="0" noProof="0">
                        <a:ln>
                          <a:noFill/>
                        </a:ln>
                        <a:solidFill>
                          <a:prstClr val="white"/>
                        </a:solidFill>
                        <a:effectLst/>
                        <a:uLnTx/>
                        <a:uFillTx/>
                        <a:latin typeface="Museo Sans Condensed"/>
                        <a:ea typeface="Tahoma"/>
                        <a:cs typeface="Tahoma"/>
                      </a:endParaRPr>
                    </a:p>
                  </p:txBody>
                </p:sp>
                <p:sp>
                  <p:nvSpPr>
                    <p:cNvPr id="39" name="CuadroTexto 38">
                      <a:extLst>
                        <a:ext uri="{FF2B5EF4-FFF2-40B4-BE49-F238E27FC236}">
                          <a16:creationId xmlns:a16="http://schemas.microsoft.com/office/drawing/2014/main" id="{238F3323-6D38-4B7D-B799-71EA8FF9F5DD}"/>
                        </a:ext>
                      </a:extLst>
                    </p:cNvPr>
                    <p:cNvSpPr txBox="1"/>
                    <p:nvPr/>
                  </p:nvSpPr>
                  <p:spPr>
                    <a:xfrm>
                      <a:off x="1799280" y="4359152"/>
                      <a:ext cx="1691148" cy="2147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41" name="CuadroTexto 40">
                      <a:extLst>
                        <a:ext uri="{FF2B5EF4-FFF2-40B4-BE49-F238E27FC236}">
                          <a16:creationId xmlns:a16="http://schemas.microsoft.com/office/drawing/2014/main" id="{A514A847-2514-47ED-99E4-9523D34AD6DD}"/>
                        </a:ext>
                      </a:extLst>
                    </p:cNvPr>
                    <p:cNvSpPr txBox="1"/>
                    <p:nvPr/>
                  </p:nvSpPr>
                  <p:spPr>
                    <a:xfrm rot="16200000">
                      <a:off x="840636" y="3537613"/>
                      <a:ext cx="1691148" cy="2147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42" name="CuadroTexto 41">
                      <a:extLst>
                        <a:ext uri="{FF2B5EF4-FFF2-40B4-BE49-F238E27FC236}">
                          <a16:creationId xmlns:a16="http://schemas.microsoft.com/office/drawing/2014/main" id="{A7E9B4D2-FE12-498F-9D08-47CEB635A426}"/>
                        </a:ext>
                      </a:extLst>
                    </p:cNvPr>
                    <p:cNvSpPr txBox="1"/>
                    <p:nvPr/>
                  </p:nvSpPr>
                  <p:spPr>
                    <a:xfrm rot="16200000">
                      <a:off x="2728433" y="3517946"/>
                      <a:ext cx="1691148" cy="2147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43" name="CuadroTexto 42">
                      <a:extLst>
                        <a:ext uri="{FF2B5EF4-FFF2-40B4-BE49-F238E27FC236}">
                          <a16:creationId xmlns:a16="http://schemas.microsoft.com/office/drawing/2014/main" id="{275562C3-F037-4728-A981-32601CAA6068}"/>
                        </a:ext>
                      </a:extLst>
                    </p:cNvPr>
                    <p:cNvSpPr txBox="1"/>
                    <p:nvPr/>
                  </p:nvSpPr>
                  <p:spPr>
                    <a:xfrm>
                      <a:off x="1811898" y="3253548"/>
                      <a:ext cx="1691148" cy="2147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23" name="Gráfico 22" descr="GRAFICO DE AVANCES PLAN ESTRATEGICO INSTITUCIONAL 2022" title="GRAFICO DE AVANCES PLAN ESTRATEGICO INSTITUCIONAL 2022">
                    <a:extLst>
                      <a:ext uri="{FF2B5EF4-FFF2-40B4-BE49-F238E27FC236}">
                        <a16:creationId xmlns:a16="http://schemas.microsoft.com/office/drawing/2014/main" id="{DEABDD53-7C64-4403-83A8-6A78B094C38F}"/>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31207"/>
                  <a:stretch/>
                </p:blipFill>
                <p:spPr>
                  <a:xfrm>
                    <a:off x="2741308" y="3276195"/>
                    <a:ext cx="1513243" cy="524187"/>
                  </a:xfrm>
                  <a:prstGeom prst="rect">
                    <a:avLst/>
                  </a:prstGeom>
                </p:spPr>
              </p:pic>
            </p:grpSp>
            <p:cxnSp>
              <p:nvCxnSpPr>
                <p:cNvPr id="21" name="Conector recto 20">
                  <a:extLst>
                    <a:ext uri="{FF2B5EF4-FFF2-40B4-BE49-F238E27FC236}">
                      <a16:creationId xmlns:a16="http://schemas.microsoft.com/office/drawing/2014/main" id="{BA45307E-1AE2-4C74-BB5E-A41730701FB6}"/>
                    </a:ext>
                  </a:extLst>
                </p:cNvPr>
                <p:cNvCxnSpPr/>
                <p:nvPr/>
              </p:nvCxnSpPr>
              <p:spPr>
                <a:xfrm>
                  <a:off x="8686801" y="950208"/>
                  <a:ext cx="1312606" cy="0"/>
                </a:xfrm>
                <a:prstGeom prst="line">
                  <a:avLst/>
                </a:prstGeom>
                <a:noFill/>
                <a:ln w="6350" cap="flat" cmpd="sng" algn="ctr">
                  <a:solidFill>
                    <a:sysClr val="window" lastClr="FFFFFF"/>
                  </a:solidFill>
                  <a:prstDash val="solid"/>
                  <a:miter lim="800000"/>
                </a:ln>
                <a:effectLst/>
              </p:spPr>
            </p:cxnSp>
          </p:grpSp>
          <p:sp>
            <p:nvSpPr>
              <p:cNvPr id="16" name="CuadroTexto 15">
                <a:extLst>
                  <a:ext uri="{FF2B5EF4-FFF2-40B4-BE49-F238E27FC236}">
                    <a16:creationId xmlns:a16="http://schemas.microsoft.com/office/drawing/2014/main" id="{5FFDEB47-B1DD-4212-A0D8-5D7674EA4FAC}"/>
                  </a:ext>
                </a:extLst>
              </p:cNvPr>
              <p:cNvSpPr txBox="1"/>
              <p:nvPr/>
            </p:nvSpPr>
            <p:spPr>
              <a:xfrm>
                <a:off x="3057019" y="4346060"/>
                <a:ext cx="1137368" cy="38599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schemeClr val="bg1"/>
                    </a:solidFill>
                    <a:effectLst/>
                    <a:uLnTx/>
                    <a:uFillTx/>
                    <a:latin typeface="Calibri"/>
                    <a:ea typeface="+mn-ea"/>
                    <a:cs typeface="+mn-cs"/>
                  </a:rPr>
                  <a:t>80,20%</a:t>
                </a:r>
                <a:endParaRPr kumimoji="0" lang="es-CO" sz="1800" b="1" i="0" u="none" strike="noStrike" kern="0" cap="none" spc="0" normalizeH="0" baseline="0" noProof="0">
                  <a:ln>
                    <a:noFill/>
                  </a:ln>
                  <a:solidFill>
                    <a:schemeClr val="bg1"/>
                  </a:solidFill>
                  <a:effectLst/>
                  <a:uLnTx/>
                  <a:uFillTx/>
                  <a:latin typeface="Calibri"/>
                  <a:ea typeface="+mn-ea"/>
                  <a:cs typeface="+mn-cs"/>
                </a:endParaRPr>
              </a:p>
            </p:txBody>
          </p:sp>
          <p:sp>
            <p:nvSpPr>
              <p:cNvPr id="17" name="CuadroTexto 16">
                <a:extLst>
                  <a:ext uri="{FF2B5EF4-FFF2-40B4-BE49-F238E27FC236}">
                    <a16:creationId xmlns:a16="http://schemas.microsoft.com/office/drawing/2014/main" id="{A3D1AD21-1444-466C-9EEF-99076DC7E616}"/>
                  </a:ext>
                </a:extLst>
              </p:cNvPr>
              <p:cNvSpPr txBox="1"/>
              <p:nvPr/>
            </p:nvSpPr>
            <p:spPr>
              <a:xfrm>
                <a:off x="4811749" y="5874352"/>
                <a:ext cx="1137368" cy="3859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a:ea typeface="+mn-ea"/>
                    <a:cs typeface="+mn-cs"/>
                  </a:rPr>
                  <a:t>65,78%</a:t>
                </a:r>
                <a:endParaRPr kumimoji="0" lang="es-CO" sz="1800" b="1" i="0" u="none" strike="noStrike" kern="0" cap="none" spc="0" normalizeH="0" baseline="0" noProof="0">
                  <a:ln>
                    <a:noFill/>
                  </a:ln>
                  <a:solidFill>
                    <a:prstClr val="black"/>
                  </a:solidFill>
                  <a:effectLst/>
                  <a:uLnTx/>
                  <a:uFillTx/>
                  <a:latin typeface="Calibri"/>
                  <a:ea typeface="+mn-ea"/>
                  <a:cs typeface="+mn-cs"/>
                </a:endParaRPr>
              </a:p>
            </p:txBody>
          </p:sp>
          <p:sp>
            <p:nvSpPr>
              <p:cNvPr id="18" name="CuadroTexto 17">
                <a:extLst>
                  <a:ext uri="{FF2B5EF4-FFF2-40B4-BE49-F238E27FC236}">
                    <a16:creationId xmlns:a16="http://schemas.microsoft.com/office/drawing/2014/main" id="{ABE39493-DECB-422E-9E30-AC2240B35C07}"/>
                  </a:ext>
                </a:extLst>
              </p:cNvPr>
              <p:cNvSpPr txBox="1"/>
              <p:nvPr/>
            </p:nvSpPr>
            <p:spPr>
              <a:xfrm>
                <a:off x="1164734" y="6044396"/>
                <a:ext cx="1137368" cy="3859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a:ea typeface="+mn-ea"/>
                    <a:cs typeface="+mn-cs"/>
                  </a:rPr>
                  <a:t>78,18%</a:t>
                </a:r>
                <a:endParaRPr kumimoji="0" lang="es-CO" sz="1800" b="1" i="0" u="none" strike="noStrike" kern="0" cap="none" spc="0" normalizeH="0" baseline="0" noProof="0">
                  <a:ln>
                    <a:noFill/>
                  </a:ln>
                  <a:solidFill>
                    <a:prstClr val="black"/>
                  </a:solidFill>
                  <a:effectLst/>
                  <a:uLnTx/>
                  <a:uFillTx/>
                  <a:latin typeface="Calibri"/>
                  <a:ea typeface="+mn-ea"/>
                  <a:cs typeface="+mn-cs"/>
                </a:endParaRPr>
              </a:p>
            </p:txBody>
          </p:sp>
          <p:sp>
            <p:nvSpPr>
              <p:cNvPr id="19" name="CuadroTexto 18">
                <a:extLst>
                  <a:ext uri="{FF2B5EF4-FFF2-40B4-BE49-F238E27FC236}">
                    <a16:creationId xmlns:a16="http://schemas.microsoft.com/office/drawing/2014/main" id="{CFA13B06-C150-4E93-9AE4-C6B1F4B1094D}"/>
                  </a:ext>
                </a:extLst>
              </p:cNvPr>
              <p:cNvSpPr txBox="1"/>
              <p:nvPr/>
            </p:nvSpPr>
            <p:spPr>
              <a:xfrm>
                <a:off x="3020018" y="7742920"/>
                <a:ext cx="1137368" cy="3859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a:ea typeface="+mn-ea"/>
                    <a:cs typeface="+mn-cs"/>
                  </a:rPr>
                  <a:t>69,56%</a:t>
                </a:r>
                <a:endParaRPr kumimoji="0" lang="es-CO" sz="1800" b="1" i="0" u="none" strike="noStrike" kern="0" cap="none" spc="0" normalizeH="0" baseline="0" noProof="0">
                  <a:ln>
                    <a:noFill/>
                  </a:ln>
                  <a:solidFill>
                    <a:prstClr val="black"/>
                  </a:solidFill>
                  <a:effectLst/>
                  <a:uLnTx/>
                  <a:uFillTx/>
                  <a:latin typeface="Calibri"/>
                  <a:ea typeface="+mn-ea"/>
                  <a:cs typeface="+mn-cs"/>
                </a:endParaRPr>
              </a:p>
            </p:txBody>
          </p:sp>
        </p:grpSp>
      </p:grpSp>
      <p:grpSp>
        <p:nvGrpSpPr>
          <p:cNvPr id="44" name="Grupo 43">
            <a:extLst>
              <a:ext uri="{FF2B5EF4-FFF2-40B4-BE49-F238E27FC236}">
                <a16:creationId xmlns:a16="http://schemas.microsoft.com/office/drawing/2014/main" id="{66F64264-8FCD-46C9-AA58-01E0990D129F}"/>
              </a:ext>
              <a:ext uri="{C183D7F6-B498-43B3-948B-1728B52AA6E4}">
                <adec:decorative xmlns:adec="http://schemas.microsoft.com/office/drawing/2017/decorative" xmlns="" val="1"/>
              </a:ext>
            </a:extLst>
          </p:cNvPr>
          <p:cNvGrpSpPr/>
          <p:nvPr/>
        </p:nvGrpSpPr>
        <p:grpSpPr>
          <a:xfrm>
            <a:off x="8821730" y="3658902"/>
            <a:ext cx="6568285" cy="5118925"/>
            <a:chOff x="9221883" y="3545987"/>
            <a:chExt cx="6857578" cy="5143177"/>
          </a:xfrm>
        </p:grpSpPr>
        <p:sp>
          <p:nvSpPr>
            <p:cNvPr id="45" name="CuadroTexto 44">
              <a:extLst>
                <a:ext uri="{FF2B5EF4-FFF2-40B4-BE49-F238E27FC236}">
                  <a16:creationId xmlns:a16="http://schemas.microsoft.com/office/drawing/2014/main" id="{165CEABB-BB3C-448C-97A9-039CFB3AC3D8}"/>
                </a:ext>
              </a:extLst>
            </p:cNvPr>
            <p:cNvSpPr txBox="1"/>
            <p:nvPr/>
          </p:nvSpPr>
          <p:spPr>
            <a:xfrm>
              <a:off x="12088605" y="3545987"/>
              <a:ext cx="31822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a:ln>
                    <a:noFill/>
                  </a:ln>
                  <a:solidFill>
                    <a:prstClr val="black"/>
                  </a:solidFill>
                  <a:effectLst/>
                  <a:uLnTx/>
                  <a:uFillTx/>
                  <a:latin typeface="Calibri"/>
                  <a:ea typeface="+mn-ea"/>
                  <a:cs typeface="+mn-cs"/>
                </a:rPr>
                <a:t>Acumulado 2020 - 2024</a:t>
              </a:r>
              <a:endParaRPr kumimoji="0" lang="es-CO" sz="2400" b="1" i="0" u="none" strike="noStrike" kern="0" cap="none" spc="0" normalizeH="0" baseline="0" noProof="0">
                <a:ln>
                  <a:noFill/>
                </a:ln>
                <a:solidFill>
                  <a:prstClr val="black"/>
                </a:solidFill>
                <a:effectLst/>
                <a:uLnTx/>
                <a:uFillTx/>
                <a:latin typeface="Calibri"/>
                <a:ea typeface="+mn-ea"/>
                <a:cs typeface="+mn-cs"/>
              </a:endParaRPr>
            </a:p>
          </p:txBody>
        </p:sp>
        <p:grpSp>
          <p:nvGrpSpPr>
            <p:cNvPr id="46" name="Grupo 45" descr="GRAFICO DE AVANCES PLAN ESTRATEGICO INSTITUCIONAL 2020-2024" title="GRAFICO DE AVANCES PLAN ESTRATEGICO INSTITUCIONAL 2020-2024">
              <a:extLst>
                <a:ext uri="{FF2B5EF4-FFF2-40B4-BE49-F238E27FC236}">
                  <a16:creationId xmlns:a16="http://schemas.microsoft.com/office/drawing/2014/main" id="{5505734F-55D0-4C13-941C-E122648C847D}"/>
                </a:ext>
              </a:extLst>
            </p:cNvPr>
            <p:cNvGrpSpPr/>
            <p:nvPr/>
          </p:nvGrpSpPr>
          <p:grpSpPr>
            <a:xfrm>
              <a:off x="9221883" y="4011153"/>
              <a:ext cx="6857578" cy="4678011"/>
              <a:chOff x="1424959" y="545637"/>
              <a:chExt cx="8574448" cy="5849202"/>
            </a:xfrm>
          </p:grpSpPr>
          <p:grpSp>
            <p:nvGrpSpPr>
              <p:cNvPr id="51" name="Grupo 50">
                <a:extLst>
                  <a:ext uri="{FF2B5EF4-FFF2-40B4-BE49-F238E27FC236}">
                    <a16:creationId xmlns:a16="http://schemas.microsoft.com/office/drawing/2014/main" id="{3BA77F33-D712-407C-A1A9-E6E2CBC81743}"/>
                  </a:ext>
                </a:extLst>
              </p:cNvPr>
              <p:cNvGrpSpPr/>
              <p:nvPr/>
            </p:nvGrpSpPr>
            <p:grpSpPr>
              <a:xfrm>
                <a:off x="1424959" y="545637"/>
                <a:ext cx="6657304" cy="5849202"/>
                <a:chOff x="156598" y="545637"/>
                <a:chExt cx="6657304" cy="5849202"/>
              </a:xfrm>
            </p:grpSpPr>
            <p:grpSp>
              <p:nvGrpSpPr>
                <p:cNvPr id="53" name="Grupo 52">
                  <a:extLst>
                    <a:ext uri="{FF2B5EF4-FFF2-40B4-BE49-F238E27FC236}">
                      <a16:creationId xmlns:a16="http://schemas.microsoft.com/office/drawing/2014/main" id="{8892E118-D70F-4715-969B-ED8B5ECE48EC}"/>
                    </a:ext>
                  </a:extLst>
                </p:cNvPr>
                <p:cNvGrpSpPr/>
                <p:nvPr/>
              </p:nvGrpSpPr>
              <p:grpSpPr>
                <a:xfrm>
                  <a:off x="156598" y="545637"/>
                  <a:ext cx="6657304" cy="5849202"/>
                  <a:chOff x="49483" y="1388154"/>
                  <a:chExt cx="5161229" cy="4534729"/>
                </a:xfrm>
              </p:grpSpPr>
              <p:sp>
                <p:nvSpPr>
                  <p:cNvPr id="55" name="Elipse 54">
                    <a:extLst>
                      <a:ext uri="{FF2B5EF4-FFF2-40B4-BE49-F238E27FC236}">
                        <a16:creationId xmlns:a16="http://schemas.microsoft.com/office/drawing/2014/main" id="{88F2CF62-7A81-422F-B8A4-797889B9A31C}"/>
                      </a:ext>
                    </a:extLst>
                  </p:cNvPr>
                  <p:cNvSpPr/>
                  <p:nvPr/>
                </p:nvSpPr>
                <p:spPr>
                  <a:xfrm>
                    <a:off x="1410769" y="2551162"/>
                    <a:ext cx="2476456" cy="2196857"/>
                  </a:xfrm>
                  <a:prstGeom prst="ellipse">
                    <a:avLst/>
                  </a:prstGeom>
                  <a:solidFill>
                    <a:srgbClr val="83659B">
                      <a:alpha val="9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Elipse 55">
                    <a:extLst>
                      <a:ext uri="{FF2B5EF4-FFF2-40B4-BE49-F238E27FC236}">
                        <a16:creationId xmlns:a16="http://schemas.microsoft.com/office/drawing/2014/main" id="{0F1BD27A-36D6-4AA1-80F0-E7C8AE6B78D2}"/>
                      </a:ext>
                    </a:extLst>
                  </p:cNvPr>
                  <p:cNvSpPr/>
                  <p:nvPr/>
                </p:nvSpPr>
                <p:spPr>
                  <a:xfrm>
                    <a:off x="3268275" y="2792183"/>
                    <a:ext cx="1867702" cy="1663430"/>
                  </a:xfrm>
                  <a:prstGeom prst="ellipse">
                    <a:avLst/>
                  </a:prstGeom>
                  <a:solidFill>
                    <a:srgbClr val="B0BF58">
                      <a:alpha val="90000"/>
                    </a:srgbClr>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Elipse 56">
                    <a:extLst>
                      <a:ext uri="{FF2B5EF4-FFF2-40B4-BE49-F238E27FC236}">
                        <a16:creationId xmlns:a16="http://schemas.microsoft.com/office/drawing/2014/main" id="{C325AB45-53BB-4106-A32A-5D4CFD9874CD}"/>
                      </a:ext>
                    </a:extLst>
                  </p:cNvPr>
                  <p:cNvSpPr/>
                  <p:nvPr/>
                </p:nvSpPr>
                <p:spPr>
                  <a:xfrm>
                    <a:off x="1705368" y="4259453"/>
                    <a:ext cx="1867702" cy="1663430"/>
                  </a:xfrm>
                  <a:prstGeom prst="ellipse">
                    <a:avLst/>
                  </a:prstGeom>
                  <a:solidFill>
                    <a:srgbClr val="E5C55E">
                      <a:alpha val="90000"/>
                    </a:srgbClr>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Elipse 57">
                    <a:extLst>
                      <a:ext uri="{FF2B5EF4-FFF2-40B4-BE49-F238E27FC236}">
                        <a16:creationId xmlns:a16="http://schemas.microsoft.com/office/drawing/2014/main" id="{014E14BE-E500-42D1-A458-4F0383EF9F4E}"/>
                      </a:ext>
                    </a:extLst>
                  </p:cNvPr>
                  <p:cNvSpPr/>
                  <p:nvPr/>
                </p:nvSpPr>
                <p:spPr>
                  <a:xfrm>
                    <a:off x="155422" y="2792183"/>
                    <a:ext cx="1867702" cy="1663430"/>
                  </a:xfrm>
                  <a:prstGeom prst="ellipse">
                    <a:avLst/>
                  </a:prstGeom>
                  <a:solidFill>
                    <a:srgbClr val="81AED7">
                      <a:alpha val="90000"/>
                    </a:srgbClr>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Elipse 58">
                    <a:extLst>
                      <a:ext uri="{FF2B5EF4-FFF2-40B4-BE49-F238E27FC236}">
                        <a16:creationId xmlns:a16="http://schemas.microsoft.com/office/drawing/2014/main" id="{65453231-9736-48B6-9373-D9F419B1651E}"/>
                      </a:ext>
                    </a:extLst>
                  </p:cNvPr>
                  <p:cNvSpPr/>
                  <p:nvPr/>
                </p:nvSpPr>
                <p:spPr>
                  <a:xfrm>
                    <a:off x="1705368" y="1388154"/>
                    <a:ext cx="1867702" cy="1663430"/>
                  </a:xfrm>
                  <a:prstGeom prst="ellipse">
                    <a:avLst/>
                  </a:prstGeom>
                  <a:solidFill>
                    <a:srgbClr val="BD6A6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Forma libre: forma 59">
                    <a:extLst>
                      <a:ext uri="{FF2B5EF4-FFF2-40B4-BE49-F238E27FC236}">
                        <a16:creationId xmlns:a16="http://schemas.microsoft.com/office/drawing/2014/main" id="{9312898B-3ED0-4088-8E17-FB4880DE1D19}"/>
                      </a:ext>
                    </a:extLst>
                  </p:cNvPr>
                  <p:cNvSpPr/>
                  <p:nvPr/>
                </p:nvSpPr>
                <p:spPr>
                  <a:xfrm>
                    <a:off x="1398265" y="2984496"/>
                    <a:ext cx="603109" cy="1292364"/>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Forma libre: forma 60">
                    <a:extLst>
                      <a:ext uri="{FF2B5EF4-FFF2-40B4-BE49-F238E27FC236}">
                        <a16:creationId xmlns:a16="http://schemas.microsoft.com/office/drawing/2014/main" id="{CBC1AD44-6D6B-4E1B-B8D2-A1242459CDBE}"/>
                      </a:ext>
                    </a:extLst>
                  </p:cNvPr>
                  <p:cNvSpPr/>
                  <p:nvPr/>
                </p:nvSpPr>
                <p:spPr>
                  <a:xfrm>
                    <a:off x="1926062" y="2544023"/>
                    <a:ext cx="1388693" cy="476289"/>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orma libre: forma 61">
                    <a:extLst>
                      <a:ext uri="{FF2B5EF4-FFF2-40B4-BE49-F238E27FC236}">
                        <a16:creationId xmlns:a16="http://schemas.microsoft.com/office/drawing/2014/main" id="{9DAEE20D-B4C8-41F8-8BD8-60740A7D3C6A}"/>
                      </a:ext>
                    </a:extLst>
                  </p:cNvPr>
                  <p:cNvSpPr/>
                  <p:nvPr/>
                </p:nvSpPr>
                <p:spPr>
                  <a:xfrm>
                    <a:off x="3295685" y="2983537"/>
                    <a:ext cx="583123" cy="1274915"/>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Forma libre: forma 62">
                    <a:extLst>
                      <a:ext uri="{FF2B5EF4-FFF2-40B4-BE49-F238E27FC236}">
                        <a16:creationId xmlns:a16="http://schemas.microsoft.com/office/drawing/2014/main" id="{6B058822-FACE-45E9-A9B9-C537B329ADA6}"/>
                      </a:ext>
                    </a:extLst>
                  </p:cNvPr>
                  <p:cNvSpPr/>
                  <p:nvPr/>
                </p:nvSpPr>
                <p:spPr>
                  <a:xfrm>
                    <a:off x="1954641" y="4277341"/>
                    <a:ext cx="1382256" cy="470679"/>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CuadroTexto 63">
                    <a:extLst>
                      <a:ext uri="{FF2B5EF4-FFF2-40B4-BE49-F238E27FC236}">
                        <a16:creationId xmlns:a16="http://schemas.microsoft.com/office/drawing/2014/main" id="{C772B50E-542A-4BCC-A03E-11AB9FAEA978}"/>
                      </a:ext>
                    </a:extLst>
                  </p:cNvPr>
                  <p:cNvSpPr txBox="1"/>
                  <p:nvPr/>
                </p:nvSpPr>
                <p:spPr>
                  <a:xfrm>
                    <a:off x="1796261" y="1929132"/>
                    <a:ext cx="1691148" cy="5010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GESTIÓN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DEL RIESGO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DE INCENDIOS</a:t>
                    </a:r>
                    <a:endParaRPr kumimoji="0" lang="es-CO"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endParaRPr>
                  </a:p>
                </p:txBody>
              </p:sp>
              <p:sp>
                <p:nvSpPr>
                  <p:cNvPr id="65" name="CuadroTexto 64">
                    <a:extLst>
                      <a:ext uri="{FF2B5EF4-FFF2-40B4-BE49-F238E27FC236}">
                        <a16:creationId xmlns:a16="http://schemas.microsoft.com/office/drawing/2014/main" id="{7E75E4C9-BBE3-4397-BCA9-8415E85B7285}"/>
                      </a:ext>
                    </a:extLst>
                  </p:cNvPr>
                  <p:cNvSpPr txBox="1"/>
                  <p:nvPr/>
                </p:nvSpPr>
                <p:spPr>
                  <a:xfrm>
                    <a:off x="49483" y="3640000"/>
                    <a:ext cx="1691148" cy="357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black"/>
                        </a:solidFill>
                        <a:effectLst/>
                        <a:uLnTx/>
                        <a:uFillTx/>
                        <a:latin typeface="Museo Sans Condensed" panose="02000000000000000000" pitchFamily="2" charset="0"/>
                        <a:ea typeface="Tahoma" panose="020B0604030504040204" pitchFamily="34" charset="0"/>
                        <a:cs typeface="Tahoma" panose="020B0604030504040204" pitchFamily="34" charset="0"/>
                      </a:rPr>
                      <a:t>OPERACIÓN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black"/>
                        </a:solidFill>
                        <a:effectLst/>
                        <a:uLnTx/>
                        <a:uFillTx/>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66" name="CuadroTexto 65">
                    <a:extLst>
                      <a:ext uri="{FF2B5EF4-FFF2-40B4-BE49-F238E27FC236}">
                        <a16:creationId xmlns:a16="http://schemas.microsoft.com/office/drawing/2014/main" id="{E40B0135-35AC-4CB3-AE07-B9990D79682A}"/>
                      </a:ext>
                    </a:extLst>
                  </p:cNvPr>
                  <p:cNvSpPr txBox="1"/>
                  <p:nvPr/>
                </p:nvSpPr>
                <p:spPr>
                  <a:xfrm>
                    <a:off x="3519564" y="3714213"/>
                    <a:ext cx="1691148" cy="357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black"/>
                        </a:solidFill>
                        <a:effectLst/>
                        <a:uLnTx/>
                        <a:uFillTx/>
                        <a:latin typeface="Museo Sans Condensed" panose="02000000000000000000" pitchFamily="2" charset="0"/>
                        <a:ea typeface="Tahoma" panose="020B0604030504040204" pitchFamily="34" charset="0"/>
                        <a:cs typeface="Tahoma" panose="020B0604030504040204" pitchFamily="34" charset="0"/>
                      </a:rPr>
                      <a:t>TALENTO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black"/>
                        </a:solidFill>
                        <a:effectLst/>
                        <a:uLnTx/>
                        <a:uFillTx/>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67" name="CuadroTexto 66">
                    <a:extLst>
                      <a:ext uri="{FF2B5EF4-FFF2-40B4-BE49-F238E27FC236}">
                        <a16:creationId xmlns:a16="http://schemas.microsoft.com/office/drawing/2014/main" id="{25E6C24E-904E-40F8-AA3F-8B3C05404161}"/>
                      </a:ext>
                    </a:extLst>
                  </p:cNvPr>
                  <p:cNvSpPr txBox="1"/>
                  <p:nvPr/>
                </p:nvSpPr>
                <p:spPr>
                  <a:xfrm>
                    <a:off x="1825313" y="5117595"/>
                    <a:ext cx="1691148" cy="44964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black"/>
                        </a:solidFill>
                        <a:effectLst/>
                        <a:uLnTx/>
                        <a:uFillTx/>
                        <a:latin typeface="Museo Sans Condensed"/>
                        <a:ea typeface="Tahoma"/>
                        <a:cs typeface="Tahoma"/>
                      </a:rPr>
                      <a:t>FORTALECIMIENTO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black"/>
                        </a:solidFill>
                        <a:effectLst/>
                        <a:uLnTx/>
                        <a:uFillTx/>
                        <a:latin typeface="Museo Sans Condensed"/>
                        <a:ea typeface="Tahoma"/>
                        <a:cs typeface="Tahoma"/>
                      </a:rPr>
                      <a:t>INSTITUCIONAL</a:t>
                    </a:r>
                    <a:endParaRPr lang="es-ES" sz="1200" b="1" i="0" u="none" strike="noStrike" kern="0" cap="none" spc="0" normalizeH="0" baseline="0" noProof="0">
                      <a:ln>
                        <a:noFill/>
                      </a:ln>
                      <a:solidFill>
                        <a:prstClr val="black"/>
                      </a:solidFill>
                      <a:effectLst/>
                      <a:uLnTx/>
                      <a:uFillTx/>
                      <a:latin typeface="Museo Sans Condensed"/>
                      <a:ea typeface="Tahoma"/>
                      <a:cs typeface="Tahoma"/>
                    </a:endParaRPr>
                  </a:p>
                </p:txBody>
              </p:sp>
              <p:sp>
                <p:nvSpPr>
                  <p:cNvPr id="68" name="CuadroTexto 67">
                    <a:extLst>
                      <a:ext uri="{FF2B5EF4-FFF2-40B4-BE49-F238E27FC236}">
                        <a16:creationId xmlns:a16="http://schemas.microsoft.com/office/drawing/2014/main" id="{D94865BF-0305-46D5-B6F7-38E8E007D040}"/>
                      </a:ext>
                    </a:extLst>
                  </p:cNvPr>
                  <p:cNvSpPr txBox="1"/>
                  <p:nvPr/>
                </p:nvSpPr>
                <p:spPr>
                  <a:xfrm>
                    <a:off x="1774700" y="2639964"/>
                    <a:ext cx="1691148" cy="22482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a:ln>
                          <a:noFill/>
                        </a:ln>
                        <a:solidFill>
                          <a:prstClr val="white"/>
                        </a:solidFill>
                        <a:effectLst/>
                        <a:uLnTx/>
                        <a:uFillTx/>
                        <a:latin typeface="Museo Sans Condensed"/>
                        <a:ea typeface="Tahoma"/>
                        <a:cs typeface="Tahoma"/>
                      </a:rPr>
                      <a:t>Corresponsabilidad</a:t>
                    </a:r>
                  </a:p>
                </p:txBody>
              </p:sp>
              <p:sp>
                <p:nvSpPr>
                  <p:cNvPr id="69" name="CuadroTexto 68">
                    <a:extLst>
                      <a:ext uri="{FF2B5EF4-FFF2-40B4-BE49-F238E27FC236}">
                        <a16:creationId xmlns:a16="http://schemas.microsoft.com/office/drawing/2014/main" id="{85481E7E-7997-442D-93A4-F9EAAABFE3E1}"/>
                      </a:ext>
                    </a:extLst>
                  </p:cNvPr>
                  <p:cNvSpPr txBox="1"/>
                  <p:nvPr/>
                </p:nvSpPr>
                <p:spPr>
                  <a:xfrm>
                    <a:off x="1799280" y="4359152"/>
                    <a:ext cx="1691148" cy="2147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70" name="CuadroTexto 69">
                    <a:extLst>
                      <a:ext uri="{FF2B5EF4-FFF2-40B4-BE49-F238E27FC236}">
                        <a16:creationId xmlns:a16="http://schemas.microsoft.com/office/drawing/2014/main" id="{3A7478A5-5FAD-4DFD-B3F7-C3C5867D8245}"/>
                      </a:ext>
                    </a:extLst>
                  </p:cNvPr>
                  <p:cNvSpPr txBox="1"/>
                  <p:nvPr/>
                </p:nvSpPr>
                <p:spPr>
                  <a:xfrm rot="16200000">
                    <a:off x="840636" y="3537613"/>
                    <a:ext cx="1691148" cy="2147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71" name="CuadroTexto 70">
                    <a:extLst>
                      <a:ext uri="{FF2B5EF4-FFF2-40B4-BE49-F238E27FC236}">
                        <a16:creationId xmlns:a16="http://schemas.microsoft.com/office/drawing/2014/main" id="{6B5BF93B-8160-4387-9EA7-5D6EF8CA76E8}"/>
                      </a:ext>
                    </a:extLst>
                  </p:cNvPr>
                  <p:cNvSpPr txBox="1"/>
                  <p:nvPr/>
                </p:nvSpPr>
                <p:spPr>
                  <a:xfrm rot="16200000">
                    <a:off x="2728433" y="3517946"/>
                    <a:ext cx="1691148" cy="2147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72" name="CuadroTexto 71">
                    <a:extLst>
                      <a:ext uri="{FF2B5EF4-FFF2-40B4-BE49-F238E27FC236}">
                        <a16:creationId xmlns:a16="http://schemas.microsoft.com/office/drawing/2014/main" id="{A066ED5F-A409-451D-B90F-22539670D87F}"/>
                      </a:ext>
                    </a:extLst>
                  </p:cNvPr>
                  <p:cNvSpPr txBox="1"/>
                  <p:nvPr/>
                </p:nvSpPr>
                <p:spPr>
                  <a:xfrm>
                    <a:off x="1811898" y="3253548"/>
                    <a:ext cx="1691148" cy="2147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prstClr val="white"/>
                        </a:solidFill>
                        <a:effectLst/>
                        <a:uLnTx/>
                        <a:uFillTx/>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54" name="Gráfico 53" descr="GRAFICO DE AVANCES PLAN ESTRATEGICO INSTITUCIONAL 2020-2024" title="GRAFICO DE AVANCES PLAN ESTRATEGICO INSTITUCIONAL 2020-2024">
                  <a:extLst>
                    <a:ext uri="{FF2B5EF4-FFF2-40B4-BE49-F238E27FC236}">
                      <a16:creationId xmlns:a16="http://schemas.microsoft.com/office/drawing/2014/main" id="{8F332532-294A-458D-AFEA-08C80F6A3C37}"/>
                    </a:ext>
                  </a:extLst>
                </p:cNvPr>
                <p:cNvPicPr>
                  <a:picLocks noChangeAspect="1"/>
                </p:cNvPicPr>
                <p:nvPr/>
              </p:nvPicPr>
              <p:blipFill rotWithShape="1">
                <a:blip r:embed="rId3">
                  <a:extLst>
                    <a:ext uri="{96DAC541-7B7A-43D3-8B79-37D633B846F1}">
                      <asvg:svgBlip xmlns:asvg="http://schemas.microsoft.com/office/drawing/2016/SVG/main" xmlns="" r:embed="rId5"/>
                    </a:ext>
                  </a:extLst>
                </a:blip>
                <a:srcRect l="31207"/>
                <a:stretch/>
              </p:blipFill>
              <p:spPr>
                <a:xfrm>
                  <a:off x="2741308" y="3276195"/>
                  <a:ext cx="1513243" cy="524187"/>
                </a:xfrm>
                <a:prstGeom prst="rect">
                  <a:avLst/>
                </a:prstGeom>
              </p:spPr>
            </p:pic>
          </p:grpSp>
          <p:cxnSp>
            <p:nvCxnSpPr>
              <p:cNvPr id="52" name="Conector recto 51">
                <a:extLst>
                  <a:ext uri="{FF2B5EF4-FFF2-40B4-BE49-F238E27FC236}">
                    <a16:creationId xmlns:a16="http://schemas.microsoft.com/office/drawing/2014/main" id="{99D89F51-F543-490E-91B2-CA725340D8CA}"/>
                  </a:ext>
                </a:extLst>
              </p:cNvPr>
              <p:cNvCxnSpPr/>
              <p:nvPr/>
            </p:nvCxnSpPr>
            <p:spPr>
              <a:xfrm>
                <a:off x="8686801" y="950208"/>
                <a:ext cx="1312606" cy="0"/>
              </a:xfrm>
              <a:prstGeom prst="line">
                <a:avLst/>
              </a:prstGeom>
              <a:noFill/>
              <a:ln w="6350" cap="flat" cmpd="sng" algn="ctr">
                <a:solidFill>
                  <a:sysClr val="window" lastClr="FFFFFF"/>
                </a:solidFill>
                <a:prstDash val="solid"/>
                <a:miter lim="800000"/>
              </a:ln>
              <a:effectLst/>
            </p:spPr>
          </p:cxnSp>
        </p:grpSp>
        <p:sp>
          <p:nvSpPr>
            <p:cNvPr id="47" name="CuadroTexto 46">
              <a:extLst>
                <a:ext uri="{FF2B5EF4-FFF2-40B4-BE49-F238E27FC236}">
                  <a16:creationId xmlns:a16="http://schemas.microsoft.com/office/drawing/2014/main" id="{DA70C083-1278-4114-B7AB-D5684C65221D}"/>
                </a:ext>
              </a:extLst>
            </p:cNvPr>
            <p:cNvSpPr txBox="1"/>
            <p:nvPr/>
          </p:nvSpPr>
          <p:spPr>
            <a:xfrm>
              <a:off x="11402137" y="7512322"/>
              <a:ext cx="11373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a:ea typeface="+mn-ea"/>
                  <a:cs typeface="+mn-cs"/>
                </a:rPr>
                <a:t>85,77%</a:t>
              </a:r>
              <a:endParaRPr kumimoji="0" lang="es-CO" sz="1800" b="1" i="0" u="none" strike="noStrike" kern="0" cap="none" spc="0" normalizeH="0" baseline="0" noProof="0">
                <a:ln>
                  <a:noFill/>
                </a:ln>
                <a:solidFill>
                  <a:prstClr val="black"/>
                </a:solidFill>
                <a:effectLst/>
                <a:uLnTx/>
                <a:uFillTx/>
                <a:latin typeface="Calibri"/>
                <a:ea typeface="+mn-ea"/>
                <a:cs typeface="+mn-cs"/>
              </a:endParaRPr>
            </a:p>
          </p:txBody>
        </p:sp>
        <p:sp>
          <p:nvSpPr>
            <p:cNvPr id="48" name="CuadroTexto 47">
              <a:extLst>
                <a:ext uri="{FF2B5EF4-FFF2-40B4-BE49-F238E27FC236}">
                  <a16:creationId xmlns:a16="http://schemas.microsoft.com/office/drawing/2014/main" id="{806079A8-036A-4A20-888C-86F9B68B9EA7}"/>
                </a:ext>
              </a:extLst>
            </p:cNvPr>
            <p:cNvSpPr txBox="1"/>
            <p:nvPr/>
          </p:nvSpPr>
          <p:spPr>
            <a:xfrm>
              <a:off x="13149107" y="6049187"/>
              <a:ext cx="1137368" cy="371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a:ea typeface="+mn-ea"/>
                  <a:cs typeface="+mn-cs"/>
                </a:rPr>
                <a:t>84,83%</a:t>
              </a:r>
              <a:endParaRPr kumimoji="0" lang="es-CO" sz="1800" b="1" i="0" u="none" strike="noStrike" kern="0" cap="none" spc="0" normalizeH="0" baseline="0" noProof="0">
                <a:ln>
                  <a:noFill/>
                </a:ln>
                <a:solidFill>
                  <a:prstClr val="black"/>
                </a:solidFill>
                <a:effectLst/>
                <a:uLnTx/>
                <a:uFillTx/>
                <a:latin typeface="Calibri"/>
                <a:ea typeface="+mn-ea"/>
                <a:cs typeface="+mn-cs"/>
              </a:endParaRPr>
            </a:p>
          </p:txBody>
        </p:sp>
        <p:sp>
          <p:nvSpPr>
            <p:cNvPr id="49" name="CuadroTexto 48">
              <a:extLst>
                <a:ext uri="{FF2B5EF4-FFF2-40B4-BE49-F238E27FC236}">
                  <a16:creationId xmlns:a16="http://schemas.microsoft.com/office/drawing/2014/main" id="{656C7D93-931F-4778-B94C-48D58FB5EF9E}"/>
                </a:ext>
              </a:extLst>
            </p:cNvPr>
            <p:cNvSpPr txBox="1"/>
            <p:nvPr/>
          </p:nvSpPr>
          <p:spPr>
            <a:xfrm>
              <a:off x="9489304" y="5986362"/>
              <a:ext cx="11373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a:ea typeface="+mn-ea"/>
                  <a:cs typeface="+mn-cs"/>
                </a:rPr>
                <a:t>85,92%</a:t>
              </a:r>
              <a:endParaRPr kumimoji="0" lang="es-CO" sz="1800" b="1" i="0" u="none" strike="noStrike" kern="0" cap="none" spc="0" normalizeH="0" baseline="0" noProof="0">
                <a:ln>
                  <a:noFill/>
                </a:ln>
                <a:solidFill>
                  <a:prstClr val="black"/>
                </a:solidFill>
                <a:effectLst/>
                <a:uLnTx/>
                <a:uFillTx/>
                <a:latin typeface="Calibri"/>
                <a:ea typeface="+mn-ea"/>
                <a:cs typeface="+mn-cs"/>
              </a:endParaRPr>
            </a:p>
          </p:txBody>
        </p:sp>
        <p:sp>
          <p:nvSpPr>
            <p:cNvPr id="50" name="CuadroTexto 49">
              <a:extLst>
                <a:ext uri="{FF2B5EF4-FFF2-40B4-BE49-F238E27FC236}">
                  <a16:creationId xmlns:a16="http://schemas.microsoft.com/office/drawing/2014/main" id="{625E98C5-A999-4B78-8AC8-02ECAB4CF3F3}"/>
                </a:ext>
              </a:extLst>
            </p:cNvPr>
            <p:cNvSpPr txBox="1"/>
            <p:nvPr/>
          </p:nvSpPr>
          <p:spPr>
            <a:xfrm>
              <a:off x="11352413" y="4179770"/>
              <a:ext cx="1137368"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schemeClr val="bg1"/>
                  </a:solidFill>
                  <a:effectLst/>
                  <a:uLnTx/>
                  <a:uFillTx/>
                  <a:latin typeface="Calibri"/>
                  <a:ea typeface="+mn-ea"/>
                  <a:cs typeface="+mn-cs"/>
                </a:rPr>
                <a:t>92,12%</a:t>
              </a:r>
              <a:endParaRPr kumimoji="0" lang="es-CO" sz="1800" b="1" i="0" u="none" strike="noStrike" kern="0" cap="none" spc="0" normalizeH="0" baseline="0" noProof="0">
                <a:ln>
                  <a:noFill/>
                </a:ln>
                <a:solidFill>
                  <a:schemeClr val="bg1"/>
                </a:solidFill>
                <a:effectLst/>
                <a:uLnTx/>
                <a:uFillTx/>
                <a:latin typeface="Calibri"/>
                <a:ea typeface="+mn-ea"/>
                <a:cs typeface="+mn-cs"/>
              </a:endParaRPr>
            </a:p>
          </p:txBody>
        </p:sp>
      </p:grpSp>
      <p:sp>
        <p:nvSpPr>
          <p:cNvPr id="73" name="Título 3">
            <a:extLst>
              <a:ext uri="{FF2B5EF4-FFF2-40B4-BE49-F238E27FC236}">
                <a16:creationId xmlns:a16="http://schemas.microsoft.com/office/drawing/2014/main" id="{0EFEC87C-D264-44FF-9471-469FCE15BF9A}"/>
              </a:ext>
              <a:ext uri="{C183D7F6-B498-43B3-948B-1728B52AA6E4}">
                <adec:decorative xmlns:adec="http://schemas.microsoft.com/office/drawing/2017/decorative" xmlns="" val="1"/>
              </a:ext>
            </a:extLst>
          </p:cNvPr>
          <p:cNvSpPr txBox="1">
            <a:spLocks noGrp="1"/>
          </p:cNvSpPr>
          <p:nvPr>
            <p:ph type="title" idx="4294967295"/>
          </p:nvPr>
        </p:nvSpPr>
        <p:spPr>
          <a:xfrm>
            <a:off x="873585" y="226560"/>
            <a:ext cx="12140880" cy="1035507"/>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6000" b="1" i="0" u="none" strike="noStrike" kern="1200" cap="none" spc="0" normalizeH="0" baseline="0" noProof="0">
                <a:ln>
                  <a:noFill/>
                </a:ln>
                <a:solidFill>
                  <a:srgbClr val="C00000"/>
                </a:solidFill>
                <a:effectLst/>
                <a:uLnTx/>
                <a:uFillTx/>
                <a:latin typeface="Impact" panose="020B0806030902050204" pitchFamily="34" charset="0"/>
                <a:ea typeface="+mn-ea"/>
                <a:cs typeface="+mn-cs"/>
              </a:rPr>
              <a:t>Plan Estratégico Institucional  -PEI</a:t>
            </a:r>
            <a:r>
              <a:rPr kumimoji="0" lang="es-CO" sz="6000" b="0" i="0" u="none" strike="noStrike" kern="1200" cap="none" spc="0" normalizeH="0" baseline="0" noProof="0">
                <a:ln>
                  <a:noFill/>
                </a:ln>
                <a:solidFill>
                  <a:srgbClr val="C00000"/>
                </a:solidFill>
                <a:effectLst/>
                <a:uLnTx/>
                <a:uFillTx/>
                <a:latin typeface="Impact" panose="020B0806030902050204" pitchFamily="34" charset="0"/>
                <a:ea typeface="+mn-ea"/>
                <a:cs typeface="+mn-cs"/>
              </a:rPr>
              <a:t> </a:t>
            </a:r>
          </a:p>
        </p:txBody>
      </p:sp>
    </p:spTree>
    <p:extLst>
      <p:ext uri="{BB962C8B-B14F-4D97-AF65-F5344CB8AC3E}">
        <p14:creationId xmlns:p14="http://schemas.microsoft.com/office/powerpoint/2010/main" val="4054644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DB34567-8D92-EC62-E4A5-D05E1732DBA7}"/>
              </a:ext>
              <a:ext uri="{C183D7F6-B498-43B3-948B-1728B52AA6E4}">
                <adec:decorative xmlns:adec="http://schemas.microsoft.com/office/drawing/2017/decorative" xmlns="" val="1"/>
              </a:ext>
            </a:extLst>
          </p:cNvPr>
          <p:cNvPicPr>
            <a:picLocks noChangeAspect="1"/>
          </p:cNvPicPr>
          <p:nvPr/>
        </p:nvPicPr>
        <p:blipFill rotWithShape="1">
          <a:blip r:embed="rId2"/>
          <a:srcRect r="91881"/>
          <a:stretch/>
        </p:blipFill>
        <p:spPr>
          <a:xfrm>
            <a:off x="-12139" y="5326"/>
            <a:ext cx="499819" cy="10059988"/>
          </a:xfrm>
          <a:prstGeom prst="rect">
            <a:avLst/>
          </a:prstGeom>
        </p:spPr>
      </p:pic>
      <p:pic>
        <p:nvPicPr>
          <p:cNvPr id="3" name="Imagen 2">
            <a:extLst>
              <a:ext uri="{FF2B5EF4-FFF2-40B4-BE49-F238E27FC236}">
                <a16:creationId xmlns:a16="http://schemas.microsoft.com/office/drawing/2014/main" id="{1E818E62-C268-DC74-4C6C-C9A4F518FD0C}"/>
              </a:ext>
              <a:ext uri="{C183D7F6-B498-43B3-948B-1728B52AA6E4}">
                <adec:decorative xmlns:adec="http://schemas.microsoft.com/office/drawing/2017/decorative" xmlns="" val="1"/>
              </a:ext>
            </a:extLst>
          </p:cNvPr>
          <p:cNvPicPr>
            <a:picLocks noChangeAspect="1"/>
          </p:cNvPicPr>
          <p:nvPr/>
        </p:nvPicPr>
        <p:blipFill rotWithShape="1">
          <a:blip r:embed="rId2"/>
          <a:srcRect l="7922" t="90287" b="1520"/>
          <a:stretch/>
        </p:blipFill>
        <p:spPr>
          <a:xfrm>
            <a:off x="568960" y="9103723"/>
            <a:ext cx="5668420" cy="824184"/>
          </a:xfrm>
          <a:prstGeom prst="rect">
            <a:avLst/>
          </a:prstGeom>
        </p:spPr>
      </p:pic>
      <p:sp>
        <p:nvSpPr>
          <p:cNvPr id="7" name="Título 8">
            <a:extLst>
              <a:ext uri="{FF2B5EF4-FFF2-40B4-BE49-F238E27FC236}">
                <a16:creationId xmlns:a16="http://schemas.microsoft.com/office/drawing/2014/main" id="{FE2C45AD-A985-4267-A5B4-46FBACFF156F}"/>
              </a:ext>
              <a:ext uri="{C183D7F6-B498-43B3-948B-1728B52AA6E4}">
                <adec:decorative xmlns:adec="http://schemas.microsoft.com/office/drawing/2017/decorative" xmlns="" val="1"/>
              </a:ext>
            </a:extLst>
          </p:cNvPr>
          <p:cNvSpPr txBox="1">
            <a:spLocks/>
          </p:cNvSpPr>
          <p:nvPr/>
        </p:nvSpPr>
        <p:spPr>
          <a:xfrm>
            <a:off x="12587963" y="342423"/>
            <a:ext cx="259439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a:ln>
                  <a:noFill/>
                </a:ln>
                <a:solidFill>
                  <a:prstClr val="white">
                    <a:lumMod val="50000"/>
                  </a:prstClr>
                </a:solidFill>
                <a:effectLst/>
                <a:uLnTx/>
                <a:uFillTx/>
                <a:latin typeface="Calibri"/>
                <a:ea typeface="+mj-ea"/>
                <a:cs typeface="+mj-cs"/>
              </a:rPr>
              <a:t>Objetivos    </a:t>
            </a:r>
            <a:endParaRPr kumimoji="0" lang="es-MX" sz="4500" b="0" i="0" u="none" strike="noStrike" kern="1200" cap="none" spc="0" normalizeH="0" baseline="0" noProof="0">
              <a:ln>
                <a:noFill/>
              </a:ln>
              <a:solidFill>
                <a:prstClr val="white">
                  <a:lumMod val="50000"/>
                </a:prstClr>
              </a:solidFill>
              <a:effectLst/>
              <a:uLnTx/>
              <a:uFillTx/>
              <a:latin typeface="Calibri"/>
              <a:ea typeface="+mj-ea"/>
              <a:cs typeface="+mj-cs"/>
            </a:endParaRPr>
          </a:p>
        </p:txBody>
      </p:sp>
      <p:sp>
        <p:nvSpPr>
          <p:cNvPr id="8" name="Título 1">
            <a:extLst>
              <a:ext uri="{FF2B5EF4-FFF2-40B4-BE49-F238E27FC236}">
                <a16:creationId xmlns:a16="http://schemas.microsoft.com/office/drawing/2014/main" id="{39A217DA-8FF4-4AD3-937C-EDA58B80D327}"/>
              </a:ext>
              <a:ext uri="{C183D7F6-B498-43B3-948B-1728B52AA6E4}">
                <adec:decorative xmlns:adec="http://schemas.microsoft.com/office/drawing/2017/decorative" xmlns="" val="1"/>
              </a:ext>
            </a:extLst>
          </p:cNvPr>
          <p:cNvSpPr txBox="1">
            <a:spLocks noGrp="1"/>
          </p:cNvSpPr>
          <p:nvPr>
            <p:ph type="title" idx="4294967295"/>
          </p:nvPr>
        </p:nvSpPr>
        <p:spPr>
          <a:xfrm>
            <a:off x="1021019" y="275024"/>
            <a:ext cx="11971420" cy="112784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6600" b="1" i="0" u="none" strike="noStrike" kern="1200" cap="none" spc="0" normalizeH="0" baseline="0" noProof="0">
                <a:ln>
                  <a:noFill/>
                </a:ln>
                <a:solidFill>
                  <a:srgbClr val="C00000"/>
                </a:solidFill>
                <a:effectLst/>
                <a:uLnTx/>
                <a:uFillTx/>
                <a:latin typeface="Impact" panose="020B0806030902050204" pitchFamily="34" charset="0"/>
                <a:ea typeface="+mj-ea"/>
                <a:cs typeface="+mj-cs"/>
              </a:rPr>
              <a:t>Plan Estratégico Institucional   </a:t>
            </a:r>
            <a:endParaRPr kumimoji="0" lang="es-CO" sz="6600" b="1" i="0" u="none" strike="noStrike" kern="1200" cap="none" spc="0" normalizeH="0" baseline="0" noProof="0">
              <a:ln>
                <a:noFill/>
              </a:ln>
              <a:solidFill>
                <a:srgbClr val="C00000"/>
              </a:solidFill>
              <a:effectLst/>
              <a:uLnTx/>
              <a:uFillTx/>
              <a:latin typeface="Impact" panose="020B0806030902050204" pitchFamily="34" charset="0"/>
              <a:ea typeface="+mj-ea"/>
              <a:cs typeface="+mj-cs"/>
            </a:endParaRPr>
          </a:p>
        </p:txBody>
      </p:sp>
      <p:sp>
        <p:nvSpPr>
          <p:cNvPr id="10" name="CuadroTexto 9">
            <a:extLst>
              <a:ext uri="{FF2B5EF4-FFF2-40B4-BE49-F238E27FC236}">
                <a16:creationId xmlns:a16="http://schemas.microsoft.com/office/drawing/2014/main" id="{49C623D4-33CC-441B-A644-243461B68D9D}"/>
              </a:ext>
              <a:ext uri="{C183D7F6-B498-43B3-948B-1728B52AA6E4}">
                <adec:decorative xmlns:adec="http://schemas.microsoft.com/office/drawing/2017/decorative" xmlns="" val="1"/>
              </a:ext>
            </a:extLst>
          </p:cNvPr>
          <p:cNvSpPr txBox="1"/>
          <p:nvPr/>
        </p:nvSpPr>
        <p:spPr>
          <a:xfrm>
            <a:off x="779390" y="1599800"/>
            <a:ext cx="14402966" cy="461665"/>
          </a:xfrm>
          <a:prstGeom prst="rect">
            <a:avLst/>
          </a:prstGeom>
          <a:noFill/>
        </p:spPr>
        <p:txBody>
          <a:bodyPr wrap="square" rtlCol="0">
            <a:spAutoFit/>
          </a:bodyPr>
          <a:lstStyle/>
          <a:p>
            <a:pPr marL="0" marR="0" lvl="0" indent="0" algn="l" defTabSz="555452" rtl="0" eaLnBrk="1" fontAlgn="auto" latinLnBrk="0" hangingPunct="1">
              <a:lnSpc>
                <a:spcPct val="100000"/>
              </a:lnSpc>
              <a:spcBef>
                <a:spcPts val="0"/>
              </a:spcBef>
              <a:spcAft>
                <a:spcPts val="0"/>
              </a:spcAft>
              <a:buClrTx/>
              <a:buSzTx/>
              <a:buFontTx/>
              <a:buNone/>
              <a:tabLst/>
              <a:defRPr/>
            </a:pPr>
            <a:r>
              <a:rPr kumimoji="0" lang="es-MX" sz="2400" b="0" i="0" u="none" strike="noStrike" kern="0" cap="none" spc="0" normalizeH="0" baseline="0" noProof="0">
                <a:ln>
                  <a:noFill/>
                </a:ln>
                <a:solidFill>
                  <a:prstClr val="black"/>
                </a:solidFill>
                <a:effectLst/>
                <a:uLnTx/>
                <a:uFillTx/>
                <a:latin typeface="Calibri"/>
                <a:ea typeface="+mn-ea"/>
                <a:cs typeface="+mn-cs"/>
              </a:rPr>
              <a:t>El avance de  los objetivos de los Pilares Institucionales a acorte del tercer trimestre del 2023 fue el siguiente:</a:t>
            </a:r>
            <a:endParaRPr kumimoji="0" lang="es-CO" sz="2400" b="0" i="0" u="none" strike="noStrike" kern="0" cap="none" spc="0" normalizeH="0" baseline="0" noProof="0">
              <a:ln>
                <a:noFill/>
              </a:ln>
              <a:solidFill>
                <a:prstClr val="black"/>
              </a:solidFill>
              <a:effectLst/>
              <a:uLnTx/>
              <a:uFillTx/>
              <a:latin typeface="Calibri"/>
              <a:ea typeface="+mn-ea"/>
              <a:cs typeface="+mn-cs"/>
            </a:endParaRPr>
          </a:p>
        </p:txBody>
      </p:sp>
      <p:sp>
        <p:nvSpPr>
          <p:cNvPr id="11" name="CuadroTexto 10">
            <a:extLst>
              <a:ext uri="{FF2B5EF4-FFF2-40B4-BE49-F238E27FC236}">
                <a16:creationId xmlns:a16="http://schemas.microsoft.com/office/drawing/2014/main" id="{B429557F-1162-4C16-8ABD-309924A66AFA}"/>
              </a:ext>
              <a:ext uri="{C183D7F6-B498-43B3-948B-1728B52AA6E4}">
                <adec:decorative xmlns:adec="http://schemas.microsoft.com/office/drawing/2017/decorative" xmlns="" val="1"/>
              </a:ext>
            </a:extLst>
          </p:cNvPr>
          <p:cNvSpPr txBox="1"/>
          <p:nvPr/>
        </p:nvSpPr>
        <p:spPr>
          <a:xfrm>
            <a:off x="1021018" y="2259244"/>
            <a:ext cx="652853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Gráfica 2 . Avances por Objetivos Estratégicos del Plan Estratégico Institucional   </a:t>
            </a:r>
          </a:p>
        </p:txBody>
      </p:sp>
      <p:sp>
        <p:nvSpPr>
          <p:cNvPr id="13" name="Google Shape;383;p23">
            <a:extLst>
              <a:ext uri="{FF2B5EF4-FFF2-40B4-BE49-F238E27FC236}">
                <a16:creationId xmlns:a16="http://schemas.microsoft.com/office/drawing/2014/main" id="{681F2334-DA8C-4EF8-9F19-F3CE13A3E4BB}"/>
              </a:ext>
              <a:ext uri="{C183D7F6-B498-43B3-948B-1728B52AA6E4}">
                <adec:decorative xmlns:adec="http://schemas.microsoft.com/office/drawing/2017/decorative" xmlns="" val="1"/>
              </a:ext>
            </a:extLst>
          </p:cNvPr>
          <p:cNvSpPr/>
          <p:nvPr/>
        </p:nvSpPr>
        <p:spPr>
          <a:xfrm>
            <a:off x="899710" y="2759242"/>
            <a:ext cx="14163831" cy="472255"/>
          </a:xfrm>
          <a:custGeom>
            <a:avLst/>
            <a:gdLst/>
            <a:ahLst/>
            <a:cxnLst/>
            <a:rect l="l" t="t" r="r" b="b"/>
            <a:pathLst>
              <a:path w="237841" h="10118" extrusionOk="0">
                <a:moveTo>
                  <a:pt x="237841" y="0"/>
                </a:moveTo>
                <a:lnTo>
                  <a:pt x="0" y="0"/>
                </a:lnTo>
                <a:lnTo>
                  <a:pt x="0" y="10118"/>
                </a:lnTo>
                <a:lnTo>
                  <a:pt x="237841" y="10118"/>
                </a:lnTo>
                <a:lnTo>
                  <a:pt x="237841" y="0"/>
                </a:lnTo>
                <a:close/>
              </a:path>
            </a:pathLst>
          </a:custGeom>
          <a:solidFill>
            <a:schemeClr val="accent6">
              <a:lumMod val="40000"/>
              <a:lumOff val="60000"/>
              <a:alpha val="13390"/>
            </a:schemeClr>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Fira Sans" panose="020B0503050000020004" pitchFamily="34" charset="0"/>
              <a:ea typeface="+mn-ea"/>
              <a:cs typeface="Arial"/>
              <a:sym typeface="Arial"/>
            </a:endParaRPr>
          </a:p>
        </p:txBody>
      </p:sp>
      <p:sp>
        <p:nvSpPr>
          <p:cNvPr id="14" name="Google Shape;383;p23">
            <a:extLst>
              <a:ext uri="{FF2B5EF4-FFF2-40B4-BE49-F238E27FC236}">
                <a16:creationId xmlns:a16="http://schemas.microsoft.com/office/drawing/2014/main" id="{21E2CD6E-1514-4B17-AEDC-A31D828A32A8}"/>
              </a:ext>
              <a:ext uri="{C183D7F6-B498-43B3-948B-1728B52AA6E4}">
                <adec:decorative xmlns:adec="http://schemas.microsoft.com/office/drawing/2017/decorative" xmlns="" val="1"/>
              </a:ext>
            </a:extLst>
          </p:cNvPr>
          <p:cNvSpPr/>
          <p:nvPr/>
        </p:nvSpPr>
        <p:spPr>
          <a:xfrm>
            <a:off x="899710" y="3447151"/>
            <a:ext cx="14163831" cy="338554"/>
          </a:xfrm>
          <a:custGeom>
            <a:avLst/>
            <a:gdLst/>
            <a:ahLst/>
            <a:cxnLst/>
            <a:rect l="l" t="t" r="r" b="b"/>
            <a:pathLst>
              <a:path w="237841" h="10118" extrusionOk="0">
                <a:moveTo>
                  <a:pt x="237841" y="0"/>
                </a:moveTo>
                <a:lnTo>
                  <a:pt x="0" y="0"/>
                </a:lnTo>
                <a:lnTo>
                  <a:pt x="0" y="10118"/>
                </a:lnTo>
                <a:lnTo>
                  <a:pt x="237841" y="10118"/>
                </a:lnTo>
                <a:lnTo>
                  <a:pt x="237841" y="0"/>
                </a:lnTo>
                <a:close/>
              </a:path>
            </a:pathLst>
          </a:custGeom>
          <a:solidFill>
            <a:schemeClr val="accent6">
              <a:lumMod val="40000"/>
              <a:lumOff val="60000"/>
              <a:alpha val="13390"/>
            </a:schemeClr>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Fira Sans" panose="020B0503050000020004" pitchFamily="34" charset="0"/>
              <a:ea typeface="+mn-ea"/>
              <a:cs typeface="Arial"/>
              <a:sym typeface="Arial"/>
            </a:endParaRPr>
          </a:p>
        </p:txBody>
      </p:sp>
      <p:sp>
        <p:nvSpPr>
          <p:cNvPr id="15" name="Google Shape;385;p23">
            <a:extLst>
              <a:ext uri="{FF2B5EF4-FFF2-40B4-BE49-F238E27FC236}">
                <a16:creationId xmlns:a16="http://schemas.microsoft.com/office/drawing/2014/main" id="{9F4D2713-08F6-48E6-BC1E-65CC3C223735}"/>
              </a:ext>
              <a:ext uri="{C183D7F6-B498-43B3-948B-1728B52AA6E4}">
                <adec:decorative xmlns:adec="http://schemas.microsoft.com/office/drawing/2017/decorative" xmlns="" val="1"/>
              </a:ext>
            </a:extLst>
          </p:cNvPr>
          <p:cNvSpPr/>
          <p:nvPr/>
        </p:nvSpPr>
        <p:spPr>
          <a:xfrm>
            <a:off x="899710" y="5664315"/>
            <a:ext cx="14163831" cy="338854"/>
          </a:xfrm>
          <a:custGeom>
            <a:avLst/>
            <a:gdLst/>
            <a:ahLst/>
            <a:cxnLst/>
            <a:rect l="l" t="t" r="r" b="b"/>
            <a:pathLst>
              <a:path w="237841" h="10127" extrusionOk="0">
                <a:moveTo>
                  <a:pt x="237841" y="0"/>
                </a:moveTo>
                <a:lnTo>
                  <a:pt x="0" y="0"/>
                </a:lnTo>
                <a:lnTo>
                  <a:pt x="0" y="10127"/>
                </a:lnTo>
                <a:lnTo>
                  <a:pt x="237841" y="10127"/>
                </a:lnTo>
                <a:lnTo>
                  <a:pt x="237841" y="0"/>
                </a:lnTo>
                <a:close/>
              </a:path>
            </a:pathLst>
          </a:custGeom>
          <a:solidFill>
            <a:schemeClr val="accent6">
              <a:lumMod val="40000"/>
              <a:lumOff val="60000"/>
              <a:alpha val="13390"/>
            </a:schemeClr>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Fira Sans" panose="020B0503050000020004" pitchFamily="34" charset="0"/>
              <a:ea typeface="+mn-ea"/>
              <a:cs typeface="Arial"/>
              <a:sym typeface="Arial"/>
            </a:endParaRPr>
          </a:p>
        </p:txBody>
      </p:sp>
      <p:sp>
        <p:nvSpPr>
          <p:cNvPr id="16" name="Google Shape;385;p23">
            <a:extLst>
              <a:ext uri="{FF2B5EF4-FFF2-40B4-BE49-F238E27FC236}">
                <a16:creationId xmlns:a16="http://schemas.microsoft.com/office/drawing/2014/main" id="{CB0E73E3-5AAB-482F-9F5D-EAEB61174ED7}"/>
              </a:ext>
              <a:ext uri="{C183D7F6-B498-43B3-948B-1728B52AA6E4}">
                <adec:decorative xmlns:adec="http://schemas.microsoft.com/office/drawing/2017/decorative" xmlns="" val="1"/>
              </a:ext>
            </a:extLst>
          </p:cNvPr>
          <p:cNvSpPr/>
          <p:nvPr/>
        </p:nvSpPr>
        <p:spPr>
          <a:xfrm>
            <a:off x="899710" y="5109807"/>
            <a:ext cx="14163831" cy="338854"/>
          </a:xfrm>
          <a:custGeom>
            <a:avLst/>
            <a:gdLst/>
            <a:ahLst/>
            <a:cxnLst/>
            <a:rect l="l" t="t" r="r" b="b"/>
            <a:pathLst>
              <a:path w="237841" h="10127" extrusionOk="0">
                <a:moveTo>
                  <a:pt x="237841" y="0"/>
                </a:moveTo>
                <a:lnTo>
                  <a:pt x="0" y="0"/>
                </a:lnTo>
                <a:lnTo>
                  <a:pt x="0" y="10127"/>
                </a:lnTo>
                <a:lnTo>
                  <a:pt x="237841" y="10127"/>
                </a:lnTo>
                <a:lnTo>
                  <a:pt x="237841" y="0"/>
                </a:lnTo>
                <a:close/>
              </a:path>
            </a:pathLst>
          </a:custGeom>
          <a:solidFill>
            <a:schemeClr val="accent6">
              <a:lumMod val="40000"/>
              <a:lumOff val="60000"/>
              <a:alpha val="13390"/>
            </a:schemeClr>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Fira Sans" panose="020B0503050000020004" pitchFamily="34" charset="0"/>
              <a:ea typeface="+mn-ea"/>
              <a:cs typeface="Arial"/>
              <a:sym typeface="Arial"/>
            </a:endParaRPr>
          </a:p>
        </p:txBody>
      </p:sp>
      <p:sp>
        <p:nvSpPr>
          <p:cNvPr id="17" name="Google Shape;382;p23">
            <a:extLst>
              <a:ext uri="{FF2B5EF4-FFF2-40B4-BE49-F238E27FC236}">
                <a16:creationId xmlns:a16="http://schemas.microsoft.com/office/drawing/2014/main" id="{9189D70F-6801-49EB-958A-9192C1E76DA9}"/>
              </a:ext>
              <a:ext uri="{C183D7F6-B498-43B3-948B-1728B52AA6E4}">
                <adec:decorative xmlns:adec="http://schemas.microsoft.com/office/drawing/2017/decorative" xmlns="" val="1"/>
              </a:ext>
            </a:extLst>
          </p:cNvPr>
          <p:cNvSpPr/>
          <p:nvPr/>
        </p:nvSpPr>
        <p:spPr>
          <a:xfrm>
            <a:off x="899710" y="4555567"/>
            <a:ext cx="14163831" cy="338586"/>
          </a:xfrm>
          <a:custGeom>
            <a:avLst/>
            <a:gdLst/>
            <a:ahLst/>
            <a:cxnLst/>
            <a:rect l="l" t="t" r="r" b="b"/>
            <a:pathLst>
              <a:path w="237841" h="10119" extrusionOk="0">
                <a:moveTo>
                  <a:pt x="237841" y="1"/>
                </a:moveTo>
                <a:lnTo>
                  <a:pt x="0" y="1"/>
                </a:lnTo>
                <a:lnTo>
                  <a:pt x="0" y="10118"/>
                </a:lnTo>
                <a:lnTo>
                  <a:pt x="237841" y="10118"/>
                </a:lnTo>
                <a:lnTo>
                  <a:pt x="237841" y="1"/>
                </a:lnTo>
                <a:close/>
              </a:path>
            </a:pathLst>
          </a:custGeom>
          <a:solidFill>
            <a:schemeClr val="accent6">
              <a:lumMod val="40000"/>
              <a:lumOff val="60000"/>
              <a:alpha val="13390"/>
            </a:schemeClr>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Fira Sans" panose="020B0503050000020004" pitchFamily="34" charset="0"/>
              <a:ea typeface="+mn-ea"/>
              <a:cs typeface="Arial"/>
              <a:sym typeface="Arial"/>
            </a:endParaRPr>
          </a:p>
        </p:txBody>
      </p:sp>
      <p:sp>
        <p:nvSpPr>
          <p:cNvPr id="18" name="Google Shape;383;p23">
            <a:extLst>
              <a:ext uri="{FF2B5EF4-FFF2-40B4-BE49-F238E27FC236}">
                <a16:creationId xmlns:a16="http://schemas.microsoft.com/office/drawing/2014/main" id="{BCA09964-860D-4F8D-879B-A8844AED2332}"/>
              </a:ext>
              <a:ext uri="{C183D7F6-B498-43B3-948B-1728B52AA6E4}">
                <adec:decorative xmlns:adec="http://schemas.microsoft.com/office/drawing/2017/decorative" xmlns="" val="1"/>
              </a:ext>
            </a:extLst>
          </p:cNvPr>
          <p:cNvSpPr/>
          <p:nvPr/>
        </p:nvSpPr>
        <p:spPr>
          <a:xfrm>
            <a:off x="899710" y="4001359"/>
            <a:ext cx="14163831" cy="338554"/>
          </a:xfrm>
          <a:custGeom>
            <a:avLst/>
            <a:gdLst/>
            <a:ahLst/>
            <a:cxnLst/>
            <a:rect l="l" t="t" r="r" b="b"/>
            <a:pathLst>
              <a:path w="237841" h="10118" extrusionOk="0">
                <a:moveTo>
                  <a:pt x="237841" y="0"/>
                </a:moveTo>
                <a:lnTo>
                  <a:pt x="0" y="0"/>
                </a:lnTo>
                <a:lnTo>
                  <a:pt x="0" y="10118"/>
                </a:lnTo>
                <a:lnTo>
                  <a:pt x="237841" y="10118"/>
                </a:lnTo>
                <a:lnTo>
                  <a:pt x="237841" y="0"/>
                </a:lnTo>
                <a:close/>
              </a:path>
            </a:pathLst>
          </a:custGeom>
          <a:solidFill>
            <a:schemeClr val="accent6">
              <a:lumMod val="40000"/>
              <a:lumOff val="60000"/>
              <a:alpha val="13390"/>
            </a:schemeClr>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Fira Sans" panose="020B0503050000020004" pitchFamily="34" charset="0"/>
              <a:ea typeface="+mn-ea"/>
              <a:cs typeface="Arial"/>
              <a:sym typeface="Arial"/>
            </a:endParaRPr>
          </a:p>
        </p:txBody>
      </p:sp>
      <p:sp>
        <p:nvSpPr>
          <p:cNvPr id="27" name="Google Shape;383;p23">
            <a:extLst>
              <a:ext uri="{FF2B5EF4-FFF2-40B4-BE49-F238E27FC236}">
                <a16:creationId xmlns:a16="http://schemas.microsoft.com/office/drawing/2014/main" id="{B8B80956-B0F4-427F-9C12-012BFCD0E858}"/>
              </a:ext>
              <a:ext uri="{C183D7F6-B498-43B3-948B-1728B52AA6E4}">
                <adec:decorative xmlns:adec="http://schemas.microsoft.com/office/drawing/2017/decorative" xmlns="" val="1"/>
              </a:ext>
            </a:extLst>
          </p:cNvPr>
          <p:cNvSpPr/>
          <p:nvPr/>
        </p:nvSpPr>
        <p:spPr>
          <a:xfrm>
            <a:off x="899710" y="6218823"/>
            <a:ext cx="14163831" cy="338554"/>
          </a:xfrm>
          <a:custGeom>
            <a:avLst/>
            <a:gdLst/>
            <a:ahLst/>
            <a:cxnLst/>
            <a:rect l="l" t="t" r="r" b="b"/>
            <a:pathLst>
              <a:path w="237841" h="10118" extrusionOk="0">
                <a:moveTo>
                  <a:pt x="237841" y="0"/>
                </a:moveTo>
                <a:lnTo>
                  <a:pt x="0" y="0"/>
                </a:lnTo>
                <a:lnTo>
                  <a:pt x="0" y="10118"/>
                </a:lnTo>
                <a:lnTo>
                  <a:pt x="237841" y="10118"/>
                </a:lnTo>
                <a:lnTo>
                  <a:pt x="237841" y="0"/>
                </a:lnTo>
                <a:close/>
              </a:path>
            </a:pathLst>
          </a:custGeom>
          <a:solidFill>
            <a:schemeClr val="accent6">
              <a:lumMod val="40000"/>
              <a:lumOff val="60000"/>
              <a:alpha val="13390"/>
            </a:schemeClr>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Fira Sans" panose="020B0503050000020004" pitchFamily="34" charset="0"/>
              <a:ea typeface="+mn-ea"/>
              <a:cs typeface="Arial"/>
              <a:sym typeface="Arial"/>
            </a:endParaRPr>
          </a:p>
        </p:txBody>
      </p:sp>
      <p:sp>
        <p:nvSpPr>
          <p:cNvPr id="31" name="Google Shape;383;p23">
            <a:extLst>
              <a:ext uri="{FF2B5EF4-FFF2-40B4-BE49-F238E27FC236}">
                <a16:creationId xmlns:a16="http://schemas.microsoft.com/office/drawing/2014/main" id="{8E56D918-E7F3-452F-BE75-5B15EF131FB3}"/>
              </a:ext>
              <a:ext uri="{C183D7F6-B498-43B3-948B-1728B52AA6E4}">
                <adec:decorative xmlns:adec="http://schemas.microsoft.com/office/drawing/2017/decorative" xmlns="" val="1"/>
              </a:ext>
            </a:extLst>
          </p:cNvPr>
          <p:cNvSpPr/>
          <p:nvPr/>
        </p:nvSpPr>
        <p:spPr>
          <a:xfrm>
            <a:off x="899710" y="6773032"/>
            <a:ext cx="14163831" cy="338554"/>
          </a:xfrm>
          <a:custGeom>
            <a:avLst/>
            <a:gdLst/>
            <a:ahLst/>
            <a:cxnLst/>
            <a:rect l="l" t="t" r="r" b="b"/>
            <a:pathLst>
              <a:path w="237841" h="10118" extrusionOk="0">
                <a:moveTo>
                  <a:pt x="237841" y="0"/>
                </a:moveTo>
                <a:lnTo>
                  <a:pt x="0" y="0"/>
                </a:lnTo>
                <a:lnTo>
                  <a:pt x="0" y="10118"/>
                </a:lnTo>
                <a:lnTo>
                  <a:pt x="237841" y="10118"/>
                </a:lnTo>
                <a:lnTo>
                  <a:pt x="237841" y="0"/>
                </a:lnTo>
                <a:close/>
              </a:path>
            </a:pathLst>
          </a:custGeom>
          <a:solidFill>
            <a:schemeClr val="accent6">
              <a:lumMod val="40000"/>
              <a:lumOff val="60000"/>
              <a:alpha val="13390"/>
            </a:schemeClr>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Fira Sans" panose="020B0503050000020004" pitchFamily="34" charset="0"/>
              <a:ea typeface="+mn-ea"/>
              <a:cs typeface="Arial"/>
              <a:sym typeface="Arial"/>
            </a:endParaRPr>
          </a:p>
        </p:txBody>
      </p:sp>
      <p:sp>
        <p:nvSpPr>
          <p:cNvPr id="19" name="Cubo 18">
            <a:extLst>
              <a:ext uri="{FF2B5EF4-FFF2-40B4-BE49-F238E27FC236}">
                <a16:creationId xmlns:a16="http://schemas.microsoft.com/office/drawing/2014/main" id="{D1895FA7-F77D-462D-B72B-6EB177BE2EEC}"/>
              </a:ext>
              <a:ext uri="{C183D7F6-B498-43B3-948B-1728B52AA6E4}">
                <adec:decorative xmlns:adec="http://schemas.microsoft.com/office/drawing/2017/decorative" xmlns="" val="1"/>
              </a:ext>
            </a:extLst>
          </p:cNvPr>
          <p:cNvSpPr/>
          <p:nvPr/>
        </p:nvSpPr>
        <p:spPr>
          <a:xfrm>
            <a:off x="1017198" y="4053602"/>
            <a:ext cx="1022127" cy="3244916"/>
          </a:xfrm>
          <a:prstGeom prst="cub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88475" rtl="0" eaLnBrk="1" fontAlgn="auto" latinLnBrk="0" hangingPunct="1">
              <a:lnSpc>
                <a:spcPct val="100000"/>
              </a:lnSpc>
              <a:spcBef>
                <a:spcPts val="0"/>
              </a:spcBef>
              <a:spcAft>
                <a:spcPts val="0"/>
              </a:spcAft>
              <a:buClr>
                <a:srgbClr val="000000"/>
              </a:buClr>
              <a:buSzTx/>
              <a:buFontTx/>
              <a:buNone/>
              <a:tabLst/>
              <a:defRPr/>
            </a:pPr>
            <a:endParaRPr kumimoji="0" lang="es-CO" sz="2738" b="0" i="0" u="none" strike="noStrike" kern="0" cap="none" spc="0" normalizeH="0" baseline="0" noProof="0">
              <a:ln>
                <a:noFill/>
              </a:ln>
              <a:solidFill>
                <a:prstClr val="white"/>
              </a:solidFill>
              <a:effectLst/>
              <a:uLnTx/>
              <a:uFillTx/>
              <a:latin typeface="Fira Sans" panose="020B0604020202020204" charset="0"/>
              <a:ea typeface="+mn-ea"/>
              <a:cs typeface="+mn-cs"/>
              <a:sym typeface="Arial"/>
            </a:endParaRPr>
          </a:p>
        </p:txBody>
      </p:sp>
      <p:sp>
        <p:nvSpPr>
          <p:cNvPr id="5" name="CuadroTexto 4">
            <a:extLst>
              <a:ext uri="{FF2B5EF4-FFF2-40B4-BE49-F238E27FC236}">
                <a16:creationId xmlns:a16="http://schemas.microsoft.com/office/drawing/2014/main" id="{9950D827-7844-4249-B3DC-3F9711489B6F}"/>
              </a:ext>
              <a:ext uri="{C183D7F6-B498-43B3-948B-1728B52AA6E4}">
                <adec:decorative xmlns:adec="http://schemas.microsoft.com/office/drawing/2017/decorative" xmlns="" val="1"/>
              </a:ext>
            </a:extLst>
          </p:cNvPr>
          <p:cNvSpPr txBox="1"/>
          <p:nvPr/>
        </p:nvSpPr>
        <p:spPr>
          <a:xfrm>
            <a:off x="906527" y="7385661"/>
            <a:ext cx="1368234" cy="830997"/>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latin typeface="Calibri"/>
                <a:ea typeface="+mn-ea"/>
                <a:cs typeface="+mn-cs"/>
              </a:rPr>
              <a:t>Fortalecer Procesos de atención</a:t>
            </a:r>
            <a:endParaRPr kumimoji="0" lang="es-CO" sz="1600" b="1" i="0" u="none" strike="noStrike" kern="1200" cap="none" spc="0" normalizeH="0" baseline="0" noProof="0">
              <a:ln>
                <a:noFill/>
              </a:ln>
              <a:solidFill>
                <a:prstClr val="black"/>
              </a:solidFill>
              <a:effectLst/>
              <a:uLnTx/>
              <a:uFillTx/>
              <a:latin typeface="Calibri"/>
              <a:ea typeface="+mn-ea"/>
              <a:cs typeface="+mn-cs"/>
            </a:endParaRPr>
          </a:p>
        </p:txBody>
      </p:sp>
      <p:sp>
        <p:nvSpPr>
          <p:cNvPr id="32" name="CuadroTexto 31">
            <a:extLst>
              <a:ext uri="{FF2B5EF4-FFF2-40B4-BE49-F238E27FC236}">
                <a16:creationId xmlns:a16="http://schemas.microsoft.com/office/drawing/2014/main" id="{15307E3A-251F-433F-BF43-8B750FE54631}"/>
              </a:ext>
              <a:ext uri="{C183D7F6-B498-43B3-948B-1728B52AA6E4}">
                <adec:decorative xmlns:adec="http://schemas.microsoft.com/office/drawing/2017/decorative" xmlns="" val="1"/>
              </a:ext>
            </a:extLst>
          </p:cNvPr>
          <p:cNvSpPr txBox="1"/>
          <p:nvPr/>
        </p:nvSpPr>
        <p:spPr>
          <a:xfrm>
            <a:off x="2585320" y="7385661"/>
            <a:ext cx="1423516" cy="830997"/>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latin typeface="Calibri"/>
                <a:ea typeface="+mn-ea"/>
                <a:cs typeface="+mn-cs"/>
              </a:rPr>
              <a:t>Optimizar los procesos de preparativos</a:t>
            </a:r>
            <a:endParaRPr kumimoji="0" lang="es-CO" sz="1600" b="1" i="0" u="none" strike="noStrike" kern="1200" cap="none" spc="0" normalizeH="0" baseline="0" noProof="0">
              <a:ln>
                <a:noFill/>
              </a:ln>
              <a:solidFill>
                <a:prstClr val="black"/>
              </a:solidFill>
              <a:effectLst/>
              <a:uLnTx/>
              <a:uFillTx/>
              <a:latin typeface="Calibri"/>
              <a:ea typeface="+mn-ea"/>
              <a:cs typeface="+mn-cs"/>
            </a:endParaRPr>
          </a:p>
        </p:txBody>
      </p:sp>
      <p:sp>
        <p:nvSpPr>
          <p:cNvPr id="33" name="CuadroTexto 32">
            <a:extLst>
              <a:ext uri="{FF2B5EF4-FFF2-40B4-BE49-F238E27FC236}">
                <a16:creationId xmlns:a16="http://schemas.microsoft.com/office/drawing/2014/main" id="{2C66F2AF-6E11-4022-A76C-F73C55BE9123}"/>
              </a:ext>
              <a:ext uri="{C183D7F6-B498-43B3-948B-1728B52AA6E4}">
                <adec:decorative xmlns:adec="http://schemas.microsoft.com/office/drawing/2017/decorative" xmlns="" val="1"/>
              </a:ext>
            </a:extLst>
          </p:cNvPr>
          <p:cNvSpPr txBox="1"/>
          <p:nvPr/>
        </p:nvSpPr>
        <p:spPr>
          <a:xfrm>
            <a:off x="4319395" y="7385661"/>
            <a:ext cx="1476109" cy="1077218"/>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latin typeface="Calibri"/>
                <a:ea typeface="+mn-ea"/>
                <a:cs typeface="+mn-cs"/>
              </a:rPr>
              <a:t>Optimizar el proceso de reducción del riesgo</a:t>
            </a:r>
            <a:endParaRPr kumimoji="0" lang="es-CO" sz="1600" b="1" i="0" u="none" strike="noStrike" kern="1200" cap="none" spc="0" normalizeH="0" baseline="0" noProof="0">
              <a:ln>
                <a:noFill/>
              </a:ln>
              <a:solidFill>
                <a:prstClr val="black"/>
              </a:solidFill>
              <a:effectLst/>
              <a:uLnTx/>
              <a:uFillTx/>
              <a:latin typeface="Calibri"/>
              <a:ea typeface="+mn-ea"/>
              <a:cs typeface="+mn-cs"/>
            </a:endParaRPr>
          </a:p>
        </p:txBody>
      </p:sp>
      <p:sp>
        <p:nvSpPr>
          <p:cNvPr id="34" name="CuadroTexto 33">
            <a:extLst>
              <a:ext uri="{FF2B5EF4-FFF2-40B4-BE49-F238E27FC236}">
                <a16:creationId xmlns:a16="http://schemas.microsoft.com/office/drawing/2014/main" id="{408F4659-4D98-4029-A27B-42660A5F13B2}"/>
              </a:ext>
              <a:ext uri="{C183D7F6-B498-43B3-948B-1728B52AA6E4}">
                <adec:decorative xmlns:adec="http://schemas.microsoft.com/office/drawing/2017/decorative" xmlns="" val="1"/>
              </a:ext>
            </a:extLst>
          </p:cNvPr>
          <p:cNvSpPr txBox="1"/>
          <p:nvPr/>
        </p:nvSpPr>
        <p:spPr>
          <a:xfrm>
            <a:off x="6268144" y="7385661"/>
            <a:ext cx="1492380" cy="1077218"/>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latin typeface="Calibri"/>
                <a:ea typeface="+mn-ea"/>
                <a:cs typeface="+mn-cs"/>
              </a:rPr>
              <a:t>Incrementar la cultura de responsabilidad institucional</a:t>
            </a:r>
            <a:endParaRPr kumimoji="0" lang="es-CO" sz="1600" b="1" i="0" u="none" strike="noStrike" kern="1200" cap="none" spc="0" normalizeH="0" baseline="0" noProof="0">
              <a:ln>
                <a:noFill/>
              </a:ln>
              <a:solidFill>
                <a:prstClr val="black"/>
              </a:solidFill>
              <a:effectLst/>
              <a:uLnTx/>
              <a:uFillTx/>
              <a:latin typeface="Calibri"/>
              <a:ea typeface="+mn-ea"/>
              <a:cs typeface="+mn-cs"/>
            </a:endParaRPr>
          </a:p>
        </p:txBody>
      </p:sp>
      <p:sp>
        <p:nvSpPr>
          <p:cNvPr id="35" name="CuadroTexto 34">
            <a:extLst>
              <a:ext uri="{FF2B5EF4-FFF2-40B4-BE49-F238E27FC236}">
                <a16:creationId xmlns:a16="http://schemas.microsoft.com/office/drawing/2014/main" id="{24D6EF7B-5B20-4CBD-878C-1833FEACC811}"/>
              </a:ext>
              <a:ext uri="{C183D7F6-B498-43B3-948B-1728B52AA6E4}">
                <adec:decorative xmlns:adec="http://schemas.microsoft.com/office/drawing/2017/decorative" xmlns="" val="1"/>
              </a:ext>
            </a:extLst>
          </p:cNvPr>
          <p:cNvSpPr txBox="1"/>
          <p:nvPr/>
        </p:nvSpPr>
        <p:spPr>
          <a:xfrm>
            <a:off x="8096636" y="7385661"/>
            <a:ext cx="1346213" cy="1323439"/>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latin typeface="Calibri"/>
                <a:ea typeface="+mn-ea"/>
                <a:cs typeface="+mn-cs"/>
              </a:rPr>
              <a:t>Implementar la estrategia de gestión  del cambio en la UAECOB</a:t>
            </a:r>
            <a:endParaRPr kumimoji="0" lang="es-CO" sz="1600" b="1" i="0" u="none" strike="noStrike" kern="1200" cap="none" spc="0" normalizeH="0" baseline="0" noProof="0">
              <a:ln>
                <a:noFill/>
              </a:ln>
              <a:solidFill>
                <a:prstClr val="black"/>
              </a:solidFill>
              <a:effectLst/>
              <a:uLnTx/>
              <a:uFillTx/>
              <a:latin typeface="Calibri"/>
              <a:ea typeface="+mn-ea"/>
              <a:cs typeface="+mn-cs"/>
            </a:endParaRPr>
          </a:p>
        </p:txBody>
      </p:sp>
      <p:sp>
        <p:nvSpPr>
          <p:cNvPr id="36" name="CuadroTexto 35">
            <a:extLst>
              <a:ext uri="{FF2B5EF4-FFF2-40B4-BE49-F238E27FC236}">
                <a16:creationId xmlns:a16="http://schemas.microsoft.com/office/drawing/2014/main" id="{39F5C207-59FA-40CC-8A40-DE3D1AA0AE6F}"/>
              </a:ext>
              <a:ext uri="{C183D7F6-B498-43B3-948B-1728B52AA6E4}">
                <adec:decorative xmlns:adec="http://schemas.microsoft.com/office/drawing/2017/decorative" xmlns="" val="1"/>
              </a:ext>
            </a:extLst>
          </p:cNvPr>
          <p:cNvSpPr txBox="1"/>
          <p:nvPr/>
        </p:nvSpPr>
        <p:spPr>
          <a:xfrm>
            <a:off x="9856793" y="7385661"/>
            <a:ext cx="1534183" cy="1077218"/>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latin typeface="Calibri"/>
                <a:ea typeface="+mn-ea"/>
                <a:cs typeface="+mn-cs"/>
              </a:rPr>
              <a:t>Fortalecer el proceso de conocimiento del riesgo</a:t>
            </a:r>
            <a:endParaRPr kumimoji="0" lang="es-CO" sz="1600" b="1" i="0" u="none" strike="noStrike" kern="1200" cap="none" spc="0" normalizeH="0" baseline="0" noProof="0">
              <a:ln>
                <a:noFill/>
              </a:ln>
              <a:solidFill>
                <a:prstClr val="black"/>
              </a:solidFill>
              <a:effectLst/>
              <a:uLnTx/>
              <a:uFillTx/>
              <a:latin typeface="Calibri"/>
              <a:ea typeface="+mn-ea"/>
              <a:cs typeface="+mn-cs"/>
            </a:endParaRPr>
          </a:p>
        </p:txBody>
      </p:sp>
      <p:sp>
        <p:nvSpPr>
          <p:cNvPr id="37" name="CuadroTexto 36">
            <a:extLst>
              <a:ext uri="{FF2B5EF4-FFF2-40B4-BE49-F238E27FC236}">
                <a16:creationId xmlns:a16="http://schemas.microsoft.com/office/drawing/2014/main" id="{06618B0E-560C-484F-82B5-5FD3AAC225A1}"/>
              </a:ext>
              <a:ext uri="{C183D7F6-B498-43B3-948B-1728B52AA6E4}">
                <adec:decorative xmlns:adec="http://schemas.microsoft.com/office/drawing/2017/decorative" xmlns="" val="1"/>
              </a:ext>
            </a:extLst>
          </p:cNvPr>
          <p:cNvSpPr txBox="1"/>
          <p:nvPr/>
        </p:nvSpPr>
        <p:spPr>
          <a:xfrm>
            <a:off x="11821813" y="7385661"/>
            <a:ext cx="1355831" cy="1077218"/>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latin typeface="Calibri"/>
                <a:ea typeface="+mn-ea"/>
                <a:cs typeface="+mn-cs"/>
              </a:rPr>
              <a:t>Consolidar la estrategia del Talento Humano</a:t>
            </a:r>
            <a:endParaRPr kumimoji="0" lang="es-CO" sz="1600" b="1" i="0" u="none" strike="noStrike" kern="1200" cap="none" spc="0" normalizeH="0" baseline="0" noProof="0">
              <a:ln>
                <a:noFill/>
              </a:ln>
              <a:solidFill>
                <a:prstClr val="black"/>
              </a:solidFill>
              <a:effectLst/>
              <a:uLnTx/>
              <a:uFillTx/>
              <a:latin typeface="Calibri"/>
              <a:ea typeface="+mn-ea"/>
              <a:cs typeface="+mn-cs"/>
            </a:endParaRPr>
          </a:p>
        </p:txBody>
      </p:sp>
      <p:sp>
        <p:nvSpPr>
          <p:cNvPr id="38" name="CuadroTexto 37">
            <a:extLst>
              <a:ext uri="{FF2B5EF4-FFF2-40B4-BE49-F238E27FC236}">
                <a16:creationId xmlns:a16="http://schemas.microsoft.com/office/drawing/2014/main" id="{10DC4DD8-7EC4-4BED-9A79-9E44705D5F9B}"/>
              </a:ext>
              <a:ext uri="{C183D7F6-B498-43B3-948B-1728B52AA6E4}">
                <adec:decorative xmlns:adec="http://schemas.microsoft.com/office/drawing/2017/decorative" xmlns="" val="1"/>
              </a:ext>
            </a:extLst>
          </p:cNvPr>
          <p:cNvSpPr txBox="1"/>
          <p:nvPr/>
        </p:nvSpPr>
        <p:spPr>
          <a:xfrm>
            <a:off x="13505855" y="7385661"/>
            <a:ext cx="1755337" cy="1323439"/>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latin typeface="Calibri"/>
                <a:ea typeface="+mn-ea"/>
                <a:cs typeface="+mn-cs"/>
              </a:rPr>
              <a:t>Aumentar la efectividad de los servicios ofrecidos (usuarios internos y externos</a:t>
            </a:r>
            <a:endParaRPr kumimoji="0" lang="es-CO" sz="1600" b="1" i="0" u="none" strike="noStrike" kern="1200" cap="none" spc="0" normalizeH="0" baseline="0" noProof="0">
              <a:ln>
                <a:noFill/>
              </a:ln>
              <a:solidFill>
                <a:prstClr val="black"/>
              </a:solidFill>
              <a:effectLst/>
              <a:uLnTx/>
              <a:uFillTx/>
              <a:latin typeface="Calibri"/>
              <a:ea typeface="+mn-ea"/>
              <a:cs typeface="+mn-cs"/>
            </a:endParaRPr>
          </a:p>
        </p:txBody>
      </p:sp>
      <p:sp>
        <p:nvSpPr>
          <p:cNvPr id="41" name="Cubo 40">
            <a:extLst>
              <a:ext uri="{FF2B5EF4-FFF2-40B4-BE49-F238E27FC236}">
                <a16:creationId xmlns:a16="http://schemas.microsoft.com/office/drawing/2014/main" id="{7E1F99F5-676F-4F5D-AF83-91A8FBD9FD6F}"/>
              </a:ext>
              <a:ext uri="{C183D7F6-B498-43B3-948B-1728B52AA6E4}">
                <adec:decorative xmlns:adec="http://schemas.microsoft.com/office/drawing/2017/decorative" xmlns="" val="1"/>
              </a:ext>
            </a:extLst>
          </p:cNvPr>
          <p:cNvSpPr/>
          <p:nvPr/>
        </p:nvSpPr>
        <p:spPr>
          <a:xfrm>
            <a:off x="2837101" y="4008906"/>
            <a:ext cx="1099424" cy="3289612"/>
          </a:xfrm>
          <a:prstGeom prst="cub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88475" rtl="0" eaLnBrk="1" fontAlgn="auto" latinLnBrk="0" hangingPunct="1">
              <a:lnSpc>
                <a:spcPct val="100000"/>
              </a:lnSpc>
              <a:spcBef>
                <a:spcPts val="0"/>
              </a:spcBef>
              <a:spcAft>
                <a:spcPts val="0"/>
              </a:spcAft>
              <a:buClr>
                <a:srgbClr val="000000"/>
              </a:buClr>
              <a:buSzTx/>
              <a:buFontTx/>
              <a:buNone/>
              <a:tabLst/>
              <a:defRPr/>
            </a:pPr>
            <a:endParaRPr kumimoji="0" lang="es-CO" sz="2738" b="0" i="0" u="none" strike="noStrike" kern="0" cap="none" spc="0" normalizeH="0" baseline="0" noProof="0">
              <a:ln>
                <a:noFill/>
              </a:ln>
              <a:solidFill>
                <a:prstClr val="white"/>
              </a:solidFill>
              <a:effectLst/>
              <a:uLnTx/>
              <a:uFillTx/>
              <a:latin typeface="Fira Sans" panose="020B0604020202020204" charset="0"/>
              <a:ea typeface="+mn-ea"/>
              <a:cs typeface="+mn-cs"/>
              <a:sym typeface="Arial"/>
            </a:endParaRPr>
          </a:p>
        </p:txBody>
      </p:sp>
      <p:sp>
        <p:nvSpPr>
          <p:cNvPr id="42" name="Cubo 41">
            <a:extLst>
              <a:ext uri="{FF2B5EF4-FFF2-40B4-BE49-F238E27FC236}">
                <a16:creationId xmlns:a16="http://schemas.microsoft.com/office/drawing/2014/main" id="{1B415FE0-E6F9-4696-82F9-87E13932EA6B}"/>
              </a:ext>
              <a:ext uri="{C183D7F6-B498-43B3-948B-1728B52AA6E4}">
                <adec:decorative xmlns:adec="http://schemas.microsoft.com/office/drawing/2017/decorative" xmlns="" val="1"/>
              </a:ext>
            </a:extLst>
          </p:cNvPr>
          <p:cNvSpPr/>
          <p:nvPr/>
        </p:nvSpPr>
        <p:spPr>
          <a:xfrm>
            <a:off x="4657004" y="3333134"/>
            <a:ext cx="1052236" cy="3965383"/>
          </a:xfrm>
          <a:prstGeom prst="cube">
            <a:avLst/>
          </a:prstGeom>
          <a:solidFill>
            <a:srgbClr val="BD6A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88475" rtl="0" eaLnBrk="1" fontAlgn="auto" latinLnBrk="0" hangingPunct="1">
              <a:lnSpc>
                <a:spcPct val="100000"/>
              </a:lnSpc>
              <a:spcBef>
                <a:spcPts val="0"/>
              </a:spcBef>
              <a:spcAft>
                <a:spcPts val="0"/>
              </a:spcAft>
              <a:buClr>
                <a:srgbClr val="000000"/>
              </a:buClr>
              <a:buSzTx/>
              <a:buFontTx/>
              <a:buNone/>
              <a:tabLst/>
              <a:defRPr/>
            </a:pPr>
            <a:endParaRPr kumimoji="0" lang="es-CO" sz="2738" b="0" i="0" u="none" strike="noStrike" kern="0" cap="none" spc="0" normalizeH="0" baseline="0" noProof="0">
              <a:ln>
                <a:noFill/>
              </a:ln>
              <a:solidFill>
                <a:prstClr val="white"/>
              </a:solidFill>
              <a:effectLst/>
              <a:uLnTx/>
              <a:uFillTx/>
              <a:latin typeface="Fira Sans" panose="020B0604020202020204" charset="0"/>
              <a:ea typeface="+mn-ea"/>
              <a:cs typeface="+mn-cs"/>
              <a:sym typeface="Arial"/>
            </a:endParaRPr>
          </a:p>
        </p:txBody>
      </p:sp>
      <p:sp>
        <p:nvSpPr>
          <p:cNvPr id="43" name="Cubo 42">
            <a:extLst>
              <a:ext uri="{FF2B5EF4-FFF2-40B4-BE49-F238E27FC236}">
                <a16:creationId xmlns:a16="http://schemas.microsoft.com/office/drawing/2014/main" id="{C7580CA1-B608-4329-B22F-D75A8A79B0F7}"/>
              </a:ext>
              <a:ext uri="{C183D7F6-B498-43B3-948B-1728B52AA6E4}">
                <adec:decorative xmlns:adec="http://schemas.microsoft.com/office/drawing/2017/decorative" xmlns="" val="1"/>
              </a:ext>
            </a:extLst>
          </p:cNvPr>
          <p:cNvSpPr/>
          <p:nvPr/>
        </p:nvSpPr>
        <p:spPr>
          <a:xfrm>
            <a:off x="6476907" y="4053602"/>
            <a:ext cx="1052236" cy="3244916"/>
          </a:xfrm>
          <a:prstGeom prst="cube">
            <a:avLst/>
          </a:prstGeom>
          <a:solidFill>
            <a:srgbClr val="E8CB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88475" rtl="0" eaLnBrk="1" fontAlgn="auto" latinLnBrk="0" hangingPunct="1">
              <a:lnSpc>
                <a:spcPct val="100000"/>
              </a:lnSpc>
              <a:spcBef>
                <a:spcPts val="0"/>
              </a:spcBef>
              <a:spcAft>
                <a:spcPts val="0"/>
              </a:spcAft>
              <a:buClr>
                <a:srgbClr val="000000"/>
              </a:buClr>
              <a:buSzTx/>
              <a:buFontTx/>
              <a:buNone/>
              <a:tabLst/>
              <a:defRPr/>
            </a:pPr>
            <a:endParaRPr kumimoji="0" lang="es-CO" sz="2738" b="0" i="0" u="none" strike="noStrike" kern="0" cap="none" spc="0" normalizeH="0" baseline="0" noProof="0">
              <a:ln>
                <a:noFill/>
              </a:ln>
              <a:solidFill>
                <a:prstClr val="white"/>
              </a:solidFill>
              <a:effectLst/>
              <a:uLnTx/>
              <a:uFillTx/>
              <a:latin typeface="Fira Sans" panose="020B0604020202020204" charset="0"/>
              <a:ea typeface="+mn-ea"/>
              <a:cs typeface="+mn-cs"/>
              <a:sym typeface="Arial"/>
            </a:endParaRPr>
          </a:p>
        </p:txBody>
      </p:sp>
      <p:sp>
        <p:nvSpPr>
          <p:cNvPr id="44" name="Cubo 43">
            <a:extLst>
              <a:ext uri="{FF2B5EF4-FFF2-40B4-BE49-F238E27FC236}">
                <a16:creationId xmlns:a16="http://schemas.microsoft.com/office/drawing/2014/main" id="{B702E6FE-1190-4BBA-BE99-2E20B2B9E297}"/>
              </a:ext>
              <a:ext uri="{C183D7F6-B498-43B3-948B-1728B52AA6E4}">
                <adec:decorative xmlns:adec="http://schemas.microsoft.com/office/drawing/2017/decorative" xmlns="" val="1"/>
              </a:ext>
            </a:extLst>
          </p:cNvPr>
          <p:cNvSpPr/>
          <p:nvPr/>
        </p:nvSpPr>
        <p:spPr>
          <a:xfrm>
            <a:off x="8296810" y="4555566"/>
            <a:ext cx="1052236" cy="2742952"/>
          </a:xfrm>
          <a:prstGeom prst="cube">
            <a:avLst/>
          </a:prstGeom>
          <a:solidFill>
            <a:srgbClr val="B8C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88475" rtl="0" eaLnBrk="1" fontAlgn="auto" latinLnBrk="0" hangingPunct="1">
              <a:lnSpc>
                <a:spcPct val="100000"/>
              </a:lnSpc>
              <a:spcBef>
                <a:spcPts val="0"/>
              </a:spcBef>
              <a:spcAft>
                <a:spcPts val="0"/>
              </a:spcAft>
              <a:buClr>
                <a:srgbClr val="000000"/>
              </a:buClr>
              <a:buSzTx/>
              <a:buFontTx/>
              <a:buNone/>
              <a:tabLst/>
              <a:defRPr/>
            </a:pPr>
            <a:endParaRPr kumimoji="0" lang="es-CO" sz="2738" b="0" i="0" u="none" strike="noStrike" kern="0" cap="none" spc="0" normalizeH="0" baseline="0" noProof="0">
              <a:ln>
                <a:noFill/>
              </a:ln>
              <a:solidFill>
                <a:prstClr val="white"/>
              </a:solidFill>
              <a:effectLst/>
              <a:uLnTx/>
              <a:uFillTx/>
              <a:latin typeface="Fira Sans" panose="020B0604020202020204" charset="0"/>
              <a:ea typeface="+mn-ea"/>
              <a:cs typeface="+mn-cs"/>
              <a:sym typeface="Arial"/>
            </a:endParaRPr>
          </a:p>
        </p:txBody>
      </p:sp>
      <p:sp>
        <p:nvSpPr>
          <p:cNvPr id="45" name="Cubo 44">
            <a:extLst>
              <a:ext uri="{FF2B5EF4-FFF2-40B4-BE49-F238E27FC236}">
                <a16:creationId xmlns:a16="http://schemas.microsoft.com/office/drawing/2014/main" id="{B69E8691-5AC4-41EB-B378-A305F326BB91}"/>
              </a:ext>
              <a:ext uri="{C183D7F6-B498-43B3-948B-1728B52AA6E4}">
                <adec:decorative xmlns:adec="http://schemas.microsoft.com/office/drawing/2017/decorative" xmlns="" val="1"/>
              </a:ext>
            </a:extLst>
          </p:cNvPr>
          <p:cNvSpPr/>
          <p:nvPr/>
        </p:nvSpPr>
        <p:spPr>
          <a:xfrm>
            <a:off x="10116713" y="3859341"/>
            <a:ext cx="1052236" cy="3439177"/>
          </a:xfrm>
          <a:prstGeom prst="cube">
            <a:avLst/>
          </a:prstGeom>
          <a:solidFill>
            <a:srgbClr val="BD6A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88475" rtl="0" eaLnBrk="1" fontAlgn="auto" latinLnBrk="0" hangingPunct="1">
              <a:lnSpc>
                <a:spcPct val="100000"/>
              </a:lnSpc>
              <a:spcBef>
                <a:spcPts val="0"/>
              </a:spcBef>
              <a:spcAft>
                <a:spcPts val="0"/>
              </a:spcAft>
              <a:buClr>
                <a:srgbClr val="000000"/>
              </a:buClr>
              <a:buSzTx/>
              <a:buFontTx/>
              <a:buNone/>
              <a:tabLst/>
              <a:defRPr/>
            </a:pPr>
            <a:endParaRPr kumimoji="0" lang="es-CO" sz="2738" b="0" i="0" u="none" strike="noStrike" kern="0" cap="none" spc="0" normalizeH="0" baseline="0" noProof="0">
              <a:ln>
                <a:noFill/>
              </a:ln>
              <a:solidFill>
                <a:prstClr val="white"/>
              </a:solidFill>
              <a:effectLst/>
              <a:uLnTx/>
              <a:uFillTx/>
              <a:latin typeface="Fira Sans" panose="020B0604020202020204" charset="0"/>
              <a:ea typeface="+mn-ea"/>
              <a:cs typeface="+mn-cs"/>
              <a:sym typeface="Arial"/>
            </a:endParaRPr>
          </a:p>
        </p:txBody>
      </p:sp>
      <p:sp>
        <p:nvSpPr>
          <p:cNvPr id="46" name="Cubo 45">
            <a:extLst>
              <a:ext uri="{FF2B5EF4-FFF2-40B4-BE49-F238E27FC236}">
                <a16:creationId xmlns:a16="http://schemas.microsoft.com/office/drawing/2014/main" id="{28764337-0ED5-4CCE-AEFC-6A67CD45A40C}"/>
              </a:ext>
              <a:ext uri="{C183D7F6-B498-43B3-948B-1728B52AA6E4}">
                <adec:decorative xmlns:adec="http://schemas.microsoft.com/office/drawing/2017/decorative" xmlns="" val="1"/>
              </a:ext>
            </a:extLst>
          </p:cNvPr>
          <p:cNvSpPr/>
          <p:nvPr/>
        </p:nvSpPr>
        <p:spPr>
          <a:xfrm>
            <a:off x="13756521" y="4773376"/>
            <a:ext cx="1052236" cy="2525141"/>
          </a:xfrm>
          <a:prstGeom prst="cube">
            <a:avLst/>
          </a:prstGeom>
          <a:solidFill>
            <a:srgbClr val="E8CB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88475" rtl="0" eaLnBrk="1" fontAlgn="auto" latinLnBrk="0" hangingPunct="1">
              <a:lnSpc>
                <a:spcPct val="100000"/>
              </a:lnSpc>
              <a:spcBef>
                <a:spcPts val="0"/>
              </a:spcBef>
              <a:spcAft>
                <a:spcPts val="0"/>
              </a:spcAft>
              <a:buClr>
                <a:srgbClr val="000000"/>
              </a:buClr>
              <a:buSzTx/>
              <a:buFontTx/>
              <a:buNone/>
              <a:tabLst/>
              <a:defRPr/>
            </a:pPr>
            <a:endParaRPr kumimoji="0" lang="es-CO" sz="2738" b="0" i="0" u="none" strike="noStrike" kern="0" cap="none" spc="0" normalizeH="0" baseline="0" noProof="0">
              <a:ln>
                <a:noFill/>
              </a:ln>
              <a:solidFill>
                <a:prstClr val="white"/>
              </a:solidFill>
              <a:effectLst/>
              <a:uLnTx/>
              <a:uFillTx/>
              <a:latin typeface="Fira Sans" panose="020B0604020202020204" charset="0"/>
              <a:ea typeface="+mn-ea"/>
              <a:cs typeface="+mn-cs"/>
              <a:sym typeface="Arial"/>
            </a:endParaRPr>
          </a:p>
        </p:txBody>
      </p:sp>
      <p:sp>
        <p:nvSpPr>
          <p:cNvPr id="47" name="Cubo 46">
            <a:extLst>
              <a:ext uri="{FF2B5EF4-FFF2-40B4-BE49-F238E27FC236}">
                <a16:creationId xmlns:a16="http://schemas.microsoft.com/office/drawing/2014/main" id="{F792F06E-9AAA-4B0F-95DC-059B3E5BB04C}"/>
              </a:ext>
              <a:ext uri="{C183D7F6-B498-43B3-948B-1728B52AA6E4}">
                <adec:decorative xmlns:adec="http://schemas.microsoft.com/office/drawing/2017/decorative" xmlns="" val="1"/>
              </a:ext>
            </a:extLst>
          </p:cNvPr>
          <p:cNvSpPr/>
          <p:nvPr/>
        </p:nvSpPr>
        <p:spPr>
          <a:xfrm>
            <a:off x="11936616" y="4644455"/>
            <a:ext cx="1052236" cy="2654064"/>
          </a:xfrm>
          <a:prstGeom prst="cube">
            <a:avLst/>
          </a:prstGeom>
          <a:solidFill>
            <a:srgbClr val="B8C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88475" rtl="0" eaLnBrk="1" fontAlgn="auto" latinLnBrk="0" hangingPunct="1">
              <a:lnSpc>
                <a:spcPct val="100000"/>
              </a:lnSpc>
              <a:spcBef>
                <a:spcPts val="0"/>
              </a:spcBef>
              <a:spcAft>
                <a:spcPts val="0"/>
              </a:spcAft>
              <a:buClr>
                <a:srgbClr val="000000"/>
              </a:buClr>
              <a:buSzTx/>
              <a:buFontTx/>
              <a:buNone/>
              <a:tabLst/>
              <a:defRPr/>
            </a:pPr>
            <a:endParaRPr kumimoji="0" lang="es-CO" sz="2738" b="0" i="0" u="none" strike="noStrike" kern="0" cap="none" spc="0" normalizeH="0" baseline="0" noProof="0">
              <a:ln>
                <a:noFill/>
              </a:ln>
              <a:solidFill>
                <a:prstClr val="white"/>
              </a:solidFill>
              <a:effectLst/>
              <a:uLnTx/>
              <a:uFillTx/>
              <a:latin typeface="Fira Sans" panose="020B0604020202020204" charset="0"/>
              <a:ea typeface="+mn-ea"/>
              <a:cs typeface="+mn-cs"/>
              <a:sym typeface="Arial"/>
            </a:endParaRPr>
          </a:p>
        </p:txBody>
      </p:sp>
      <p:sp>
        <p:nvSpPr>
          <p:cNvPr id="6" name="CuadroTexto 5">
            <a:extLst>
              <a:ext uri="{FF2B5EF4-FFF2-40B4-BE49-F238E27FC236}">
                <a16:creationId xmlns:a16="http://schemas.microsoft.com/office/drawing/2014/main" id="{C422C0A8-57E8-4DEB-B65A-5B54D9741FEC}"/>
              </a:ext>
              <a:ext uri="{C183D7F6-B498-43B3-948B-1728B52AA6E4}">
                <adec:decorative xmlns:adec="http://schemas.microsoft.com/office/drawing/2017/decorative" xmlns="" val="1"/>
              </a:ext>
            </a:extLst>
          </p:cNvPr>
          <p:cNvSpPr txBox="1"/>
          <p:nvPr/>
        </p:nvSpPr>
        <p:spPr>
          <a:xfrm>
            <a:off x="1000263" y="3355838"/>
            <a:ext cx="1324254" cy="523220"/>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prstClr val="black"/>
                </a:solidFill>
                <a:effectLst/>
                <a:uLnTx/>
                <a:uFillTx/>
                <a:latin typeface="Calibri"/>
                <a:ea typeface="+mn-ea"/>
                <a:cs typeface="+mn-cs"/>
              </a:rPr>
              <a:t>78.1%</a:t>
            </a:r>
            <a:endParaRPr kumimoji="0" lang="es-CO" sz="2800" b="1" i="0" u="none" strike="noStrike" kern="1200" cap="none" spc="0" normalizeH="0" baseline="0" noProof="0">
              <a:ln>
                <a:noFill/>
              </a:ln>
              <a:solidFill>
                <a:prstClr val="black"/>
              </a:solidFill>
              <a:effectLst/>
              <a:uLnTx/>
              <a:uFillTx/>
              <a:latin typeface="Calibri"/>
              <a:ea typeface="+mn-ea"/>
              <a:cs typeface="+mn-cs"/>
            </a:endParaRPr>
          </a:p>
        </p:txBody>
      </p:sp>
      <p:sp>
        <p:nvSpPr>
          <p:cNvPr id="48" name="CuadroTexto 47">
            <a:extLst>
              <a:ext uri="{FF2B5EF4-FFF2-40B4-BE49-F238E27FC236}">
                <a16:creationId xmlns:a16="http://schemas.microsoft.com/office/drawing/2014/main" id="{8E3BDA39-80E2-493A-B05A-E5D30E81BF9C}"/>
              </a:ext>
              <a:ext uri="{C183D7F6-B498-43B3-948B-1728B52AA6E4}">
                <adec:decorative xmlns:adec="http://schemas.microsoft.com/office/drawing/2017/decorative" xmlns="" val="1"/>
              </a:ext>
            </a:extLst>
          </p:cNvPr>
          <p:cNvSpPr txBox="1"/>
          <p:nvPr/>
        </p:nvSpPr>
        <p:spPr>
          <a:xfrm>
            <a:off x="2741043" y="3316168"/>
            <a:ext cx="1324254" cy="538609"/>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prstClr val="black"/>
                </a:solidFill>
                <a:effectLst/>
                <a:uLnTx/>
                <a:uFillTx/>
                <a:latin typeface="Calibri"/>
                <a:ea typeface="+mn-ea"/>
                <a:cs typeface="+mn-cs"/>
              </a:rPr>
              <a:t>78,21%</a:t>
            </a:r>
            <a:endParaRPr kumimoji="0" lang="es-CO" sz="2800" b="1" i="0" u="none" strike="noStrike" kern="1200" cap="none" spc="0" normalizeH="0" baseline="0" noProof="0">
              <a:ln>
                <a:noFill/>
              </a:ln>
              <a:solidFill>
                <a:prstClr val="black"/>
              </a:solidFill>
              <a:effectLst/>
              <a:uLnTx/>
              <a:uFillTx/>
              <a:latin typeface="Calibri"/>
              <a:ea typeface="+mn-ea"/>
              <a:cs typeface="+mn-cs"/>
            </a:endParaRPr>
          </a:p>
        </p:txBody>
      </p:sp>
      <p:sp>
        <p:nvSpPr>
          <p:cNvPr id="49" name="CuadroTexto 48">
            <a:extLst>
              <a:ext uri="{FF2B5EF4-FFF2-40B4-BE49-F238E27FC236}">
                <a16:creationId xmlns:a16="http://schemas.microsoft.com/office/drawing/2014/main" id="{6BA1606B-B2C1-41D6-A7D3-5CEFD3F0EDEA}"/>
              </a:ext>
              <a:ext uri="{C183D7F6-B498-43B3-948B-1728B52AA6E4}">
                <adec:decorative xmlns:adec="http://schemas.microsoft.com/office/drawing/2017/decorative" xmlns="" val="1"/>
              </a:ext>
            </a:extLst>
          </p:cNvPr>
          <p:cNvSpPr txBox="1"/>
          <p:nvPr/>
        </p:nvSpPr>
        <p:spPr>
          <a:xfrm>
            <a:off x="4600700" y="2769802"/>
            <a:ext cx="1324254" cy="523220"/>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prstClr val="black"/>
                </a:solidFill>
                <a:effectLst/>
                <a:uLnTx/>
                <a:uFillTx/>
                <a:latin typeface="Calibri"/>
                <a:ea typeface="+mn-ea"/>
                <a:cs typeface="+mn-cs"/>
              </a:rPr>
              <a:t>82,28%</a:t>
            </a:r>
            <a:endParaRPr kumimoji="0" lang="es-CO" sz="2800" b="1" i="0" u="none" strike="noStrike" kern="1200" cap="none" spc="0" normalizeH="0" baseline="0" noProof="0">
              <a:ln>
                <a:noFill/>
              </a:ln>
              <a:solidFill>
                <a:prstClr val="black"/>
              </a:solidFill>
              <a:effectLst/>
              <a:uLnTx/>
              <a:uFillTx/>
              <a:latin typeface="Calibri"/>
              <a:ea typeface="+mn-ea"/>
              <a:cs typeface="+mn-cs"/>
            </a:endParaRPr>
          </a:p>
        </p:txBody>
      </p:sp>
      <p:sp>
        <p:nvSpPr>
          <p:cNvPr id="50" name="CuadroTexto 49">
            <a:extLst>
              <a:ext uri="{FF2B5EF4-FFF2-40B4-BE49-F238E27FC236}">
                <a16:creationId xmlns:a16="http://schemas.microsoft.com/office/drawing/2014/main" id="{C23D7348-44E2-461E-AB60-DA3893D3A18F}"/>
              </a:ext>
              <a:ext uri="{C183D7F6-B498-43B3-948B-1728B52AA6E4}">
                <adec:decorative xmlns:adec="http://schemas.microsoft.com/office/drawing/2017/decorative" xmlns="" val="1"/>
              </a:ext>
            </a:extLst>
          </p:cNvPr>
          <p:cNvSpPr txBox="1"/>
          <p:nvPr/>
        </p:nvSpPr>
        <p:spPr>
          <a:xfrm>
            <a:off x="6466681" y="3312587"/>
            <a:ext cx="1324254" cy="538609"/>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prstClr val="black"/>
                </a:solidFill>
                <a:effectLst/>
                <a:uLnTx/>
                <a:uFillTx/>
                <a:latin typeface="Calibri"/>
                <a:ea typeface="+mn-ea"/>
                <a:cs typeface="+mn-cs"/>
              </a:rPr>
              <a:t>76,48%</a:t>
            </a:r>
            <a:endParaRPr kumimoji="0" lang="es-CO" sz="2800" b="1" i="0" u="none" strike="noStrike" kern="1200" cap="none" spc="0" normalizeH="0" baseline="0" noProof="0">
              <a:ln>
                <a:noFill/>
              </a:ln>
              <a:solidFill>
                <a:prstClr val="black"/>
              </a:solidFill>
              <a:effectLst/>
              <a:uLnTx/>
              <a:uFillTx/>
              <a:latin typeface="Calibri"/>
              <a:ea typeface="+mn-ea"/>
              <a:cs typeface="+mn-cs"/>
            </a:endParaRPr>
          </a:p>
        </p:txBody>
      </p:sp>
      <p:sp>
        <p:nvSpPr>
          <p:cNvPr id="51" name="CuadroTexto 50">
            <a:extLst>
              <a:ext uri="{FF2B5EF4-FFF2-40B4-BE49-F238E27FC236}">
                <a16:creationId xmlns:a16="http://schemas.microsoft.com/office/drawing/2014/main" id="{86EA9377-8770-4579-9204-9CE5B3E30A4E}"/>
              </a:ext>
              <a:ext uri="{C183D7F6-B498-43B3-948B-1728B52AA6E4}">
                <adec:decorative xmlns:adec="http://schemas.microsoft.com/office/drawing/2017/decorative" xmlns="" val="1"/>
              </a:ext>
            </a:extLst>
          </p:cNvPr>
          <p:cNvSpPr txBox="1"/>
          <p:nvPr/>
        </p:nvSpPr>
        <p:spPr>
          <a:xfrm>
            <a:off x="8299644" y="3994199"/>
            <a:ext cx="1324254" cy="523220"/>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prstClr val="black"/>
                </a:solidFill>
                <a:effectLst/>
                <a:uLnTx/>
                <a:uFillTx/>
                <a:latin typeface="Calibri"/>
                <a:ea typeface="+mn-ea"/>
                <a:cs typeface="+mn-cs"/>
              </a:rPr>
              <a:t>66,50%</a:t>
            </a:r>
            <a:endParaRPr kumimoji="0" lang="es-CO" sz="2800" b="1" i="0" u="none" strike="noStrike" kern="1200" cap="none" spc="0" normalizeH="0" baseline="0" noProof="0">
              <a:ln>
                <a:noFill/>
              </a:ln>
              <a:solidFill>
                <a:prstClr val="black"/>
              </a:solidFill>
              <a:effectLst/>
              <a:uLnTx/>
              <a:uFillTx/>
              <a:latin typeface="Calibri"/>
              <a:ea typeface="+mn-ea"/>
              <a:cs typeface="+mn-cs"/>
            </a:endParaRPr>
          </a:p>
        </p:txBody>
      </p:sp>
      <p:sp>
        <p:nvSpPr>
          <p:cNvPr id="52" name="CuadroTexto 51">
            <a:extLst>
              <a:ext uri="{FF2B5EF4-FFF2-40B4-BE49-F238E27FC236}">
                <a16:creationId xmlns:a16="http://schemas.microsoft.com/office/drawing/2014/main" id="{9773B998-35F6-4C0B-90A0-9B9C80EDAAC5}"/>
              </a:ext>
            </a:extLst>
          </p:cNvPr>
          <p:cNvSpPr txBox="1"/>
          <p:nvPr/>
        </p:nvSpPr>
        <p:spPr>
          <a:xfrm>
            <a:off x="9623898" y="3355314"/>
            <a:ext cx="2553557" cy="523220"/>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prstClr val="black"/>
                </a:solidFill>
                <a:effectLst/>
                <a:uLnTx/>
                <a:uFillTx/>
                <a:latin typeface="Calibri"/>
                <a:ea typeface="+mn-ea"/>
                <a:cs typeface="+mn-cs"/>
              </a:rPr>
              <a:t>78,13</a:t>
            </a:r>
            <a:r>
              <a:rPr kumimoji="0" lang="es-CO" sz="2800" b="1" i="0" u="none" strike="noStrike" kern="1200" cap="none" spc="0" normalizeH="0" baseline="0" noProof="0">
                <a:ln>
                  <a:noFill/>
                </a:ln>
                <a:solidFill>
                  <a:prstClr val="black"/>
                </a:solidFill>
                <a:effectLst/>
                <a:uLnTx/>
                <a:uFillTx/>
                <a:latin typeface="Calibri"/>
                <a:ea typeface="+mn-ea"/>
                <a:cs typeface="+mn-cs"/>
              </a:rPr>
              <a:t> %</a:t>
            </a:r>
            <a:endParaRPr kumimoji="0" lang="es-ES" sz="2800" b="1" i="0" u="none" strike="noStrike" kern="1200" cap="none" spc="0" normalizeH="0" baseline="0" noProof="0">
              <a:ln>
                <a:noFill/>
              </a:ln>
              <a:solidFill>
                <a:prstClr val="black"/>
              </a:solidFill>
              <a:effectLst/>
              <a:uLnTx/>
              <a:uFillTx/>
              <a:latin typeface="Calibri"/>
              <a:ea typeface="+mn-ea"/>
              <a:cs typeface="+mn-cs"/>
            </a:endParaRPr>
          </a:p>
        </p:txBody>
      </p:sp>
      <p:sp>
        <p:nvSpPr>
          <p:cNvPr id="53" name="CuadroTexto 52">
            <a:extLst>
              <a:ext uri="{FF2B5EF4-FFF2-40B4-BE49-F238E27FC236}">
                <a16:creationId xmlns:a16="http://schemas.microsoft.com/office/drawing/2014/main" id="{4DC79363-C500-478A-AA7D-D1BD8E700665}"/>
              </a:ext>
            </a:extLst>
          </p:cNvPr>
          <p:cNvSpPr txBox="1"/>
          <p:nvPr/>
        </p:nvSpPr>
        <p:spPr>
          <a:xfrm>
            <a:off x="11853390" y="4053602"/>
            <a:ext cx="1324254" cy="538609"/>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prstClr val="black"/>
                </a:solidFill>
                <a:effectLst/>
                <a:uLnTx/>
                <a:uFillTx/>
                <a:latin typeface="Calibri"/>
                <a:ea typeface="+mn-ea"/>
                <a:cs typeface="+mn-cs"/>
              </a:rPr>
              <a:t>65,07%</a:t>
            </a:r>
            <a:endParaRPr kumimoji="0" lang="es-CO" sz="2800" b="1" i="0" u="none" strike="noStrike" kern="1200" cap="none" spc="0" normalizeH="0" baseline="0" noProof="0">
              <a:ln>
                <a:noFill/>
              </a:ln>
              <a:solidFill>
                <a:prstClr val="black"/>
              </a:solidFill>
              <a:effectLst/>
              <a:uLnTx/>
              <a:uFillTx/>
              <a:latin typeface="Calibri"/>
              <a:ea typeface="+mn-ea"/>
              <a:cs typeface="+mn-cs"/>
            </a:endParaRPr>
          </a:p>
        </p:txBody>
      </p:sp>
      <p:sp>
        <p:nvSpPr>
          <p:cNvPr id="54" name="CuadroTexto 53">
            <a:extLst>
              <a:ext uri="{FF2B5EF4-FFF2-40B4-BE49-F238E27FC236}">
                <a16:creationId xmlns:a16="http://schemas.microsoft.com/office/drawing/2014/main" id="{1000CFD0-4014-47E5-A3CC-A35F468A52CD}"/>
              </a:ext>
            </a:extLst>
          </p:cNvPr>
          <p:cNvSpPr txBox="1"/>
          <p:nvPr/>
        </p:nvSpPr>
        <p:spPr>
          <a:xfrm>
            <a:off x="13620512" y="4024812"/>
            <a:ext cx="1324254" cy="523220"/>
          </a:xfrm>
          <a:prstGeom prst="rect">
            <a:avLst/>
          </a:prstGeom>
          <a:noFill/>
        </p:spPr>
        <p:txBody>
          <a:bodyPr wrap="square" rtlCol="0">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prstClr val="black"/>
                </a:solidFill>
                <a:effectLst/>
                <a:uLnTx/>
                <a:uFillTx/>
                <a:latin typeface="Calibri"/>
                <a:ea typeface="+mn-ea"/>
                <a:cs typeface="+mn-cs"/>
              </a:rPr>
              <a:t>62,64%</a:t>
            </a:r>
            <a:endParaRPr kumimoji="0" lang="es-CO" sz="28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997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 uri="{C183D7F6-B498-43B3-948B-1728B52AA6E4}">
                <adec:decorative xmlns:adec="http://schemas.microsoft.com/office/drawing/2017/decorative" xmlns="" val="1"/>
              </a:ext>
            </a:extLst>
          </p:cNvPr>
          <p:cNvSpPr>
            <a:spLocks noGrp="1"/>
          </p:cNvSpPr>
          <p:nvPr>
            <p:ph type="title" idx="4294967295"/>
          </p:nvPr>
        </p:nvSpPr>
        <p:spPr>
          <a:xfrm>
            <a:off x="9192133" y="214708"/>
            <a:ext cx="605353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a:ln>
                  <a:noFill/>
                </a:ln>
                <a:solidFill>
                  <a:prstClr val="white">
                    <a:lumMod val="50000"/>
                  </a:prstClr>
                </a:solidFill>
                <a:effectLst/>
                <a:uLnTx/>
                <a:uFillTx/>
                <a:latin typeface="Calibri"/>
                <a:ea typeface="+mn-ea"/>
                <a:cs typeface="+mn-cs"/>
              </a:rPr>
              <a:t>Tabla # 2 Indicadores de Impacto    </a:t>
            </a:r>
          </a:p>
        </p:txBody>
      </p:sp>
      <p:sp>
        <p:nvSpPr>
          <p:cNvPr id="10" name="Título 1">
            <a:extLst>
              <a:ext uri="{FF2B5EF4-FFF2-40B4-BE49-F238E27FC236}">
                <a16:creationId xmlns:a16="http://schemas.microsoft.com/office/drawing/2014/main" id="{AA20C9BE-0082-C517-FE8E-769ACAA0464B}"/>
              </a:ext>
              <a:ext uri="{C183D7F6-B498-43B3-948B-1728B52AA6E4}">
                <adec:decorative xmlns:adec="http://schemas.microsoft.com/office/drawing/2017/decorative" xmlns="" val="1"/>
              </a:ext>
            </a:extLst>
          </p:cNvPr>
          <p:cNvSpPr txBox="1">
            <a:spLocks/>
          </p:cNvSpPr>
          <p:nvPr/>
        </p:nvSpPr>
        <p:spPr>
          <a:xfrm>
            <a:off x="522438" y="83875"/>
            <a:ext cx="8861660" cy="850841"/>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a:ln>
                  <a:noFill/>
                </a:ln>
                <a:solidFill>
                  <a:srgbClr val="C00000"/>
                </a:solidFill>
                <a:effectLst/>
                <a:uLnTx/>
                <a:uFillTx/>
                <a:latin typeface="Impact" panose="020B0806030902050204" pitchFamily="34" charset="0"/>
                <a:ea typeface="+mj-ea"/>
                <a:cs typeface="+mj-cs"/>
              </a:rPr>
              <a:t>Plan Estratégico Institucional   </a:t>
            </a:r>
            <a:endParaRPr kumimoji="0" lang="es-CO" sz="4800" b="1" i="0" u="none" strike="noStrike" kern="1200" cap="none" spc="0" normalizeH="0" baseline="0" noProof="0">
              <a:ln>
                <a:noFill/>
              </a:ln>
              <a:solidFill>
                <a:srgbClr val="C00000"/>
              </a:solidFill>
              <a:effectLst/>
              <a:uLnTx/>
              <a:uFillTx/>
              <a:latin typeface="Impact" panose="020B0806030902050204" pitchFamily="34" charset="0"/>
              <a:ea typeface="+mj-ea"/>
              <a:cs typeface="+mj-cs"/>
            </a:endParaRPr>
          </a:p>
        </p:txBody>
      </p:sp>
      <p:sp>
        <p:nvSpPr>
          <p:cNvPr id="13" name="CuadroTexto 12">
            <a:extLst>
              <a:ext uri="{FF2B5EF4-FFF2-40B4-BE49-F238E27FC236}">
                <a16:creationId xmlns:a16="http://schemas.microsoft.com/office/drawing/2014/main" id="{10988F84-6F1C-D60B-163A-C37914A554FA}"/>
              </a:ext>
              <a:ext uri="{C183D7F6-B498-43B3-948B-1728B52AA6E4}">
                <adec:decorative xmlns:adec="http://schemas.microsoft.com/office/drawing/2017/decorative" xmlns="" val="1"/>
              </a:ext>
            </a:extLst>
          </p:cNvPr>
          <p:cNvSpPr txBox="1"/>
          <p:nvPr/>
        </p:nvSpPr>
        <p:spPr>
          <a:xfrm>
            <a:off x="370023" y="1051470"/>
            <a:ext cx="509098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50" b="1"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Tabla 2. Indicadores de Impacto PEI </a:t>
            </a:r>
          </a:p>
        </p:txBody>
      </p:sp>
      <p:graphicFrame>
        <p:nvGraphicFramePr>
          <p:cNvPr id="6" name="Tabla 5">
            <a:extLst>
              <a:ext uri="{FF2B5EF4-FFF2-40B4-BE49-F238E27FC236}">
                <a16:creationId xmlns:a16="http://schemas.microsoft.com/office/drawing/2014/main" id="{2F47ABB9-C12A-B1A6-4856-9A287FEA306C}"/>
              </a:ext>
              <a:ext uri="{C183D7F6-B498-43B3-948B-1728B52AA6E4}">
                <adec:decorative xmlns:adec="http://schemas.microsoft.com/office/drawing/2017/decorative" xmlns="" val="1"/>
              </a:ext>
            </a:extLst>
          </p:cNvPr>
          <p:cNvGraphicFramePr>
            <a:graphicFrameLocks noGrp="1"/>
          </p:cNvGraphicFramePr>
          <p:nvPr/>
        </p:nvGraphicFramePr>
        <p:xfrm>
          <a:off x="174966" y="1279547"/>
          <a:ext cx="15196456" cy="8183463"/>
        </p:xfrm>
        <a:graphic>
          <a:graphicData uri="http://schemas.openxmlformats.org/drawingml/2006/table">
            <a:tbl>
              <a:tblPr firstRow="1" bandRow="1">
                <a:tableStyleId>{5940675A-B579-460E-94D1-54222C63F5DA}</a:tableStyleId>
              </a:tblPr>
              <a:tblGrid>
                <a:gridCol w="2684950">
                  <a:extLst>
                    <a:ext uri="{9D8B030D-6E8A-4147-A177-3AD203B41FA5}">
                      <a16:colId xmlns:a16="http://schemas.microsoft.com/office/drawing/2014/main" val="20000"/>
                    </a:ext>
                  </a:extLst>
                </a:gridCol>
                <a:gridCol w="1691106">
                  <a:extLst>
                    <a:ext uri="{9D8B030D-6E8A-4147-A177-3AD203B41FA5}">
                      <a16:colId xmlns:a16="http://schemas.microsoft.com/office/drawing/2014/main" val="2467252018"/>
                    </a:ext>
                  </a:extLst>
                </a:gridCol>
                <a:gridCol w="3145178">
                  <a:extLst>
                    <a:ext uri="{9D8B030D-6E8A-4147-A177-3AD203B41FA5}">
                      <a16:colId xmlns:a16="http://schemas.microsoft.com/office/drawing/2014/main" val="20001"/>
                    </a:ext>
                  </a:extLst>
                </a:gridCol>
                <a:gridCol w="7675222">
                  <a:extLst>
                    <a:ext uri="{9D8B030D-6E8A-4147-A177-3AD203B41FA5}">
                      <a16:colId xmlns:a16="http://schemas.microsoft.com/office/drawing/2014/main" val="20002"/>
                    </a:ext>
                  </a:extLst>
                </a:gridCol>
              </a:tblGrid>
              <a:tr h="765704">
                <a:tc>
                  <a:txBody>
                    <a:bodyPr/>
                    <a:lstStyle/>
                    <a:p>
                      <a:pPr algn="ctr"/>
                      <a:r>
                        <a:rPr lang="es-CO" sz="1400" b="1">
                          <a:solidFill>
                            <a:schemeClr val="bg1"/>
                          </a:solidFill>
                          <a:latin typeface="Arial Narrow"/>
                        </a:rPr>
                        <a:t>Proyecto</a:t>
                      </a:r>
                      <a:r>
                        <a:rPr lang="es-CO" sz="1400" b="1" baseline="0">
                          <a:solidFill>
                            <a:schemeClr val="bg1"/>
                          </a:solidFill>
                          <a:latin typeface="Arial Narrow"/>
                        </a:rPr>
                        <a:t> Estratégico </a:t>
                      </a:r>
                      <a:endParaRPr lang="es-CO" sz="1400" b="1">
                        <a:solidFill>
                          <a:schemeClr val="bg1"/>
                        </a:solidFill>
                        <a:latin typeface="Arial Narrow" panose="020B0606020202030204" pitchFamily="34" charset="0"/>
                      </a:endParaRPr>
                    </a:p>
                  </a:txBody>
                  <a:tcPr marL="130276" marR="130276" marT="65137" marB="65137" anchor="ctr">
                    <a:solidFill>
                      <a:srgbClr val="C00000"/>
                    </a:solidFill>
                  </a:tcPr>
                </a:tc>
                <a:tc>
                  <a:txBody>
                    <a:bodyPr/>
                    <a:lstStyle/>
                    <a:p>
                      <a:pPr algn="ctr"/>
                      <a:r>
                        <a:rPr lang="es-MX" sz="1400" b="1">
                          <a:solidFill>
                            <a:schemeClr val="bg1"/>
                          </a:solidFill>
                          <a:latin typeface="Arial Narrow"/>
                        </a:rPr>
                        <a:t>Responsables</a:t>
                      </a:r>
                      <a:endParaRPr lang="es-CO" sz="1400" b="1">
                        <a:solidFill>
                          <a:schemeClr val="bg1"/>
                        </a:solidFill>
                        <a:latin typeface="Arial Narrow"/>
                      </a:endParaRPr>
                    </a:p>
                  </a:txBody>
                  <a:tcPr marL="130276" marR="130276" marT="65137" marB="65137" anchor="ctr">
                    <a:solidFill>
                      <a:srgbClr val="C00000"/>
                    </a:solidFill>
                  </a:tcPr>
                </a:tc>
                <a:tc>
                  <a:txBody>
                    <a:bodyPr/>
                    <a:lstStyle/>
                    <a:p>
                      <a:pPr algn="ctr"/>
                      <a:r>
                        <a:rPr lang="es-CO" sz="1400" b="1">
                          <a:solidFill>
                            <a:schemeClr val="bg1"/>
                          </a:solidFill>
                          <a:latin typeface="Arial Narrow"/>
                        </a:rPr>
                        <a:t>Avance del indicador </a:t>
                      </a:r>
                      <a:endParaRPr lang="es-CO" sz="1400" b="1">
                        <a:solidFill>
                          <a:schemeClr val="bg1"/>
                        </a:solidFill>
                        <a:latin typeface="Arial Narrow" panose="020B0606020202030204" pitchFamily="34" charset="0"/>
                      </a:endParaRPr>
                    </a:p>
                  </a:txBody>
                  <a:tcPr marL="130276" marR="130276" marT="65137" marB="65137" anchor="ctr">
                    <a:solidFill>
                      <a:srgbClr val="C00000"/>
                    </a:solidFill>
                  </a:tcPr>
                </a:tc>
                <a:tc>
                  <a:txBody>
                    <a:bodyPr/>
                    <a:lstStyle/>
                    <a:p>
                      <a:pPr algn="ctr"/>
                      <a:r>
                        <a:rPr lang="es-CO" sz="1400" b="1">
                          <a:solidFill>
                            <a:schemeClr val="bg1"/>
                          </a:solidFill>
                          <a:latin typeface="Arial Narrow"/>
                        </a:rPr>
                        <a:t>Observación </a:t>
                      </a:r>
                      <a:endParaRPr lang="es-CO" sz="1400" b="1">
                        <a:solidFill>
                          <a:schemeClr val="bg1"/>
                        </a:solidFill>
                        <a:latin typeface="Arial Narrow" panose="020B0606020202030204" pitchFamily="34" charset="0"/>
                      </a:endParaRPr>
                    </a:p>
                  </a:txBody>
                  <a:tcPr marL="130276" marR="130276" marT="65137" marB="65137" anchor="ctr">
                    <a:solidFill>
                      <a:srgbClr val="C00000"/>
                    </a:solidFill>
                  </a:tcPr>
                </a:tc>
                <a:extLst>
                  <a:ext uri="{0D108BD9-81ED-4DB2-BD59-A6C34878D82A}">
                    <a16:rowId xmlns:a16="http://schemas.microsoft.com/office/drawing/2014/main" val="10000"/>
                  </a:ext>
                </a:extLst>
              </a:tr>
              <a:tr h="2221949">
                <a:tc>
                  <a:txBody>
                    <a:bodyPr/>
                    <a:lstStyle/>
                    <a:p>
                      <a:pPr marL="0" marR="0" lvl="0" indent="0" algn="just" rtl="0" eaLnBrk="1" fontAlgn="auto" latinLnBrk="0" hangingPunct="1">
                        <a:lnSpc>
                          <a:spcPct val="100000"/>
                        </a:lnSpc>
                        <a:spcBef>
                          <a:spcPts val="0"/>
                        </a:spcBef>
                        <a:spcAft>
                          <a:spcPts val="0"/>
                        </a:spcAft>
                        <a:buClrTx/>
                        <a:buSzTx/>
                        <a:buFontTx/>
                        <a:buNone/>
                      </a:pPr>
                      <a:r>
                        <a:rPr lang="es-MX" sz="1500" b="0" i="0" u="none" strike="noStrike">
                          <a:solidFill>
                            <a:schemeClr val="tx1"/>
                          </a:solidFill>
                          <a:effectLst/>
                          <a:latin typeface="Arial Narrow"/>
                        </a:rPr>
                        <a:t>Ejecutar las actividades para gestionar, seguir y controlar toda  la atención de incidentes o emergencias por la UAECOB.</a:t>
                      </a:r>
                      <a:endParaRPr lang="es-ES" sz="1500" b="0" i="0" u="none" strike="noStrike">
                        <a:solidFill>
                          <a:schemeClr val="tx1"/>
                        </a:solidFill>
                        <a:effectLst/>
                        <a:latin typeface="Arial Narrow"/>
                      </a:endParaRPr>
                    </a:p>
                  </a:txBody>
                  <a:tcPr marL="130276" marR="130276" marT="65137" marB="6513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500" b="0" i="0" u="none" strike="noStrike">
                          <a:solidFill>
                            <a:srgbClr val="000000"/>
                          </a:solidFill>
                          <a:effectLst/>
                          <a:latin typeface="Arial Narrow"/>
                        </a:rPr>
                        <a:t>Subdirección Operativa.</a:t>
                      </a:r>
                    </a:p>
                  </a:txBody>
                  <a:tcPr marL="130276" marR="130276" marT="65137" marB="65137" anchor="ctr"/>
                </a:tc>
                <a:tc>
                  <a:txBody>
                    <a:bodyPr/>
                    <a:lstStyle/>
                    <a:p>
                      <a:endParaRPr lang="es-CO" sz="1500">
                        <a:latin typeface="Arial Narrow" panose="020B0606020202030204" pitchFamily="34" charset="0"/>
                      </a:endParaRPr>
                    </a:p>
                  </a:txBody>
                  <a:tcPr marL="130276" marR="130276" marT="65137" marB="65137"/>
                </a:tc>
                <a:tc>
                  <a:txBody>
                    <a:bodyPr/>
                    <a:lstStyle/>
                    <a:p>
                      <a:pPr algn="just"/>
                      <a:r>
                        <a:rPr lang="es-MX" sz="1500">
                          <a:latin typeface="Arial Narrow"/>
                        </a:rPr>
                        <a:t>TERCER TRIMESTRE 2023</a:t>
                      </a:r>
                    </a:p>
                    <a:p>
                      <a:pPr algn="just"/>
                      <a:r>
                        <a:rPr lang="es-MX" sz="1500">
                          <a:latin typeface="Arial Narrow"/>
                        </a:rPr>
                        <a:t>Se realizó seguimiento, gestión y control a la atención de emergencias por parte de la UAECOB, así:</a:t>
                      </a:r>
                    </a:p>
                    <a:p>
                      <a:pPr algn="just"/>
                      <a:r>
                        <a:rPr lang="es-MX" sz="1500">
                          <a:latin typeface="Arial Narrow"/>
                        </a:rPr>
                        <a:t>►Se atendieron 9640 servicios entre JULIO Y SEPTIEMBRE 2023 (reporte mes vencido y acumulado), discriminados así:</a:t>
                      </a:r>
                    </a:p>
                    <a:p>
                      <a:pPr algn="just"/>
                      <a:r>
                        <a:rPr lang="es-MX" sz="1500">
                          <a:latin typeface="Arial Narrow"/>
                        </a:rPr>
                        <a:t>JULIO: 2.949</a:t>
                      </a:r>
                    </a:p>
                    <a:p>
                      <a:pPr algn="just"/>
                      <a:r>
                        <a:rPr lang="es-MX" sz="1500">
                          <a:latin typeface="Arial Narrow"/>
                        </a:rPr>
                        <a:t>AGOSTO:  3.453;</a:t>
                      </a:r>
                    </a:p>
                    <a:p>
                      <a:pPr algn="just"/>
                      <a:r>
                        <a:rPr lang="es-MX" sz="1500">
                          <a:latin typeface="Arial Narrow"/>
                        </a:rPr>
                        <a:t>SEPTIEMBRE: 3.238;</a:t>
                      </a:r>
                      <a:endParaRPr lang="es-CO" sz="1500">
                        <a:latin typeface="Arial Narrow"/>
                      </a:endParaRPr>
                    </a:p>
                  </a:txBody>
                  <a:tcPr marL="130276" marR="130276" marT="65137" marB="65137" anchor="ctr"/>
                </a:tc>
                <a:extLst>
                  <a:ext uri="{0D108BD9-81ED-4DB2-BD59-A6C34878D82A}">
                    <a16:rowId xmlns:a16="http://schemas.microsoft.com/office/drawing/2014/main" val="10001"/>
                  </a:ext>
                </a:extLst>
              </a:tr>
              <a:tr h="2550936">
                <a:tc>
                  <a:txBody>
                    <a:bodyPr/>
                    <a:lstStyle/>
                    <a:p>
                      <a:pPr algn="just"/>
                      <a:r>
                        <a:rPr lang="es-MX" sz="1500">
                          <a:latin typeface="Arial Narrow"/>
                        </a:rPr>
                        <a:t>Habilitar 3 servicios ciudadanos digitales básicos en la UAECOB.</a:t>
                      </a:r>
                      <a:endParaRPr lang="es-CO" sz="1500">
                        <a:latin typeface="Arial Narrow"/>
                      </a:endParaRPr>
                    </a:p>
                  </a:txBody>
                  <a:tcPr marL="130276" marR="130276" marT="65137" marB="65137" anchor="ctr"/>
                </a:tc>
                <a:tc>
                  <a:txBody>
                    <a:bodyPr/>
                    <a:lstStyle/>
                    <a:p>
                      <a:pPr algn="just"/>
                      <a:r>
                        <a:rPr lang="es-MX" sz="1500">
                          <a:latin typeface="Arial Narrow"/>
                        </a:rPr>
                        <a:t>Oficina Asesora de Planeación. </a:t>
                      </a:r>
                      <a:endParaRPr lang="es-CO" sz="1500">
                        <a:latin typeface="Arial Narrow" panose="020B0606020202030204" pitchFamily="34" charset="0"/>
                      </a:endParaRPr>
                    </a:p>
                  </a:txBody>
                  <a:tcPr marL="130276" marR="130276" marT="65137" marB="65137" anchor="ctr"/>
                </a:tc>
                <a:tc>
                  <a:txBody>
                    <a:bodyPr/>
                    <a:lstStyle/>
                    <a:p>
                      <a:endParaRPr lang="es-CO" sz="1500">
                        <a:latin typeface="Arial Narrow" panose="020B0606020202030204" pitchFamily="34" charset="0"/>
                      </a:endParaRPr>
                    </a:p>
                  </a:txBody>
                  <a:tcPr marL="130276" marR="130276" marT="65137" marB="65137"/>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endParaRPr lang="es-ES" sz="1500">
                        <a:solidFill>
                          <a:schemeClr val="tx1"/>
                        </a:solidFill>
                        <a:latin typeface="Arial Narrow" panose="020B0606020202030204" pitchFamily="34" charset="0"/>
                      </a:endParaRPr>
                    </a:p>
                    <a:p>
                      <a:pPr marL="0" marR="0" lvl="0" indent="0" algn="just" defTabSz="1341307" rtl="0" eaLnBrk="1" fontAlgn="auto" latinLnBrk="0" hangingPunct="1">
                        <a:lnSpc>
                          <a:spcPct val="100000"/>
                        </a:lnSpc>
                        <a:spcBef>
                          <a:spcPts val="0"/>
                        </a:spcBef>
                        <a:spcAft>
                          <a:spcPts val="0"/>
                        </a:spcAft>
                        <a:buClrTx/>
                        <a:buSzTx/>
                        <a:buFontTx/>
                        <a:buNone/>
                        <a:tabLst/>
                        <a:defRPr/>
                      </a:pPr>
                      <a:r>
                        <a:rPr lang="es-ES" sz="1500">
                          <a:solidFill>
                            <a:schemeClr val="tx1"/>
                          </a:solidFill>
                          <a:latin typeface="Arial Narrow"/>
                        </a:rPr>
                        <a:t>Se encuentran habilitados, los servicios para la ciudadanía:</a:t>
                      </a:r>
                    </a:p>
                    <a:p>
                      <a:pPr marL="0" marR="0" lvl="0" indent="0" algn="just" rtl="0" eaLnBrk="1" fontAlgn="auto" latinLnBrk="0" hangingPunct="1">
                        <a:lnSpc>
                          <a:spcPct val="100000"/>
                        </a:lnSpc>
                        <a:spcBef>
                          <a:spcPts val="0"/>
                        </a:spcBef>
                        <a:spcAft>
                          <a:spcPts val="0"/>
                        </a:spcAft>
                        <a:buClrTx/>
                        <a:buSzTx/>
                        <a:buFontTx/>
                        <a:buNone/>
                      </a:pPr>
                      <a:r>
                        <a:rPr lang="es-ES" sz="1500">
                          <a:solidFill>
                            <a:srgbClr val="000000"/>
                          </a:solidFill>
                          <a:latin typeface="Arial Narrow"/>
                        </a:rPr>
                        <a:t/>
                      </a:r>
                      <a:br>
                        <a:rPr lang="es-ES" sz="1500">
                          <a:solidFill>
                            <a:srgbClr val="000000"/>
                          </a:solidFill>
                          <a:latin typeface="Arial Narrow"/>
                        </a:rPr>
                      </a:br>
                      <a:r>
                        <a:rPr lang="es-ES" sz="1500" b="1">
                          <a:solidFill>
                            <a:schemeClr val="tx1"/>
                          </a:solidFill>
                          <a:latin typeface="Arial Narrow"/>
                        </a:rPr>
                        <a:t>Portal Web </a:t>
                      </a:r>
                      <a:r>
                        <a:rPr lang="es-ES" sz="1500">
                          <a:solidFill>
                            <a:schemeClr val="tx1"/>
                          </a:solidFill>
                          <a:latin typeface="Arial Narrow"/>
                        </a:rPr>
                        <a:t>: </a:t>
                      </a:r>
                      <a:r>
                        <a:rPr lang="es-ES" sz="1500">
                          <a:solidFill>
                            <a:schemeClr val="tx1"/>
                          </a:solidFill>
                          <a:latin typeface="Arial Narrow"/>
                          <a:hlinkClick r:id="rId3"/>
                        </a:rPr>
                        <a:t>pagina web bomberos Bogotá </a:t>
                      </a:r>
                      <a:endParaRPr lang="es-ES" sz="1500">
                        <a:solidFill>
                          <a:schemeClr val="tx1"/>
                        </a:solidFill>
                        <a:latin typeface="Arial Narrow" panose="020B0606020202030204" pitchFamily="34" charset="0"/>
                      </a:endParaRPr>
                    </a:p>
                    <a:p>
                      <a:pPr marL="0" marR="0" lvl="0" indent="0" algn="just" defTabSz="1341307" rtl="0" eaLnBrk="1" fontAlgn="auto" latinLnBrk="0" hangingPunct="1">
                        <a:lnSpc>
                          <a:spcPct val="100000"/>
                        </a:lnSpc>
                        <a:spcBef>
                          <a:spcPts val="0"/>
                        </a:spcBef>
                        <a:spcAft>
                          <a:spcPts val="0"/>
                        </a:spcAft>
                        <a:buClrTx/>
                        <a:buSzTx/>
                        <a:buFontTx/>
                        <a:buNone/>
                        <a:tabLst/>
                        <a:defRPr/>
                      </a:pPr>
                      <a:r>
                        <a:rPr lang="es-ES" sz="1500" b="1">
                          <a:solidFill>
                            <a:schemeClr val="tx1"/>
                          </a:solidFill>
                          <a:latin typeface="Arial Narrow"/>
                        </a:rPr>
                        <a:t>Portal de </a:t>
                      </a:r>
                      <a:r>
                        <a:rPr lang="es-ES" sz="1500" b="1" err="1">
                          <a:solidFill>
                            <a:schemeClr val="tx1"/>
                          </a:solidFill>
                          <a:latin typeface="Arial Narrow"/>
                        </a:rPr>
                        <a:t>Digiturno</a:t>
                      </a:r>
                      <a:r>
                        <a:rPr lang="es-ES" sz="1500" b="1">
                          <a:solidFill>
                            <a:schemeClr val="tx1"/>
                          </a:solidFill>
                          <a:latin typeface="Arial Narrow"/>
                        </a:rPr>
                        <a:t>- </a:t>
                      </a:r>
                      <a:r>
                        <a:rPr lang="es-ES" sz="1500">
                          <a:solidFill>
                            <a:schemeClr val="tx1"/>
                          </a:solidFill>
                          <a:latin typeface="Arial Narrow"/>
                        </a:rPr>
                        <a:t>Un servicio de atención al ciudadano cumpliendo con los estándares- SIGFILAS-</a:t>
                      </a:r>
                    </a:p>
                    <a:p>
                      <a:pPr marL="0" marR="0" lvl="0" indent="0" algn="just" rtl="0" eaLnBrk="1" fontAlgn="auto" latinLnBrk="0" hangingPunct="1">
                        <a:lnSpc>
                          <a:spcPct val="100000"/>
                        </a:lnSpc>
                        <a:spcBef>
                          <a:spcPts val="0"/>
                        </a:spcBef>
                        <a:spcAft>
                          <a:spcPts val="0"/>
                        </a:spcAft>
                        <a:buClrTx/>
                        <a:buSzTx/>
                        <a:buFontTx/>
                        <a:buNone/>
                      </a:pPr>
                      <a:r>
                        <a:rPr lang="es-ES" sz="1500" b="1">
                          <a:solidFill>
                            <a:schemeClr val="tx1"/>
                          </a:solidFill>
                          <a:latin typeface="Arial Narrow"/>
                        </a:rPr>
                        <a:t>Control </a:t>
                      </a:r>
                      <a:r>
                        <a:rPr lang="es-ES" sz="1500" b="1" err="1">
                          <a:solidFill>
                            <a:schemeClr val="tx1"/>
                          </a:solidFill>
                          <a:latin typeface="Arial Narrow"/>
                        </a:rPr>
                        <a:t>Doc</a:t>
                      </a:r>
                      <a:r>
                        <a:rPr lang="es-ES" sz="1500" b="1">
                          <a:solidFill>
                            <a:schemeClr val="tx1"/>
                          </a:solidFill>
                          <a:latin typeface="Arial Narrow"/>
                        </a:rPr>
                        <a:t> </a:t>
                      </a:r>
                      <a:r>
                        <a:rPr lang="es-ES" sz="1500">
                          <a:solidFill>
                            <a:schemeClr val="tx1"/>
                          </a:solidFill>
                          <a:latin typeface="Arial Narrow"/>
                        </a:rPr>
                        <a:t>"Bogotá te escucha" Integración del gestor documental con Bogotá te escucha </a:t>
                      </a:r>
                      <a:endParaRPr lang="es-MX" sz="1500">
                        <a:solidFill>
                          <a:schemeClr val="tx1"/>
                        </a:solidFill>
                        <a:latin typeface="Arial Narrow" panose="020B0606020202030204" pitchFamily="34" charset="0"/>
                      </a:endParaRPr>
                    </a:p>
                    <a:p>
                      <a:pPr marL="0" marR="0" lvl="0" indent="0" algn="just" defTabSz="1341307" rtl="0" eaLnBrk="1" fontAlgn="auto" latinLnBrk="0" hangingPunct="1">
                        <a:lnSpc>
                          <a:spcPct val="100000"/>
                        </a:lnSpc>
                        <a:spcBef>
                          <a:spcPts val="0"/>
                        </a:spcBef>
                        <a:spcAft>
                          <a:spcPts val="0"/>
                        </a:spcAft>
                        <a:buClrTx/>
                        <a:buSzTx/>
                        <a:buFontTx/>
                        <a:buNone/>
                        <a:tabLst/>
                        <a:defRPr/>
                      </a:pPr>
                      <a:endParaRPr lang="es-ES" sz="1500">
                        <a:solidFill>
                          <a:schemeClr val="tx1"/>
                        </a:solidFill>
                        <a:latin typeface="Arial Narrow" panose="020B0606020202030204" pitchFamily="34" charset="0"/>
                      </a:endParaRPr>
                    </a:p>
                  </a:txBody>
                  <a:tcPr marL="130276" marR="130276" marT="65137" marB="65137" anchor="ctr"/>
                </a:tc>
                <a:extLst>
                  <a:ext uri="{0D108BD9-81ED-4DB2-BD59-A6C34878D82A}">
                    <a16:rowId xmlns:a16="http://schemas.microsoft.com/office/drawing/2014/main" val="10002"/>
                  </a:ext>
                </a:extLst>
              </a:tr>
              <a:tr h="2582508">
                <a:tc>
                  <a:txBody>
                    <a:bodyPr/>
                    <a:lstStyle/>
                    <a:p>
                      <a:pPr marL="0" marR="0" lvl="0" indent="0" algn="just" rtl="0" eaLnBrk="1" fontAlgn="auto" latinLnBrk="0" hangingPunct="1">
                        <a:lnSpc>
                          <a:spcPct val="100000"/>
                        </a:lnSpc>
                        <a:spcBef>
                          <a:spcPts val="0"/>
                        </a:spcBef>
                        <a:spcAft>
                          <a:spcPts val="0"/>
                        </a:spcAft>
                        <a:buClrTx/>
                        <a:buSzTx/>
                        <a:buFontTx/>
                        <a:buNone/>
                      </a:pPr>
                      <a:r>
                        <a:rPr lang="es-MX" sz="1500" b="0" i="0" u="none" strike="noStrike">
                          <a:solidFill>
                            <a:schemeClr val="tx1"/>
                          </a:solidFill>
                          <a:effectLst/>
                          <a:latin typeface="Arial Narrow"/>
                        </a:rPr>
                        <a:t>Implementar  un programa de renovación de equipo menor, herramientas, accesorios y elementos de protección personal para  la UAECOB.</a:t>
                      </a:r>
                      <a:endParaRPr lang="es-ES" sz="1500" b="0" i="0" u="none" strike="noStrike">
                        <a:solidFill>
                          <a:schemeClr val="tx1"/>
                        </a:solidFill>
                        <a:effectLst/>
                        <a:latin typeface="Arial Narrow"/>
                      </a:endParaRPr>
                    </a:p>
                  </a:txBody>
                  <a:tcPr marL="130276" marR="130276" marT="65137" marB="6513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500" b="0" i="0" u="none" strike="noStrike">
                          <a:solidFill>
                            <a:srgbClr val="000000"/>
                          </a:solidFill>
                          <a:effectLst/>
                          <a:latin typeface="Arial Narrow"/>
                        </a:rPr>
                        <a:t>Subdirección Operativa.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500" b="0" i="0" u="none" strike="noStrike">
                        <a:solidFill>
                          <a:srgbClr val="000000"/>
                        </a:solidFill>
                        <a:effectLst/>
                        <a:latin typeface="Arial Narrow" panose="020B0606020202030204" pitchFamily="34" charset="0"/>
                      </a:endParaRPr>
                    </a:p>
                  </a:txBody>
                  <a:tcPr marL="130276" marR="130276" marT="65137" marB="65137" anchor="ctr"/>
                </a:tc>
                <a:tc>
                  <a:txBody>
                    <a:bodyPr/>
                    <a:lstStyle/>
                    <a:p>
                      <a:endParaRPr lang="es-CO" sz="1500">
                        <a:latin typeface="Arial Narrow" panose="020B0606020202030204" pitchFamily="34" charset="0"/>
                      </a:endParaRPr>
                    </a:p>
                  </a:txBody>
                  <a:tcPr marL="130276" marR="130276" marT="65137" marB="65137"/>
                </a:tc>
                <a:tc>
                  <a:txBody>
                    <a:bodyPr/>
                    <a:lstStyle/>
                    <a:p>
                      <a:r>
                        <a:rPr lang="es-MX" sz="1500" kern="1200">
                          <a:solidFill>
                            <a:schemeClr val="tx1"/>
                          </a:solidFill>
                          <a:latin typeface="Arial Narrow" panose="020B0606020202030204" pitchFamily="34" charset="0"/>
                          <a:ea typeface="+mn-ea"/>
                          <a:cs typeface="+mn-cs"/>
                        </a:rPr>
                        <a:t>TERCER TRIMESTRE 2023</a:t>
                      </a:r>
                    </a:p>
                    <a:p>
                      <a:r>
                        <a:rPr lang="es-MX" sz="1500" kern="1200">
                          <a:solidFill>
                            <a:schemeClr val="tx1"/>
                          </a:solidFill>
                          <a:latin typeface="Arial Narrow" panose="020B0606020202030204" pitchFamily="34" charset="0"/>
                          <a:ea typeface="+mn-ea"/>
                          <a:cs typeface="+mn-cs"/>
                        </a:rPr>
                        <a:t>A corte del 30/09/2023,  se realizaron las siguientes actividades:</a:t>
                      </a:r>
                    </a:p>
                    <a:p>
                      <a:r>
                        <a:rPr lang="es-MX" sz="1500" kern="1200">
                          <a:solidFill>
                            <a:schemeClr val="tx1"/>
                          </a:solidFill>
                          <a:latin typeface="Arial Narrow" panose="020B0606020202030204" pitchFamily="34" charset="0"/>
                          <a:ea typeface="+mn-ea"/>
                          <a:cs typeface="+mn-cs"/>
                        </a:rPr>
                        <a:t>►Seguimiento y control a la </a:t>
                      </a:r>
                      <a:r>
                        <a:rPr lang="es-MX" sz="1500" kern="1200" err="1">
                          <a:solidFill>
                            <a:schemeClr val="tx1"/>
                          </a:solidFill>
                          <a:latin typeface="Arial Narrow" panose="020B0606020202030204" pitchFamily="34" charset="0"/>
                          <a:ea typeface="+mn-ea"/>
                          <a:cs typeface="+mn-cs"/>
                        </a:rPr>
                        <a:t>ejecucion</a:t>
                      </a:r>
                      <a:r>
                        <a:rPr lang="es-MX" sz="1500" kern="1200">
                          <a:solidFill>
                            <a:schemeClr val="tx1"/>
                          </a:solidFill>
                          <a:latin typeface="Arial Narrow" panose="020B0606020202030204" pitchFamily="34" charset="0"/>
                          <a:ea typeface="+mn-ea"/>
                          <a:cs typeface="+mn-cs"/>
                        </a:rPr>
                        <a:t> del Plan de Fortalecimiento Operativo, </a:t>
                      </a:r>
                    </a:p>
                    <a:p>
                      <a:r>
                        <a:rPr lang="es-MX" sz="1500" kern="1200">
                          <a:solidFill>
                            <a:schemeClr val="tx1"/>
                          </a:solidFill>
                          <a:latin typeface="Arial Narrow" panose="020B0606020202030204" pitchFamily="34" charset="0"/>
                          <a:ea typeface="+mn-ea"/>
                          <a:cs typeface="+mn-cs"/>
                        </a:rPr>
                        <a:t>►Apoyo en las </a:t>
                      </a:r>
                      <a:r>
                        <a:rPr lang="es-MX" sz="1500" kern="1200" err="1">
                          <a:solidFill>
                            <a:schemeClr val="tx1"/>
                          </a:solidFill>
                          <a:latin typeface="Arial Narrow" panose="020B0606020202030204" pitchFamily="34" charset="0"/>
                          <a:ea typeface="+mn-ea"/>
                          <a:cs typeface="+mn-cs"/>
                        </a:rPr>
                        <a:t>actividaes</a:t>
                      </a:r>
                      <a:r>
                        <a:rPr lang="es-MX" sz="1500" kern="1200">
                          <a:solidFill>
                            <a:schemeClr val="tx1"/>
                          </a:solidFill>
                          <a:latin typeface="Arial Narrow" panose="020B0606020202030204" pitchFamily="34" charset="0"/>
                          <a:ea typeface="+mn-ea"/>
                          <a:cs typeface="+mn-cs"/>
                        </a:rPr>
                        <a:t> de aprovechamiento y bienestar en el proceso de búsqueda y rescate de animales en emergencia del grupo BRAE.</a:t>
                      </a:r>
                    </a:p>
                    <a:p>
                      <a:r>
                        <a:rPr lang="es-MX" sz="1500" kern="1200">
                          <a:solidFill>
                            <a:schemeClr val="tx1"/>
                          </a:solidFill>
                          <a:latin typeface="Arial Narrow" panose="020B0606020202030204" pitchFamily="34" charset="0"/>
                          <a:ea typeface="+mn-ea"/>
                          <a:cs typeface="+mn-cs"/>
                        </a:rPr>
                        <a:t>►Apoyo a la gestión documental  derivadas de las estaciones.</a:t>
                      </a:r>
                    </a:p>
                    <a:p>
                      <a:r>
                        <a:rPr lang="es-MX" sz="1500" kern="1200">
                          <a:solidFill>
                            <a:schemeClr val="tx1"/>
                          </a:solidFill>
                          <a:latin typeface="Arial Narrow" panose="020B0606020202030204" pitchFamily="34" charset="0"/>
                          <a:ea typeface="+mn-ea"/>
                          <a:cs typeface="+mn-cs"/>
                        </a:rPr>
                        <a:t>►Soporte al proceso de comunicaciones en emergencias del Centro de Coordinación y Comunicaciones (C.C.C.).</a:t>
                      </a:r>
                    </a:p>
                    <a:p>
                      <a:r>
                        <a:rPr lang="es-MX" sz="1500" kern="1200">
                          <a:solidFill>
                            <a:schemeClr val="tx1"/>
                          </a:solidFill>
                          <a:latin typeface="Arial Narrow" panose="020B0606020202030204" pitchFamily="34" charset="0"/>
                          <a:ea typeface="+mn-ea"/>
                          <a:cs typeface="+mn-cs"/>
                        </a:rPr>
                        <a:t>►Seguimiento, control y soporte a las actividades de carácter jurídico derivadas del área.</a:t>
                      </a:r>
                    </a:p>
                    <a:p>
                      <a:r>
                        <a:rPr lang="es-MX" sz="1500" kern="1200">
                          <a:solidFill>
                            <a:schemeClr val="tx1"/>
                          </a:solidFill>
                          <a:latin typeface="Arial Narrow" panose="020B0606020202030204" pitchFamily="34" charset="0"/>
                          <a:ea typeface="+mn-ea"/>
                          <a:cs typeface="+mn-cs"/>
                        </a:rPr>
                        <a:t>►Seguimiento, control y soporta a las actividades administrativa y financieras.</a:t>
                      </a:r>
                    </a:p>
                    <a:p>
                      <a:r>
                        <a:rPr lang="es-MX" sz="1500" kern="1200">
                          <a:solidFill>
                            <a:schemeClr val="tx1"/>
                          </a:solidFill>
                          <a:latin typeface="Arial Narrow" panose="020B0606020202030204" pitchFamily="34" charset="0"/>
                          <a:ea typeface="+mn-ea"/>
                          <a:cs typeface="+mn-cs"/>
                        </a:rPr>
                        <a:t>►Seguimiento, control y ejecución  a las actividades técnicas y gestión.</a:t>
                      </a:r>
                      <a:endParaRPr lang="es-ES" sz="1500" kern="1200">
                        <a:solidFill>
                          <a:schemeClr val="tx1"/>
                        </a:solidFill>
                        <a:highlight>
                          <a:srgbClr val="FFFF00"/>
                        </a:highlight>
                        <a:latin typeface="Arial Narrow" panose="020B0606020202030204" pitchFamily="34" charset="0"/>
                        <a:ea typeface="+mn-ea"/>
                        <a:cs typeface="+mn-cs"/>
                      </a:endParaRPr>
                    </a:p>
                  </a:txBody>
                  <a:tcPr marL="130276" marR="130276" marT="65137" marB="65137" anchor="ctr"/>
                </a:tc>
                <a:extLst>
                  <a:ext uri="{0D108BD9-81ED-4DB2-BD59-A6C34878D82A}">
                    <a16:rowId xmlns:a16="http://schemas.microsoft.com/office/drawing/2014/main" val="10003"/>
                  </a:ext>
                </a:extLst>
              </a:tr>
            </a:tbl>
          </a:graphicData>
        </a:graphic>
      </p:graphicFrame>
      <p:sp>
        <p:nvSpPr>
          <p:cNvPr id="15" name="CuadroTexto 14">
            <a:extLst>
              <a:ext uri="{FF2B5EF4-FFF2-40B4-BE49-F238E27FC236}">
                <a16:creationId xmlns:a16="http://schemas.microsoft.com/office/drawing/2014/main" id="{434A24AE-5807-DC9F-E12E-434EAC6FA447}"/>
              </a:ext>
              <a:ext uri="{C183D7F6-B498-43B3-948B-1728B52AA6E4}">
                <adec:decorative xmlns:adec="http://schemas.microsoft.com/office/drawing/2017/decorative" xmlns="" val="1"/>
              </a:ext>
            </a:extLst>
          </p:cNvPr>
          <p:cNvSpPr txBox="1">
            <a:spLocks/>
          </p:cNvSpPr>
          <p:nvPr/>
        </p:nvSpPr>
        <p:spPr>
          <a:xfrm>
            <a:off x="370023" y="9841727"/>
            <a:ext cx="71044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200"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Imagen 2"/>
          <p:cNvPicPr>
            <a:picLocks noChangeAspect="1"/>
          </p:cNvPicPr>
          <p:nvPr/>
        </p:nvPicPr>
        <p:blipFill>
          <a:blip r:embed="rId4"/>
          <a:stretch>
            <a:fillRect/>
          </a:stretch>
        </p:blipFill>
        <p:spPr>
          <a:xfrm>
            <a:off x="4864474" y="2098501"/>
            <a:ext cx="2610012" cy="2073142"/>
          </a:xfrm>
          <a:prstGeom prst="rect">
            <a:avLst/>
          </a:prstGeom>
        </p:spPr>
      </p:pic>
      <p:pic>
        <p:nvPicPr>
          <p:cNvPr id="2" name="Imagen 1">
            <a:extLst>
              <a:ext uri="{FF2B5EF4-FFF2-40B4-BE49-F238E27FC236}">
                <a16:creationId xmlns:a16="http://schemas.microsoft.com/office/drawing/2014/main" id="{AFA02A53-C28D-3F17-D71C-FCC2F716F6C4}"/>
              </a:ext>
            </a:extLst>
          </p:cNvPr>
          <p:cNvPicPr>
            <a:picLocks noChangeAspect="1"/>
          </p:cNvPicPr>
          <p:nvPr/>
        </p:nvPicPr>
        <p:blipFill>
          <a:blip r:embed="rId4"/>
          <a:stretch>
            <a:fillRect/>
          </a:stretch>
        </p:blipFill>
        <p:spPr>
          <a:xfrm>
            <a:off x="4953268" y="7113847"/>
            <a:ext cx="2610012" cy="2073142"/>
          </a:xfrm>
          <a:prstGeom prst="rect">
            <a:avLst/>
          </a:prstGeom>
        </p:spPr>
      </p:pic>
      <p:pic>
        <p:nvPicPr>
          <p:cNvPr id="5" name="Imagen 4">
            <a:extLst>
              <a:ext uri="{FF2B5EF4-FFF2-40B4-BE49-F238E27FC236}">
                <a16:creationId xmlns:a16="http://schemas.microsoft.com/office/drawing/2014/main" id="{8B8AF9BA-6E3D-6045-B98A-C7E2D0A3F153}"/>
              </a:ext>
            </a:extLst>
          </p:cNvPr>
          <p:cNvPicPr>
            <a:picLocks noChangeAspect="1"/>
          </p:cNvPicPr>
          <p:nvPr/>
        </p:nvPicPr>
        <p:blipFill>
          <a:blip r:embed="rId5"/>
          <a:stretch>
            <a:fillRect/>
          </a:stretch>
        </p:blipFill>
        <p:spPr>
          <a:xfrm>
            <a:off x="5215284" y="4296444"/>
            <a:ext cx="2259202" cy="2359760"/>
          </a:xfrm>
          <a:prstGeom prst="rect">
            <a:avLst/>
          </a:prstGeom>
        </p:spPr>
      </p:pic>
    </p:spTree>
    <p:extLst>
      <p:ext uri="{BB962C8B-B14F-4D97-AF65-F5344CB8AC3E}">
        <p14:creationId xmlns:p14="http://schemas.microsoft.com/office/powerpoint/2010/main" val="160776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 uri="{C183D7F6-B498-43B3-948B-1728B52AA6E4}">
                <adec:decorative xmlns:adec="http://schemas.microsoft.com/office/drawing/2017/decorative" xmlns="" val="1"/>
              </a:ext>
            </a:extLst>
          </p:cNvPr>
          <p:cNvSpPr>
            <a:spLocks noGrp="1"/>
          </p:cNvSpPr>
          <p:nvPr>
            <p:ph type="title" idx="4294967295"/>
          </p:nvPr>
        </p:nvSpPr>
        <p:spPr>
          <a:xfrm>
            <a:off x="9364342" y="195236"/>
            <a:ext cx="603081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1462704">
              <a:lnSpc>
                <a:spcPct val="100000"/>
              </a:lnSpc>
              <a:spcBef>
                <a:spcPts val="0"/>
              </a:spcBef>
              <a:defRPr/>
            </a:pPr>
            <a:r>
              <a:rPr kumimoji="0" lang="es-MX" sz="3200" b="0" i="0" u="none" strike="noStrike" kern="1200" cap="none" spc="0" normalizeH="0" baseline="0" noProof="0">
                <a:ln>
                  <a:noFill/>
                </a:ln>
                <a:effectLst/>
                <a:uLnTx/>
                <a:uFillTx/>
                <a:latin typeface="Calibri"/>
                <a:ea typeface="+mn-ea"/>
                <a:cs typeface="+mn-cs"/>
              </a:rPr>
              <a:t>Tabla # 2 Indicadores de Impacto</a:t>
            </a:r>
            <a:r>
              <a:rPr lang="es-MX" sz="3200">
                <a:latin typeface="Calibri"/>
                <a:ea typeface="+mn-ea"/>
                <a:cs typeface="+mn-cs"/>
              </a:rPr>
              <a:t>    </a:t>
            </a:r>
            <a:endParaRPr kumimoji="0" lang="es-MX" sz="32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18" name="Rectángulo 17">
            <a:extLst>
              <a:ext uri="{FF2B5EF4-FFF2-40B4-BE49-F238E27FC236}">
                <a16:creationId xmlns:a16="http://schemas.microsoft.com/office/drawing/2014/main" id="{94002710-A791-3BCA-BB3E-38816068A223}"/>
              </a:ext>
              <a:ext uri="{C183D7F6-B498-43B3-948B-1728B52AA6E4}">
                <adec:decorative xmlns:adec="http://schemas.microsoft.com/office/drawing/2017/decorative" xmlns="" val="1"/>
              </a:ext>
            </a:extLst>
          </p:cNvPr>
          <p:cNvSpPr/>
          <p:nvPr/>
        </p:nvSpPr>
        <p:spPr>
          <a:xfrm>
            <a:off x="466293" y="1020130"/>
            <a:ext cx="32093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1"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Continuación Tabla 2, Indicadores de Impacto PEI </a:t>
            </a:r>
          </a:p>
        </p:txBody>
      </p:sp>
      <p:sp>
        <p:nvSpPr>
          <p:cNvPr id="10" name="Título 1">
            <a:extLst>
              <a:ext uri="{FF2B5EF4-FFF2-40B4-BE49-F238E27FC236}">
                <a16:creationId xmlns:a16="http://schemas.microsoft.com/office/drawing/2014/main" id="{AA20C9BE-0082-C517-FE8E-769ACAA0464B}"/>
              </a:ext>
              <a:ext uri="{C183D7F6-B498-43B3-948B-1728B52AA6E4}">
                <adec:decorative xmlns:adec="http://schemas.microsoft.com/office/drawing/2017/decorative" xmlns="" val="1"/>
              </a:ext>
            </a:extLst>
          </p:cNvPr>
          <p:cNvSpPr txBox="1">
            <a:spLocks/>
          </p:cNvSpPr>
          <p:nvPr/>
        </p:nvSpPr>
        <p:spPr>
          <a:xfrm>
            <a:off x="373540" y="58580"/>
            <a:ext cx="8990802" cy="943174"/>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C00000"/>
                </a:solidFill>
                <a:effectLst/>
                <a:uLnTx/>
                <a:uFillTx/>
                <a:latin typeface="Impact" panose="020B0806030902050204" pitchFamily="34" charset="0"/>
                <a:ea typeface="+mj-ea"/>
                <a:cs typeface="+mj-cs"/>
              </a:rPr>
              <a:t>Plan Estratégico Institucional   </a:t>
            </a:r>
            <a:endParaRPr kumimoji="0" lang="es-CO" sz="5400" b="1" i="0" u="none" strike="noStrike" kern="1200" cap="none" spc="0" normalizeH="0" baseline="0" noProof="0">
              <a:ln>
                <a:noFill/>
              </a:ln>
              <a:solidFill>
                <a:srgbClr val="C00000"/>
              </a:solidFill>
              <a:effectLst/>
              <a:uLnTx/>
              <a:uFillTx/>
              <a:latin typeface="Impact" panose="020B0806030902050204" pitchFamily="34" charset="0"/>
              <a:ea typeface="+mj-ea"/>
              <a:cs typeface="+mj-cs"/>
            </a:endParaRPr>
          </a:p>
        </p:txBody>
      </p:sp>
      <p:graphicFrame>
        <p:nvGraphicFramePr>
          <p:cNvPr id="13" name="Tabla 12">
            <a:extLst>
              <a:ext uri="{FF2B5EF4-FFF2-40B4-BE49-F238E27FC236}">
                <a16:creationId xmlns:a16="http://schemas.microsoft.com/office/drawing/2014/main" id="{06784C6B-7B68-CE7D-A381-24387E4D5423}"/>
              </a:ext>
              <a:ext uri="{C183D7F6-B498-43B3-948B-1728B52AA6E4}">
                <adec:decorative xmlns:adec="http://schemas.microsoft.com/office/drawing/2017/decorative" xmlns="" val="1"/>
              </a:ext>
            </a:extLst>
          </p:cNvPr>
          <p:cNvGraphicFramePr>
            <a:graphicFrameLocks noGrp="1"/>
          </p:cNvGraphicFramePr>
          <p:nvPr/>
        </p:nvGraphicFramePr>
        <p:xfrm>
          <a:off x="331876" y="1276011"/>
          <a:ext cx="14450924" cy="8293277"/>
        </p:xfrm>
        <a:graphic>
          <a:graphicData uri="http://schemas.openxmlformats.org/drawingml/2006/table">
            <a:tbl>
              <a:tblPr firstRow="1" bandRow="1">
                <a:tableStyleId>{5940675A-B579-460E-94D1-54222C63F5DA}</a:tableStyleId>
              </a:tblPr>
              <a:tblGrid>
                <a:gridCol w="2295549">
                  <a:extLst>
                    <a:ext uri="{9D8B030D-6E8A-4147-A177-3AD203B41FA5}">
                      <a16:colId xmlns:a16="http://schemas.microsoft.com/office/drawing/2014/main" val="20000"/>
                    </a:ext>
                  </a:extLst>
                </a:gridCol>
                <a:gridCol w="2622794">
                  <a:extLst>
                    <a:ext uri="{9D8B030D-6E8A-4147-A177-3AD203B41FA5}">
                      <a16:colId xmlns:a16="http://schemas.microsoft.com/office/drawing/2014/main" val="1673358718"/>
                    </a:ext>
                  </a:extLst>
                </a:gridCol>
                <a:gridCol w="3810662">
                  <a:extLst>
                    <a:ext uri="{9D8B030D-6E8A-4147-A177-3AD203B41FA5}">
                      <a16:colId xmlns:a16="http://schemas.microsoft.com/office/drawing/2014/main" val="20001"/>
                    </a:ext>
                  </a:extLst>
                </a:gridCol>
                <a:gridCol w="5721919">
                  <a:extLst>
                    <a:ext uri="{9D8B030D-6E8A-4147-A177-3AD203B41FA5}">
                      <a16:colId xmlns:a16="http://schemas.microsoft.com/office/drawing/2014/main" val="20002"/>
                    </a:ext>
                  </a:extLst>
                </a:gridCol>
              </a:tblGrid>
              <a:tr h="825978">
                <a:tc>
                  <a:txBody>
                    <a:bodyPr/>
                    <a:lstStyle/>
                    <a:p>
                      <a:pPr algn="ctr"/>
                      <a:r>
                        <a:rPr lang="es-MX" sz="2000" b="1">
                          <a:solidFill>
                            <a:schemeClr val="bg1"/>
                          </a:solidFill>
                          <a:latin typeface="Arial Narrow" panose="020B0606020202030204" pitchFamily="34" charset="0"/>
                        </a:rPr>
                        <a:t>Proyecto Estratégico</a:t>
                      </a:r>
                      <a:endParaRPr lang="es-CO" sz="2000" b="1">
                        <a:solidFill>
                          <a:schemeClr val="bg1"/>
                        </a:solidFill>
                        <a:latin typeface="Arial Narrow" panose="020B0606020202030204" pitchFamily="34" charset="0"/>
                      </a:endParaRPr>
                    </a:p>
                  </a:txBody>
                  <a:tcPr marL="140921" marR="140921" marT="70462" marB="70462" anchor="ctr">
                    <a:solidFill>
                      <a:srgbClr val="C00000"/>
                    </a:solidFill>
                  </a:tcPr>
                </a:tc>
                <a:tc>
                  <a:txBody>
                    <a:bodyPr/>
                    <a:lstStyle/>
                    <a:p>
                      <a:pPr algn="ctr"/>
                      <a:r>
                        <a:rPr lang="es-MX" sz="2000" b="1">
                          <a:solidFill>
                            <a:schemeClr val="bg1"/>
                          </a:solidFill>
                          <a:latin typeface="Arial Narrow" panose="020B0606020202030204" pitchFamily="34" charset="0"/>
                        </a:rPr>
                        <a:t>Responsable (s)</a:t>
                      </a:r>
                      <a:endParaRPr lang="es-CO" sz="2000" b="1">
                        <a:solidFill>
                          <a:schemeClr val="bg1"/>
                        </a:solidFill>
                        <a:latin typeface="Arial Narrow" panose="020B0606020202030204" pitchFamily="34" charset="0"/>
                      </a:endParaRPr>
                    </a:p>
                  </a:txBody>
                  <a:tcPr marL="140921" marR="140921" marT="70462" marB="70462" anchor="ctr">
                    <a:solidFill>
                      <a:srgbClr val="C00000"/>
                    </a:solidFill>
                  </a:tcPr>
                </a:tc>
                <a:tc>
                  <a:txBody>
                    <a:bodyPr/>
                    <a:lstStyle/>
                    <a:p>
                      <a:pPr algn="ctr"/>
                      <a:r>
                        <a:rPr lang="es-CO" sz="2000" b="1">
                          <a:solidFill>
                            <a:schemeClr val="bg1"/>
                          </a:solidFill>
                          <a:latin typeface="Arial Narrow" panose="020B0606020202030204" pitchFamily="34" charset="0"/>
                        </a:rPr>
                        <a:t>Avance </a:t>
                      </a:r>
                    </a:p>
                  </a:txBody>
                  <a:tcPr marL="140921" marR="140921" marT="70462" marB="70462" anchor="ctr">
                    <a:solidFill>
                      <a:srgbClr val="C00000"/>
                    </a:solidFill>
                  </a:tcPr>
                </a:tc>
                <a:tc>
                  <a:txBody>
                    <a:bodyPr/>
                    <a:lstStyle/>
                    <a:p>
                      <a:pPr algn="ctr"/>
                      <a:r>
                        <a:rPr lang="es-CO" sz="2000" b="1">
                          <a:solidFill>
                            <a:schemeClr val="bg1"/>
                          </a:solidFill>
                          <a:latin typeface="Arial Narrow" panose="020B0606020202030204" pitchFamily="34" charset="0"/>
                        </a:rPr>
                        <a:t>Observación </a:t>
                      </a:r>
                    </a:p>
                  </a:txBody>
                  <a:tcPr marL="140921" marR="140921" marT="70462" marB="70462" anchor="ctr">
                    <a:solidFill>
                      <a:srgbClr val="C00000"/>
                    </a:solidFill>
                  </a:tcPr>
                </a:tc>
                <a:extLst>
                  <a:ext uri="{0D108BD9-81ED-4DB2-BD59-A6C34878D82A}">
                    <a16:rowId xmlns:a16="http://schemas.microsoft.com/office/drawing/2014/main" val="10000"/>
                  </a:ext>
                </a:extLst>
              </a:tr>
              <a:tr h="2436518">
                <a:tc>
                  <a:txBody>
                    <a:bodyPr/>
                    <a:lstStyle/>
                    <a:p>
                      <a:pPr algn="just"/>
                      <a:r>
                        <a:rPr lang="es-MX" sz="1500">
                          <a:solidFill>
                            <a:schemeClr val="tx1"/>
                          </a:solidFill>
                          <a:latin typeface="Arial Narrow" panose="020B0606020202030204" pitchFamily="34" charset="0"/>
                        </a:rPr>
                        <a:t>Implementar  un programa de renovación de vehículos para la Unidad Administrativa Cuerpo Oficial de Bomberos de Bogotá.</a:t>
                      </a:r>
                      <a:endParaRPr lang="es-CO" sz="1500">
                        <a:solidFill>
                          <a:schemeClr val="tx1"/>
                        </a:solidFill>
                        <a:latin typeface="Arial Narrow" panose="020B0606020202030204" pitchFamily="34" charset="0"/>
                      </a:endParaRPr>
                    </a:p>
                  </a:txBody>
                  <a:tcPr marL="140921" marR="140921" marT="70462" marB="70462" anchor="ctr"/>
                </a:tc>
                <a:tc>
                  <a:txBody>
                    <a:bodyPr/>
                    <a:lstStyle/>
                    <a:p>
                      <a:pPr algn="just"/>
                      <a:r>
                        <a:rPr lang="es-MX" sz="1500">
                          <a:latin typeface="Arial Narrow" panose="020B0606020202030204" pitchFamily="34" charset="0"/>
                        </a:rPr>
                        <a:t>Subdirección Operativa-</a:t>
                      </a:r>
                      <a:endParaRPr lang="es-CO" sz="1500">
                        <a:latin typeface="Arial Narrow" panose="020B0606020202030204" pitchFamily="34" charset="0"/>
                      </a:endParaRPr>
                    </a:p>
                  </a:txBody>
                  <a:tcPr marL="140921" marR="140921" marT="70462" marB="70462" anchor="ctr"/>
                </a:tc>
                <a:tc>
                  <a:txBody>
                    <a:bodyPr/>
                    <a:lstStyle/>
                    <a:p>
                      <a:endParaRPr lang="es-CO" sz="1500">
                        <a:latin typeface="Arial Narrow" panose="020B0606020202030204" pitchFamily="34" charset="0"/>
                      </a:endParaRPr>
                    </a:p>
                  </a:txBody>
                  <a:tcPr marL="140921" marR="140921" marT="70462" marB="70462"/>
                </a:tc>
                <a:tc>
                  <a:txBody>
                    <a:bodyPr/>
                    <a:lstStyle/>
                    <a:p>
                      <a:pPr algn="just" fontAlgn="ctr"/>
                      <a:r>
                        <a:rPr lang="es-MX" sz="1500" kern="1200" baseline="0">
                          <a:solidFill>
                            <a:schemeClr val="tx1"/>
                          </a:solidFill>
                          <a:latin typeface="Arial Narrow" panose="020B0606020202030204" pitchFamily="34" charset="0"/>
                          <a:ea typeface="+mn-ea"/>
                          <a:cs typeface="+mn-cs"/>
                        </a:rPr>
                        <a:t>TERCER TRIMESTRE 2023</a:t>
                      </a:r>
                    </a:p>
                    <a:p>
                      <a:pPr algn="just" fontAlgn="ctr"/>
                      <a:r>
                        <a:rPr lang="es-MX" sz="1500" kern="1200" baseline="0">
                          <a:solidFill>
                            <a:schemeClr val="tx1"/>
                          </a:solidFill>
                          <a:latin typeface="Arial Narrow" panose="020B0606020202030204" pitchFamily="34" charset="0"/>
                          <a:ea typeface="+mn-ea"/>
                          <a:cs typeface="+mn-cs"/>
                        </a:rPr>
                        <a:t>La supervisión ha realizado contacto permanente con el contratista para supervisar el avance del proyecto de construcción y ensamble de las unidades vehiculares adquiridas por la Entidad, a lo cual se indicó un  60% de avance al corte del periodo, se continua en contacto permanente para el seguimiento respectivo al contratista.</a:t>
                      </a:r>
                    </a:p>
                    <a:p>
                      <a:pPr algn="just" fontAlgn="ctr"/>
                      <a:endParaRPr lang="es-MX" sz="1500" kern="1200" baseline="0">
                        <a:solidFill>
                          <a:schemeClr val="tx1"/>
                        </a:solidFill>
                        <a:latin typeface="Arial Narrow" panose="020B0606020202030204" pitchFamily="34" charset="0"/>
                        <a:ea typeface="+mn-ea"/>
                        <a:cs typeface="+mn-cs"/>
                      </a:endParaRPr>
                    </a:p>
                  </a:txBody>
                  <a:tcPr marL="13283" marR="13283" marT="13283" marB="63760" anchor="ctr"/>
                </a:tc>
                <a:extLst>
                  <a:ext uri="{0D108BD9-81ED-4DB2-BD59-A6C34878D82A}">
                    <a16:rowId xmlns:a16="http://schemas.microsoft.com/office/drawing/2014/main" val="10001"/>
                  </a:ext>
                </a:extLst>
              </a:tr>
              <a:tr h="2688213">
                <a:tc>
                  <a:txBody>
                    <a:bodyPr/>
                    <a:lstStyle/>
                    <a:p>
                      <a:pPr algn="just"/>
                      <a:r>
                        <a:rPr lang="es-MX" sz="1500">
                          <a:solidFill>
                            <a:schemeClr val="tx1"/>
                          </a:solidFill>
                          <a:latin typeface="Arial Narrow" panose="020B0606020202030204" pitchFamily="34" charset="0"/>
                        </a:rPr>
                        <a:t>Implementar 100 % del plan de gestión de riesgo para los procesos de conocimiento y reducción en incendios, incidentes con materiales peligrosos y escenarios de riesgos.</a:t>
                      </a:r>
                      <a:endParaRPr lang="es-CO" sz="1500">
                        <a:solidFill>
                          <a:schemeClr val="tx1"/>
                        </a:solidFill>
                        <a:latin typeface="Arial Narrow" panose="020B0606020202030204" pitchFamily="34" charset="0"/>
                      </a:endParaRPr>
                    </a:p>
                  </a:txBody>
                  <a:tcPr marL="140921" marR="140921" marT="70462" marB="70462" anchor="ctr"/>
                </a:tc>
                <a:tc>
                  <a:txBody>
                    <a:bodyPr/>
                    <a:lstStyle/>
                    <a:p>
                      <a:pPr algn="l"/>
                      <a:r>
                        <a:rPr lang="es-MX" sz="1500">
                          <a:latin typeface="Arial Narrow" panose="020B0606020202030204" pitchFamily="34" charset="0"/>
                        </a:rPr>
                        <a:t>Subdirección de Gestión del Riesgo </a:t>
                      </a:r>
                      <a:endParaRPr lang="es-CO" sz="1500">
                        <a:latin typeface="Arial Narrow" panose="020B0606020202030204" pitchFamily="34" charset="0"/>
                      </a:endParaRPr>
                    </a:p>
                  </a:txBody>
                  <a:tcPr marL="140921" marR="140921" marT="70462" marB="70462" anchor="ctr"/>
                </a:tc>
                <a:tc>
                  <a:txBody>
                    <a:bodyPr/>
                    <a:lstStyle/>
                    <a:p>
                      <a:endParaRPr lang="es-CO" sz="1500">
                        <a:latin typeface="Arial Narrow" panose="020B0606020202030204" pitchFamily="34" charset="0"/>
                      </a:endParaRPr>
                    </a:p>
                  </a:txBody>
                  <a:tcPr marL="140921" marR="140921" marT="70462" marB="70462"/>
                </a:tc>
                <a:tc>
                  <a:txBody>
                    <a:bodyPr/>
                    <a:lstStyle/>
                    <a:p>
                      <a:pPr algn="just"/>
                      <a:r>
                        <a:rPr lang="es-ES" sz="1500" b="0" baseline="0">
                          <a:solidFill>
                            <a:schemeClr val="tx1"/>
                          </a:solidFill>
                          <a:latin typeface="Arial Narrow" panose="020B0606020202030204" pitchFamily="34" charset="0"/>
                        </a:rPr>
                        <a:t>En los meses de Julio, Agosto, Septiembre  No se han presentado incendios provocados de manera antrópica en los polígonos impactados por el programa mi casa segura “mi casa sin incendios.</a:t>
                      </a:r>
                      <a:br>
                        <a:rPr lang="es-ES" sz="1500" b="0" baseline="0">
                          <a:solidFill>
                            <a:schemeClr val="tx1"/>
                          </a:solidFill>
                          <a:latin typeface="Arial Narrow" panose="020B0606020202030204" pitchFamily="34" charset="0"/>
                        </a:rPr>
                      </a:br>
                      <a:endParaRPr lang="es-ES" sz="1500" b="0" baseline="0">
                        <a:solidFill>
                          <a:schemeClr val="tx1"/>
                        </a:solidFill>
                        <a:latin typeface="Arial Narrow" panose="020B0606020202030204" pitchFamily="34" charset="0"/>
                      </a:endParaRPr>
                    </a:p>
                    <a:p>
                      <a:pPr algn="just"/>
                      <a:r>
                        <a:rPr lang="es-ES" sz="1500" b="0" baseline="0">
                          <a:solidFill>
                            <a:schemeClr val="tx1"/>
                          </a:solidFill>
                          <a:latin typeface="Arial Narrow" panose="020B0606020202030204" pitchFamily="34" charset="0"/>
                        </a:rPr>
                        <a:t>En el tercer trimestre se realzaron el 100% de las solicitudes radicadas durante el mes, realizando 760 conceptos técnicos en el mes de julio </a:t>
                      </a:r>
                    </a:p>
                    <a:p>
                      <a:pPr algn="just"/>
                      <a:r>
                        <a:rPr lang="es-ES" sz="1500" b="0" baseline="0">
                          <a:solidFill>
                            <a:schemeClr val="tx1"/>
                          </a:solidFill>
                          <a:latin typeface="Arial Narrow" panose="020B0606020202030204" pitchFamily="34" charset="0"/>
                        </a:rPr>
                        <a:t>2357 conceptos técnicos en agosto y 1314 conceptos técnicos  en septiembre </a:t>
                      </a:r>
                    </a:p>
                  </a:txBody>
                  <a:tcPr marL="140921" marR="140921" marT="70462" marB="70462" anchor="ctr"/>
                </a:tc>
                <a:extLst>
                  <a:ext uri="{0D108BD9-81ED-4DB2-BD59-A6C34878D82A}">
                    <a16:rowId xmlns:a16="http://schemas.microsoft.com/office/drawing/2014/main" val="10003"/>
                  </a:ext>
                </a:extLst>
              </a:tr>
              <a:tr h="2342568">
                <a:tc>
                  <a:txBody>
                    <a:bodyPr/>
                    <a:lstStyle/>
                    <a:p>
                      <a:pPr algn="just"/>
                      <a:r>
                        <a:rPr lang="es-ES" sz="1500">
                          <a:solidFill>
                            <a:schemeClr val="tx1"/>
                          </a:solidFill>
                          <a:latin typeface="Arial Narrow" panose="020B0606020202030204" pitchFamily="34" charset="0"/>
                        </a:rPr>
                        <a:t>Implementar 100 % De Un Programa De Suministros Y Consumibles Para La Atención</a:t>
                      </a:r>
                      <a:r>
                        <a:rPr lang="es-ES" sz="1500" baseline="0">
                          <a:solidFill>
                            <a:schemeClr val="tx1"/>
                          </a:solidFill>
                          <a:latin typeface="Arial Narrow" panose="020B0606020202030204" pitchFamily="34" charset="0"/>
                        </a:rPr>
                        <a:t> </a:t>
                      </a:r>
                      <a:r>
                        <a:rPr lang="es-ES" sz="1500">
                          <a:solidFill>
                            <a:schemeClr val="tx1"/>
                          </a:solidFill>
                          <a:latin typeface="Arial Narrow" panose="020B0606020202030204" pitchFamily="34" charset="0"/>
                        </a:rPr>
                        <a:t>De Emergencias En La UAECOB</a:t>
                      </a:r>
                      <a:r>
                        <a:rPr lang="es-CO" sz="1500">
                          <a:solidFill>
                            <a:schemeClr val="tx1"/>
                          </a:solidFill>
                          <a:latin typeface="Arial Narrow" panose="020B0606020202030204" pitchFamily="34" charset="0"/>
                        </a:rPr>
                        <a:t>.</a:t>
                      </a:r>
                      <a:endParaRPr lang="es-ES" sz="1500">
                        <a:solidFill>
                          <a:schemeClr val="tx1"/>
                        </a:solidFill>
                        <a:latin typeface="Arial Narrow" panose="020B0606020202030204" pitchFamily="34" charset="0"/>
                      </a:endParaRPr>
                    </a:p>
                  </a:txBody>
                  <a:tcPr marL="140921" marR="140921" marT="70462" marB="70462" anchor="ctr"/>
                </a:tc>
                <a:tc>
                  <a:txBody>
                    <a:bodyPr/>
                    <a:lstStyle/>
                    <a:p>
                      <a:pPr algn="l"/>
                      <a:r>
                        <a:rPr lang="es-CO" sz="1500">
                          <a:latin typeface="Arial Narrow" panose="020B0606020202030204" pitchFamily="34" charset="0"/>
                        </a:rPr>
                        <a:t>Subdirección Logística </a:t>
                      </a:r>
                    </a:p>
                  </a:txBody>
                  <a:tcPr marL="140921" marR="140921" marT="70462" marB="70462" anchor="ctr"/>
                </a:tc>
                <a:tc>
                  <a:txBody>
                    <a:bodyPr/>
                    <a:lstStyle/>
                    <a:p>
                      <a:endParaRPr lang="es-CO" sz="1500">
                        <a:latin typeface="Arial Narrow" panose="020B0606020202030204" pitchFamily="34" charset="0"/>
                      </a:endParaRPr>
                    </a:p>
                  </a:txBody>
                  <a:tcPr marL="140921" marR="140921" marT="70462" marB="70462"/>
                </a:tc>
                <a:tc>
                  <a:txBody>
                    <a:bodyPr/>
                    <a:lstStyle/>
                    <a:p>
                      <a:pPr algn="just"/>
                      <a:r>
                        <a:rPr lang="es-ES" sz="1500" b="0" kern="1200" baseline="0">
                          <a:solidFill>
                            <a:schemeClr val="tx1"/>
                          </a:solidFill>
                          <a:latin typeface="Arial Narrow" panose="020B0606020202030204" pitchFamily="34" charset="0"/>
                          <a:ea typeface="+mn-ea"/>
                          <a:cs typeface="+mn-cs"/>
                        </a:rPr>
                        <a:t>Durante el mes de septiembre, se adelantaron gestiones contractuales de los procesos  de raciones y de abejas. Sin embargo se estima adjudicación en el mes de octubre de 2023</a:t>
                      </a:r>
                    </a:p>
                  </a:txBody>
                  <a:tcPr marL="140921" marR="140921" marT="70462" marB="70462" anchor="ctr"/>
                </a:tc>
                <a:extLst>
                  <a:ext uri="{0D108BD9-81ED-4DB2-BD59-A6C34878D82A}">
                    <a16:rowId xmlns:a16="http://schemas.microsoft.com/office/drawing/2014/main" val="3328294509"/>
                  </a:ext>
                </a:extLst>
              </a:tr>
            </a:tbl>
          </a:graphicData>
        </a:graphic>
      </p:graphicFrame>
      <p:sp>
        <p:nvSpPr>
          <p:cNvPr id="19" name="CuadroTexto 18">
            <a:extLst>
              <a:ext uri="{FF2B5EF4-FFF2-40B4-BE49-F238E27FC236}">
                <a16:creationId xmlns:a16="http://schemas.microsoft.com/office/drawing/2014/main" id="{8F575F15-FB37-B106-5FAD-647B8068CEEF}"/>
              </a:ext>
              <a:ext uri="{C183D7F6-B498-43B3-948B-1728B52AA6E4}">
                <adec:decorative xmlns:adec="http://schemas.microsoft.com/office/drawing/2017/decorative" xmlns="" val="1"/>
              </a:ext>
            </a:extLst>
          </p:cNvPr>
          <p:cNvSpPr txBox="1"/>
          <p:nvPr/>
        </p:nvSpPr>
        <p:spPr>
          <a:xfrm>
            <a:off x="443658" y="9759450"/>
            <a:ext cx="71044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200"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E1BD1608-BD0B-E23A-87C9-E9A654CEF376}"/>
              </a:ext>
              <a:ext uri="{C183D7F6-B498-43B3-948B-1728B52AA6E4}">
                <adec:decorative xmlns:adec="http://schemas.microsoft.com/office/drawing/2017/decorative" xmlns=""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894" t="43584" r="46070" b="44487"/>
          <a:stretch/>
        </p:blipFill>
        <p:spPr>
          <a:xfrm>
            <a:off x="13985275" y="3876157"/>
            <a:ext cx="528033" cy="440936"/>
          </a:xfrm>
          <a:prstGeom prst="rect">
            <a:avLst/>
          </a:prstGeom>
        </p:spPr>
      </p:pic>
      <p:pic>
        <p:nvPicPr>
          <p:cNvPr id="2" name="Imagen 1"/>
          <p:cNvPicPr>
            <a:picLocks noChangeAspect="1"/>
          </p:cNvPicPr>
          <p:nvPr/>
        </p:nvPicPr>
        <p:blipFill>
          <a:blip r:embed="rId3"/>
          <a:stretch>
            <a:fillRect/>
          </a:stretch>
        </p:blipFill>
        <p:spPr>
          <a:xfrm>
            <a:off x="5562209" y="4673600"/>
            <a:ext cx="3276991" cy="2384974"/>
          </a:xfrm>
          <a:prstGeom prst="rect">
            <a:avLst/>
          </a:prstGeom>
        </p:spPr>
      </p:pic>
      <p:pic>
        <p:nvPicPr>
          <p:cNvPr id="5" name="Imagen 4"/>
          <p:cNvPicPr>
            <a:picLocks noChangeAspect="1"/>
          </p:cNvPicPr>
          <p:nvPr/>
        </p:nvPicPr>
        <p:blipFill>
          <a:blip r:embed="rId4"/>
          <a:stretch>
            <a:fillRect/>
          </a:stretch>
        </p:blipFill>
        <p:spPr>
          <a:xfrm>
            <a:off x="5487415" y="7248736"/>
            <a:ext cx="3426577" cy="2299180"/>
          </a:xfrm>
          <a:prstGeom prst="rect">
            <a:avLst/>
          </a:prstGeom>
        </p:spPr>
      </p:pic>
      <p:pic>
        <p:nvPicPr>
          <p:cNvPr id="6" name="Imagen 5">
            <a:extLst>
              <a:ext uri="{FF2B5EF4-FFF2-40B4-BE49-F238E27FC236}">
                <a16:creationId xmlns:a16="http://schemas.microsoft.com/office/drawing/2014/main" id="{88BD06C9-6DF9-5E32-0552-18DC64B3C4C3}"/>
              </a:ext>
            </a:extLst>
          </p:cNvPr>
          <p:cNvPicPr>
            <a:picLocks noChangeAspect="1"/>
          </p:cNvPicPr>
          <p:nvPr/>
        </p:nvPicPr>
        <p:blipFill>
          <a:blip r:embed="rId5"/>
          <a:stretch>
            <a:fillRect/>
          </a:stretch>
        </p:blipFill>
        <p:spPr>
          <a:xfrm>
            <a:off x="5987689" y="2171930"/>
            <a:ext cx="2491292" cy="2311508"/>
          </a:xfrm>
          <a:prstGeom prst="rect">
            <a:avLst/>
          </a:prstGeom>
        </p:spPr>
      </p:pic>
    </p:spTree>
    <p:extLst>
      <p:ext uri="{BB962C8B-B14F-4D97-AF65-F5344CB8AC3E}">
        <p14:creationId xmlns:p14="http://schemas.microsoft.com/office/powerpoint/2010/main" val="10431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CC151ADB-47CF-79D8-DFE8-508DA30A89D1}"/>
              </a:ext>
              <a:ext uri="{C183D7F6-B498-43B3-948B-1728B52AA6E4}">
                <adec:decorative xmlns:adec="http://schemas.microsoft.com/office/drawing/2017/decorative" xmlns="" val="1"/>
              </a:ext>
            </a:extLst>
          </p:cNvPr>
          <p:cNvSpPr/>
          <p:nvPr/>
        </p:nvSpPr>
        <p:spPr>
          <a:xfrm>
            <a:off x="391342" y="990150"/>
            <a:ext cx="301980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Continuación Tabla 2, Indicadores de Impacto PEI </a:t>
            </a:r>
          </a:p>
        </p:txBody>
      </p:sp>
      <p:graphicFrame>
        <p:nvGraphicFramePr>
          <p:cNvPr id="9" name="Tabla 8">
            <a:extLst>
              <a:ext uri="{FF2B5EF4-FFF2-40B4-BE49-F238E27FC236}">
                <a16:creationId xmlns:a16="http://schemas.microsoft.com/office/drawing/2014/main" id="{5A00943D-4E3D-F84A-E85B-0435C4E2C561}"/>
              </a:ext>
              <a:ext uri="{C183D7F6-B498-43B3-948B-1728B52AA6E4}">
                <adec:decorative xmlns:adec="http://schemas.microsoft.com/office/drawing/2017/decorative" xmlns="" val="1"/>
              </a:ext>
            </a:extLst>
          </p:cNvPr>
          <p:cNvGraphicFramePr>
            <a:graphicFrameLocks noGrp="1"/>
          </p:cNvGraphicFramePr>
          <p:nvPr>
            <p:extLst>
              <p:ext uri="{D42A27DB-BD31-4B8C-83A1-F6EECF244321}">
                <p14:modId xmlns:p14="http://schemas.microsoft.com/office/powerpoint/2010/main" val="2317744714"/>
              </p:ext>
            </p:extLst>
          </p:nvPr>
        </p:nvGraphicFramePr>
        <p:xfrm>
          <a:off x="333592" y="1267149"/>
          <a:ext cx="15212796" cy="8056909"/>
        </p:xfrm>
        <a:graphic>
          <a:graphicData uri="http://schemas.openxmlformats.org/drawingml/2006/table">
            <a:tbl>
              <a:tblPr firstRow="1" bandRow="1">
                <a:tableStyleId>{5940675A-B579-460E-94D1-54222C63F5DA}</a:tableStyleId>
              </a:tblPr>
              <a:tblGrid>
                <a:gridCol w="2195369">
                  <a:extLst>
                    <a:ext uri="{9D8B030D-6E8A-4147-A177-3AD203B41FA5}">
                      <a16:colId xmlns:a16="http://schemas.microsoft.com/office/drawing/2014/main" val="20000"/>
                    </a:ext>
                  </a:extLst>
                </a:gridCol>
                <a:gridCol w="2062089">
                  <a:extLst>
                    <a:ext uri="{9D8B030D-6E8A-4147-A177-3AD203B41FA5}">
                      <a16:colId xmlns:a16="http://schemas.microsoft.com/office/drawing/2014/main" val="1673358718"/>
                    </a:ext>
                  </a:extLst>
                </a:gridCol>
                <a:gridCol w="2651961">
                  <a:extLst>
                    <a:ext uri="{9D8B030D-6E8A-4147-A177-3AD203B41FA5}">
                      <a16:colId xmlns:a16="http://schemas.microsoft.com/office/drawing/2014/main" val="20001"/>
                    </a:ext>
                  </a:extLst>
                </a:gridCol>
                <a:gridCol w="8303377">
                  <a:extLst>
                    <a:ext uri="{9D8B030D-6E8A-4147-A177-3AD203B41FA5}">
                      <a16:colId xmlns:a16="http://schemas.microsoft.com/office/drawing/2014/main" val="20002"/>
                    </a:ext>
                  </a:extLst>
                </a:gridCol>
              </a:tblGrid>
              <a:tr h="930855">
                <a:tc>
                  <a:txBody>
                    <a:bodyPr/>
                    <a:lstStyle/>
                    <a:p>
                      <a:pPr algn="ctr"/>
                      <a:r>
                        <a:rPr lang="es-CO" sz="2600" b="1">
                          <a:solidFill>
                            <a:schemeClr val="bg1"/>
                          </a:solidFill>
                          <a:latin typeface="Arial Narrow"/>
                        </a:rPr>
                        <a:t>Proyecto Estratégico  </a:t>
                      </a:r>
                      <a:endParaRPr lang="es-CO" sz="2600" b="1">
                        <a:solidFill>
                          <a:schemeClr val="bg1"/>
                        </a:solidFill>
                        <a:latin typeface="Arial Narrow" panose="020B0606020202030204" pitchFamily="34" charset="0"/>
                      </a:endParaRPr>
                    </a:p>
                  </a:txBody>
                  <a:tcPr marL="144048" marR="144048" marT="72025" marB="72025" anchor="ctr">
                    <a:solidFill>
                      <a:srgbClr val="C00000"/>
                    </a:solidFill>
                  </a:tcPr>
                </a:tc>
                <a:tc>
                  <a:txBody>
                    <a:bodyPr/>
                    <a:lstStyle/>
                    <a:p>
                      <a:pPr algn="ctr"/>
                      <a:r>
                        <a:rPr lang="es-MX" sz="2600" b="1">
                          <a:solidFill>
                            <a:schemeClr val="bg1"/>
                          </a:solidFill>
                          <a:latin typeface="Arial Narrow"/>
                        </a:rPr>
                        <a:t>Responsable (s)</a:t>
                      </a:r>
                      <a:endParaRPr lang="es-CO" sz="2600" b="1">
                        <a:solidFill>
                          <a:schemeClr val="bg1"/>
                        </a:solidFill>
                        <a:latin typeface="Arial Narrow"/>
                      </a:endParaRPr>
                    </a:p>
                  </a:txBody>
                  <a:tcPr marL="144048" marR="144048" marT="72025" marB="72025" anchor="ctr">
                    <a:solidFill>
                      <a:srgbClr val="C00000"/>
                    </a:solidFill>
                  </a:tcPr>
                </a:tc>
                <a:tc>
                  <a:txBody>
                    <a:bodyPr/>
                    <a:lstStyle/>
                    <a:p>
                      <a:pPr algn="ctr"/>
                      <a:r>
                        <a:rPr lang="es-CO" sz="2600" b="1">
                          <a:solidFill>
                            <a:schemeClr val="bg1"/>
                          </a:solidFill>
                          <a:latin typeface="Arial Narrow"/>
                        </a:rPr>
                        <a:t>Avance </a:t>
                      </a:r>
                      <a:endParaRPr lang="es-CO" sz="2600" b="1">
                        <a:solidFill>
                          <a:schemeClr val="bg1"/>
                        </a:solidFill>
                        <a:latin typeface="Arial Narrow" panose="020B0606020202030204" pitchFamily="34" charset="0"/>
                      </a:endParaRPr>
                    </a:p>
                  </a:txBody>
                  <a:tcPr marL="144048" marR="144048" marT="72025" marB="72025" anchor="ctr">
                    <a:solidFill>
                      <a:srgbClr val="C00000"/>
                    </a:solidFill>
                  </a:tcPr>
                </a:tc>
                <a:tc>
                  <a:txBody>
                    <a:bodyPr/>
                    <a:lstStyle/>
                    <a:p>
                      <a:pPr algn="ctr"/>
                      <a:r>
                        <a:rPr lang="es-CO" sz="2600" b="1">
                          <a:solidFill>
                            <a:schemeClr val="bg1"/>
                          </a:solidFill>
                          <a:latin typeface="Arial Narrow"/>
                        </a:rPr>
                        <a:t>Observación </a:t>
                      </a:r>
                      <a:endParaRPr lang="es-CO" sz="2600" b="1">
                        <a:solidFill>
                          <a:schemeClr val="bg1"/>
                        </a:solidFill>
                        <a:latin typeface="Arial Narrow" panose="020B0606020202030204" pitchFamily="34" charset="0"/>
                      </a:endParaRPr>
                    </a:p>
                  </a:txBody>
                  <a:tcPr marL="144048" marR="144048" marT="72025" marB="72025" anchor="ctr">
                    <a:solidFill>
                      <a:srgbClr val="C00000"/>
                    </a:solidFill>
                  </a:tcPr>
                </a:tc>
                <a:extLst>
                  <a:ext uri="{0D108BD9-81ED-4DB2-BD59-A6C34878D82A}">
                    <a16:rowId xmlns:a16="http://schemas.microsoft.com/office/drawing/2014/main" val="10000"/>
                  </a:ext>
                </a:extLst>
              </a:tr>
              <a:tr h="1964763">
                <a:tc>
                  <a:txBody>
                    <a:bodyPr/>
                    <a:lstStyle/>
                    <a:p>
                      <a:pPr algn="just"/>
                      <a:r>
                        <a:rPr lang="es-MX" sz="1400">
                          <a:solidFill>
                            <a:schemeClr val="tx1"/>
                          </a:solidFill>
                          <a:latin typeface="Arial Narrow"/>
                        </a:rPr>
                        <a:t>Implementar 100% de un programa de mantenimiento a las estaciones de bomberos de Bogotá.</a:t>
                      </a:r>
                      <a:endParaRPr lang="es-CO" sz="1400">
                        <a:solidFill>
                          <a:schemeClr val="tx1"/>
                        </a:solidFill>
                        <a:latin typeface="Arial Narrow"/>
                      </a:endParaRPr>
                    </a:p>
                  </a:txBody>
                  <a:tcPr marL="144048" marR="144048" marT="72025" marB="72025" anchor="ctr"/>
                </a:tc>
                <a:tc>
                  <a:txBody>
                    <a:bodyPr/>
                    <a:lstStyle/>
                    <a:p>
                      <a:pPr algn="just"/>
                      <a:r>
                        <a:rPr lang="es-MX" sz="1400">
                          <a:latin typeface="Arial Narrow"/>
                        </a:rPr>
                        <a:t>Subdirección Corporativa. </a:t>
                      </a:r>
                      <a:endParaRPr lang="es-CO" sz="1400">
                        <a:latin typeface="Arial Narrow" panose="020B0606020202030204" pitchFamily="34" charset="0"/>
                      </a:endParaRPr>
                    </a:p>
                  </a:txBody>
                  <a:tcPr marL="144048" marR="144048" marT="72025" marB="72025" anchor="ctr"/>
                </a:tc>
                <a:tc>
                  <a:txBody>
                    <a:bodyPr/>
                    <a:lstStyle/>
                    <a:p>
                      <a:endParaRPr lang="es-CO" sz="1400">
                        <a:latin typeface="Arial Narrow" panose="020B0606020202030204" pitchFamily="34" charset="0"/>
                      </a:endParaRPr>
                    </a:p>
                  </a:txBody>
                  <a:tcPr marL="144048" marR="144048" marT="72025" marB="72025"/>
                </a:tc>
                <a:tc>
                  <a:txBody>
                    <a:bodyPr/>
                    <a:lstStyle/>
                    <a:p>
                      <a:pPr algn="just"/>
                      <a:r>
                        <a:rPr lang="es-MX" sz="1400" b="0">
                          <a:solidFill>
                            <a:schemeClr val="tx1"/>
                          </a:solidFill>
                          <a:latin typeface="Arial Narrow"/>
                        </a:rPr>
                        <a:t>Se han realizado manteamientos en las estaciones: </a:t>
                      </a:r>
                      <a:endParaRPr lang="es-MX" sz="1400" b="0">
                        <a:solidFill>
                          <a:schemeClr val="tx1"/>
                        </a:solidFill>
                        <a:latin typeface="Arial Narrow" panose="020B0606020202030204" pitchFamily="34" charset="0"/>
                      </a:endParaRPr>
                    </a:p>
                    <a:p>
                      <a:pPr algn="just"/>
                      <a:r>
                        <a:rPr lang="es-MX" sz="1400" b="0">
                          <a:solidFill>
                            <a:srgbClr val="000000"/>
                          </a:solidFill>
                          <a:latin typeface="Arial Narrow"/>
                        </a:rPr>
                        <a:t/>
                      </a:r>
                      <a:br>
                        <a:rPr lang="es-MX" sz="1400" b="0">
                          <a:solidFill>
                            <a:srgbClr val="000000"/>
                          </a:solidFill>
                          <a:latin typeface="Arial Narrow"/>
                        </a:rPr>
                      </a:br>
                      <a:r>
                        <a:rPr lang="es-ES" sz="1400" b="0">
                          <a:solidFill>
                            <a:schemeClr val="tx1"/>
                          </a:solidFill>
                          <a:latin typeface="Arial Narrow"/>
                        </a:rPr>
                        <a:t>B1-ESTACION CHAPINERO:</a:t>
                      </a:r>
                    </a:p>
                    <a:p>
                      <a:pPr algn="just"/>
                      <a:r>
                        <a:rPr lang="es-ES" sz="1400" b="0">
                          <a:solidFill>
                            <a:schemeClr val="tx1"/>
                          </a:solidFill>
                          <a:latin typeface="Arial Narrow"/>
                        </a:rPr>
                        <a:t>B2- ESTACIÓN CENTRAL.</a:t>
                      </a:r>
                    </a:p>
                    <a:p>
                      <a:pPr algn="just"/>
                      <a:r>
                        <a:rPr lang="es-ES" sz="1400" b="0">
                          <a:solidFill>
                            <a:schemeClr val="tx1"/>
                          </a:solidFill>
                          <a:latin typeface="Arial Narrow"/>
                        </a:rPr>
                        <a:t>B3-ESTACION RESTREPO: </a:t>
                      </a:r>
                    </a:p>
                    <a:p>
                      <a:pPr algn="just"/>
                      <a:r>
                        <a:rPr lang="es-ES" sz="1400" b="0">
                          <a:solidFill>
                            <a:schemeClr val="tx1"/>
                          </a:solidFill>
                          <a:latin typeface="Arial Narrow"/>
                        </a:rPr>
                        <a:t>B8-ESTACION BOSA.  </a:t>
                      </a:r>
                    </a:p>
                    <a:p>
                      <a:pPr algn="just"/>
                      <a:r>
                        <a:rPr lang="es-ES" sz="1400" b="0">
                          <a:solidFill>
                            <a:schemeClr val="tx1"/>
                          </a:solidFill>
                          <a:latin typeface="Arial Narrow"/>
                        </a:rPr>
                        <a:t>B12- ESTACION SUBA:)</a:t>
                      </a:r>
                    </a:p>
                    <a:p>
                      <a:pPr algn="just"/>
                      <a:r>
                        <a:rPr lang="es-ES" sz="1400" b="0">
                          <a:solidFill>
                            <a:schemeClr val="tx1"/>
                          </a:solidFill>
                          <a:latin typeface="Arial Narrow"/>
                        </a:rPr>
                        <a:t>B14-ESTACION BICENTENARIO</a:t>
                      </a:r>
                    </a:p>
                    <a:p>
                      <a:pPr algn="just"/>
                      <a:r>
                        <a:rPr lang="es-ES" sz="1400" b="0">
                          <a:solidFill>
                            <a:schemeClr val="tx1"/>
                          </a:solidFill>
                          <a:latin typeface="Arial Narrow"/>
                        </a:rPr>
                        <a:t>B15-ESTACION GARCES NAVAS</a:t>
                      </a:r>
                    </a:p>
                    <a:p>
                      <a:pPr algn="just"/>
                      <a:r>
                        <a:rPr lang="es-ES" sz="1400" b="0">
                          <a:solidFill>
                            <a:schemeClr val="tx1"/>
                          </a:solidFill>
                          <a:latin typeface="Arial Narrow"/>
                        </a:rPr>
                        <a:t>B17-ESTACION CENTRO HISTORICO:  </a:t>
                      </a:r>
                    </a:p>
                    <a:p>
                      <a:pPr algn="just"/>
                      <a:r>
                        <a:rPr lang="es-ES" sz="1400" b="0">
                          <a:solidFill>
                            <a:schemeClr val="tx1"/>
                          </a:solidFill>
                          <a:latin typeface="Arial Narrow"/>
                        </a:rPr>
                        <a:t>ACADEMIA:</a:t>
                      </a:r>
                      <a:endParaRPr lang="es-ES" sz="1400" kern="1200">
                        <a:solidFill>
                          <a:schemeClr val="tx1"/>
                        </a:solidFill>
                        <a:latin typeface="Arial Narrow"/>
                        <a:ea typeface="+mn-ea"/>
                        <a:cs typeface="+mn-cs"/>
                      </a:endParaRPr>
                    </a:p>
                  </a:txBody>
                  <a:tcPr marL="10526" marR="10526" marT="10526" marB="50525" anchor="ctr"/>
                </a:tc>
                <a:extLst>
                  <a:ext uri="{0D108BD9-81ED-4DB2-BD59-A6C34878D82A}">
                    <a16:rowId xmlns:a16="http://schemas.microsoft.com/office/drawing/2014/main" val="10001"/>
                  </a:ext>
                </a:extLst>
              </a:tr>
              <a:tr h="2052000">
                <a:tc>
                  <a:txBody>
                    <a:bodyPr/>
                    <a:lstStyle/>
                    <a:p>
                      <a:pPr algn="just"/>
                      <a:r>
                        <a:rPr lang="es-MX" sz="1400">
                          <a:solidFill>
                            <a:schemeClr val="tx1"/>
                          </a:solidFill>
                          <a:latin typeface="Arial Narrow"/>
                        </a:rPr>
                        <a:t>Implementar 100% del modelo de seguridad y privacidad de la información en la UAECOB alineado a la Política de Gobierno Digital.</a:t>
                      </a:r>
                      <a:endParaRPr lang="es-CO" sz="1400">
                        <a:solidFill>
                          <a:schemeClr val="tx1"/>
                        </a:solidFill>
                        <a:latin typeface="Arial Narrow"/>
                      </a:endParaRPr>
                    </a:p>
                  </a:txBody>
                  <a:tcPr marL="144048" marR="144048" marT="72025" marB="72025" anchor="ctr"/>
                </a:tc>
                <a:tc>
                  <a:txBody>
                    <a:bodyPr/>
                    <a:lstStyle/>
                    <a:p>
                      <a:pPr algn="just"/>
                      <a:r>
                        <a:rPr lang="es-MX" sz="1400">
                          <a:latin typeface="Arial Narrow"/>
                        </a:rPr>
                        <a:t>Oficina Asesora de Planeación. </a:t>
                      </a:r>
                      <a:endParaRPr lang="es-CO" sz="1400">
                        <a:latin typeface="Arial Narrow" panose="020B0606020202030204" pitchFamily="34" charset="0"/>
                      </a:endParaRPr>
                    </a:p>
                  </a:txBody>
                  <a:tcPr marL="144048" marR="144048" marT="72025" marB="72025" anchor="ctr"/>
                </a:tc>
                <a:tc>
                  <a:txBody>
                    <a:bodyPr/>
                    <a:lstStyle/>
                    <a:p>
                      <a:endParaRPr lang="es-CO" sz="1400">
                        <a:latin typeface="Arial Narrow" panose="020B0606020202030204" pitchFamily="34" charset="0"/>
                      </a:endParaRPr>
                    </a:p>
                  </a:txBody>
                  <a:tcPr marL="144048" marR="144048" marT="72025" marB="72025"/>
                </a:tc>
                <a:tc>
                  <a:txBody>
                    <a:bodyPr/>
                    <a:lstStyle/>
                    <a:p>
                      <a:pPr marL="0" algn="just" defTabSz="914400" rtl="0" eaLnBrk="1" fontAlgn="ctr" latinLnBrk="0" hangingPunct="1"/>
                      <a:r>
                        <a:rPr lang="es-ES" sz="1400" kern="1200">
                          <a:solidFill>
                            <a:schemeClr val="tx1"/>
                          </a:solidFill>
                          <a:latin typeface="Arial Narrow"/>
                          <a:ea typeface="+mn-ea"/>
                          <a:cs typeface="+mn-cs"/>
                        </a:rPr>
                        <a:t>Se identifico un </a:t>
                      </a:r>
                      <a:r>
                        <a:rPr lang="es-ES" sz="1400" kern="1200" err="1">
                          <a:solidFill>
                            <a:schemeClr val="tx1"/>
                          </a:solidFill>
                          <a:latin typeface="Arial Narrow"/>
                          <a:ea typeface="+mn-ea"/>
                          <a:cs typeface="+mn-cs"/>
                        </a:rPr>
                        <a:t>sofware</a:t>
                      </a:r>
                      <a:r>
                        <a:rPr lang="es-ES" sz="1400" kern="1200">
                          <a:solidFill>
                            <a:schemeClr val="tx1"/>
                          </a:solidFill>
                          <a:latin typeface="Arial Narrow"/>
                          <a:ea typeface="+mn-ea"/>
                          <a:cs typeface="+mn-cs"/>
                        </a:rPr>
                        <a:t> Free para realizar el ejercicio de vulnerabilidades en la UAE Cuerpo Oficial de Bomberos de Bogotá.</a:t>
                      </a:r>
                    </a:p>
                    <a:p>
                      <a:pPr marL="0" algn="just" defTabSz="914400" rtl="0" eaLnBrk="1" fontAlgn="ctr" latinLnBrk="0" hangingPunct="1"/>
                      <a:endParaRPr lang="es-ES" sz="1400" kern="1200">
                        <a:solidFill>
                          <a:schemeClr val="tx1"/>
                        </a:solidFill>
                        <a:latin typeface="Arial Narrow" panose="020B0606020202030204" pitchFamily="34" charset="0"/>
                        <a:ea typeface="+mn-ea"/>
                        <a:cs typeface="+mn-cs"/>
                      </a:endParaRPr>
                    </a:p>
                    <a:p>
                      <a:pPr marL="0" algn="just" rtl="0" eaLnBrk="1" fontAlgn="ctr" latinLnBrk="0" hangingPunct="1"/>
                      <a:r>
                        <a:rPr lang="es-ES" sz="1400" kern="1200">
                          <a:solidFill>
                            <a:schemeClr val="tx1"/>
                          </a:solidFill>
                          <a:latin typeface="Arial Narrow"/>
                          <a:ea typeface="+mn-ea"/>
                          <a:cs typeface="+mn-cs"/>
                        </a:rPr>
                        <a:t>En el mes de agosto  de 2023, se evaluaron diferentes softwares de vulnerabilidades Open-</a:t>
                      </a:r>
                      <a:r>
                        <a:rPr lang="es-ES" sz="1400" kern="1200" err="1">
                          <a:solidFill>
                            <a:schemeClr val="tx1"/>
                          </a:solidFill>
                          <a:latin typeface="Arial Narrow"/>
                          <a:ea typeface="+mn-ea"/>
                          <a:cs typeface="+mn-cs"/>
                        </a:rPr>
                        <a:t>Source</a:t>
                      </a:r>
                      <a:r>
                        <a:rPr lang="es-ES" sz="1400" kern="1200">
                          <a:solidFill>
                            <a:schemeClr val="tx1"/>
                          </a:solidFill>
                          <a:latin typeface="Arial Narrow"/>
                          <a:ea typeface="+mn-ea"/>
                          <a:cs typeface="+mn-cs"/>
                        </a:rPr>
                        <a:t> , seleccionando el de </a:t>
                      </a:r>
                      <a:r>
                        <a:rPr lang="es-ES" sz="1400" kern="1200" err="1">
                          <a:solidFill>
                            <a:schemeClr val="tx1"/>
                          </a:solidFill>
                          <a:latin typeface="Arial Narrow"/>
                          <a:ea typeface="+mn-ea"/>
                          <a:cs typeface="+mn-cs"/>
                        </a:rPr>
                        <a:t>Greenbone</a:t>
                      </a:r>
                      <a:r>
                        <a:rPr lang="es-ES" sz="1400" kern="1200">
                          <a:solidFill>
                            <a:schemeClr val="tx1"/>
                          </a:solidFill>
                          <a:latin typeface="Arial Narrow"/>
                          <a:ea typeface="+mn-ea"/>
                          <a:cs typeface="+mn-cs"/>
                        </a:rPr>
                        <a:t> para realizar pruebas y luego escaneo de la red en la búsqueda de vulnerabilidades digitales.</a:t>
                      </a:r>
                    </a:p>
                    <a:p>
                      <a:pPr marL="0" algn="just" defTabSz="914400" rtl="0" eaLnBrk="1" fontAlgn="ctr" latinLnBrk="0" hangingPunct="1"/>
                      <a:endParaRPr lang="es-ES" sz="1400" kern="1200">
                        <a:solidFill>
                          <a:schemeClr val="tx1"/>
                        </a:solidFill>
                        <a:latin typeface="Arial Narrow" panose="020B0606020202030204" pitchFamily="34" charset="0"/>
                        <a:ea typeface="+mn-ea"/>
                        <a:cs typeface="+mn-cs"/>
                      </a:endParaRPr>
                    </a:p>
                    <a:p>
                      <a:pPr marL="0" algn="just" rtl="0" eaLnBrk="1" fontAlgn="ctr" latinLnBrk="0" hangingPunct="1"/>
                      <a:r>
                        <a:rPr lang="es-ES" sz="1400" kern="1200">
                          <a:solidFill>
                            <a:schemeClr val="tx1"/>
                          </a:solidFill>
                          <a:latin typeface="Arial Narrow"/>
                          <a:ea typeface="+mn-ea"/>
                          <a:cs typeface="+mn-cs"/>
                        </a:rPr>
                        <a:t>En Septiembre de 2023, Se realizaron pruebas con el Software </a:t>
                      </a:r>
                      <a:r>
                        <a:rPr lang="es-ES" sz="1400" kern="1200" err="1">
                          <a:solidFill>
                            <a:schemeClr val="tx1"/>
                          </a:solidFill>
                          <a:latin typeface="Arial Narrow"/>
                          <a:ea typeface="+mn-ea"/>
                          <a:cs typeface="+mn-cs"/>
                        </a:rPr>
                        <a:t>OpenVas</a:t>
                      </a:r>
                      <a:r>
                        <a:rPr lang="es-ES" sz="1400" kern="1200">
                          <a:solidFill>
                            <a:schemeClr val="tx1"/>
                          </a:solidFill>
                          <a:latin typeface="Arial Narrow"/>
                          <a:ea typeface="+mn-ea"/>
                          <a:cs typeface="+mn-cs"/>
                        </a:rPr>
                        <a:t> a un servidor, las cuales fueron satisfactorias. </a:t>
                      </a:r>
                    </a:p>
                  </a:txBody>
                  <a:tcPr marL="101049" marR="101049" marT="50525" marB="50525" anchor="ctr"/>
                </a:tc>
                <a:extLst>
                  <a:ext uri="{0D108BD9-81ED-4DB2-BD59-A6C34878D82A}">
                    <a16:rowId xmlns:a16="http://schemas.microsoft.com/office/drawing/2014/main" val="10002"/>
                  </a:ext>
                </a:extLst>
              </a:tr>
              <a:tr h="2660368">
                <a:tc>
                  <a:txBody>
                    <a:bodyPr/>
                    <a:lstStyle/>
                    <a:p>
                      <a:pPr algn="just"/>
                      <a:r>
                        <a:rPr lang="es-CO" sz="1400">
                          <a:latin typeface="Arial Narrow"/>
                        </a:rPr>
                        <a:t>Implementar 100% del programa de arquitectura TI, conforme a las necesidades de la UAECOB.</a:t>
                      </a:r>
                    </a:p>
                  </a:txBody>
                  <a:tcPr marL="144048" marR="144048" marT="72025" marB="72025" anchor="ctr"/>
                </a:tc>
                <a:tc>
                  <a:txBody>
                    <a:bodyPr/>
                    <a:lstStyle/>
                    <a:p>
                      <a:pPr marL="0" marR="0" lvl="0" indent="0" algn="just" rtl="0" eaLnBrk="1" fontAlgn="auto" latinLnBrk="0" hangingPunct="1">
                        <a:lnSpc>
                          <a:spcPct val="100000"/>
                        </a:lnSpc>
                        <a:spcBef>
                          <a:spcPts val="0"/>
                        </a:spcBef>
                        <a:spcAft>
                          <a:spcPts val="0"/>
                        </a:spcAft>
                        <a:buClrTx/>
                        <a:buSzTx/>
                        <a:buFontTx/>
                        <a:buNone/>
                      </a:pPr>
                      <a:r>
                        <a:rPr lang="es-MX" sz="1400">
                          <a:latin typeface="Arial Narrow"/>
                        </a:rPr>
                        <a:t>Oficina Asesora de Planeación. </a:t>
                      </a:r>
                      <a:endParaRPr lang="es-CO" sz="1400">
                        <a:latin typeface="Arial Narrow" panose="020B0606020202030204" pitchFamily="34" charset="0"/>
                      </a:endParaRPr>
                    </a:p>
                    <a:p>
                      <a:pPr algn="just"/>
                      <a:endParaRPr lang="es-CO" sz="1400">
                        <a:latin typeface="Arial Narrow" panose="020B0606020202030204" pitchFamily="34" charset="0"/>
                      </a:endParaRPr>
                    </a:p>
                  </a:txBody>
                  <a:tcPr marL="144048" marR="144048" marT="72025" marB="72025" anchor="ctr"/>
                </a:tc>
                <a:tc>
                  <a:txBody>
                    <a:bodyPr/>
                    <a:lstStyle/>
                    <a:p>
                      <a:endParaRPr lang="es-CO" sz="1400">
                        <a:latin typeface="Arial Narrow" panose="020B0606020202030204" pitchFamily="34" charset="0"/>
                      </a:endParaRPr>
                    </a:p>
                  </a:txBody>
                  <a:tcPr marL="144048" marR="144048" marT="72025" marB="72025"/>
                </a:tc>
                <a:tc>
                  <a:txBody>
                    <a:bodyPr/>
                    <a:lstStyle/>
                    <a:p>
                      <a:pPr algn="just"/>
                      <a:endParaRPr lang="es-CO" sz="1400">
                        <a:solidFill>
                          <a:schemeClr val="tx1"/>
                        </a:solidFill>
                        <a:latin typeface="Arial Narrow" panose="020B0606020202030204" pitchFamily="34" charset="0"/>
                      </a:endParaRPr>
                    </a:p>
                    <a:p>
                      <a:pPr algn="just"/>
                      <a:r>
                        <a:rPr lang="es-CO" sz="1400" err="1">
                          <a:solidFill>
                            <a:schemeClr val="tx1"/>
                          </a:solidFill>
                          <a:latin typeface="Arial Narrow"/>
                        </a:rPr>
                        <a:t>Firewall_Datacenter</a:t>
                      </a:r>
                      <a:r>
                        <a:rPr lang="es-CO" sz="1400">
                          <a:solidFill>
                            <a:schemeClr val="tx1"/>
                          </a:solidFill>
                          <a:latin typeface="Arial Narrow"/>
                        </a:rPr>
                        <a:t>   100%</a:t>
                      </a:r>
                    </a:p>
                    <a:p>
                      <a:pPr algn="just"/>
                      <a:r>
                        <a:rPr lang="es-CO" sz="1400">
                          <a:solidFill>
                            <a:schemeClr val="tx1"/>
                          </a:solidFill>
                          <a:latin typeface="Arial Narrow"/>
                        </a:rPr>
                        <a:t>FortiAnalyzer_200F  100%</a:t>
                      </a:r>
                    </a:p>
                    <a:p>
                      <a:pPr algn="just"/>
                      <a:r>
                        <a:rPr lang="es-CO" sz="1400">
                          <a:solidFill>
                            <a:schemeClr val="tx1"/>
                          </a:solidFill>
                          <a:latin typeface="Arial Narrow"/>
                        </a:rPr>
                        <a:t>FortiWEB_600E	100%</a:t>
                      </a:r>
                    </a:p>
                    <a:p>
                      <a:pPr algn="just"/>
                      <a:r>
                        <a:rPr lang="es-CO" sz="1400">
                          <a:solidFill>
                            <a:schemeClr val="tx1"/>
                          </a:solidFill>
                          <a:latin typeface="Arial Narrow"/>
                        </a:rPr>
                        <a:t>Firewall Estaciones (17) 99.72%</a:t>
                      </a:r>
                    </a:p>
                    <a:p>
                      <a:pPr algn="just"/>
                      <a:r>
                        <a:rPr lang="es-CO" sz="1400" err="1">
                          <a:solidFill>
                            <a:schemeClr val="tx1"/>
                          </a:solidFill>
                          <a:latin typeface="Arial Narrow"/>
                        </a:rPr>
                        <a:t>Switch´s</a:t>
                      </a:r>
                      <a:r>
                        <a:rPr lang="es-CO" sz="1400">
                          <a:solidFill>
                            <a:schemeClr val="tx1"/>
                          </a:solidFill>
                          <a:latin typeface="Arial Narrow"/>
                        </a:rPr>
                        <a:t> Edificio Comando: 100%               </a:t>
                      </a:r>
                    </a:p>
                    <a:p>
                      <a:pPr algn="just"/>
                      <a:r>
                        <a:rPr lang="es-CO" sz="1400">
                          <a:solidFill>
                            <a:schemeClr val="tx1"/>
                          </a:solidFill>
                          <a:latin typeface="Arial Narrow"/>
                        </a:rPr>
                        <a:t>Wifi Edificio Comando:       99.94%              </a:t>
                      </a:r>
                    </a:p>
                    <a:p>
                      <a:pPr algn="just"/>
                      <a:r>
                        <a:rPr lang="es-CO" sz="1400">
                          <a:solidFill>
                            <a:schemeClr val="tx1"/>
                          </a:solidFill>
                          <a:latin typeface="Arial Narrow"/>
                        </a:rPr>
                        <a:t>Wifi Estaciones:                    99.65%              </a:t>
                      </a:r>
                    </a:p>
                    <a:p>
                      <a:pPr algn="just"/>
                      <a:r>
                        <a:rPr lang="es-CO" sz="1400">
                          <a:solidFill>
                            <a:schemeClr val="tx1"/>
                          </a:solidFill>
                          <a:latin typeface="Arial Narrow"/>
                        </a:rPr>
                        <a:t>Canales de datos e Internet:  94.23% </a:t>
                      </a:r>
                    </a:p>
                  </a:txBody>
                  <a:tcPr marL="101049" marR="101049" marT="50525" marB="50525" anchor="ctr"/>
                </a:tc>
                <a:extLst>
                  <a:ext uri="{0D108BD9-81ED-4DB2-BD59-A6C34878D82A}">
                    <a16:rowId xmlns:a16="http://schemas.microsoft.com/office/drawing/2014/main" val="10003"/>
                  </a:ext>
                </a:extLst>
              </a:tr>
            </a:tbl>
          </a:graphicData>
        </a:graphic>
      </p:graphicFrame>
      <p:sp>
        <p:nvSpPr>
          <p:cNvPr id="14" name="CuadroTexto 13">
            <a:extLst>
              <a:ext uri="{FF2B5EF4-FFF2-40B4-BE49-F238E27FC236}">
                <a16:creationId xmlns:a16="http://schemas.microsoft.com/office/drawing/2014/main" id="{D3C217DE-3C62-5F81-7375-7C92594C255F}"/>
              </a:ext>
              <a:ext uri="{C183D7F6-B498-43B3-948B-1728B52AA6E4}">
                <adec:decorative xmlns:adec="http://schemas.microsoft.com/office/drawing/2017/decorative" xmlns="" val="1"/>
              </a:ext>
            </a:extLst>
          </p:cNvPr>
          <p:cNvSpPr txBox="1"/>
          <p:nvPr/>
        </p:nvSpPr>
        <p:spPr>
          <a:xfrm>
            <a:off x="518609" y="9671034"/>
            <a:ext cx="71044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a:ln>
                  <a:noFill/>
                </a:ln>
                <a:solidFill>
                  <a:prstClr val="black"/>
                </a:solidFill>
                <a:effectLst/>
                <a:uLnTx/>
                <a:uFillTx/>
                <a:latin typeface="Calibri" panose="020F0502020204030204"/>
                <a:ea typeface="+mn-ea"/>
                <a:cs typeface="+mn-cs"/>
              </a:rPr>
              <a:t>Fuente: Oficina Asesora de Planeación – U.A.E Cuerpo Oficial de Bomberos de Bogotá </a:t>
            </a:r>
            <a:endParaRPr kumimoji="0" lang="es-CO" sz="12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ítulo 11">
            <a:extLst>
              <a:ext uri="{FF2B5EF4-FFF2-40B4-BE49-F238E27FC236}">
                <a16:creationId xmlns:a16="http://schemas.microsoft.com/office/drawing/2014/main" id="{1BA236B2-B2B2-4919-9E9F-FDCF32C7309D}"/>
              </a:ext>
              <a:ext uri="{C183D7F6-B498-43B3-948B-1728B52AA6E4}">
                <adec:decorative xmlns:adec="http://schemas.microsoft.com/office/drawing/2017/decorative" xmlns="" val="1"/>
              </a:ext>
            </a:extLst>
          </p:cNvPr>
          <p:cNvSpPr txBox="1">
            <a:spLocks noGrp="1"/>
          </p:cNvSpPr>
          <p:nvPr>
            <p:ph type="title" idx="4294967295"/>
          </p:nvPr>
        </p:nvSpPr>
        <p:spPr>
          <a:xfrm>
            <a:off x="9364342" y="195236"/>
            <a:ext cx="5751896" cy="107721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a:ln>
                  <a:noFill/>
                </a:ln>
                <a:solidFill>
                  <a:schemeClr val="tx1"/>
                </a:solidFill>
                <a:effectLst/>
                <a:uLnTx/>
                <a:uFillTx/>
                <a:latin typeface="Calibri"/>
                <a:ea typeface="+mn-ea"/>
                <a:cs typeface="+mn-cs"/>
              </a:rPr>
              <a:t>Tabla # 2 Indicadores de Impacto </a:t>
            </a:r>
            <a:br>
              <a:rPr kumimoji="0" lang="es-MX" sz="3200" b="0" i="0" u="none" strike="noStrike" kern="1200" cap="none" spc="0" normalizeH="0" baseline="0" noProof="0">
                <a:ln>
                  <a:noFill/>
                </a:ln>
                <a:solidFill>
                  <a:schemeClr val="tx1"/>
                </a:solidFill>
                <a:effectLst/>
                <a:uLnTx/>
                <a:uFillTx/>
                <a:latin typeface="Calibri"/>
                <a:ea typeface="+mn-ea"/>
                <a:cs typeface="+mn-cs"/>
              </a:rPr>
            </a:br>
            <a:endParaRPr kumimoji="0" lang="es-MX" sz="32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16" name="Título 1">
            <a:extLst>
              <a:ext uri="{FF2B5EF4-FFF2-40B4-BE49-F238E27FC236}">
                <a16:creationId xmlns:a16="http://schemas.microsoft.com/office/drawing/2014/main" id="{9D43ECEF-C5B3-48B8-BD7D-74706DB23953}"/>
              </a:ext>
              <a:ext uri="{C183D7F6-B498-43B3-948B-1728B52AA6E4}">
                <adec:decorative xmlns:adec="http://schemas.microsoft.com/office/drawing/2017/decorative" xmlns="" val="1"/>
              </a:ext>
            </a:extLst>
          </p:cNvPr>
          <p:cNvSpPr txBox="1">
            <a:spLocks/>
          </p:cNvSpPr>
          <p:nvPr/>
        </p:nvSpPr>
        <p:spPr>
          <a:xfrm>
            <a:off x="333507" y="58580"/>
            <a:ext cx="9030835" cy="943174"/>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a:ln>
                  <a:noFill/>
                </a:ln>
                <a:solidFill>
                  <a:srgbClr val="C00000"/>
                </a:solidFill>
                <a:effectLst/>
                <a:uLnTx/>
                <a:uFillTx/>
                <a:latin typeface="Impact" panose="020B0806030902050204" pitchFamily="34" charset="0"/>
                <a:ea typeface="+mj-ea"/>
                <a:cs typeface="+mj-cs"/>
              </a:rPr>
              <a:t>Plan Estratégico Institucional   </a:t>
            </a:r>
            <a:endParaRPr kumimoji="0" lang="es-CO" sz="5400" b="1" i="0" u="none" strike="noStrike" kern="1200" cap="none" spc="0" normalizeH="0" baseline="0" noProof="0">
              <a:ln>
                <a:noFill/>
              </a:ln>
              <a:solidFill>
                <a:srgbClr val="C00000"/>
              </a:solidFill>
              <a:effectLst/>
              <a:uLnTx/>
              <a:uFillTx/>
              <a:latin typeface="Impact" panose="020B0806030902050204" pitchFamily="34" charset="0"/>
              <a:ea typeface="+mj-ea"/>
              <a:cs typeface="+mj-cs"/>
            </a:endParaRPr>
          </a:p>
        </p:txBody>
      </p:sp>
      <p:pic>
        <p:nvPicPr>
          <p:cNvPr id="2" name="Imagen 1"/>
          <p:cNvPicPr>
            <a:picLocks noChangeAspect="1"/>
          </p:cNvPicPr>
          <p:nvPr/>
        </p:nvPicPr>
        <p:blipFill>
          <a:blip r:embed="rId2"/>
          <a:stretch>
            <a:fillRect/>
          </a:stretch>
        </p:blipFill>
        <p:spPr>
          <a:xfrm>
            <a:off x="4929901" y="2222455"/>
            <a:ext cx="1938259" cy="2247008"/>
          </a:xfrm>
          <a:prstGeom prst="rect">
            <a:avLst/>
          </a:prstGeom>
        </p:spPr>
      </p:pic>
      <p:pic>
        <p:nvPicPr>
          <p:cNvPr id="5" name="Imagen 4"/>
          <p:cNvPicPr>
            <a:picLocks noChangeAspect="1"/>
          </p:cNvPicPr>
          <p:nvPr/>
        </p:nvPicPr>
        <p:blipFill>
          <a:blip r:embed="rId3"/>
          <a:stretch>
            <a:fillRect/>
          </a:stretch>
        </p:blipFill>
        <p:spPr>
          <a:xfrm>
            <a:off x="5112781" y="4716482"/>
            <a:ext cx="1755379" cy="1820932"/>
          </a:xfrm>
          <a:prstGeom prst="rect">
            <a:avLst/>
          </a:prstGeom>
        </p:spPr>
      </p:pic>
      <p:pic>
        <p:nvPicPr>
          <p:cNvPr id="7" name="Imagen 6"/>
          <p:cNvPicPr>
            <a:picLocks noChangeAspect="1"/>
          </p:cNvPicPr>
          <p:nvPr/>
        </p:nvPicPr>
        <p:blipFill>
          <a:blip r:embed="rId4"/>
          <a:stretch>
            <a:fillRect/>
          </a:stretch>
        </p:blipFill>
        <p:spPr>
          <a:xfrm>
            <a:off x="4741891" y="6815212"/>
            <a:ext cx="2419688" cy="2353003"/>
          </a:xfrm>
          <a:prstGeom prst="rect">
            <a:avLst/>
          </a:prstGeom>
        </p:spPr>
      </p:pic>
    </p:spTree>
    <p:extLst>
      <p:ext uri="{BB962C8B-B14F-4D97-AF65-F5344CB8AC3E}">
        <p14:creationId xmlns:p14="http://schemas.microsoft.com/office/powerpoint/2010/main" val="846379230"/>
      </p:ext>
    </p:extLst>
  </p:cSld>
  <p:clrMapOvr>
    <a:masterClrMapping/>
  </p:clrMapOvr>
</p:sld>
</file>

<file path=ppt/theme/theme1.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AB57DF123491041833F85DAE8892874" ma:contentTypeVersion="17" ma:contentTypeDescription="Crear nuevo documento." ma:contentTypeScope="" ma:versionID="a7f50786a3abdb35c0943d6d3c7eed07">
  <xsd:schema xmlns:xsd="http://www.w3.org/2001/XMLSchema" xmlns:xs="http://www.w3.org/2001/XMLSchema" xmlns:p="http://schemas.microsoft.com/office/2006/metadata/properties" xmlns:ns3="0935b897-e83e-4004-9f75-4e3807b73bb0" xmlns:ns4="da0db5d3-cc18-450f-b024-369bac33d3b9" targetNamespace="http://schemas.microsoft.com/office/2006/metadata/properties" ma:root="true" ma:fieldsID="4f77eb038bf3106e2601f8eef7c6b51b" ns3:_="" ns4:_="">
    <xsd:import namespace="0935b897-e83e-4004-9f75-4e3807b73bb0"/>
    <xsd:import namespace="da0db5d3-cc18-450f-b024-369bac33d3b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AutoKeyPoints" minOccurs="0"/>
                <xsd:element ref="ns4:MediaServiceKeyPoints"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5b897-e83e-4004-9f75-4e3807b73bb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0db5d3-cc18-450f-b024-369bac33d3b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a0db5d3-cc18-450f-b024-369bac33d3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A7F0BE-43C3-4FD9-9A48-49559E774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35b897-e83e-4004-9f75-4e3807b73bb0"/>
    <ds:schemaRef ds:uri="da0db5d3-cc18-450f-b024-369bac33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814A1B-B4AB-44C0-B538-96EF9E617740}">
  <ds:schemaRefs>
    <ds:schemaRef ds:uri="http://schemas.microsoft.com/office/infopath/2007/PartnerControls"/>
    <ds:schemaRef ds:uri="http://www.w3.org/XML/1998/namespace"/>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da0db5d3-cc18-450f-b024-369bac33d3b9"/>
    <ds:schemaRef ds:uri="0935b897-e83e-4004-9f75-4e3807b73bb0"/>
  </ds:schemaRefs>
</ds:datastoreItem>
</file>

<file path=customXml/itemProps3.xml><?xml version="1.0" encoding="utf-8"?>
<ds:datastoreItem xmlns:ds="http://schemas.openxmlformats.org/officeDocument/2006/customXml" ds:itemID="{60F9F48E-2E1C-4EAB-ACCF-E5CB2AD466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TotalTime>
  <Words>3454</Words>
  <Application>Microsoft Office PowerPoint</Application>
  <PresentationFormat>Personalizado</PresentationFormat>
  <Paragraphs>443</Paragraphs>
  <Slides>27</Slides>
  <Notes>1</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27</vt:i4>
      </vt:variant>
    </vt:vector>
  </HeadingPairs>
  <TitlesOfParts>
    <vt:vector size="39" baseType="lpstr">
      <vt:lpstr>Aharoni</vt:lpstr>
      <vt:lpstr>Arial</vt:lpstr>
      <vt:lpstr>Arial Narrow</vt:lpstr>
      <vt:lpstr>Calibri</vt:lpstr>
      <vt:lpstr>Calibri Light</vt:lpstr>
      <vt:lpstr>Fira Sans</vt:lpstr>
      <vt:lpstr>Impact</vt:lpstr>
      <vt:lpstr>Museo Sans Condensed</vt:lpstr>
      <vt:lpstr>Tahoma</vt:lpstr>
      <vt:lpstr>Wingdings</vt:lpstr>
      <vt:lpstr>3_Tema de Office</vt:lpstr>
      <vt:lpstr>4_Tema de Office</vt:lpstr>
      <vt:lpstr>Tercer informe de seguimiento a la planeación institucional corte a 30 de Septiembre  </vt:lpstr>
      <vt:lpstr>Contenido del informe</vt:lpstr>
      <vt:lpstr>Instrumentos    </vt:lpstr>
      <vt:lpstr>PEI 2020-2024</vt:lpstr>
      <vt:lpstr>Plan Estratégico Institucional  -PEI </vt:lpstr>
      <vt:lpstr>Plan Estratégico Institucional   </vt:lpstr>
      <vt:lpstr>Tabla # 2 Indicadores de Impacto    </vt:lpstr>
      <vt:lpstr>Tabla # 2 Indicadores de Impacto    </vt:lpstr>
      <vt:lpstr>Tabla # 2 Indicadores de Impacto  </vt:lpstr>
      <vt:lpstr>Tabla # 2 Indicadores de Impacto  </vt:lpstr>
      <vt:lpstr>Tabla # 2 Indicadores de Impacto </vt:lpstr>
      <vt:lpstr>Tabla # 3 Indicadores     </vt:lpstr>
      <vt:lpstr>Plan de Acción - FOGEDI </vt:lpstr>
      <vt:lpstr>Plan de Acción – FOGEDI   </vt:lpstr>
      <vt:lpstr>Plan de Acción – FOGEDI</vt:lpstr>
      <vt:lpstr>Actividades   </vt:lpstr>
      <vt:lpstr>Plan de Acción – FOGEDI  (Observaciones) </vt:lpstr>
      <vt:lpstr>Planes Institucionales</vt:lpstr>
      <vt:lpstr>Gráfica Avances    </vt:lpstr>
      <vt:lpstr>MIPG</vt:lpstr>
      <vt:lpstr>Modelo integrado de Planeación y Gestión - MIPG </vt:lpstr>
      <vt:lpstr>Ejecución presupuestal </vt:lpstr>
      <vt:lpstr>Ejecución Presupuestal         </vt:lpstr>
      <vt:lpstr>Ejecución  Presupuestal </vt:lpstr>
      <vt:lpstr>Ejecución   Presupuestal </vt:lpstr>
      <vt:lpstr>Alerta del Seguimiento </vt:lpstr>
      <vt:lpstr>Oficina Asesora de Planeación 2023, Octubre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Erika Lizeth Vasquez Ramirez</dc:creator>
  <cp:lastModifiedBy>Cristian Camilo Suarez Herrera</cp:lastModifiedBy>
  <cp:revision>6</cp:revision>
  <dcterms:created xsi:type="dcterms:W3CDTF">2018-03-08T19:33:51Z</dcterms:created>
  <dcterms:modified xsi:type="dcterms:W3CDTF">2024-03-20T16:16:59Z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0x0101002AB57DF123491041833F85DAE8892874</vt:lpwstr>
  </property>
  <property fmtid="{D5CDD505-2E9C-101B-9397-08002B2CF9AE}" pid="3" name="MediaServiceImageTags">
    <vt:lpwstr/>
  </property>
</Properties>
</file>