
<file path=[Content_Types].xml><?xml version="1.0" encoding="utf-8"?>
<Types xmlns="http://schemas.openxmlformats.org/package/2006/content-types">
  <Default Extension="emf" ContentType="image/x-emf"/>
  <Default Extension="jfif"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webextensions/webextension2.xml" ContentType="application/vnd.ms-office.webextension+xml"/>
  <Override PartName="/ppt/webextensions/webextension3.xml" ContentType="application/vnd.ms-office.webextension+xml"/>
  <Override PartName="/ppt/webextensions/webextension4.xml" ContentType="application/vnd.ms-office.webextension+xml"/>
  <Override PartName="/ppt/webextensions/webextension5.xml" ContentType="application/vnd.ms-office.webextension+xml"/>
  <Override PartName="/ppt/webextensions/webextension6.xml" ContentType="application/vnd.ms-office.webextension+xml"/>
  <Override PartName="/ppt/webextensions/webextension7.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45"/>
  </p:notesMasterIdLst>
  <p:sldIdLst>
    <p:sldId id="1867" r:id="rId4"/>
    <p:sldId id="1857" r:id="rId5"/>
    <p:sldId id="1808" r:id="rId6"/>
    <p:sldId id="1809" r:id="rId7"/>
    <p:sldId id="400" r:id="rId8"/>
    <p:sldId id="1810" r:id="rId9"/>
    <p:sldId id="1811" r:id="rId10"/>
    <p:sldId id="1813" r:id="rId11"/>
    <p:sldId id="1814" r:id="rId12"/>
    <p:sldId id="1817" r:id="rId13"/>
    <p:sldId id="1818" r:id="rId14"/>
    <p:sldId id="1819" r:id="rId15"/>
    <p:sldId id="1869" r:id="rId16"/>
    <p:sldId id="1820" r:id="rId17"/>
    <p:sldId id="1823" r:id="rId18"/>
    <p:sldId id="1801" r:id="rId19"/>
    <p:sldId id="1802" r:id="rId20"/>
    <p:sldId id="1868" r:id="rId21"/>
    <p:sldId id="1829" r:id="rId22"/>
    <p:sldId id="1865" r:id="rId23"/>
    <p:sldId id="1830" r:id="rId24"/>
    <p:sldId id="1831" r:id="rId25"/>
    <p:sldId id="1832" r:id="rId26"/>
    <p:sldId id="1870" r:id="rId27"/>
    <p:sldId id="1871" r:id="rId28"/>
    <p:sldId id="1835" r:id="rId29"/>
    <p:sldId id="1834" r:id="rId30"/>
    <p:sldId id="1843" r:id="rId31"/>
    <p:sldId id="1844" r:id="rId32"/>
    <p:sldId id="1866" r:id="rId33"/>
    <p:sldId id="1849" r:id="rId34"/>
    <p:sldId id="1847" r:id="rId35"/>
    <p:sldId id="1848" r:id="rId36"/>
    <p:sldId id="1850" r:id="rId37"/>
    <p:sldId id="272" r:id="rId38"/>
    <p:sldId id="1851" r:id="rId39"/>
    <p:sldId id="1852" r:id="rId40"/>
    <p:sldId id="1853" r:id="rId41"/>
    <p:sldId id="1859" r:id="rId42"/>
    <p:sldId id="1872" r:id="rId43"/>
    <p:sldId id="1855" r:id="rId44"/>
  </p:sldIdLst>
  <p:sldSz cx="15546388" cy="10059988"/>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91" userDrawn="1">
          <p15:clr>
            <a:srgbClr val="A4A3A4"/>
          </p15:clr>
        </p15:guide>
        <p15:guide id="2" pos="4896"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11D7108-02C4-C1E3-B239-C08F810E18B0}" name="ana maria aldana duque" initials="amad" userId="39973dea53193c23" providerId="Windows Live"/>
  <p188:author id="{33C47DD9-587B-5363-59AB-FC3A50F36651}" name="Cristian Camilo Suarez Herrera" initials="CCSH" userId="S::Csherrera@bomberosbogota.gov.co::b29ff7da-1aaa-434c-978d-96361c9ff8b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ristian Camilo Suarez Herrera" initials="CCSH" lastIdx="2" clrIdx="0">
    <p:extLst>
      <p:ext uri="{19B8F6BF-5375-455C-9EA6-DF929625EA0E}">
        <p15:presenceInfo xmlns:p15="http://schemas.microsoft.com/office/powerpoint/2012/main" userId="Cristian Camilo Suarez Herrera" providerId="None"/>
      </p:ext>
    </p:extLst>
  </p:cmAuthor>
  <p:cmAuthor id="2" name="Ingrid Johanna Maldonado Martinez" initials="IJMM" lastIdx="18" clrIdx="1">
    <p:extLst>
      <p:ext uri="{19B8F6BF-5375-455C-9EA6-DF929625EA0E}">
        <p15:presenceInfo xmlns:p15="http://schemas.microsoft.com/office/powerpoint/2012/main" userId="S::imaldonado@ani.gov.co::3baf105b-5bb8-42c7-958a-ef311158e289" providerId="AD"/>
      </p:ext>
    </p:extLst>
  </p:cmAuthor>
  <p:cmAuthor id="3" name="Cristian Camilo Suarez Herrera" initials="CCSH [2]" lastIdx="18" clrIdx="2">
    <p:extLst>
      <p:ext uri="{19B8F6BF-5375-455C-9EA6-DF929625EA0E}">
        <p15:presenceInfo xmlns:p15="http://schemas.microsoft.com/office/powerpoint/2012/main" userId="S::Csherrera@bomberosbogota.gov.co::b29ff7da-1aaa-434c-978d-96361c9ff8b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EFEF"/>
    <a:srgbClr val="CDCDCD"/>
    <a:srgbClr val="82A162"/>
    <a:srgbClr val="E7EAED"/>
    <a:srgbClr val="FF66CC"/>
    <a:srgbClr val="E85D0C"/>
    <a:srgbClr val="FF33CC"/>
    <a:srgbClr val="003366"/>
    <a:srgbClr val="000066"/>
    <a:srgbClr val="EEC14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
    <a:wholeTbl>
      <a:tcTxStyle>
        <a:font>
          <a:latin typeface="+mn-lt"/>
          <a:ea typeface="+mn-ea"/>
          <a:cs typeface="+mn-cs"/>
        </a:font>
        <a:srgbClr val="000000"/>
      </a:tcTxStyle>
      <a:tcStyle>
        <a:tcBdr>
          <a:left>
            <a:ln w="12701" cap="flat" cmpd="sng" algn="ctr">
              <a:solidFill>
                <a:srgbClr val="FFFFFF"/>
              </a:solidFill>
              <a:prstDash val="solid"/>
              <a:round/>
              <a:headEnd type="none" w="med" len="med"/>
              <a:tailEnd type="none" w="med" len="med"/>
            </a:ln>
          </a:left>
          <a:right>
            <a:ln w="12701" cap="flat" cmpd="sng" algn="ctr">
              <a:solidFill>
                <a:srgbClr val="FFFFFF"/>
              </a:solidFill>
              <a:prstDash val="solid"/>
              <a:round/>
              <a:headEnd type="none" w="med" len="med"/>
              <a:tailEnd type="none" w="med" len="med"/>
            </a:ln>
          </a:right>
          <a:top>
            <a:ln w="12701" cap="flat" cmpd="sng" algn="ctr">
              <a:solidFill>
                <a:srgbClr val="FFFFFF"/>
              </a:solidFill>
              <a:prstDash val="solid"/>
              <a:round/>
              <a:headEnd type="none" w="med" len="med"/>
              <a:tailEnd type="none" w="med" len="med"/>
            </a:ln>
          </a:top>
          <a:bottom>
            <a:ln w="12701" cap="flat" cmpd="sng" algn="ctr">
              <a:solidFill>
                <a:srgbClr val="FFFFFF"/>
              </a:solidFill>
              <a:prstDash val="solid"/>
              <a:round/>
              <a:headEnd type="none" w="med" len="med"/>
              <a:tailEnd type="none" w="med" len="med"/>
            </a:ln>
          </a:bottom>
        </a:tcBdr>
        <a:fill>
          <a:solidFill>
            <a:srgbClr val="E9EDF4"/>
          </a:solidFill>
        </a:fill>
      </a:tcStyle>
    </a:wholeTbl>
    <a:band1H>
      <a:tcStyle>
        <a:tcBdr/>
        <a:fill>
          <a:solidFill>
            <a:srgbClr val="D0D8E8"/>
          </a:solidFill>
        </a:fill>
      </a:tcStyle>
    </a:band1H>
    <a:band2H>
      <a:tcStyle>
        <a:tcBdr/>
      </a:tcStyle>
    </a:band2H>
    <a:band1V>
      <a:tcStyle>
        <a:tcBdr/>
        <a:fill>
          <a:solidFill>
            <a:srgbClr val="D0D8E8"/>
          </a:solidFill>
        </a:fill>
      </a:tcStyle>
    </a:band1V>
    <a:band2V>
      <a:tcStyle>
        <a:tcBdr/>
      </a:tcStyle>
    </a:band2V>
    <a:lastCol>
      <a:tcTxStyle b="on">
        <a:font>
          <a:latin typeface="+mn-lt"/>
          <a:ea typeface="+mn-ea"/>
          <a:cs typeface="+mn-cs"/>
        </a:font>
        <a:srgbClr val="FFFFFF"/>
      </a:tcTxStyle>
      <a:tcStyle>
        <a:tcBdr/>
        <a:fill>
          <a:solidFill>
            <a:srgbClr val="4F81BD"/>
          </a:solidFill>
        </a:fill>
      </a:tcStyle>
    </a:lastCol>
    <a:firstCol>
      <a:tcTxStyle b="on">
        <a:font>
          <a:latin typeface="+mn-lt"/>
          <a:ea typeface="+mn-ea"/>
          <a:cs typeface="+mn-cs"/>
        </a:font>
        <a:srgbClr val="FFFFFF"/>
      </a:tcTxStyle>
      <a:tcStyle>
        <a:tcBdr/>
        <a:fill>
          <a:solidFill>
            <a:srgbClr val="4F81BD"/>
          </a:solidFill>
        </a:fill>
      </a:tcStyle>
    </a:firstCol>
    <a:lastRow>
      <a:tcTxStyle b="on">
        <a:font>
          <a:latin typeface="+mn-lt"/>
          <a:ea typeface="+mn-ea"/>
          <a:cs typeface="+mn-cs"/>
        </a:font>
        <a:srgbClr val="FFFFFF"/>
      </a:tcTxStyle>
      <a:tcStyle>
        <a:tcBdr>
          <a:top>
            <a:ln w="38103" cap="flat" cmpd="sng" algn="ctr">
              <a:solidFill>
                <a:srgbClr val="FFFFFF"/>
              </a:solidFill>
              <a:prstDash val="solid"/>
              <a:round/>
              <a:headEnd type="none" w="med" len="med"/>
              <a:tailEnd type="none" w="med" len="med"/>
            </a:ln>
          </a:top>
        </a:tcBdr>
        <a:fill>
          <a:solidFill>
            <a:srgbClr val="4F81BD"/>
          </a:solidFill>
        </a:fill>
      </a:tcStyle>
    </a:lastRow>
    <a:firstRow>
      <a:tcTxStyle b="on">
        <a:font>
          <a:latin typeface="+mn-lt"/>
          <a:ea typeface="+mn-ea"/>
          <a:cs typeface="+mn-cs"/>
        </a:font>
        <a:srgbClr val="FFFFFF"/>
      </a:tcTxStyle>
      <a:tcStyle>
        <a:tcBdr>
          <a:bottom>
            <a:ln w="38103" cap="flat" cmpd="sng" algn="ctr">
              <a:solidFill>
                <a:srgbClr val="FFFFFF"/>
              </a:solidFill>
              <a:prstDash val="solid"/>
              <a:round/>
              <a:headEnd type="none" w="med" len="med"/>
              <a:tailEnd type="none" w="med" len="med"/>
            </a:ln>
          </a:bottom>
        </a:tcBdr>
        <a:fill>
          <a:solidFill>
            <a:srgbClr val="4F81BD"/>
          </a:solidFill>
        </a:fill>
      </a:tcStyle>
    </a:firstRow>
  </a:tblStyle>
  <a:tblStyle styleId="{616DA210-FB5B-4158-B5E0-FEB733F419BA}" styleName="">
    <a:wholeTbl>
      <a:tcTxStyle>
        <a:font>
          <a:latin typeface="+mn-lt"/>
          <a:ea typeface="+mn-ea"/>
          <a:cs typeface="+mn-cs"/>
        </a:font>
        <a:srgbClr val="000000"/>
      </a:tcTxStyle>
      <a:tcStyle>
        <a:tcBdr>
          <a:left>
            <a:ln w="12701" cap="flat" cmpd="sng" algn="ctr">
              <a:solidFill>
                <a:srgbClr val="000000"/>
              </a:solidFill>
              <a:prstDash val="solid"/>
              <a:round/>
              <a:headEnd type="none" w="med" len="med"/>
              <a:tailEnd type="none" w="med" len="med"/>
            </a:ln>
          </a:left>
          <a:right>
            <a:ln w="12701" cap="flat" cmpd="sng" algn="ctr">
              <a:solidFill>
                <a:srgbClr val="000000"/>
              </a:solidFill>
              <a:prstDash val="solid"/>
              <a:round/>
              <a:headEnd type="none" w="med" len="med"/>
              <a:tailEnd type="none" w="med" len="med"/>
            </a:ln>
          </a:right>
          <a:top>
            <a:ln w="12701" cap="flat" cmpd="sng" algn="ctr">
              <a:solidFill>
                <a:srgbClr val="000000"/>
              </a:solidFill>
              <a:prstDash val="solid"/>
              <a:round/>
              <a:headEnd type="none" w="med" len="med"/>
              <a:tailEnd type="none" w="med" len="med"/>
            </a:ln>
          </a:top>
          <a:bottom>
            <a:ln w="12701" cap="flat" cmpd="sng" algn="ctr">
              <a:solidFill>
                <a:srgbClr val="000000"/>
              </a:solidFill>
              <a:prstDash val="solid"/>
              <a:round/>
              <a:headEnd type="none" w="med" len="med"/>
              <a:tailEnd type="none" w="med" len="med"/>
            </a:ln>
          </a:bottom>
        </a:tcBdr>
      </a:tcStyle>
    </a:wholeTbl>
    <a:band1H>
      <a:tcStyle>
        <a:tcBdr/>
        <a:fill>
          <a:solidFill>
            <a:srgbClr val="000000"/>
          </a:solidFill>
        </a:fill>
      </a:tcStyle>
    </a:band1H>
    <a:band1V>
      <a:tcStyle>
        <a:tcBdr/>
        <a:fill>
          <a:solidFill>
            <a:srgbClr val="000000"/>
          </a:solidFill>
        </a:fill>
      </a:tcStyle>
    </a:band1V>
    <a:lastCol>
      <a:tcTxStyle b="on">
        <a:font>
          <a:latin typeface=""/>
          <a:ea typeface=""/>
          <a:cs typeface=""/>
        </a:font>
      </a:tcTxStyle>
      <a:tcStyle>
        <a:tcBdr/>
      </a:tcStyle>
    </a:lastCol>
    <a:firstCol>
      <a:tcTxStyle b="on">
        <a:font>
          <a:latin typeface=""/>
          <a:ea typeface=""/>
          <a:cs typeface=""/>
        </a:font>
      </a:tcTxStyle>
      <a:tcStyle>
        <a:tcBdr/>
      </a:tcStyle>
    </a:firstCol>
    <a:lastRow>
      <a:tcTxStyle b="on">
        <a:font>
          <a:latin typeface=""/>
          <a:ea typeface=""/>
          <a:cs typeface=""/>
        </a:font>
      </a:tcTxStyle>
      <a:tcStyle>
        <a:tcBdr>
          <a:top>
            <a:ln w="50804" cap="flat" cmpd="dbl" algn="ctr">
              <a:solidFill>
                <a:srgbClr val="000000"/>
              </a:solidFill>
              <a:prstDash val="solid"/>
              <a:round/>
              <a:headEnd type="none" w="med" len="med"/>
              <a:tailEnd type="none" w="med" len="med"/>
            </a:ln>
          </a:top>
        </a:tcBdr>
      </a:tcStyle>
    </a:lastRow>
    <a:firstRow>
      <a:tcTxStyle b="on">
        <a:font>
          <a:latin typeface=""/>
          <a:ea typeface=""/>
          <a:cs typeface=""/>
        </a:font>
      </a:tcTxStyle>
      <a:tcStyle>
        <a:tcBdr>
          <a:bottom>
            <a:ln w="25402" cap="flat" cmpd="sng" algn="ctr">
              <a:solidFill>
                <a:srgbClr val="000000"/>
              </a:solidFill>
              <a:prstDash val="solid"/>
              <a:round/>
              <a:headEnd type="none" w="med" len="med"/>
              <a:tailEnd type="none" w="med" len="med"/>
            </a:ln>
          </a:bottom>
        </a:tcBdr>
      </a:tcStyle>
    </a:firstRow>
  </a:tblStyle>
  <a:tblStyle styleId="{073A0DAA-6AF3-43AB-8588-CEC1D06C72B9}" styleName="">
    <a:wholeTbl>
      <a:tcTxStyle>
        <a:font>
          <a:latin typeface="+mn-lt"/>
          <a:ea typeface="+mn-ea"/>
          <a:cs typeface="+mn-cs"/>
        </a:font>
        <a:srgbClr val="000000"/>
      </a:tcTxStyle>
      <a:tcStyle>
        <a:tcBdr>
          <a:left>
            <a:ln w="12701" cap="flat" cmpd="sng" algn="ctr">
              <a:solidFill>
                <a:srgbClr val="FFFFFF"/>
              </a:solidFill>
              <a:prstDash val="solid"/>
              <a:round/>
              <a:headEnd type="none" w="med" len="med"/>
              <a:tailEnd type="none" w="med" len="med"/>
            </a:ln>
          </a:left>
          <a:right>
            <a:ln w="12701" cap="flat" cmpd="sng" algn="ctr">
              <a:solidFill>
                <a:srgbClr val="FFFFFF"/>
              </a:solidFill>
              <a:prstDash val="solid"/>
              <a:round/>
              <a:headEnd type="none" w="med" len="med"/>
              <a:tailEnd type="none" w="med" len="med"/>
            </a:ln>
          </a:right>
          <a:top>
            <a:ln w="12701" cap="flat" cmpd="sng" algn="ctr">
              <a:solidFill>
                <a:srgbClr val="FFFFFF"/>
              </a:solidFill>
              <a:prstDash val="solid"/>
              <a:round/>
              <a:headEnd type="none" w="med" len="med"/>
              <a:tailEnd type="none" w="med" len="med"/>
            </a:ln>
          </a:top>
          <a:bottom>
            <a:ln w="12701" cap="flat" cmpd="sng" algn="ctr">
              <a:solidFill>
                <a:srgbClr val="FFFFFF"/>
              </a:solidFill>
              <a:prstDash val="solid"/>
              <a:round/>
              <a:headEnd type="none" w="med" len="med"/>
              <a:tailEnd type="none" w="med" len="med"/>
            </a:ln>
          </a:bottom>
        </a:tcBdr>
        <a:fill>
          <a:solidFill>
            <a:srgbClr val="E7E7E7"/>
          </a:solidFill>
        </a:fill>
      </a:tcStyle>
    </a:wholeTbl>
    <a:band1H>
      <a:tcStyle>
        <a:tcBdr/>
        <a:fill>
          <a:solidFill>
            <a:srgbClr val="CBCBCB"/>
          </a:solidFill>
        </a:fill>
      </a:tcStyle>
    </a:band1H>
    <a:band2H>
      <a:tcStyle>
        <a:tcBdr/>
      </a:tcStyle>
    </a:band2H>
    <a:band1V>
      <a:tcStyle>
        <a:tcBdr/>
        <a:fill>
          <a:solidFill>
            <a:srgbClr val="CBCBCB"/>
          </a:solidFill>
        </a:fill>
      </a:tcStyle>
    </a:band1V>
    <a:band2V>
      <a:tcStyle>
        <a:tcBdr/>
      </a:tcStyle>
    </a:band2V>
    <a:lastCol>
      <a:tcTxStyle b="on">
        <a:font>
          <a:latin typeface="+mn-lt"/>
          <a:ea typeface="+mn-ea"/>
          <a:cs typeface="+mn-cs"/>
        </a:font>
        <a:srgbClr val="FFFFFF"/>
      </a:tcTxStyle>
      <a:tcStyle>
        <a:tcBdr/>
        <a:fill>
          <a:solidFill>
            <a:srgbClr val="000000"/>
          </a:solidFill>
        </a:fill>
      </a:tcStyle>
    </a:lastCol>
    <a:firstCol>
      <a:tcTxStyle b="on">
        <a:font>
          <a:latin typeface="+mn-lt"/>
          <a:ea typeface="+mn-ea"/>
          <a:cs typeface="+mn-cs"/>
        </a:font>
        <a:srgbClr val="FFFFFF"/>
      </a:tcTxStyle>
      <a:tcStyle>
        <a:tcBdr/>
        <a:fill>
          <a:solidFill>
            <a:srgbClr val="000000"/>
          </a:solidFill>
        </a:fill>
      </a:tcStyle>
    </a:firstCol>
    <a:lastRow>
      <a:tcTxStyle b="on">
        <a:font>
          <a:latin typeface="+mn-lt"/>
          <a:ea typeface="+mn-ea"/>
          <a:cs typeface="+mn-cs"/>
        </a:font>
        <a:srgbClr val="FFFFFF"/>
      </a:tcTxStyle>
      <a:tcStyle>
        <a:tcBdr>
          <a:top>
            <a:ln w="38103" cap="flat" cmpd="sng" algn="ctr">
              <a:solidFill>
                <a:srgbClr val="FFFFFF"/>
              </a:solidFill>
              <a:prstDash val="solid"/>
              <a:round/>
              <a:headEnd type="none" w="med" len="med"/>
              <a:tailEnd type="none" w="med" len="med"/>
            </a:ln>
          </a:top>
        </a:tcBdr>
        <a:fill>
          <a:solidFill>
            <a:srgbClr val="000000"/>
          </a:solidFill>
        </a:fill>
      </a:tcStyle>
    </a:lastRow>
    <a:firstRow>
      <a:tcTxStyle b="on">
        <a:font>
          <a:latin typeface="+mn-lt"/>
          <a:ea typeface="+mn-ea"/>
          <a:cs typeface="+mn-cs"/>
        </a:font>
        <a:srgbClr val="FFFFFF"/>
      </a:tcTxStyle>
      <a:tcStyle>
        <a:tcBdr>
          <a:bottom>
            <a:ln w="38103" cap="flat" cmpd="sng" algn="ctr">
              <a:solidFill>
                <a:srgbClr val="FFFFFF"/>
              </a:solidFill>
              <a:prstDash val="solid"/>
              <a:round/>
              <a:headEnd type="none" w="med" len="med"/>
              <a:tailEnd type="none" w="med" len="med"/>
            </a:ln>
          </a:bottom>
        </a:tcBdr>
        <a:fill>
          <a:solidFill>
            <a:srgbClr val="000000"/>
          </a:solidFill>
        </a:fill>
      </a:tcStyle>
    </a:firstRow>
  </a:tblStyle>
  <a:tblStyle styleId="{8A107856-5554-42FB-B03E-39F5DBC370BA}" styleName="">
    <a:wholeTbl>
      <a:tcTxStyle>
        <a:font>
          <a:latin typeface="+mn-lt"/>
          <a:ea typeface="+mn-ea"/>
          <a:cs typeface="+mn-cs"/>
        </a:font>
        <a:srgbClr val="000000"/>
      </a:tcTxStyle>
      <a:tcStyle>
        <a:tcBdr>
          <a:left>
            <a:ln w="12701" cap="flat" cmpd="sng" algn="ctr">
              <a:solidFill>
                <a:srgbClr val="C0504D"/>
              </a:solidFill>
              <a:prstDash val="solid"/>
              <a:round/>
              <a:headEnd type="none" w="med" len="med"/>
              <a:tailEnd type="none" w="med" len="med"/>
            </a:ln>
          </a:left>
          <a:right>
            <a:ln w="12701" cap="flat" cmpd="sng" algn="ctr">
              <a:solidFill>
                <a:srgbClr val="C0504D"/>
              </a:solidFill>
              <a:prstDash val="solid"/>
              <a:round/>
              <a:headEnd type="none" w="med" len="med"/>
              <a:tailEnd type="none" w="med" len="med"/>
            </a:ln>
          </a:right>
          <a:top>
            <a:ln w="12701" cap="flat" cmpd="sng" algn="ctr">
              <a:solidFill>
                <a:srgbClr val="C0504D"/>
              </a:solidFill>
              <a:prstDash val="solid"/>
              <a:round/>
              <a:headEnd type="none" w="med" len="med"/>
              <a:tailEnd type="none" w="med" len="med"/>
            </a:ln>
          </a:top>
          <a:bottom>
            <a:ln w="12701" cap="flat" cmpd="sng" algn="ctr">
              <a:solidFill>
                <a:srgbClr val="C0504D"/>
              </a:solidFill>
              <a:prstDash val="solid"/>
              <a:round/>
              <a:headEnd type="none" w="med" len="med"/>
              <a:tailEnd type="none" w="med" len="med"/>
            </a:ln>
          </a:bottom>
        </a:tcBdr>
        <a:fill>
          <a:solidFill>
            <a:srgbClr val="F4E9E9"/>
          </a:solidFill>
        </a:fill>
      </a:tcStyle>
    </a:wholeTbl>
    <a:band1H>
      <a:tcStyle>
        <a:tcBdr/>
        <a:fill>
          <a:solidFill>
            <a:srgbClr val="E8D0D0"/>
          </a:solidFill>
        </a:fill>
      </a:tcStyle>
    </a:band1H>
    <a:band1V>
      <a:tcStyle>
        <a:tcBdr/>
        <a:fill>
          <a:solidFill>
            <a:srgbClr val="E8D0D0"/>
          </a:solidFill>
        </a:fill>
      </a:tcStyle>
    </a:band1V>
    <a:lastCol>
      <a:tcTxStyle b="on">
        <a:font>
          <a:latin typeface=""/>
          <a:ea typeface=""/>
          <a:cs typeface=""/>
        </a:font>
      </a:tcTxStyle>
      <a:tcStyle>
        <a:tcBdr/>
      </a:tcStyle>
    </a:lastCol>
    <a:firstCol>
      <a:tcTxStyle b="on">
        <a:font>
          <a:latin typeface=""/>
          <a:ea typeface=""/>
          <a:cs typeface=""/>
        </a:font>
      </a:tcTxStyle>
      <a:tcStyle>
        <a:tcBdr/>
      </a:tcStyle>
    </a:firstCol>
    <a:lastRow>
      <a:tcTxStyle b="on">
        <a:font>
          <a:latin typeface=""/>
          <a:ea typeface=""/>
          <a:cs typeface=""/>
        </a:font>
      </a:tcTxStyle>
      <a:tcStyle>
        <a:tcBdr>
          <a:top>
            <a:ln w="25402" cap="flat" cmpd="sng" algn="ctr">
              <a:solidFill>
                <a:srgbClr val="C0504D"/>
              </a:solidFill>
              <a:prstDash val="solid"/>
              <a:round/>
              <a:headEnd type="none" w="med" len="med"/>
              <a:tailEnd type="none" w="med" len="med"/>
            </a:ln>
          </a:top>
        </a:tcBdr>
        <a:fill>
          <a:solidFill>
            <a:srgbClr val="F4E9E9"/>
          </a:solidFill>
        </a:fill>
      </a:tcStyle>
    </a:lastRow>
    <a:firstRow>
      <a:tcTxStyle b="on">
        <a:font>
          <a:latin typeface=""/>
          <a:ea typeface=""/>
          <a:cs typeface=""/>
        </a:font>
      </a:tcTxStyle>
      <a:tcStyle>
        <a:tcBdr/>
        <a:fill>
          <a:solidFill>
            <a:srgbClr val="F4E9E9"/>
          </a:solidFill>
        </a:fill>
      </a:tcStyle>
    </a:firstRow>
  </a:tblStyle>
  <a:tblStyle styleId="{22838BEF-8BB2-4498-84A7-C5851F593DF1}" styleName="">
    <a:wholeTbl>
      <a:tcTxStyle>
        <a:font>
          <a:latin typeface="+mn-lt"/>
          <a:ea typeface="+mn-ea"/>
          <a:cs typeface="+mn-cs"/>
        </a:font>
        <a:srgbClr val="000000"/>
      </a:tcTxStyle>
      <a:tcStyle>
        <a:tcBdr>
          <a:left>
            <a:ln w="12701" cap="flat" cmpd="sng" algn="ctr">
              <a:solidFill>
                <a:srgbClr val="4BACC6"/>
              </a:solidFill>
              <a:prstDash val="solid"/>
              <a:round/>
              <a:headEnd type="none" w="med" len="med"/>
              <a:tailEnd type="none" w="med" len="med"/>
            </a:ln>
          </a:left>
          <a:right>
            <a:ln w="12701" cap="flat" cmpd="sng" algn="ctr">
              <a:solidFill>
                <a:srgbClr val="4BACC6"/>
              </a:solidFill>
              <a:prstDash val="solid"/>
              <a:round/>
              <a:headEnd type="none" w="med" len="med"/>
              <a:tailEnd type="none" w="med" len="med"/>
            </a:ln>
          </a:right>
          <a:top>
            <a:ln w="12701" cap="flat" cmpd="sng" algn="ctr">
              <a:solidFill>
                <a:srgbClr val="4BACC6"/>
              </a:solidFill>
              <a:prstDash val="solid"/>
              <a:round/>
              <a:headEnd type="none" w="med" len="med"/>
              <a:tailEnd type="none" w="med" len="med"/>
            </a:ln>
          </a:top>
          <a:bottom>
            <a:ln w="12701" cap="flat" cmpd="sng" algn="ctr">
              <a:solidFill>
                <a:srgbClr val="4BACC6"/>
              </a:solidFill>
              <a:prstDash val="solid"/>
              <a:round/>
              <a:headEnd type="none" w="med" len="med"/>
              <a:tailEnd type="none" w="med" len="med"/>
            </a:ln>
          </a:bottom>
        </a:tcBdr>
        <a:fill>
          <a:solidFill>
            <a:srgbClr val="E9F1F5"/>
          </a:solidFill>
        </a:fill>
      </a:tcStyle>
    </a:wholeTbl>
    <a:band1H>
      <a:tcStyle>
        <a:tcBdr/>
        <a:fill>
          <a:solidFill>
            <a:srgbClr val="D0E3EA"/>
          </a:solidFill>
        </a:fill>
      </a:tcStyle>
    </a:band1H>
    <a:band1V>
      <a:tcStyle>
        <a:tcBdr/>
        <a:fill>
          <a:solidFill>
            <a:srgbClr val="D0E3EA"/>
          </a:solidFill>
        </a:fill>
      </a:tcStyle>
    </a:band1V>
    <a:lastCol>
      <a:tcTxStyle b="on">
        <a:font>
          <a:latin typeface=""/>
          <a:ea typeface=""/>
          <a:cs typeface=""/>
        </a:font>
      </a:tcTxStyle>
      <a:tcStyle>
        <a:tcBdr/>
      </a:tcStyle>
    </a:lastCol>
    <a:firstCol>
      <a:tcTxStyle b="on">
        <a:font>
          <a:latin typeface=""/>
          <a:ea typeface=""/>
          <a:cs typeface=""/>
        </a:font>
      </a:tcTxStyle>
      <a:tcStyle>
        <a:tcBdr/>
      </a:tcStyle>
    </a:firstCol>
    <a:lastRow>
      <a:tcTxStyle b="on">
        <a:font>
          <a:latin typeface=""/>
          <a:ea typeface=""/>
          <a:cs typeface=""/>
        </a:font>
      </a:tcTxStyle>
      <a:tcStyle>
        <a:tcBdr>
          <a:top>
            <a:ln w="25402" cap="flat" cmpd="sng" algn="ctr">
              <a:solidFill>
                <a:srgbClr val="4BACC6"/>
              </a:solidFill>
              <a:prstDash val="solid"/>
              <a:round/>
              <a:headEnd type="none" w="med" len="med"/>
              <a:tailEnd type="none" w="med" len="med"/>
            </a:ln>
          </a:top>
        </a:tcBdr>
        <a:fill>
          <a:solidFill>
            <a:srgbClr val="E9F1F5"/>
          </a:solidFill>
        </a:fill>
      </a:tcStyle>
    </a:lastRow>
    <a:firstRow>
      <a:tcTxStyle b="on">
        <a:font>
          <a:latin typeface=""/>
          <a:ea typeface=""/>
          <a:cs typeface=""/>
        </a:font>
      </a:tcTxStyle>
      <a:tcStyle>
        <a:tcBdr/>
        <a:fill>
          <a:solidFill>
            <a:srgbClr val="E9F1F5"/>
          </a:solidFill>
        </a:fill>
      </a:tcStyle>
    </a:firstRow>
  </a:tblStyle>
  <a:tblStyle styleId="{0505E3EF-67EA-436B-97B2-0124C06EBD24}" styleName="Estilo medio 4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4B1156A-380E-4F78-BDF5-A606A8083BF9}" styleName="Estilo medio 4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D7AC3CCA-C797-4891-BE02-D94E43425B78}" styleName="Estilo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F2DE63D5-997A-4646-A377-4702673A728D}" styleName="Estilo claro 2 - Acento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EB344D84-9AFB-497E-A393-DC336BA19D2E}" styleName="Estilo medio 3 - Énfasis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Estilo claro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93D81CF-94F2-401A-BA57-92F5A7B2D0C5}" styleName="Estilo medio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FECB4D8-DB02-4DC6-A0A2-4F2EBAE1DC90}" styleName="Estilo medio 1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050" autoAdjust="0"/>
    <p:restoredTop sz="86481" autoAdjust="0"/>
  </p:normalViewPr>
  <p:slideViewPr>
    <p:cSldViewPr snapToGrid="0">
      <p:cViewPr varScale="1">
        <p:scale>
          <a:sx n="43" d="100"/>
          <a:sy n="43" d="100"/>
        </p:scale>
        <p:origin x="876" y="48"/>
      </p:cViewPr>
      <p:guideLst>
        <p:guide orient="horz" pos="3191"/>
        <p:guide pos="4896"/>
      </p:guideLst>
    </p:cSldViewPr>
  </p:slideViewPr>
  <p:outlineViewPr>
    <p:cViewPr>
      <p:scale>
        <a:sx n="33" d="100"/>
        <a:sy n="33" d="100"/>
      </p:scale>
      <p:origin x="0" y="-17604"/>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viewProps" Target="viewProps.xml"/><Relationship Id="rId8" Type="http://schemas.openxmlformats.org/officeDocument/2006/relationships/slide" Target="slides/slide5.xml"/><Relationship Id="rId51" Type="http://schemas.microsoft.com/office/2018/10/relationships/authors" Target="author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commentAuthors" Target="commentAuthors.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s>
</file>

<file path=ppt/charts/_rels/chart1.xml.rels><?xml version="1.0" encoding="UTF-8" standalone="yes"?>
<Relationships xmlns="http://schemas.openxmlformats.org/package/2006/relationships"><Relationship Id="rId3" Type="http://schemas.openxmlformats.org/officeDocument/2006/relationships/oleObject" Target="file:///C:\Users\Cristian%20Suarez\Downloads\Analisis%20FOGEDI%2007%20de%20Febrero%202023.xlsm"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Cristian%20Suarez\Downloads\avance%20fisico%20y%20pptal%20dic%202022%20inversion%20bomberos%20(1).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Cristian%20Suarez\Downloads\avance%20fisico%20y%20pptal%20dic%202022%20inversion%20bomberos%20(1).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csherrera\Downloads\avance%20fisico%20y%20pptal%20dic%202022%20inversion%20bomberos%20(1)%20(1).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pivotSource>
    <c:name>[Analisis FOGEDI 07 de Febrero 2023.xlsm]Dinamicas!TablaDinámica3</c:name>
    <c:fmtId val="8"/>
  </c:pivotSource>
  <c:chart>
    <c:title>
      <c:tx>
        <c:rich>
          <a:bodyPr rot="0" spcFirstLastPara="1" vertOverflow="ellipsis" vert="horz" wrap="square" anchor="ctr" anchorCtr="1"/>
          <a:lstStyle/>
          <a:p>
            <a:pPr>
              <a:defRPr sz="1800" b="1" i="0" u="none" strike="noStrike" kern="1200" baseline="0">
                <a:solidFill>
                  <a:schemeClr val="bg1"/>
                </a:solidFill>
                <a:latin typeface="+mn-lt"/>
                <a:ea typeface="+mn-ea"/>
                <a:cs typeface="+mn-cs"/>
              </a:defRPr>
            </a:pPr>
            <a:r>
              <a:rPr lang="en-US" dirty="0">
                <a:solidFill>
                  <a:schemeClr val="bg1"/>
                </a:solidFill>
              </a:rPr>
              <a:t>AVANCE DE OBJETIVOS INSTITUCIONALES </a:t>
            </a:r>
          </a:p>
        </c:rich>
      </c:tx>
      <c:overlay val="0"/>
      <c:spPr>
        <a:solidFill>
          <a:srgbClr val="C00000"/>
        </a:solidFill>
        <a:ln>
          <a:noFill/>
        </a:ln>
        <a:effectLst/>
      </c:spPr>
      <c:txPr>
        <a:bodyPr rot="0" spcFirstLastPara="1" vertOverflow="ellipsis" vert="horz" wrap="square" anchor="ctr" anchorCtr="1"/>
        <a:lstStyle/>
        <a:p>
          <a:pPr>
            <a:defRPr sz="1800" b="1" i="0" u="none" strike="noStrike" kern="1200" baseline="0">
              <a:solidFill>
                <a:schemeClr val="bg1"/>
              </a:solidFill>
              <a:latin typeface="+mn-lt"/>
              <a:ea typeface="+mn-ea"/>
              <a:cs typeface="+mn-cs"/>
            </a:defRPr>
          </a:pPr>
          <a:endParaRPr lang="es-CO"/>
        </a:p>
      </c:txPr>
    </c:title>
    <c:autoTitleDeleted val="0"/>
    <c:pivotFmts>
      <c:pivotFmt>
        <c:idx val="0"/>
      </c:pivotFmt>
      <c:pivotFmt>
        <c:idx val="1"/>
        <c:dLbl>
          <c:idx val="0"/>
          <c:dLblPos val="inEnd"/>
          <c:showLegendKey val="0"/>
          <c:showVal val="1"/>
          <c:showCatName val="0"/>
          <c:showSerName val="0"/>
          <c:showPercent val="0"/>
          <c:showBubbleSize val="0"/>
          <c:extLst>
            <c:ext xmlns:c15="http://schemas.microsoft.com/office/drawing/2012/chart" uri="{CE6537A1-D6FC-4f65-9D91-7224C49458BB}"/>
          </c:extLst>
        </c:dLbl>
      </c:pivotFmt>
      <c:pivotFmt>
        <c:idx val="2"/>
        <c:dLbl>
          <c:idx val="0"/>
          <c:dLblPos val="inEnd"/>
          <c:showLegendKey val="0"/>
          <c:showVal val="1"/>
          <c:showCatName val="0"/>
          <c:showSerName val="0"/>
          <c:showPercent val="0"/>
          <c:showBubbleSize val="0"/>
          <c:extLst>
            <c:ext xmlns:c15="http://schemas.microsoft.com/office/drawing/2012/chart" uri="{CE6537A1-D6FC-4f65-9D91-7224C49458BB}"/>
          </c:extLst>
        </c:dLbl>
      </c:pivotFmt>
      <c:pivotFmt>
        <c:idx val="3"/>
        <c:dLbl>
          <c:idx val="0"/>
          <c:dLblPos val="inEnd"/>
          <c:showLegendKey val="0"/>
          <c:showVal val="1"/>
          <c:showCatName val="0"/>
          <c:showSerName val="0"/>
          <c:showPercent val="0"/>
          <c:showBubbleSize val="0"/>
          <c:extLst>
            <c:ext xmlns:c15="http://schemas.microsoft.com/office/drawing/2012/chart" uri="{CE6537A1-D6FC-4f65-9D91-7224C49458BB}"/>
          </c:extLst>
        </c:dLbl>
      </c:pivotFmt>
      <c:pivotFmt>
        <c:idx val="4"/>
        <c:dLbl>
          <c:idx val="0"/>
          <c:dLblPos val="inEnd"/>
          <c:showLegendKey val="0"/>
          <c:showVal val="1"/>
          <c:showCatName val="0"/>
          <c:showSerName val="0"/>
          <c:showPercent val="0"/>
          <c:showBubbleSize val="0"/>
          <c:extLst>
            <c:ext xmlns:c15="http://schemas.microsoft.com/office/drawing/2012/chart" uri="{CE6537A1-D6FC-4f65-9D91-7224C49458BB}"/>
          </c:extLst>
        </c:dLbl>
      </c:pivotFmt>
      <c:pivotFmt>
        <c:idx val="5"/>
      </c:pivotFmt>
      <c:pivotFmt>
        <c:idx val="6"/>
        <c:spPr>
          <a:solidFill>
            <a:srgbClr val="C00000"/>
          </a:solidFill>
          <a:ln w="9525" cap="flat" cmpd="sng" algn="ctr">
            <a:solidFill>
              <a:schemeClr val="lt1">
                <a:alpha val="50000"/>
              </a:schemeClr>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s-CO"/>
            </a:p>
          </c:txPr>
          <c:dLblPos val="inEnd"/>
          <c:showLegendKey val="0"/>
          <c:showVal val="1"/>
          <c:showCatName val="0"/>
          <c:showSerName val="0"/>
          <c:showPercent val="0"/>
          <c:showBubbleSize val="0"/>
          <c:extLst>
            <c:ext xmlns:c15="http://schemas.microsoft.com/office/drawing/2012/chart" uri="{CE6537A1-D6FC-4f65-9D91-7224C49458BB}"/>
          </c:extLst>
        </c:dLbl>
      </c:pivotFmt>
      <c:pivotFmt>
        <c:idx val="7"/>
        <c:spPr>
          <a:solidFill>
            <a:srgbClr val="C00000"/>
          </a:solidFill>
          <a:ln w="9525" cap="flat" cmpd="sng" algn="ctr">
            <a:solidFill>
              <a:schemeClr val="lt1">
                <a:alpha val="50000"/>
              </a:schemeClr>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s-CO"/>
            </a:p>
          </c:txPr>
          <c:dLblPos val="inEnd"/>
          <c:showLegendKey val="0"/>
          <c:showVal val="1"/>
          <c:showCatName val="0"/>
          <c:showSerName val="0"/>
          <c:showPercent val="0"/>
          <c:showBubbleSize val="0"/>
          <c:extLst>
            <c:ext xmlns:c15="http://schemas.microsoft.com/office/drawing/2012/chart" uri="{CE6537A1-D6FC-4f65-9D91-7224C49458BB}"/>
          </c:extLst>
        </c:dLbl>
      </c:pivotFmt>
      <c:pivotFmt>
        <c:idx val="8"/>
        <c:spPr>
          <a:solidFill>
            <a:srgbClr val="C00000"/>
          </a:solidFill>
          <a:ln w="9525" cap="flat" cmpd="sng" algn="ctr">
            <a:solidFill>
              <a:schemeClr val="lt1">
                <a:alpha val="50000"/>
              </a:schemeClr>
            </a:solidFill>
            <a:round/>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s-CO"/>
            </a:p>
          </c:txPr>
          <c:dLblPos val="inEnd"/>
          <c:showLegendKey val="0"/>
          <c:showVal val="1"/>
          <c:showCatName val="0"/>
          <c:showSerName val="0"/>
          <c:showPercent val="0"/>
          <c:showBubbleSize val="0"/>
          <c:extLst>
            <c:ext xmlns:c15="http://schemas.microsoft.com/office/drawing/2012/chart" uri="{CE6537A1-D6FC-4f65-9D91-7224C49458BB}"/>
          </c:extLst>
        </c:dLbl>
      </c:pivotFmt>
    </c:pivotFmts>
    <c:plotArea>
      <c:layout/>
      <c:barChart>
        <c:barDir val="bar"/>
        <c:grouping val="clustered"/>
        <c:varyColors val="0"/>
        <c:ser>
          <c:idx val="0"/>
          <c:order val="0"/>
          <c:tx>
            <c:strRef>
              <c:f>Dinamicas!$B$3</c:f>
              <c:strCache>
                <c:ptCount val="1"/>
                <c:pt idx="0">
                  <c:v>Total</c:v>
                </c:pt>
              </c:strCache>
            </c:strRef>
          </c:tx>
          <c:spPr>
            <a:solidFill>
              <a:srgbClr val="C00000"/>
            </a:solidFill>
            <a:ln w="9525" cap="flat" cmpd="sng" algn="ctr">
              <a:solidFill>
                <a:schemeClr val="lt1">
                  <a:alpha val="50000"/>
                </a:schemeClr>
              </a:solidFill>
              <a:round/>
            </a:ln>
            <a:effectLst/>
          </c:spPr>
          <c:invertIfNegative val="0"/>
          <c:dLbls>
            <c:dLbl>
              <c:idx val="4"/>
              <c:tx>
                <c:rich>
                  <a:bodyPr/>
                  <a:lstStyle/>
                  <a:p>
                    <a:r>
                      <a:rPr lang="en-US" dirty="0"/>
                      <a:t>99,91%</a:t>
                    </a:r>
                  </a:p>
                </c:rich>
              </c:tx>
              <c:dLblPos val="inEnd"/>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4997-4BAA-A618-1D9040EECE79}"/>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lt1"/>
                    </a:solidFill>
                    <a:latin typeface="+mn-lt"/>
                    <a:ea typeface="+mn-ea"/>
                    <a:cs typeface="+mn-cs"/>
                  </a:defRPr>
                </a:pPr>
                <a:endParaRPr lang="es-C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Dinamicas!$A$4:$A$12</c:f>
              <c:strCache>
                <c:ptCount val="8"/>
                <c:pt idx="0">
                  <c:v>Aumentar la efectividad de los servicios ofrecidos (usuarios internos y externos)</c:v>
                </c:pt>
                <c:pt idx="1">
                  <c:v>Consolidar la estrategia del talento humano</c:v>
                </c:pt>
                <c:pt idx="2">
                  <c:v>Fortalecer el proceso de conocimiento del riesgo</c:v>
                </c:pt>
                <c:pt idx="3">
                  <c:v>Fortalecer los procesos de atención</c:v>
                </c:pt>
                <c:pt idx="4">
                  <c:v>Implementar la estrategia de gestión del cambio en el cuerpo oficial de bomberos</c:v>
                </c:pt>
                <c:pt idx="5">
                  <c:v>Incrementar la cultura de responsabilidad institucional</c:v>
                </c:pt>
                <c:pt idx="6">
                  <c:v>Optimizar el proceso de reducción del riesgo</c:v>
                </c:pt>
                <c:pt idx="7">
                  <c:v>Optimizar los procesos de preparativos</c:v>
                </c:pt>
              </c:strCache>
            </c:strRef>
          </c:cat>
          <c:val>
            <c:numRef>
              <c:f>Dinamicas!$B$4:$B$12</c:f>
              <c:numCache>
                <c:formatCode>0.00%</c:formatCode>
                <c:ptCount val="8"/>
                <c:pt idx="0">
                  <c:v>0.94484073107049615</c:v>
                </c:pt>
                <c:pt idx="1">
                  <c:v>0.96442666666666677</c:v>
                </c:pt>
                <c:pt idx="2">
                  <c:v>0.95333333333333314</c:v>
                </c:pt>
                <c:pt idx="3">
                  <c:v>0.95039739469861984</c:v>
                </c:pt>
                <c:pt idx="4">
                  <c:v>1.0004999999999999</c:v>
                </c:pt>
                <c:pt idx="5">
                  <c:v>0.99600000000000011</c:v>
                </c:pt>
                <c:pt idx="6">
                  <c:v>0.9933333333333334</c:v>
                </c:pt>
                <c:pt idx="7">
                  <c:v>0.97045909090909099</c:v>
                </c:pt>
              </c:numCache>
            </c:numRef>
          </c:val>
          <c:extLst>
            <c:ext xmlns:c16="http://schemas.microsoft.com/office/drawing/2014/chart" uri="{C3380CC4-5D6E-409C-BE32-E72D297353CC}">
              <c16:uniqueId val="{00000000-4997-4BAA-A618-1D9040EECE79}"/>
            </c:ext>
          </c:extLst>
        </c:ser>
        <c:dLbls>
          <c:dLblPos val="inEnd"/>
          <c:showLegendKey val="0"/>
          <c:showVal val="1"/>
          <c:showCatName val="0"/>
          <c:showSerName val="0"/>
          <c:showPercent val="0"/>
          <c:showBubbleSize val="0"/>
        </c:dLbls>
        <c:gapWidth val="65"/>
        <c:axId val="235550144"/>
        <c:axId val="235546816"/>
      </c:barChart>
      <c:catAx>
        <c:axId val="235550144"/>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600" b="0" i="0" u="none" strike="noStrike" kern="1200" cap="all" baseline="0">
                <a:solidFill>
                  <a:schemeClr val="tx1"/>
                </a:solidFill>
                <a:latin typeface="Arial Narrow" panose="020B0606020202030204" pitchFamily="34" charset="0"/>
                <a:ea typeface="+mn-ea"/>
                <a:cs typeface="+mn-cs"/>
              </a:defRPr>
            </a:pPr>
            <a:endParaRPr lang="es-CO"/>
          </a:p>
        </c:txPr>
        <c:crossAx val="235546816"/>
        <c:crosses val="autoZero"/>
        <c:auto val="1"/>
        <c:lblAlgn val="ctr"/>
        <c:lblOffset val="100"/>
        <c:noMultiLvlLbl val="0"/>
      </c:catAx>
      <c:valAx>
        <c:axId val="235546816"/>
        <c:scaling>
          <c:orientation val="minMax"/>
        </c:scaling>
        <c:delete val="1"/>
        <c:axPos val="b"/>
        <c:numFmt formatCode="0.00%" sourceLinked="1"/>
        <c:majorTickMark val="none"/>
        <c:minorTickMark val="none"/>
        <c:tickLblPos val="nextTo"/>
        <c:crossAx val="235550144"/>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dk1">
          <a:lumMod val="25000"/>
          <a:lumOff val="75000"/>
        </a:schemeClr>
      </a:solidFill>
      <a:round/>
    </a:ln>
    <a:effectLst/>
  </c:spPr>
  <c:txPr>
    <a:bodyPr/>
    <a:lstStyle/>
    <a:p>
      <a:pPr>
        <a:defRPr/>
      </a:pPr>
      <a:endParaRPr lang="es-CO"/>
    </a:p>
  </c:txPr>
  <c:externalData r:id="rId3">
    <c:autoUpdate val="0"/>
  </c:externalData>
  <c:extLst>
    <c:ext xmlns:c14="http://schemas.microsoft.com/office/drawing/2007/8/2/chart" uri="{781A3756-C4B2-4CAC-9D66-4F8BD8637D16}">
      <c14:pivotOptions>
        <c14:dropZoneFilter val="1"/>
        <c14:dropZoneCategories val="1"/>
        <c14:dropZoneData val="1"/>
        <c14:dropZonesVisible val="1"/>
      </c14:pivotOptions>
    </c:ext>
    <c:ext xmlns:c16="http://schemas.microsoft.com/office/drawing/2014/chart" uri="{E28EC0CA-F0BB-4C9C-879D-F8772B89E7AC}">
      <c16:pivotOptions16>
        <c16:showExpandCollapseFieldButtons val="1"/>
      </c16:pivotOptions16>
    </c:ext>
  </c:extLst>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spPr>
            <a:solidFill>
              <a:srgbClr val="C00000"/>
            </a:solidFill>
            <a:ln>
              <a:noFill/>
            </a:ln>
            <a:effectLst/>
          </c:spPr>
          <c:invertIfNegative val="0"/>
          <c:dLbls>
            <c:spPr>
              <a:noFill/>
              <a:ln>
                <a:noFill/>
              </a:ln>
              <a:effectLst/>
            </c:spPr>
            <c:txPr>
              <a:bodyPr rot="0" spcFirstLastPara="1" vertOverflow="ellipsis" vert="horz" wrap="square" anchor="ctr" anchorCtr="1"/>
              <a:lstStyle/>
              <a:p>
                <a:pPr>
                  <a:defRPr sz="2000" b="0" i="0" u="none" strike="noStrike" baseline="0">
                    <a:solidFill>
                      <a:schemeClr val="bg1"/>
                    </a:solidFill>
                    <a:latin typeface="Arial Narrow" panose="020B0606020202030204" pitchFamily="34" charset="0"/>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Hoja1!$B$17:$B$19</c:f>
              <c:strCache>
                <c:ptCount val="3"/>
                <c:pt idx="0">
                  <c:v>Implementar 100% del modelo de seguridad y privacidad de la información en la UAECOB alineado a la Política de Gobierno Digital</c:v>
                </c:pt>
                <c:pt idx="1">
                  <c:v>Implementar 100% de la arquitectura TI conforme a las necesidades de la UAECOB</c:v>
                </c:pt>
                <c:pt idx="2">
                  <c:v>Habilitar 3 servicios ciudadanos digitales básicos en la UAECOB</c:v>
                </c:pt>
              </c:strCache>
            </c:strRef>
          </c:cat>
          <c:val>
            <c:numRef>
              <c:f>Hoja1!$H$17:$H$19</c:f>
              <c:numCache>
                <c:formatCode>0%</c:formatCode>
                <c:ptCount val="3"/>
                <c:pt idx="0">
                  <c:v>0.99946947847878564</c:v>
                </c:pt>
                <c:pt idx="1">
                  <c:v>0.99879799396970192</c:v>
                </c:pt>
                <c:pt idx="2">
                  <c:v>0.83903689457018882</c:v>
                </c:pt>
              </c:numCache>
            </c:numRef>
          </c:val>
          <c:extLst>
            <c:ext xmlns:c16="http://schemas.microsoft.com/office/drawing/2014/chart" uri="{C3380CC4-5D6E-409C-BE32-E72D297353CC}">
              <c16:uniqueId val="{00000000-4E82-4C69-9FBB-0B38973EFB75}"/>
            </c:ext>
          </c:extLst>
        </c:ser>
        <c:dLbls>
          <c:showLegendKey val="0"/>
          <c:showVal val="1"/>
          <c:showCatName val="0"/>
          <c:showSerName val="0"/>
          <c:showPercent val="0"/>
          <c:showBubbleSize val="0"/>
        </c:dLbls>
        <c:gapWidth val="6"/>
        <c:overlap val="100"/>
        <c:axId val="1871924608"/>
        <c:axId val="1871929184"/>
      </c:barChart>
      <c:catAx>
        <c:axId val="187192460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baseline="0">
                <a:solidFill>
                  <a:schemeClr val="tx1"/>
                </a:solidFill>
                <a:latin typeface="Arial Narrow" panose="020B0606020202030204" pitchFamily="34" charset="0"/>
                <a:ea typeface="+mn-ea"/>
                <a:cs typeface="+mn-cs"/>
              </a:defRPr>
            </a:pPr>
            <a:endParaRPr lang="es-CO"/>
          </a:p>
        </c:txPr>
        <c:crossAx val="1871929184"/>
        <c:crosses val="autoZero"/>
        <c:auto val="1"/>
        <c:lblAlgn val="ctr"/>
        <c:lblOffset val="100"/>
        <c:noMultiLvlLbl val="0"/>
      </c:catAx>
      <c:valAx>
        <c:axId val="1871929184"/>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8719246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000">
          <a:solidFill>
            <a:schemeClr val="tx1"/>
          </a:solidFill>
          <a:latin typeface="Arial Narrow" panose="020B0606020202030204" pitchFamily="34" charset="0"/>
        </a:defRPr>
      </a:pPr>
      <a:endParaRPr lang="es-CO"/>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bg1"/>
                    </a:solidFill>
                    <a:latin typeface="Arial Narrow" panose="020B0606020202030204" pitchFamily="34" charset="0"/>
                    <a:ea typeface="+mn-ea"/>
                    <a:cs typeface="+mn-cs"/>
                  </a:defRPr>
                </a:pPr>
                <a:endParaRPr lang="es-C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Hoja1!$B$24:$B$25</c:f>
              <c:strCache>
                <c:ptCount val="2"/>
                <c:pt idx="0">
                  <c:v>Implementar 1 plan de ajuste y sostenibilidad del MIPG en la UAECOB</c:v>
                </c:pt>
                <c:pt idx="1">
                  <c:v>Elaborar 1 plan de preparativos y continuidad del servicio para la UAECOB ante la eventual ocurrencia de un desastre en el Distrito Capital</c:v>
                </c:pt>
              </c:strCache>
            </c:strRef>
          </c:cat>
          <c:val>
            <c:numRef>
              <c:f>Hoja1!$H$24:$H$25</c:f>
              <c:numCache>
                <c:formatCode>0%</c:formatCode>
                <c:ptCount val="2"/>
                <c:pt idx="0">
                  <c:v>0.99200138417722672</c:v>
                </c:pt>
                <c:pt idx="1">
                  <c:v>0.98575558535275631</c:v>
                </c:pt>
              </c:numCache>
            </c:numRef>
          </c:val>
          <c:extLst>
            <c:ext xmlns:c16="http://schemas.microsoft.com/office/drawing/2014/chart" uri="{C3380CC4-5D6E-409C-BE32-E72D297353CC}">
              <c16:uniqueId val="{00000000-4069-435C-B12F-347AFF96F69D}"/>
            </c:ext>
          </c:extLst>
        </c:ser>
        <c:dLbls>
          <c:dLblPos val="inEnd"/>
          <c:showLegendKey val="0"/>
          <c:showVal val="1"/>
          <c:showCatName val="0"/>
          <c:showSerName val="0"/>
          <c:showPercent val="0"/>
          <c:showBubbleSize val="0"/>
        </c:dLbls>
        <c:gapWidth val="100"/>
        <c:axId val="1829378608"/>
        <c:axId val="1829379440"/>
      </c:barChart>
      <c:catAx>
        <c:axId val="1829378608"/>
        <c:scaling>
          <c:orientation val="minMax"/>
        </c:scaling>
        <c:delete val="0"/>
        <c:axPos val="l"/>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Arial Narrow" panose="020B0606020202030204" pitchFamily="34" charset="0"/>
                <a:ea typeface="+mn-ea"/>
                <a:cs typeface="+mn-cs"/>
              </a:defRPr>
            </a:pPr>
            <a:endParaRPr lang="es-CO"/>
          </a:p>
        </c:txPr>
        <c:crossAx val="1829379440"/>
        <c:crosses val="autoZero"/>
        <c:auto val="1"/>
        <c:lblAlgn val="ctr"/>
        <c:lblOffset val="100"/>
        <c:noMultiLvlLbl val="0"/>
      </c:catAx>
      <c:valAx>
        <c:axId val="1829379440"/>
        <c:scaling>
          <c:orientation val="minMax"/>
          <c:max val="1"/>
          <c:min val="0"/>
        </c:scaling>
        <c:delete val="1"/>
        <c:axPos val="b"/>
        <c:numFmt formatCode="0%" sourceLinked="1"/>
        <c:majorTickMark val="none"/>
        <c:minorTickMark val="none"/>
        <c:tickLblPos val="nextTo"/>
        <c:crossAx val="18293786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rgbClr val="C00000">
                <a:alpha val="85000"/>
              </a:srgb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Arial Narrow" panose="020B0606020202030204" pitchFamily="34" charset="0"/>
                    <a:ea typeface="+mn-ea"/>
                    <a:cs typeface="+mn-cs"/>
                  </a:defRPr>
                </a:pPr>
                <a:endParaRPr lang="es-C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'[avance fisico y pptal dic 2022 inversion bomberos (1) (1).xlsx]Hoja1'!$B$4:$B$12</c:f>
              <c:strCache>
                <c:ptCount val="9"/>
                <c:pt idx="0">
                  <c:v>Implementar 100% del programa de capacitación, formación y entrenamiento al personal uniformado de la Unidad Administrativa Cuerpo Oficial de Bomberos de Bogotá</c:v>
                </c:pt>
                <c:pt idx="1">
                  <c:v>Implementar 100 % del plan de gestión de riesgo para los procesos de conocimiento y reducción en incendios, incidentes con materiales peligrosos y escenarios de riesgos</c:v>
                </c:pt>
                <c:pt idx="2">
                  <c:v>Implementar 100% de un programa de mantenimiento a las estaciones de bomberos de Bogotá</c:v>
                </c:pt>
                <c:pt idx="3">
                  <c:v>Implementar 100% de un programa de renovación de equipo menor, herramientas, accesorios y elementos de protección personal en la UAECOB</c:v>
                </c:pt>
                <c:pt idx="4">
                  <c:v>Implementar 100% de un programa de renovación de vehículos de la Unidad Administrativa Cuerpo Oficial de Bomberos de Bogotá</c:v>
                </c:pt>
                <c:pt idx="5">
                  <c:v>Implementar 100% de un programa de suministros y consumibles para la atención de emergencias en la UAECOB</c:v>
                </c:pt>
                <c:pt idx="6">
                  <c:v>Ejecutar el 100% del programa de mantenimiento de vehículos y equipo menor de la UAECOB</c:v>
                </c:pt>
                <c:pt idx="7">
                  <c:v>Poner 3 espacios nuevos en funcionamiento para la gestión integral de riesgos, incendios, incidentes con materiales peligrosos y rescates en todas sus modalidades</c:v>
                </c:pt>
                <c:pt idx="8">
                  <c:v>Adecuar seis (6) estaciones de Bomberos</c:v>
                </c:pt>
              </c:strCache>
            </c:strRef>
          </c:cat>
          <c:val>
            <c:numRef>
              <c:f>'[avance fisico y pptal dic 2022 inversion bomberos (1) (1).xlsx]Hoja1'!$H$4:$H$12</c:f>
              <c:numCache>
                <c:formatCode>0.00%</c:formatCode>
                <c:ptCount val="9"/>
                <c:pt idx="0">
                  <c:v>0.99345972575146946</c:v>
                </c:pt>
                <c:pt idx="1">
                  <c:v>0.99370068032594561</c:v>
                </c:pt>
                <c:pt idx="2">
                  <c:v>1</c:v>
                </c:pt>
                <c:pt idx="3">
                  <c:v>0.91593839982056036</c:v>
                </c:pt>
                <c:pt idx="4">
                  <c:v>0.99998538971234074</c:v>
                </c:pt>
                <c:pt idx="5">
                  <c:v>0.99961641196052653</c:v>
                </c:pt>
                <c:pt idx="6">
                  <c:v>0.99996364279127792</c:v>
                </c:pt>
                <c:pt idx="7">
                  <c:v>0.9994006887036806</c:v>
                </c:pt>
                <c:pt idx="8">
                  <c:v>0.99893690914724642</c:v>
                </c:pt>
              </c:numCache>
            </c:numRef>
          </c:val>
          <c:extLst>
            <c:ext xmlns:c16="http://schemas.microsoft.com/office/drawing/2014/chart" uri="{C3380CC4-5D6E-409C-BE32-E72D297353CC}">
              <c16:uniqueId val="{00000000-6AF7-4AB1-B16E-A4F638EC06C1}"/>
            </c:ext>
          </c:extLst>
        </c:ser>
        <c:dLbls>
          <c:dLblPos val="inEnd"/>
          <c:showLegendKey val="0"/>
          <c:showVal val="1"/>
          <c:showCatName val="0"/>
          <c:showSerName val="0"/>
          <c:showPercent val="0"/>
          <c:showBubbleSize val="0"/>
        </c:dLbls>
        <c:gapWidth val="65"/>
        <c:axId val="1836378048"/>
        <c:axId val="1836368064"/>
      </c:barChart>
      <c:catAx>
        <c:axId val="1836378048"/>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200" b="0" i="0" u="none" strike="noStrike" kern="1200" cap="all" baseline="0">
                <a:solidFill>
                  <a:schemeClr val="dk1">
                    <a:lumMod val="75000"/>
                    <a:lumOff val="25000"/>
                  </a:schemeClr>
                </a:solidFill>
                <a:latin typeface="Arial Narrow" panose="020B0606020202030204" pitchFamily="34" charset="0"/>
                <a:ea typeface="+mn-ea"/>
                <a:cs typeface="+mn-cs"/>
              </a:defRPr>
            </a:pPr>
            <a:endParaRPr lang="es-CO"/>
          </a:p>
        </c:txPr>
        <c:crossAx val="1836368064"/>
        <c:crosses val="autoZero"/>
        <c:auto val="1"/>
        <c:lblAlgn val="ctr"/>
        <c:lblOffset val="100"/>
        <c:noMultiLvlLbl val="0"/>
      </c:catAx>
      <c:valAx>
        <c:axId val="1836368064"/>
        <c:scaling>
          <c:orientation val="minMax"/>
        </c:scaling>
        <c:delete val="1"/>
        <c:axPos val="b"/>
        <c:numFmt formatCode="0.00%" sourceLinked="1"/>
        <c:majorTickMark val="none"/>
        <c:minorTickMark val="none"/>
        <c:tickLblPos val="nextTo"/>
        <c:crossAx val="1836378048"/>
        <c:crosses val="autoZero"/>
        <c:crossBetween val="between"/>
      </c:valAx>
      <c:spPr>
        <a:noFill/>
        <a:ln>
          <a:noFill/>
        </a:ln>
        <a:effectLst/>
      </c:spPr>
    </c:plotArea>
    <c:plotVisOnly val="1"/>
    <c:dispBlanksAs val="gap"/>
    <c:showDLblsOverMax val="0"/>
  </c:chart>
  <c:spPr>
    <a:solidFill>
      <a:schemeClr val="bg1">
        <a:lumMod val="95000"/>
      </a:schemeClr>
    </a:solidFill>
    <a:ln w="9525" cap="flat" cmpd="sng" algn="ctr">
      <a:solidFill>
        <a:schemeClr val="dk1">
          <a:lumMod val="25000"/>
          <a:lumOff val="75000"/>
        </a:schemeClr>
      </a:solidFill>
      <a:round/>
    </a:ln>
    <a:effectLst/>
  </c:spPr>
  <c:txPr>
    <a:bodyPr/>
    <a:lstStyle/>
    <a:p>
      <a:pPr>
        <a:defRPr/>
      </a:pPr>
      <a:endParaRPr lang="es-C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419">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220">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4.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diagrams/_rels/data1.xml.rels><?xml version="1.0" encoding="UTF-8" standalone="yes"?>
<Relationships xmlns="http://schemas.openxmlformats.org/package/2006/relationships"><Relationship Id="rId3" Type="http://schemas.openxmlformats.org/officeDocument/2006/relationships/slide" Target="../slides/slide35.xml"/><Relationship Id="rId2" Type="http://schemas.openxmlformats.org/officeDocument/2006/relationships/slide" Target="../slides/slide3.xml"/><Relationship Id="rId1"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5091EAB-541E-4E05-9EB7-C6071FC02209}" type="doc">
      <dgm:prSet loTypeId="urn:microsoft.com/office/officeart/2008/layout/HorizontalMultiLevelHierarchy" loCatId="hierarchy" qsTypeId="urn:microsoft.com/office/officeart/2005/8/quickstyle/simple5" qsCatId="simple" csTypeId="urn:microsoft.com/office/officeart/2005/8/colors/colorful2" csCatId="colorful" phldr="1"/>
      <dgm:spPr/>
      <dgm:t>
        <a:bodyPr/>
        <a:lstStyle/>
        <a:p>
          <a:endParaRPr lang="es-CO"/>
        </a:p>
      </dgm:t>
    </dgm:pt>
    <dgm:pt modelId="{C2B39366-576E-40D3-9D58-9AB2FB95E346}">
      <dgm:prSet phldrT="[Texto]" custT="1"/>
      <dgm:spPr>
        <a:solidFill>
          <a:srgbClr val="FFC000"/>
        </a:solidFill>
      </dgm:spPr>
      <dgm:t>
        <a:bodyPr/>
        <a:lstStyle/>
        <a:p>
          <a:r>
            <a:rPr lang="es-MX" sz="1600" b="1" baseline="0" dirty="0">
              <a:solidFill>
                <a:schemeClr val="tx1"/>
              </a:solidFill>
              <a:latin typeface="Arial Narrow" panose="020B0606020202030204" pitchFamily="34" charset="0"/>
            </a:rPr>
            <a:t>Informe de seguimiento a la planeación institucional- </a:t>
          </a:r>
          <a:endParaRPr lang="es-CO" sz="1600" baseline="0" dirty="0">
            <a:solidFill>
              <a:schemeClr val="tx1"/>
            </a:solidFill>
            <a:latin typeface="Arial Narrow" panose="020B0606020202030204" pitchFamily="34" charset="0"/>
          </a:endParaRPr>
        </a:p>
      </dgm:t>
    </dgm:pt>
    <dgm:pt modelId="{ECF53DDF-BAA1-4A3F-9E6C-BA6C74BAC06D}" type="parTrans" cxnId="{12731B65-204D-42BB-A7AB-A55AD392C96E}">
      <dgm:prSet/>
      <dgm:spPr/>
      <dgm:t>
        <a:bodyPr/>
        <a:lstStyle/>
        <a:p>
          <a:endParaRPr lang="es-CO" sz="1600">
            <a:latin typeface="Arial Narrow" panose="020B0606020202030204" pitchFamily="34" charset="0"/>
          </a:endParaRPr>
        </a:p>
      </dgm:t>
    </dgm:pt>
    <dgm:pt modelId="{8118CE52-8731-437A-9F76-970C2B345F40}" type="sibTrans" cxnId="{12731B65-204D-42BB-A7AB-A55AD392C96E}">
      <dgm:prSet/>
      <dgm:spPr/>
      <dgm:t>
        <a:bodyPr/>
        <a:lstStyle/>
        <a:p>
          <a:endParaRPr lang="es-CO" sz="1600">
            <a:latin typeface="Arial Narrow" panose="020B0606020202030204" pitchFamily="34" charset="0"/>
          </a:endParaRPr>
        </a:p>
      </dgm:t>
    </dgm:pt>
    <dgm:pt modelId="{47E05F7D-E4C2-4558-A994-A52204D89807}">
      <dgm:prSet phldrT="[Texto]" custT="1"/>
      <dgm:spPr>
        <a:solidFill>
          <a:srgbClr val="C00000"/>
        </a:solidFill>
      </dgm:spPr>
      <dgm:t>
        <a:bodyPr spcFirstLastPara="0" vert="horz" wrap="square" lIns="15875" tIns="15875" rIns="15875" bIns="15875" numCol="1" spcCol="1270" anchor="ctr" anchorCtr="0"/>
        <a:lstStyle/>
        <a:p>
          <a:r>
            <a:rPr lang="es-MX" sz="1600" b="0" kern="1200" baseline="0" dirty="0">
              <a:latin typeface="Arial Narrow" panose="020B0606020202030204" pitchFamily="34" charset="0"/>
              <a:ea typeface="+mn-ea"/>
              <a:cs typeface="+mn-cs"/>
            </a:rPr>
            <a:t>Metodología</a:t>
          </a:r>
          <a:r>
            <a:rPr lang="es-MX" sz="1600" kern="1200" dirty="0">
              <a:latin typeface="Arial Narrow" panose="020B0606020202030204" pitchFamily="34" charset="0"/>
            </a:rPr>
            <a:t> </a:t>
          </a:r>
          <a:endParaRPr lang="es-CO" sz="1600" kern="1200" dirty="0">
            <a:latin typeface="Arial Narrow" panose="020B0606020202030204" pitchFamily="34" charset="0"/>
          </a:endParaRP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5F1019EC-6FA2-4ABE-A23C-7575E9DFC3F0}" type="parTrans" cxnId="{2A1A5DB1-45A7-47E1-92D9-651385A9FB1D}">
      <dgm:prSet custT="1"/>
      <dgm:spPr/>
      <dgm:t>
        <a:bodyPr/>
        <a:lstStyle/>
        <a:p>
          <a:endParaRPr lang="es-CO" sz="1600" dirty="0">
            <a:latin typeface="Arial Narrow" panose="020B0606020202030204" pitchFamily="34" charset="0"/>
          </a:endParaRPr>
        </a:p>
      </dgm:t>
    </dgm:pt>
    <dgm:pt modelId="{71CF23DA-1FDF-4F0E-9D27-6AFC4ED0C2E6}" type="sibTrans" cxnId="{2A1A5DB1-45A7-47E1-92D9-651385A9FB1D}">
      <dgm:prSet/>
      <dgm:spPr/>
      <dgm:t>
        <a:bodyPr/>
        <a:lstStyle/>
        <a:p>
          <a:endParaRPr lang="es-CO" sz="1600">
            <a:latin typeface="Arial Narrow" panose="020B0606020202030204" pitchFamily="34" charset="0"/>
          </a:endParaRPr>
        </a:p>
      </dgm:t>
    </dgm:pt>
    <dgm:pt modelId="{7B37C6D5-3291-484F-BBA2-4608BB8F79AB}">
      <dgm:prSet phldrT="[Texto]" custT="1"/>
      <dgm:spPr>
        <a:solidFill>
          <a:srgbClr val="C00000"/>
        </a:solidFill>
      </dgm:spPr>
      <dgm:t>
        <a:bodyPr spcFirstLastPara="0" vert="horz" wrap="square" lIns="15875" tIns="15875" rIns="15875" bIns="15875" numCol="1" spcCol="1270" anchor="ctr" anchorCtr="0"/>
        <a:lstStyle/>
        <a:p>
          <a:pPr marL="0" lvl="0" indent="0" algn="ctr" defTabSz="1111250">
            <a:lnSpc>
              <a:spcPct val="90000"/>
            </a:lnSpc>
            <a:spcBef>
              <a:spcPct val="0"/>
            </a:spcBef>
            <a:spcAft>
              <a:spcPct val="35000"/>
            </a:spcAft>
            <a:buNone/>
          </a:pPr>
          <a:r>
            <a:rPr lang="es-MX" sz="1600" b="0" kern="1200" baseline="0" dirty="0">
              <a:latin typeface="Arial Narrow" panose="020B0606020202030204" pitchFamily="34" charset="0"/>
              <a:ea typeface="+mn-ea"/>
              <a:cs typeface="+mn-cs"/>
            </a:rPr>
            <a:t>Plan Estratégico Institucional</a:t>
          </a:r>
          <a:endParaRPr lang="es-CO" sz="1600" b="0" kern="1200" baseline="0" dirty="0">
            <a:latin typeface="Arial Narrow" panose="020B0606020202030204" pitchFamily="34" charset="0"/>
            <a:ea typeface="+mn-ea"/>
            <a:cs typeface="+mn-cs"/>
          </a:endParaRP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44C2D7CC-F1F0-45FF-9B08-136232813A85}" type="parTrans" cxnId="{44E11089-4B27-4978-9935-347A2DCBCA61}">
      <dgm:prSet custT="1"/>
      <dgm:spPr/>
      <dgm:t>
        <a:bodyPr/>
        <a:lstStyle/>
        <a:p>
          <a:endParaRPr lang="es-CO" sz="1600" dirty="0">
            <a:latin typeface="Arial Narrow" panose="020B0606020202030204" pitchFamily="34" charset="0"/>
          </a:endParaRPr>
        </a:p>
      </dgm:t>
    </dgm:pt>
    <dgm:pt modelId="{86D4DEC6-6032-49D5-B336-820A3E091BAB}" type="sibTrans" cxnId="{44E11089-4B27-4978-9935-347A2DCBCA61}">
      <dgm:prSet/>
      <dgm:spPr/>
      <dgm:t>
        <a:bodyPr/>
        <a:lstStyle/>
        <a:p>
          <a:endParaRPr lang="es-CO" sz="1600">
            <a:latin typeface="Arial Narrow" panose="020B0606020202030204" pitchFamily="34" charset="0"/>
          </a:endParaRPr>
        </a:p>
      </dgm:t>
    </dgm:pt>
    <dgm:pt modelId="{DB406682-5394-4BE5-82A2-55BEB6B844BB}">
      <dgm:prSet phldrT="[Texto]" custT="1"/>
      <dgm:spPr>
        <a:solidFill>
          <a:srgbClr val="C00000"/>
        </a:solidFill>
      </dgm:spPr>
      <dgm:t>
        <a:bodyPr/>
        <a:lstStyle/>
        <a:p>
          <a:r>
            <a:rPr lang="es-CO" sz="1600" kern="1200" dirty="0">
              <a:latin typeface="Arial Narrow" panose="020B0606020202030204" pitchFamily="34" charset="0"/>
            </a:rPr>
            <a:t>Indicadores </a:t>
          </a: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5FF09A66-D691-43C6-88E8-97812D7D65D2}" type="parTrans" cxnId="{5A219B89-6E34-4184-A6A8-D5358038CDCD}">
      <dgm:prSet custT="1"/>
      <dgm:spPr/>
      <dgm:t>
        <a:bodyPr/>
        <a:lstStyle/>
        <a:p>
          <a:endParaRPr lang="es-CO" sz="1600" dirty="0">
            <a:latin typeface="Arial Narrow" panose="020B0606020202030204" pitchFamily="34" charset="0"/>
          </a:endParaRPr>
        </a:p>
      </dgm:t>
    </dgm:pt>
    <dgm:pt modelId="{1AA1C4B5-D859-4974-8EB2-751540EB82BA}" type="sibTrans" cxnId="{5A219B89-6E34-4184-A6A8-D5358038CDCD}">
      <dgm:prSet/>
      <dgm:spPr/>
      <dgm:t>
        <a:bodyPr/>
        <a:lstStyle/>
        <a:p>
          <a:endParaRPr lang="es-CO" sz="1600">
            <a:latin typeface="Arial Narrow" panose="020B0606020202030204" pitchFamily="34" charset="0"/>
          </a:endParaRPr>
        </a:p>
      </dgm:t>
    </dgm:pt>
    <dgm:pt modelId="{805415DA-C0E3-40BC-BA28-F16995FB8DCE}">
      <dgm:prSet phldrT="[Texto]" custT="1"/>
      <dgm:spPr>
        <a:solidFill>
          <a:srgbClr val="C00000"/>
        </a:solidFill>
      </dgm:spPr>
      <dgm:t>
        <a:bodyPr/>
        <a:lstStyle/>
        <a:p>
          <a:r>
            <a:rPr lang="es-CO" sz="1600" dirty="0">
              <a:latin typeface="Arial Narrow" panose="020B0606020202030204" pitchFamily="34" charset="0"/>
            </a:rPr>
            <a:t>Planes Institucionales </a:t>
          </a:r>
        </a:p>
      </dgm:t>
    </dgm:pt>
    <dgm:pt modelId="{802AD754-CEEB-4213-B5C0-1A18311D6EC4}" type="parTrans" cxnId="{4BC17BE8-A2D6-4B44-B655-463D5CD6646E}">
      <dgm:prSet custT="1"/>
      <dgm:spPr/>
      <dgm:t>
        <a:bodyPr/>
        <a:lstStyle/>
        <a:p>
          <a:endParaRPr lang="es-CO" sz="1600" dirty="0">
            <a:latin typeface="Arial Narrow" panose="020B0606020202030204" pitchFamily="34" charset="0"/>
          </a:endParaRPr>
        </a:p>
      </dgm:t>
    </dgm:pt>
    <dgm:pt modelId="{A21FF201-D5F3-4D6E-A187-4C34EB4493F7}" type="sibTrans" cxnId="{4BC17BE8-A2D6-4B44-B655-463D5CD6646E}">
      <dgm:prSet/>
      <dgm:spPr/>
      <dgm:t>
        <a:bodyPr/>
        <a:lstStyle/>
        <a:p>
          <a:endParaRPr lang="es-CO" sz="1600">
            <a:latin typeface="Arial Narrow" panose="020B0606020202030204" pitchFamily="34" charset="0"/>
          </a:endParaRPr>
        </a:p>
      </dgm:t>
    </dgm:pt>
    <dgm:pt modelId="{1D11FF53-D389-49DA-9BDF-62914E346132}">
      <dgm:prSet phldrT="[Texto]" custT="1"/>
      <dgm:spPr>
        <a:solidFill>
          <a:srgbClr val="C00000"/>
        </a:solidFill>
      </dgm:spPr>
      <dgm:t>
        <a:bodyPr/>
        <a:lstStyle/>
        <a:p>
          <a:r>
            <a:rPr lang="es-MX" sz="1600" baseline="0" dirty="0">
              <a:latin typeface="Arial Narrow" panose="020B0606020202030204" pitchFamily="34" charset="0"/>
            </a:rPr>
            <a:t> Ejecución presupuestal </a:t>
          </a:r>
          <a:endParaRPr lang="es-CO" sz="1600" baseline="0" dirty="0">
            <a:latin typeface="Arial Narrow" panose="020B0606020202030204" pitchFamily="34" charset="0"/>
          </a:endParaRP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214D3027-B239-4AF8-B17E-C060B8A44325}" type="parTrans" cxnId="{0BEEDF89-D668-4409-8CE0-266B358B9D01}">
      <dgm:prSet custT="1"/>
      <dgm:spPr/>
      <dgm:t>
        <a:bodyPr/>
        <a:lstStyle/>
        <a:p>
          <a:endParaRPr lang="es-CO" sz="1600" dirty="0">
            <a:latin typeface="Arial Narrow" panose="020B0606020202030204" pitchFamily="34" charset="0"/>
          </a:endParaRPr>
        </a:p>
      </dgm:t>
    </dgm:pt>
    <dgm:pt modelId="{065E937D-1D10-4149-92EB-D784B7D91784}" type="sibTrans" cxnId="{0BEEDF89-D668-4409-8CE0-266B358B9D01}">
      <dgm:prSet/>
      <dgm:spPr/>
      <dgm:t>
        <a:bodyPr/>
        <a:lstStyle/>
        <a:p>
          <a:endParaRPr lang="es-CO" sz="1600">
            <a:latin typeface="Arial Narrow" panose="020B0606020202030204" pitchFamily="34" charset="0"/>
          </a:endParaRPr>
        </a:p>
      </dgm:t>
    </dgm:pt>
    <dgm:pt modelId="{30B6585F-91A1-409D-8243-7F86D2D1C76C}">
      <dgm:prSet phldrT="[Texto]" custT="1"/>
      <dgm:spPr>
        <a:solidFill>
          <a:srgbClr val="C00000"/>
        </a:solidFill>
      </dgm:spPr>
      <dgm:t>
        <a:bodyPr/>
        <a:lstStyle/>
        <a:p>
          <a:r>
            <a:rPr lang="es-MX" sz="1600" kern="1200" dirty="0">
              <a:latin typeface="Arial Narrow" panose="020B0606020202030204" pitchFamily="34" charset="0"/>
            </a:rPr>
            <a:t>Plan de Acción</a:t>
          </a:r>
          <a:endParaRPr lang="es-CO" sz="1600" kern="1200" dirty="0">
            <a:latin typeface="Arial Narrow" panose="020B0606020202030204" pitchFamily="34" charset="0"/>
          </a:endParaRP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B4F361E1-EC23-4F7D-8D24-0F02BCE3A19A}" type="parTrans" cxnId="{8BD81BC1-74B0-4EDD-96BE-F406922330FD}">
      <dgm:prSet custT="1"/>
      <dgm:spPr/>
      <dgm:t>
        <a:bodyPr/>
        <a:lstStyle/>
        <a:p>
          <a:endParaRPr lang="es-CO" sz="1600" dirty="0">
            <a:latin typeface="Arial Narrow" panose="020B0606020202030204" pitchFamily="34" charset="0"/>
          </a:endParaRPr>
        </a:p>
      </dgm:t>
    </dgm:pt>
    <dgm:pt modelId="{86DF215F-B3EC-44ED-8C7F-407E4F212731}" type="sibTrans" cxnId="{8BD81BC1-74B0-4EDD-96BE-F406922330FD}">
      <dgm:prSet/>
      <dgm:spPr/>
      <dgm:t>
        <a:bodyPr/>
        <a:lstStyle/>
        <a:p>
          <a:endParaRPr lang="es-CO" sz="1600">
            <a:latin typeface="Arial Narrow" panose="020B0606020202030204" pitchFamily="34" charset="0"/>
          </a:endParaRPr>
        </a:p>
      </dgm:t>
    </dgm:pt>
    <dgm:pt modelId="{6A88ABA3-2A81-4474-B2AC-C1C214CE8013}">
      <dgm:prSet phldrT="[Texto]" custT="1"/>
      <dgm:spPr>
        <a:solidFill>
          <a:srgbClr val="C00000"/>
        </a:solidFill>
      </dgm:spPr>
      <dgm:t>
        <a:bodyPr/>
        <a:lstStyle/>
        <a:p>
          <a:r>
            <a:rPr lang="es-MX" sz="1600" dirty="0">
              <a:latin typeface="Arial Narrow" panose="020B0606020202030204" pitchFamily="34" charset="0"/>
            </a:rPr>
            <a:t>Modelo Integrado de Planeación y Gestión MIPG</a:t>
          </a:r>
          <a:endParaRPr lang="es-CO" sz="1600" dirty="0">
            <a:latin typeface="Arial Narrow" panose="020B0606020202030204" pitchFamily="34" charset="0"/>
          </a:endParaRPr>
        </a:p>
      </dgm:t>
    </dgm:pt>
    <dgm:pt modelId="{764C4E41-5086-42F0-917B-D8A8528D7C1B}" type="parTrans" cxnId="{BA6E730D-076C-447E-81C6-68D21783A704}">
      <dgm:prSet custT="1"/>
      <dgm:spPr/>
      <dgm:t>
        <a:bodyPr/>
        <a:lstStyle/>
        <a:p>
          <a:endParaRPr lang="es-CO" sz="1600" dirty="0">
            <a:latin typeface="Arial Narrow" panose="020B0606020202030204" pitchFamily="34" charset="0"/>
          </a:endParaRPr>
        </a:p>
      </dgm:t>
    </dgm:pt>
    <dgm:pt modelId="{D2F4DEA1-A34E-4483-96DB-798217CEC72E}" type="sibTrans" cxnId="{BA6E730D-076C-447E-81C6-68D21783A704}">
      <dgm:prSet/>
      <dgm:spPr/>
      <dgm:t>
        <a:bodyPr/>
        <a:lstStyle/>
        <a:p>
          <a:endParaRPr lang="es-CO" sz="1600">
            <a:latin typeface="Arial Narrow" panose="020B0606020202030204" pitchFamily="34" charset="0"/>
          </a:endParaRPr>
        </a:p>
      </dgm:t>
    </dgm:pt>
    <dgm:pt modelId="{67587217-649B-4CAF-BCF1-626E2D741780}" type="pres">
      <dgm:prSet presAssocID="{C5091EAB-541E-4E05-9EB7-C6071FC02209}" presName="Name0" presStyleCnt="0">
        <dgm:presLayoutVars>
          <dgm:chPref val="1"/>
          <dgm:dir/>
          <dgm:animOne val="branch"/>
          <dgm:animLvl val="lvl"/>
          <dgm:resizeHandles val="exact"/>
        </dgm:presLayoutVars>
      </dgm:prSet>
      <dgm:spPr/>
    </dgm:pt>
    <dgm:pt modelId="{514CA1A6-6554-4504-97BC-481BDE2388B9}" type="pres">
      <dgm:prSet presAssocID="{C2B39366-576E-40D3-9D58-9AB2FB95E346}" presName="root1" presStyleCnt="0"/>
      <dgm:spPr/>
    </dgm:pt>
    <dgm:pt modelId="{A9E753ED-4C9C-4B68-9352-E43541E92C53}" type="pres">
      <dgm:prSet presAssocID="{C2B39366-576E-40D3-9D58-9AB2FB95E346}" presName="LevelOneTextNode" presStyleLbl="node0" presStyleIdx="0" presStyleCnt="1">
        <dgm:presLayoutVars>
          <dgm:chPref val="3"/>
        </dgm:presLayoutVars>
      </dgm:prSet>
      <dgm:spPr/>
    </dgm:pt>
    <dgm:pt modelId="{390D5B99-79EA-4766-9956-D29A0ACE28BB}" type="pres">
      <dgm:prSet presAssocID="{C2B39366-576E-40D3-9D58-9AB2FB95E346}" presName="level2hierChild" presStyleCnt="0"/>
      <dgm:spPr/>
    </dgm:pt>
    <dgm:pt modelId="{5AD3E845-287D-4228-BA67-F119821C0DA2}" type="pres">
      <dgm:prSet presAssocID="{5F1019EC-6FA2-4ABE-A23C-7575E9DFC3F0}" presName="conn2-1" presStyleLbl="parChTrans1D2" presStyleIdx="0" presStyleCnt="7"/>
      <dgm:spPr/>
    </dgm:pt>
    <dgm:pt modelId="{C93A6E2F-B7F2-4520-84AB-1E0880FF53F7}" type="pres">
      <dgm:prSet presAssocID="{5F1019EC-6FA2-4ABE-A23C-7575E9DFC3F0}" presName="connTx" presStyleLbl="parChTrans1D2" presStyleIdx="0" presStyleCnt="7"/>
      <dgm:spPr/>
    </dgm:pt>
    <dgm:pt modelId="{AEE148F3-AD7A-4580-9E2F-F1D84BC2F2C2}" type="pres">
      <dgm:prSet presAssocID="{47E05F7D-E4C2-4558-A994-A52204D89807}" presName="root2" presStyleCnt="0"/>
      <dgm:spPr/>
    </dgm:pt>
    <dgm:pt modelId="{F14ED13E-246D-4D12-88C2-CC28E299B35D}" type="pres">
      <dgm:prSet presAssocID="{47E05F7D-E4C2-4558-A994-A52204D89807}" presName="LevelTwoTextNode" presStyleLbl="node2" presStyleIdx="0" presStyleCnt="7" custLinFactNeighborY="1909">
        <dgm:presLayoutVars>
          <dgm:chPref val="3"/>
        </dgm:presLayoutVars>
      </dgm:prSet>
      <dgm:spPr>
        <a:xfrm>
          <a:off x="2152179" y="861126"/>
          <a:ext cx="2255672" cy="687705"/>
        </a:xfrm>
        <a:prstGeom prst="rect">
          <a:avLst/>
        </a:prstGeom>
      </dgm:spPr>
    </dgm:pt>
    <dgm:pt modelId="{40ABBFAC-C149-4485-9EDA-D5BF1A928D5D}" type="pres">
      <dgm:prSet presAssocID="{47E05F7D-E4C2-4558-A994-A52204D89807}" presName="level3hierChild" presStyleCnt="0"/>
      <dgm:spPr/>
    </dgm:pt>
    <dgm:pt modelId="{1C917F4E-99FA-471A-BA6B-6838E643FDE5}" type="pres">
      <dgm:prSet presAssocID="{44C2D7CC-F1F0-45FF-9B08-136232813A85}" presName="conn2-1" presStyleLbl="parChTrans1D2" presStyleIdx="1" presStyleCnt="7"/>
      <dgm:spPr/>
    </dgm:pt>
    <dgm:pt modelId="{1B10F49B-FF08-471D-BC8F-CA598D500CFA}" type="pres">
      <dgm:prSet presAssocID="{44C2D7CC-F1F0-45FF-9B08-136232813A85}" presName="connTx" presStyleLbl="parChTrans1D2" presStyleIdx="1" presStyleCnt="7"/>
      <dgm:spPr/>
    </dgm:pt>
    <dgm:pt modelId="{60D75430-F7F3-4000-A8D0-CDCB14A8B326}" type="pres">
      <dgm:prSet presAssocID="{7B37C6D5-3291-484F-BBA2-4608BB8F79AB}" presName="root2" presStyleCnt="0"/>
      <dgm:spPr/>
    </dgm:pt>
    <dgm:pt modelId="{616A259F-FD35-4DC1-8094-D64497B3370C}" type="pres">
      <dgm:prSet presAssocID="{7B37C6D5-3291-484F-BBA2-4608BB8F79AB}" presName="LevelTwoTextNode" presStyleLbl="node2" presStyleIdx="1" presStyleCnt="7">
        <dgm:presLayoutVars>
          <dgm:chPref val="3"/>
        </dgm:presLayoutVars>
      </dgm:prSet>
      <dgm:spPr>
        <a:xfrm>
          <a:off x="2154046" y="1721722"/>
          <a:ext cx="2253469" cy="687033"/>
        </a:xfrm>
        <a:prstGeom prst="rect">
          <a:avLst/>
        </a:prstGeom>
      </dgm:spPr>
    </dgm:pt>
    <dgm:pt modelId="{C4C37CB4-6591-460A-A8CA-53FDE9889A04}" type="pres">
      <dgm:prSet presAssocID="{7B37C6D5-3291-484F-BBA2-4608BB8F79AB}" presName="level3hierChild" presStyleCnt="0"/>
      <dgm:spPr/>
    </dgm:pt>
    <dgm:pt modelId="{A6A9C85C-6072-466E-BC3A-1A84E1B6BFCA}" type="pres">
      <dgm:prSet presAssocID="{5FF09A66-D691-43C6-88E8-97812D7D65D2}" presName="conn2-1" presStyleLbl="parChTrans1D2" presStyleIdx="2" presStyleCnt="7"/>
      <dgm:spPr/>
    </dgm:pt>
    <dgm:pt modelId="{629F428A-9F40-41E1-A325-B62C9D5353B4}" type="pres">
      <dgm:prSet presAssocID="{5FF09A66-D691-43C6-88E8-97812D7D65D2}" presName="connTx" presStyleLbl="parChTrans1D2" presStyleIdx="2" presStyleCnt="7"/>
      <dgm:spPr/>
    </dgm:pt>
    <dgm:pt modelId="{4C1AD400-8153-42AE-B453-B6D8A56E0AFD}" type="pres">
      <dgm:prSet presAssocID="{DB406682-5394-4BE5-82A2-55BEB6B844BB}" presName="root2" presStyleCnt="0"/>
      <dgm:spPr/>
    </dgm:pt>
    <dgm:pt modelId="{8DA892D4-B018-4944-8C19-A31EE9E80A6D}" type="pres">
      <dgm:prSet presAssocID="{DB406682-5394-4BE5-82A2-55BEB6B844BB}" presName="LevelTwoTextNode" presStyleLbl="node2" presStyleIdx="2" presStyleCnt="7">
        <dgm:presLayoutVars>
          <dgm:chPref val="3"/>
        </dgm:presLayoutVars>
      </dgm:prSet>
      <dgm:spPr/>
    </dgm:pt>
    <dgm:pt modelId="{9A606462-005D-47BE-B2CE-AF86C96638A9}" type="pres">
      <dgm:prSet presAssocID="{DB406682-5394-4BE5-82A2-55BEB6B844BB}" presName="level3hierChild" presStyleCnt="0"/>
      <dgm:spPr/>
    </dgm:pt>
    <dgm:pt modelId="{9B6F14D5-73F3-401E-B5CA-4D996E4EBE83}" type="pres">
      <dgm:prSet presAssocID="{B4F361E1-EC23-4F7D-8D24-0F02BCE3A19A}" presName="conn2-1" presStyleLbl="parChTrans1D2" presStyleIdx="3" presStyleCnt="7"/>
      <dgm:spPr/>
    </dgm:pt>
    <dgm:pt modelId="{356D0921-585E-48DA-BC60-3FD6DB6D9FF9}" type="pres">
      <dgm:prSet presAssocID="{B4F361E1-EC23-4F7D-8D24-0F02BCE3A19A}" presName="connTx" presStyleLbl="parChTrans1D2" presStyleIdx="3" presStyleCnt="7"/>
      <dgm:spPr/>
    </dgm:pt>
    <dgm:pt modelId="{C2C072CD-8154-420F-BF1C-2A7675ACC6CC}" type="pres">
      <dgm:prSet presAssocID="{30B6585F-91A1-409D-8243-7F86D2D1C76C}" presName="root2" presStyleCnt="0"/>
      <dgm:spPr/>
    </dgm:pt>
    <dgm:pt modelId="{2C76CF78-5C7F-4863-A99D-39F65DD3EF7B}" type="pres">
      <dgm:prSet presAssocID="{30B6585F-91A1-409D-8243-7F86D2D1C76C}" presName="LevelTwoTextNode" presStyleLbl="node2" presStyleIdx="3" presStyleCnt="7">
        <dgm:presLayoutVars>
          <dgm:chPref val="3"/>
        </dgm:presLayoutVars>
      </dgm:prSet>
      <dgm:spPr/>
    </dgm:pt>
    <dgm:pt modelId="{6766A776-941C-4EFE-BFEB-67EA4048DF34}" type="pres">
      <dgm:prSet presAssocID="{30B6585F-91A1-409D-8243-7F86D2D1C76C}" presName="level3hierChild" presStyleCnt="0"/>
      <dgm:spPr/>
    </dgm:pt>
    <dgm:pt modelId="{4859FB89-1B73-4F1A-9DD1-5D682955FDAC}" type="pres">
      <dgm:prSet presAssocID="{802AD754-CEEB-4213-B5C0-1A18311D6EC4}" presName="conn2-1" presStyleLbl="parChTrans1D2" presStyleIdx="4" presStyleCnt="7"/>
      <dgm:spPr/>
    </dgm:pt>
    <dgm:pt modelId="{E6588C13-18F7-48A0-B48F-1D87E7102678}" type="pres">
      <dgm:prSet presAssocID="{802AD754-CEEB-4213-B5C0-1A18311D6EC4}" presName="connTx" presStyleLbl="parChTrans1D2" presStyleIdx="4" presStyleCnt="7"/>
      <dgm:spPr/>
    </dgm:pt>
    <dgm:pt modelId="{34E834C3-C771-4772-AC47-F679A93AF01C}" type="pres">
      <dgm:prSet presAssocID="{805415DA-C0E3-40BC-BA28-F16995FB8DCE}" presName="root2" presStyleCnt="0"/>
      <dgm:spPr/>
    </dgm:pt>
    <dgm:pt modelId="{C3BC0800-E68E-48A9-9523-6672C45C80D1}" type="pres">
      <dgm:prSet presAssocID="{805415DA-C0E3-40BC-BA28-F16995FB8DCE}" presName="LevelTwoTextNode" presStyleLbl="node2" presStyleIdx="4" presStyleCnt="7">
        <dgm:presLayoutVars>
          <dgm:chPref val="3"/>
        </dgm:presLayoutVars>
      </dgm:prSet>
      <dgm:spPr/>
    </dgm:pt>
    <dgm:pt modelId="{D67BC9AC-74AB-45F0-9618-D8F499CE097A}" type="pres">
      <dgm:prSet presAssocID="{805415DA-C0E3-40BC-BA28-F16995FB8DCE}" presName="level3hierChild" presStyleCnt="0"/>
      <dgm:spPr/>
    </dgm:pt>
    <dgm:pt modelId="{7E621A57-6E5F-434E-90B0-40817C95BEE9}" type="pres">
      <dgm:prSet presAssocID="{764C4E41-5086-42F0-917B-D8A8528D7C1B}" presName="conn2-1" presStyleLbl="parChTrans1D2" presStyleIdx="5" presStyleCnt="7"/>
      <dgm:spPr/>
    </dgm:pt>
    <dgm:pt modelId="{589143AA-D544-4EE7-A6AD-5F383AEAD24A}" type="pres">
      <dgm:prSet presAssocID="{764C4E41-5086-42F0-917B-D8A8528D7C1B}" presName="connTx" presStyleLbl="parChTrans1D2" presStyleIdx="5" presStyleCnt="7"/>
      <dgm:spPr/>
    </dgm:pt>
    <dgm:pt modelId="{4641F253-84AD-47AA-B574-5FB5C602E6F5}" type="pres">
      <dgm:prSet presAssocID="{6A88ABA3-2A81-4474-B2AC-C1C214CE8013}" presName="root2" presStyleCnt="0"/>
      <dgm:spPr/>
    </dgm:pt>
    <dgm:pt modelId="{757C20C3-05FA-49E2-BF38-A180406CC67A}" type="pres">
      <dgm:prSet presAssocID="{6A88ABA3-2A81-4474-B2AC-C1C214CE8013}" presName="LevelTwoTextNode" presStyleLbl="node2" presStyleIdx="5" presStyleCnt="7">
        <dgm:presLayoutVars>
          <dgm:chPref val="3"/>
        </dgm:presLayoutVars>
      </dgm:prSet>
      <dgm:spPr/>
    </dgm:pt>
    <dgm:pt modelId="{799AEBBF-2865-41BF-A99A-2C594EF0C3C7}" type="pres">
      <dgm:prSet presAssocID="{6A88ABA3-2A81-4474-B2AC-C1C214CE8013}" presName="level3hierChild" presStyleCnt="0"/>
      <dgm:spPr/>
    </dgm:pt>
    <dgm:pt modelId="{14F6F588-9E56-40A2-BB85-8FFD9C05A9AF}" type="pres">
      <dgm:prSet presAssocID="{214D3027-B239-4AF8-B17E-C060B8A44325}" presName="conn2-1" presStyleLbl="parChTrans1D2" presStyleIdx="6" presStyleCnt="7"/>
      <dgm:spPr/>
    </dgm:pt>
    <dgm:pt modelId="{953CAECC-CFD6-4B6A-82AC-12C4090215EB}" type="pres">
      <dgm:prSet presAssocID="{214D3027-B239-4AF8-B17E-C060B8A44325}" presName="connTx" presStyleLbl="parChTrans1D2" presStyleIdx="6" presStyleCnt="7"/>
      <dgm:spPr/>
    </dgm:pt>
    <dgm:pt modelId="{1DCF37DE-CEF3-447A-876E-EB07C6EA6589}" type="pres">
      <dgm:prSet presAssocID="{1D11FF53-D389-49DA-9BDF-62914E346132}" presName="root2" presStyleCnt="0"/>
      <dgm:spPr/>
    </dgm:pt>
    <dgm:pt modelId="{F4AE9110-D770-460A-84C0-3ADB77428A8B}" type="pres">
      <dgm:prSet presAssocID="{1D11FF53-D389-49DA-9BDF-62914E346132}" presName="LevelTwoTextNode" presStyleLbl="node2" presStyleIdx="6" presStyleCnt="7">
        <dgm:presLayoutVars>
          <dgm:chPref val="3"/>
        </dgm:presLayoutVars>
      </dgm:prSet>
      <dgm:spPr/>
    </dgm:pt>
    <dgm:pt modelId="{63DFC6B1-2509-4D6D-ADBD-75A712B8FDB8}" type="pres">
      <dgm:prSet presAssocID="{1D11FF53-D389-49DA-9BDF-62914E346132}" presName="level3hierChild" presStyleCnt="0"/>
      <dgm:spPr/>
    </dgm:pt>
  </dgm:ptLst>
  <dgm:cxnLst>
    <dgm:cxn modelId="{279AF400-7473-45F5-A159-57E569B210F2}" type="presOf" srcId="{1D11FF53-D389-49DA-9BDF-62914E346132}" destId="{F4AE9110-D770-460A-84C0-3ADB77428A8B}" srcOrd="0" destOrd="0" presId="urn:microsoft.com/office/officeart/2008/layout/HorizontalMultiLevelHierarchy"/>
    <dgm:cxn modelId="{DBB3D301-ADDC-40E7-B06A-A7EEEF930AB1}" type="presOf" srcId="{764C4E41-5086-42F0-917B-D8A8528D7C1B}" destId="{7E621A57-6E5F-434E-90B0-40817C95BEE9}" srcOrd="0" destOrd="0" presId="urn:microsoft.com/office/officeart/2008/layout/HorizontalMultiLevelHierarchy"/>
    <dgm:cxn modelId="{D2F46003-C2DB-4667-844D-8B68BA46FA00}" type="presOf" srcId="{214D3027-B239-4AF8-B17E-C060B8A44325}" destId="{14F6F588-9E56-40A2-BB85-8FFD9C05A9AF}" srcOrd="0" destOrd="0" presId="urn:microsoft.com/office/officeart/2008/layout/HorizontalMultiLevelHierarchy"/>
    <dgm:cxn modelId="{BA6E730D-076C-447E-81C6-68D21783A704}" srcId="{C2B39366-576E-40D3-9D58-9AB2FB95E346}" destId="{6A88ABA3-2A81-4474-B2AC-C1C214CE8013}" srcOrd="5" destOrd="0" parTransId="{764C4E41-5086-42F0-917B-D8A8528D7C1B}" sibTransId="{D2F4DEA1-A34E-4483-96DB-798217CEC72E}"/>
    <dgm:cxn modelId="{4EAB0E11-6F1E-44C0-8503-A3F396258468}" type="presOf" srcId="{802AD754-CEEB-4213-B5C0-1A18311D6EC4}" destId="{4859FB89-1B73-4F1A-9DD1-5D682955FDAC}" srcOrd="0" destOrd="0" presId="urn:microsoft.com/office/officeart/2008/layout/HorizontalMultiLevelHierarchy"/>
    <dgm:cxn modelId="{61050C19-6BE6-4D22-A533-3B0B6618EE50}" type="presOf" srcId="{214D3027-B239-4AF8-B17E-C060B8A44325}" destId="{953CAECC-CFD6-4B6A-82AC-12C4090215EB}" srcOrd="1" destOrd="0" presId="urn:microsoft.com/office/officeart/2008/layout/HorizontalMultiLevelHierarchy"/>
    <dgm:cxn modelId="{A8A01729-A2F8-474D-AF5F-37E568879761}" type="presOf" srcId="{805415DA-C0E3-40BC-BA28-F16995FB8DCE}" destId="{C3BC0800-E68E-48A9-9523-6672C45C80D1}" srcOrd="0" destOrd="0" presId="urn:microsoft.com/office/officeart/2008/layout/HorizontalMultiLevelHierarchy"/>
    <dgm:cxn modelId="{6F23B52E-C620-4067-8E3A-3FC18327C2FB}" type="presOf" srcId="{5F1019EC-6FA2-4ABE-A23C-7575E9DFC3F0}" destId="{C93A6E2F-B7F2-4520-84AB-1E0880FF53F7}" srcOrd="1" destOrd="0" presId="urn:microsoft.com/office/officeart/2008/layout/HorizontalMultiLevelHierarchy"/>
    <dgm:cxn modelId="{F723BE33-83AA-43F6-BBEB-2AADCCAD8A8E}" type="presOf" srcId="{764C4E41-5086-42F0-917B-D8A8528D7C1B}" destId="{589143AA-D544-4EE7-A6AD-5F383AEAD24A}" srcOrd="1" destOrd="0" presId="urn:microsoft.com/office/officeart/2008/layout/HorizontalMultiLevelHierarchy"/>
    <dgm:cxn modelId="{E2DB5163-B3A8-486F-A3C3-0ACB5505212D}" type="presOf" srcId="{C5091EAB-541E-4E05-9EB7-C6071FC02209}" destId="{67587217-649B-4CAF-BCF1-626E2D741780}" srcOrd="0" destOrd="0" presId="urn:microsoft.com/office/officeart/2008/layout/HorizontalMultiLevelHierarchy"/>
    <dgm:cxn modelId="{12731B65-204D-42BB-A7AB-A55AD392C96E}" srcId="{C5091EAB-541E-4E05-9EB7-C6071FC02209}" destId="{C2B39366-576E-40D3-9D58-9AB2FB95E346}" srcOrd="0" destOrd="0" parTransId="{ECF53DDF-BAA1-4A3F-9E6C-BA6C74BAC06D}" sibTransId="{8118CE52-8731-437A-9F76-970C2B345F40}"/>
    <dgm:cxn modelId="{0C52806B-B1EC-416F-9A28-85DC6DB18BF2}" type="presOf" srcId="{802AD754-CEEB-4213-B5C0-1A18311D6EC4}" destId="{E6588C13-18F7-48A0-B48F-1D87E7102678}" srcOrd="1" destOrd="0" presId="urn:microsoft.com/office/officeart/2008/layout/HorizontalMultiLevelHierarchy"/>
    <dgm:cxn modelId="{7A73D459-A642-4D1C-9433-15B276B767E0}" type="presOf" srcId="{C2B39366-576E-40D3-9D58-9AB2FB95E346}" destId="{A9E753ED-4C9C-4B68-9352-E43541E92C53}" srcOrd="0" destOrd="0" presId="urn:microsoft.com/office/officeart/2008/layout/HorizontalMultiLevelHierarchy"/>
    <dgm:cxn modelId="{83B4177A-67D7-40AD-81F5-A61F418FD8DC}" type="presOf" srcId="{44C2D7CC-F1F0-45FF-9B08-136232813A85}" destId="{1B10F49B-FF08-471D-BC8F-CA598D500CFA}" srcOrd="1" destOrd="0" presId="urn:microsoft.com/office/officeart/2008/layout/HorizontalMultiLevelHierarchy"/>
    <dgm:cxn modelId="{C7CB267C-0E67-49E3-BAB1-EC863118BA63}" type="presOf" srcId="{44C2D7CC-F1F0-45FF-9B08-136232813A85}" destId="{1C917F4E-99FA-471A-BA6B-6838E643FDE5}" srcOrd="0" destOrd="0" presId="urn:microsoft.com/office/officeart/2008/layout/HorizontalMultiLevelHierarchy"/>
    <dgm:cxn modelId="{8CBF0A7D-06EB-4593-8995-2C08D0A9AE1A}" type="presOf" srcId="{DB406682-5394-4BE5-82A2-55BEB6B844BB}" destId="{8DA892D4-B018-4944-8C19-A31EE9E80A6D}" srcOrd="0" destOrd="0" presId="urn:microsoft.com/office/officeart/2008/layout/HorizontalMultiLevelHierarchy"/>
    <dgm:cxn modelId="{002B187F-0554-4083-B659-039BDB05B2B6}" type="presOf" srcId="{47E05F7D-E4C2-4558-A994-A52204D89807}" destId="{F14ED13E-246D-4D12-88C2-CC28E299B35D}" srcOrd="0" destOrd="0" presId="urn:microsoft.com/office/officeart/2008/layout/HorizontalMultiLevelHierarchy"/>
    <dgm:cxn modelId="{B6A91785-0B28-48AF-B6CF-9DDF96A07967}" type="presOf" srcId="{30B6585F-91A1-409D-8243-7F86D2D1C76C}" destId="{2C76CF78-5C7F-4863-A99D-39F65DD3EF7B}" srcOrd="0" destOrd="0" presId="urn:microsoft.com/office/officeart/2008/layout/HorizontalMultiLevelHierarchy"/>
    <dgm:cxn modelId="{7E3A7385-3B5E-4342-9C88-CB9F5AB69FBA}" type="presOf" srcId="{B4F361E1-EC23-4F7D-8D24-0F02BCE3A19A}" destId="{356D0921-585E-48DA-BC60-3FD6DB6D9FF9}" srcOrd="1" destOrd="0" presId="urn:microsoft.com/office/officeart/2008/layout/HorizontalMultiLevelHierarchy"/>
    <dgm:cxn modelId="{44E11089-4B27-4978-9935-347A2DCBCA61}" srcId="{C2B39366-576E-40D3-9D58-9AB2FB95E346}" destId="{7B37C6D5-3291-484F-BBA2-4608BB8F79AB}" srcOrd="1" destOrd="0" parTransId="{44C2D7CC-F1F0-45FF-9B08-136232813A85}" sibTransId="{86D4DEC6-6032-49D5-B336-820A3E091BAB}"/>
    <dgm:cxn modelId="{0EC91E89-FF1D-47B8-BCB7-4D49BBE3590C}" type="presOf" srcId="{6A88ABA3-2A81-4474-B2AC-C1C214CE8013}" destId="{757C20C3-05FA-49E2-BF38-A180406CC67A}" srcOrd="0" destOrd="0" presId="urn:microsoft.com/office/officeart/2008/layout/HorizontalMultiLevelHierarchy"/>
    <dgm:cxn modelId="{5A219B89-6E34-4184-A6A8-D5358038CDCD}" srcId="{C2B39366-576E-40D3-9D58-9AB2FB95E346}" destId="{DB406682-5394-4BE5-82A2-55BEB6B844BB}" srcOrd="2" destOrd="0" parTransId="{5FF09A66-D691-43C6-88E8-97812D7D65D2}" sibTransId="{1AA1C4B5-D859-4974-8EB2-751540EB82BA}"/>
    <dgm:cxn modelId="{0BEEDF89-D668-4409-8CE0-266B358B9D01}" srcId="{C2B39366-576E-40D3-9D58-9AB2FB95E346}" destId="{1D11FF53-D389-49DA-9BDF-62914E346132}" srcOrd="6" destOrd="0" parTransId="{214D3027-B239-4AF8-B17E-C060B8A44325}" sibTransId="{065E937D-1D10-4149-92EB-D784B7D91784}"/>
    <dgm:cxn modelId="{C054AD98-C474-4B59-87F1-38A66D9843C9}" type="presOf" srcId="{5FF09A66-D691-43C6-88E8-97812D7D65D2}" destId="{A6A9C85C-6072-466E-BC3A-1A84E1B6BFCA}" srcOrd="0" destOrd="0" presId="urn:microsoft.com/office/officeart/2008/layout/HorizontalMultiLevelHierarchy"/>
    <dgm:cxn modelId="{AA7C7F9C-701E-4414-85AC-1246CE1AB04B}" type="presOf" srcId="{5F1019EC-6FA2-4ABE-A23C-7575E9DFC3F0}" destId="{5AD3E845-287D-4228-BA67-F119821C0DA2}" srcOrd="0" destOrd="0" presId="urn:microsoft.com/office/officeart/2008/layout/HorizontalMultiLevelHierarchy"/>
    <dgm:cxn modelId="{2A1A5DB1-45A7-47E1-92D9-651385A9FB1D}" srcId="{C2B39366-576E-40D3-9D58-9AB2FB95E346}" destId="{47E05F7D-E4C2-4558-A994-A52204D89807}" srcOrd="0" destOrd="0" parTransId="{5F1019EC-6FA2-4ABE-A23C-7575E9DFC3F0}" sibTransId="{71CF23DA-1FDF-4F0E-9D27-6AFC4ED0C2E6}"/>
    <dgm:cxn modelId="{8BD81BC1-74B0-4EDD-96BE-F406922330FD}" srcId="{C2B39366-576E-40D3-9D58-9AB2FB95E346}" destId="{30B6585F-91A1-409D-8243-7F86D2D1C76C}" srcOrd="3" destOrd="0" parTransId="{B4F361E1-EC23-4F7D-8D24-0F02BCE3A19A}" sibTransId="{86DF215F-B3EC-44ED-8C7F-407E4F212731}"/>
    <dgm:cxn modelId="{EF93C1CA-9211-4D6E-8CBB-6578DF79CE79}" type="presOf" srcId="{7B37C6D5-3291-484F-BBA2-4608BB8F79AB}" destId="{616A259F-FD35-4DC1-8094-D64497B3370C}" srcOrd="0" destOrd="0" presId="urn:microsoft.com/office/officeart/2008/layout/HorizontalMultiLevelHierarchy"/>
    <dgm:cxn modelId="{A24378D3-A440-45EB-9E5C-6EA22B7F0682}" type="presOf" srcId="{5FF09A66-D691-43C6-88E8-97812D7D65D2}" destId="{629F428A-9F40-41E1-A325-B62C9D5353B4}" srcOrd="1" destOrd="0" presId="urn:microsoft.com/office/officeart/2008/layout/HorizontalMultiLevelHierarchy"/>
    <dgm:cxn modelId="{4BC17BE8-A2D6-4B44-B655-463D5CD6646E}" srcId="{C2B39366-576E-40D3-9D58-9AB2FB95E346}" destId="{805415DA-C0E3-40BC-BA28-F16995FB8DCE}" srcOrd="4" destOrd="0" parTransId="{802AD754-CEEB-4213-B5C0-1A18311D6EC4}" sibTransId="{A21FF201-D5F3-4D6E-A187-4C34EB4493F7}"/>
    <dgm:cxn modelId="{4E8AADFE-2E43-4AF3-86FC-59E900025B0D}" type="presOf" srcId="{B4F361E1-EC23-4F7D-8D24-0F02BCE3A19A}" destId="{9B6F14D5-73F3-401E-B5CA-4D996E4EBE83}" srcOrd="0" destOrd="0" presId="urn:microsoft.com/office/officeart/2008/layout/HorizontalMultiLevelHierarchy"/>
    <dgm:cxn modelId="{A14B07D8-1615-4C2F-8FCF-BD545AF10468}" type="presParOf" srcId="{67587217-649B-4CAF-BCF1-626E2D741780}" destId="{514CA1A6-6554-4504-97BC-481BDE2388B9}" srcOrd="0" destOrd="0" presId="urn:microsoft.com/office/officeart/2008/layout/HorizontalMultiLevelHierarchy"/>
    <dgm:cxn modelId="{7A5565D1-DAFC-46F7-9E45-5041DE09C949}" type="presParOf" srcId="{514CA1A6-6554-4504-97BC-481BDE2388B9}" destId="{A9E753ED-4C9C-4B68-9352-E43541E92C53}" srcOrd="0" destOrd="0" presId="urn:microsoft.com/office/officeart/2008/layout/HorizontalMultiLevelHierarchy"/>
    <dgm:cxn modelId="{329E9A3C-D54B-40E0-ACF7-0EF924F8149E}" type="presParOf" srcId="{514CA1A6-6554-4504-97BC-481BDE2388B9}" destId="{390D5B99-79EA-4766-9956-D29A0ACE28BB}" srcOrd="1" destOrd="0" presId="urn:microsoft.com/office/officeart/2008/layout/HorizontalMultiLevelHierarchy"/>
    <dgm:cxn modelId="{EBC8D706-EFCA-49A0-BD81-6423A894E00F}" type="presParOf" srcId="{390D5B99-79EA-4766-9956-D29A0ACE28BB}" destId="{5AD3E845-287D-4228-BA67-F119821C0DA2}" srcOrd="0" destOrd="0" presId="urn:microsoft.com/office/officeart/2008/layout/HorizontalMultiLevelHierarchy"/>
    <dgm:cxn modelId="{B6544832-432A-46AD-BEE4-860C3403C509}" type="presParOf" srcId="{5AD3E845-287D-4228-BA67-F119821C0DA2}" destId="{C93A6E2F-B7F2-4520-84AB-1E0880FF53F7}" srcOrd="0" destOrd="0" presId="urn:microsoft.com/office/officeart/2008/layout/HorizontalMultiLevelHierarchy"/>
    <dgm:cxn modelId="{3361E61C-E6DA-4327-BB5A-48A995BB3625}" type="presParOf" srcId="{390D5B99-79EA-4766-9956-D29A0ACE28BB}" destId="{AEE148F3-AD7A-4580-9E2F-F1D84BC2F2C2}" srcOrd="1" destOrd="0" presId="urn:microsoft.com/office/officeart/2008/layout/HorizontalMultiLevelHierarchy"/>
    <dgm:cxn modelId="{C341C9B9-F722-4F7A-BE78-32C882406276}" type="presParOf" srcId="{AEE148F3-AD7A-4580-9E2F-F1D84BC2F2C2}" destId="{F14ED13E-246D-4D12-88C2-CC28E299B35D}" srcOrd="0" destOrd="0" presId="urn:microsoft.com/office/officeart/2008/layout/HorizontalMultiLevelHierarchy"/>
    <dgm:cxn modelId="{4F849805-0AAA-4E81-A2E6-DD193F55C7B3}" type="presParOf" srcId="{AEE148F3-AD7A-4580-9E2F-F1D84BC2F2C2}" destId="{40ABBFAC-C149-4485-9EDA-D5BF1A928D5D}" srcOrd="1" destOrd="0" presId="urn:microsoft.com/office/officeart/2008/layout/HorizontalMultiLevelHierarchy"/>
    <dgm:cxn modelId="{CD7852DD-70EA-41E4-873B-3DD8F7BD68C6}" type="presParOf" srcId="{390D5B99-79EA-4766-9956-D29A0ACE28BB}" destId="{1C917F4E-99FA-471A-BA6B-6838E643FDE5}" srcOrd="2" destOrd="0" presId="urn:microsoft.com/office/officeart/2008/layout/HorizontalMultiLevelHierarchy"/>
    <dgm:cxn modelId="{BEEE79F8-B755-4BBD-82FE-2313B7FF7635}" type="presParOf" srcId="{1C917F4E-99FA-471A-BA6B-6838E643FDE5}" destId="{1B10F49B-FF08-471D-BC8F-CA598D500CFA}" srcOrd="0" destOrd="0" presId="urn:microsoft.com/office/officeart/2008/layout/HorizontalMultiLevelHierarchy"/>
    <dgm:cxn modelId="{540737BD-4FF1-4845-8E53-F197F9E993BE}" type="presParOf" srcId="{390D5B99-79EA-4766-9956-D29A0ACE28BB}" destId="{60D75430-F7F3-4000-A8D0-CDCB14A8B326}" srcOrd="3" destOrd="0" presId="urn:microsoft.com/office/officeart/2008/layout/HorizontalMultiLevelHierarchy"/>
    <dgm:cxn modelId="{C47A23C3-5B53-4802-865B-EC79FF702EDA}" type="presParOf" srcId="{60D75430-F7F3-4000-A8D0-CDCB14A8B326}" destId="{616A259F-FD35-4DC1-8094-D64497B3370C}" srcOrd="0" destOrd="0" presId="urn:microsoft.com/office/officeart/2008/layout/HorizontalMultiLevelHierarchy"/>
    <dgm:cxn modelId="{A8F2BEE6-6F1F-46FC-8D8C-A5C2DF076A14}" type="presParOf" srcId="{60D75430-F7F3-4000-A8D0-CDCB14A8B326}" destId="{C4C37CB4-6591-460A-A8CA-53FDE9889A04}" srcOrd="1" destOrd="0" presId="urn:microsoft.com/office/officeart/2008/layout/HorizontalMultiLevelHierarchy"/>
    <dgm:cxn modelId="{8248398B-45E2-4A99-8E08-BB472FCB5B11}" type="presParOf" srcId="{390D5B99-79EA-4766-9956-D29A0ACE28BB}" destId="{A6A9C85C-6072-466E-BC3A-1A84E1B6BFCA}" srcOrd="4" destOrd="0" presId="urn:microsoft.com/office/officeart/2008/layout/HorizontalMultiLevelHierarchy"/>
    <dgm:cxn modelId="{CABF71C6-7418-4F3C-BCEA-D47EA62E0ED6}" type="presParOf" srcId="{A6A9C85C-6072-466E-BC3A-1A84E1B6BFCA}" destId="{629F428A-9F40-41E1-A325-B62C9D5353B4}" srcOrd="0" destOrd="0" presId="urn:microsoft.com/office/officeart/2008/layout/HorizontalMultiLevelHierarchy"/>
    <dgm:cxn modelId="{CC4CD79B-6ECE-4F96-B8E1-C4C9DF96A92C}" type="presParOf" srcId="{390D5B99-79EA-4766-9956-D29A0ACE28BB}" destId="{4C1AD400-8153-42AE-B453-B6D8A56E0AFD}" srcOrd="5" destOrd="0" presId="urn:microsoft.com/office/officeart/2008/layout/HorizontalMultiLevelHierarchy"/>
    <dgm:cxn modelId="{1B1A25AE-CFFB-4D1D-A5FB-B92F5AA4CAFF}" type="presParOf" srcId="{4C1AD400-8153-42AE-B453-B6D8A56E0AFD}" destId="{8DA892D4-B018-4944-8C19-A31EE9E80A6D}" srcOrd="0" destOrd="0" presId="urn:microsoft.com/office/officeart/2008/layout/HorizontalMultiLevelHierarchy"/>
    <dgm:cxn modelId="{EB684712-C0DD-41A0-81DA-3A1C241FD9BF}" type="presParOf" srcId="{4C1AD400-8153-42AE-B453-B6D8A56E0AFD}" destId="{9A606462-005D-47BE-B2CE-AF86C96638A9}" srcOrd="1" destOrd="0" presId="urn:microsoft.com/office/officeart/2008/layout/HorizontalMultiLevelHierarchy"/>
    <dgm:cxn modelId="{3B1FD80E-5EE2-403C-B382-222AD774FB2A}" type="presParOf" srcId="{390D5B99-79EA-4766-9956-D29A0ACE28BB}" destId="{9B6F14D5-73F3-401E-B5CA-4D996E4EBE83}" srcOrd="6" destOrd="0" presId="urn:microsoft.com/office/officeart/2008/layout/HorizontalMultiLevelHierarchy"/>
    <dgm:cxn modelId="{090D02CF-9ECE-49BC-BD6A-7996B5DFC764}" type="presParOf" srcId="{9B6F14D5-73F3-401E-B5CA-4D996E4EBE83}" destId="{356D0921-585E-48DA-BC60-3FD6DB6D9FF9}" srcOrd="0" destOrd="0" presId="urn:microsoft.com/office/officeart/2008/layout/HorizontalMultiLevelHierarchy"/>
    <dgm:cxn modelId="{878E4F5A-D8C2-4ECB-BBA8-F82D6D2611D1}" type="presParOf" srcId="{390D5B99-79EA-4766-9956-D29A0ACE28BB}" destId="{C2C072CD-8154-420F-BF1C-2A7675ACC6CC}" srcOrd="7" destOrd="0" presId="urn:microsoft.com/office/officeart/2008/layout/HorizontalMultiLevelHierarchy"/>
    <dgm:cxn modelId="{11BE0378-642D-4CD4-8EC4-A8C3CF55608C}" type="presParOf" srcId="{C2C072CD-8154-420F-BF1C-2A7675ACC6CC}" destId="{2C76CF78-5C7F-4863-A99D-39F65DD3EF7B}" srcOrd="0" destOrd="0" presId="urn:microsoft.com/office/officeart/2008/layout/HorizontalMultiLevelHierarchy"/>
    <dgm:cxn modelId="{6A1CB4D1-875B-4DF7-B906-18AF0FD29BD0}" type="presParOf" srcId="{C2C072CD-8154-420F-BF1C-2A7675ACC6CC}" destId="{6766A776-941C-4EFE-BFEB-67EA4048DF34}" srcOrd="1" destOrd="0" presId="urn:microsoft.com/office/officeart/2008/layout/HorizontalMultiLevelHierarchy"/>
    <dgm:cxn modelId="{9A95722F-F34F-429A-8859-4CA6EEDFB814}" type="presParOf" srcId="{390D5B99-79EA-4766-9956-D29A0ACE28BB}" destId="{4859FB89-1B73-4F1A-9DD1-5D682955FDAC}" srcOrd="8" destOrd="0" presId="urn:microsoft.com/office/officeart/2008/layout/HorizontalMultiLevelHierarchy"/>
    <dgm:cxn modelId="{C225413F-E962-4274-87C9-F99239F74861}" type="presParOf" srcId="{4859FB89-1B73-4F1A-9DD1-5D682955FDAC}" destId="{E6588C13-18F7-48A0-B48F-1D87E7102678}" srcOrd="0" destOrd="0" presId="urn:microsoft.com/office/officeart/2008/layout/HorizontalMultiLevelHierarchy"/>
    <dgm:cxn modelId="{14225459-ECB9-44E0-96D1-FEA843005CBA}" type="presParOf" srcId="{390D5B99-79EA-4766-9956-D29A0ACE28BB}" destId="{34E834C3-C771-4772-AC47-F679A93AF01C}" srcOrd="9" destOrd="0" presId="urn:microsoft.com/office/officeart/2008/layout/HorizontalMultiLevelHierarchy"/>
    <dgm:cxn modelId="{E6842374-02EC-4858-8011-A15A621AAC26}" type="presParOf" srcId="{34E834C3-C771-4772-AC47-F679A93AF01C}" destId="{C3BC0800-E68E-48A9-9523-6672C45C80D1}" srcOrd="0" destOrd="0" presId="urn:microsoft.com/office/officeart/2008/layout/HorizontalMultiLevelHierarchy"/>
    <dgm:cxn modelId="{D071BA47-DFC2-43DB-9A40-053FB7FA400D}" type="presParOf" srcId="{34E834C3-C771-4772-AC47-F679A93AF01C}" destId="{D67BC9AC-74AB-45F0-9618-D8F499CE097A}" srcOrd="1" destOrd="0" presId="urn:microsoft.com/office/officeart/2008/layout/HorizontalMultiLevelHierarchy"/>
    <dgm:cxn modelId="{71CA9768-CE6B-4399-A1F1-6A4B1B0684C3}" type="presParOf" srcId="{390D5B99-79EA-4766-9956-D29A0ACE28BB}" destId="{7E621A57-6E5F-434E-90B0-40817C95BEE9}" srcOrd="10" destOrd="0" presId="urn:microsoft.com/office/officeart/2008/layout/HorizontalMultiLevelHierarchy"/>
    <dgm:cxn modelId="{3F894835-C2FB-4C07-A1FB-DC7412826344}" type="presParOf" srcId="{7E621A57-6E5F-434E-90B0-40817C95BEE9}" destId="{589143AA-D544-4EE7-A6AD-5F383AEAD24A}" srcOrd="0" destOrd="0" presId="urn:microsoft.com/office/officeart/2008/layout/HorizontalMultiLevelHierarchy"/>
    <dgm:cxn modelId="{049DCB00-B191-4CAC-81DC-A161CFD532DD}" type="presParOf" srcId="{390D5B99-79EA-4766-9956-D29A0ACE28BB}" destId="{4641F253-84AD-47AA-B574-5FB5C602E6F5}" srcOrd="11" destOrd="0" presId="urn:microsoft.com/office/officeart/2008/layout/HorizontalMultiLevelHierarchy"/>
    <dgm:cxn modelId="{C45A1814-0818-4C63-A764-6862A7F80FD9}" type="presParOf" srcId="{4641F253-84AD-47AA-B574-5FB5C602E6F5}" destId="{757C20C3-05FA-49E2-BF38-A180406CC67A}" srcOrd="0" destOrd="0" presId="urn:microsoft.com/office/officeart/2008/layout/HorizontalMultiLevelHierarchy"/>
    <dgm:cxn modelId="{ED9005F5-B472-4CBD-8A32-A914E5436555}" type="presParOf" srcId="{4641F253-84AD-47AA-B574-5FB5C602E6F5}" destId="{799AEBBF-2865-41BF-A99A-2C594EF0C3C7}" srcOrd="1" destOrd="0" presId="urn:microsoft.com/office/officeart/2008/layout/HorizontalMultiLevelHierarchy"/>
    <dgm:cxn modelId="{456DCDB6-4504-4620-AF2F-ECB39B9C1761}" type="presParOf" srcId="{390D5B99-79EA-4766-9956-D29A0ACE28BB}" destId="{14F6F588-9E56-40A2-BB85-8FFD9C05A9AF}" srcOrd="12" destOrd="0" presId="urn:microsoft.com/office/officeart/2008/layout/HorizontalMultiLevelHierarchy"/>
    <dgm:cxn modelId="{1C264EC8-9AD5-4067-93F7-1F999DBD122A}" type="presParOf" srcId="{14F6F588-9E56-40A2-BB85-8FFD9C05A9AF}" destId="{953CAECC-CFD6-4B6A-82AC-12C4090215EB}" srcOrd="0" destOrd="0" presId="urn:microsoft.com/office/officeart/2008/layout/HorizontalMultiLevelHierarchy"/>
    <dgm:cxn modelId="{D05F2E7F-3B2F-484C-87D4-FBB1615226FD}" type="presParOf" srcId="{390D5B99-79EA-4766-9956-D29A0ACE28BB}" destId="{1DCF37DE-CEF3-447A-876E-EB07C6EA6589}" srcOrd="13" destOrd="0" presId="urn:microsoft.com/office/officeart/2008/layout/HorizontalMultiLevelHierarchy"/>
    <dgm:cxn modelId="{98C0D240-5462-43C7-9251-F05B2D5A5CEF}" type="presParOf" srcId="{1DCF37DE-CEF3-447A-876E-EB07C6EA6589}" destId="{F4AE9110-D770-460A-84C0-3ADB77428A8B}" srcOrd="0" destOrd="0" presId="urn:microsoft.com/office/officeart/2008/layout/HorizontalMultiLevelHierarchy"/>
    <dgm:cxn modelId="{63B67016-93F0-4451-A37A-E4449104288A}" type="presParOf" srcId="{1DCF37DE-CEF3-447A-876E-EB07C6EA6589}" destId="{63DFC6B1-2509-4D6D-ADBD-75A712B8FDB8}"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F6F588-9E56-40A2-BB85-8FFD9C05A9AF}">
      <dsp:nvSpPr>
        <dsp:cNvPr id="0" name=""/>
        <dsp:cNvSpPr/>
      </dsp:nvSpPr>
      <dsp:spPr>
        <a:xfrm>
          <a:off x="3680442" y="3340723"/>
          <a:ext cx="515605" cy="2947437"/>
        </a:xfrm>
        <a:custGeom>
          <a:avLst/>
          <a:gdLst/>
          <a:ahLst/>
          <a:cxnLst/>
          <a:rect l="0" t="0" r="0" b="0"/>
          <a:pathLst>
            <a:path>
              <a:moveTo>
                <a:pt x="0" y="0"/>
              </a:moveTo>
              <a:lnTo>
                <a:pt x="257802" y="0"/>
              </a:lnTo>
              <a:lnTo>
                <a:pt x="257802" y="2947437"/>
              </a:lnTo>
              <a:lnTo>
                <a:pt x="515605" y="2947437"/>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es-CO" sz="1600" kern="1200" dirty="0">
            <a:latin typeface="Arial Narrow" panose="020B0606020202030204" pitchFamily="34" charset="0"/>
          </a:endParaRPr>
        </a:p>
      </dsp:txBody>
      <dsp:txXfrm>
        <a:off x="3863440" y="4739636"/>
        <a:ext cx="149609" cy="149609"/>
      </dsp:txXfrm>
    </dsp:sp>
    <dsp:sp modelId="{7E621A57-6E5F-434E-90B0-40817C95BEE9}">
      <dsp:nvSpPr>
        <dsp:cNvPr id="0" name=""/>
        <dsp:cNvSpPr/>
      </dsp:nvSpPr>
      <dsp:spPr>
        <a:xfrm>
          <a:off x="3680442" y="3340723"/>
          <a:ext cx="515605" cy="1964958"/>
        </a:xfrm>
        <a:custGeom>
          <a:avLst/>
          <a:gdLst/>
          <a:ahLst/>
          <a:cxnLst/>
          <a:rect l="0" t="0" r="0" b="0"/>
          <a:pathLst>
            <a:path>
              <a:moveTo>
                <a:pt x="0" y="0"/>
              </a:moveTo>
              <a:lnTo>
                <a:pt x="257802" y="0"/>
              </a:lnTo>
              <a:lnTo>
                <a:pt x="257802" y="1964958"/>
              </a:lnTo>
              <a:lnTo>
                <a:pt x="515605" y="1964958"/>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es-CO" sz="1600" kern="1200" dirty="0">
            <a:latin typeface="Arial Narrow" panose="020B0606020202030204" pitchFamily="34" charset="0"/>
          </a:endParaRPr>
        </a:p>
      </dsp:txBody>
      <dsp:txXfrm>
        <a:off x="3887458" y="4272415"/>
        <a:ext cx="101573" cy="101573"/>
      </dsp:txXfrm>
    </dsp:sp>
    <dsp:sp modelId="{4859FB89-1B73-4F1A-9DD1-5D682955FDAC}">
      <dsp:nvSpPr>
        <dsp:cNvPr id="0" name=""/>
        <dsp:cNvSpPr/>
      </dsp:nvSpPr>
      <dsp:spPr>
        <a:xfrm>
          <a:off x="3680442" y="3340723"/>
          <a:ext cx="515605" cy="982479"/>
        </a:xfrm>
        <a:custGeom>
          <a:avLst/>
          <a:gdLst/>
          <a:ahLst/>
          <a:cxnLst/>
          <a:rect l="0" t="0" r="0" b="0"/>
          <a:pathLst>
            <a:path>
              <a:moveTo>
                <a:pt x="0" y="0"/>
              </a:moveTo>
              <a:lnTo>
                <a:pt x="257802" y="0"/>
              </a:lnTo>
              <a:lnTo>
                <a:pt x="257802" y="982479"/>
              </a:lnTo>
              <a:lnTo>
                <a:pt x="515605" y="982479"/>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es-CO" sz="1600" kern="1200" dirty="0">
            <a:latin typeface="Arial Narrow" panose="020B0606020202030204" pitchFamily="34" charset="0"/>
          </a:endParaRPr>
        </a:p>
      </dsp:txBody>
      <dsp:txXfrm>
        <a:off x="3910506" y="3804223"/>
        <a:ext cx="55477" cy="55477"/>
      </dsp:txXfrm>
    </dsp:sp>
    <dsp:sp modelId="{9B6F14D5-73F3-401E-B5CA-4D996E4EBE83}">
      <dsp:nvSpPr>
        <dsp:cNvPr id="0" name=""/>
        <dsp:cNvSpPr/>
      </dsp:nvSpPr>
      <dsp:spPr>
        <a:xfrm>
          <a:off x="3680442" y="3295003"/>
          <a:ext cx="515605" cy="91440"/>
        </a:xfrm>
        <a:custGeom>
          <a:avLst/>
          <a:gdLst/>
          <a:ahLst/>
          <a:cxnLst/>
          <a:rect l="0" t="0" r="0" b="0"/>
          <a:pathLst>
            <a:path>
              <a:moveTo>
                <a:pt x="0" y="45720"/>
              </a:moveTo>
              <a:lnTo>
                <a:pt x="515605" y="4572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es-CO" sz="1600" kern="1200" dirty="0">
            <a:latin typeface="Arial Narrow" panose="020B0606020202030204" pitchFamily="34" charset="0"/>
          </a:endParaRPr>
        </a:p>
      </dsp:txBody>
      <dsp:txXfrm>
        <a:off x="3925355" y="3327832"/>
        <a:ext cx="25780" cy="25780"/>
      </dsp:txXfrm>
    </dsp:sp>
    <dsp:sp modelId="{A6A9C85C-6072-466E-BC3A-1A84E1B6BFCA}">
      <dsp:nvSpPr>
        <dsp:cNvPr id="0" name=""/>
        <dsp:cNvSpPr/>
      </dsp:nvSpPr>
      <dsp:spPr>
        <a:xfrm>
          <a:off x="3680442" y="2358243"/>
          <a:ext cx="515605" cy="982479"/>
        </a:xfrm>
        <a:custGeom>
          <a:avLst/>
          <a:gdLst/>
          <a:ahLst/>
          <a:cxnLst/>
          <a:rect l="0" t="0" r="0" b="0"/>
          <a:pathLst>
            <a:path>
              <a:moveTo>
                <a:pt x="0" y="982479"/>
              </a:moveTo>
              <a:lnTo>
                <a:pt x="257802" y="982479"/>
              </a:lnTo>
              <a:lnTo>
                <a:pt x="257802" y="0"/>
              </a:lnTo>
              <a:lnTo>
                <a:pt x="515605" y="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es-CO" sz="1600" kern="1200" dirty="0">
            <a:latin typeface="Arial Narrow" panose="020B0606020202030204" pitchFamily="34" charset="0"/>
          </a:endParaRPr>
        </a:p>
      </dsp:txBody>
      <dsp:txXfrm>
        <a:off x="3910506" y="2821744"/>
        <a:ext cx="55477" cy="55477"/>
      </dsp:txXfrm>
    </dsp:sp>
    <dsp:sp modelId="{1C917F4E-99FA-471A-BA6B-6838E643FDE5}">
      <dsp:nvSpPr>
        <dsp:cNvPr id="0" name=""/>
        <dsp:cNvSpPr/>
      </dsp:nvSpPr>
      <dsp:spPr>
        <a:xfrm>
          <a:off x="3680442" y="1375764"/>
          <a:ext cx="515605" cy="1964958"/>
        </a:xfrm>
        <a:custGeom>
          <a:avLst/>
          <a:gdLst/>
          <a:ahLst/>
          <a:cxnLst/>
          <a:rect l="0" t="0" r="0" b="0"/>
          <a:pathLst>
            <a:path>
              <a:moveTo>
                <a:pt x="0" y="1964958"/>
              </a:moveTo>
              <a:lnTo>
                <a:pt x="257802" y="1964958"/>
              </a:lnTo>
              <a:lnTo>
                <a:pt x="257802" y="0"/>
              </a:lnTo>
              <a:lnTo>
                <a:pt x="515605" y="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es-CO" sz="1600" kern="1200" dirty="0">
            <a:latin typeface="Arial Narrow" panose="020B0606020202030204" pitchFamily="34" charset="0"/>
          </a:endParaRPr>
        </a:p>
      </dsp:txBody>
      <dsp:txXfrm>
        <a:off x="3887458" y="2307456"/>
        <a:ext cx="101573" cy="101573"/>
      </dsp:txXfrm>
    </dsp:sp>
    <dsp:sp modelId="{5AD3E845-287D-4228-BA67-F119821C0DA2}">
      <dsp:nvSpPr>
        <dsp:cNvPr id="0" name=""/>
        <dsp:cNvSpPr/>
      </dsp:nvSpPr>
      <dsp:spPr>
        <a:xfrm>
          <a:off x="3680442" y="408289"/>
          <a:ext cx="515605" cy="2932433"/>
        </a:xfrm>
        <a:custGeom>
          <a:avLst/>
          <a:gdLst/>
          <a:ahLst/>
          <a:cxnLst/>
          <a:rect l="0" t="0" r="0" b="0"/>
          <a:pathLst>
            <a:path>
              <a:moveTo>
                <a:pt x="0" y="2932433"/>
              </a:moveTo>
              <a:lnTo>
                <a:pt x="257802" y="2932433"/>
              </a:lnTo>
              <a:lnTo>
                <a:pt x="257802" y="0"/>
              </a:lnTo>
              <a:lnTo>
                <a:pt x="515605" y="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711200">
            <a:lnSpc>
              <a:spcPct val="90000"/>
            </a:lnSpc>
            <a:spcBef>
              <a:spcPct val="0"/>
            </a:spcBef>
            <a:spcAft>
              <a:spcPct val="35000"/>
            </a:spcAft>
            <a:buNone/>
          </a:pPr>
          <a:endParaRPr lang="es-CO" sz="1600" kern="1200" dirty="0">
            <a:latin typeface="Arial Narrow" panose="020B0606020202030204" pitchFamily="34" charset="0"/>
          </a:endParaRPr>
        </a:p>
      </dsp:txBody>
      <dsp:txXfrm>
        <a:off x="3863810" y="1800070"/>
        <a:ext cx="148870" cy="148870"/>
      </dsp:txXfrm>
    </dsp:sp>
    <dsp:sp modelId="{A9E753ED-4C9C-4B68-9352-E43541E92C53}">
      <dsp:nvSpPr>
        <dsp:cNvPr id="0" name=""/>
        <dsp:cNvSpPr/>
      </dsp:nvSpPr>
      <dsp:spPr>
        <a:xfrm rot="16200000">
          <a:off x="1219073" y="2947731"/>
          <a:ext cx="4136754" cy="785983"/>
        </a:xfrm>
        <a:prstGeom prst="rect">
          <a:avLst/>
        </a:prstGeom>
        <a:solidFill>
          <a:srgbClr val="FFC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MX" sz="1600" b="1" kern="1200" baseline="0" dirty="0">
              <a:solidFill>
                <a:schemeClr val="tx1"/>
              </a:solidFill>
              <a:latin typeface="Arial Narrow" panose="020B0606020202030204" pitchFamily="34" charset="0"/>
            </a:rPr>
            <a:t>Informe de seguimiento a la planeación institucional- </a:t>
          </a:r>
          <a:endParaRPr lang="es-CO" sz="1600" kern="1200" baseline="0" dirty="0">
            <a:solidFill>
              <a:schemeClr val="tx1"/>
            </a:solidFill>
            <a:latin typeface="Arial Narrow" panose="020B0606020202030204" pitchFamily="34" charset="0"/>
          </a:endParaRPr>
        </a:p>
      </dsp:txBody>
      <dsp:txXfrm>
        <a:off x="1219073" y="2947731"/>
        <a:ext cx="4136754" cy="785983"/>
      </dsp:txXfrm>
    </dsp:sp>
    <dsp:sp modelId="{F14ED13E-246D-4D12-88C2-CC28E299B35D}">
      <dsp:nvSpPr>
        <dsp:cNvPr id="0" name=""/>
        <dsp:cNvSpPr/>
      </dsp:nvSpPr>
      <dsp:spPr>
        <a:xfrm>
          <a:off x="4196047" y="15298"/>
          <a:ext cx="2578025" cy="785983"/>
        </a:xfrm>
        <a:prstGeom prst="rect">
          <a:avLst/>
        </a:prstGeom>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711200">
            <a:lnSpc>
              <a:spcPct val="90000"/>
            </a:lnSpc>
            <a:spcBef>
              <a:spcPct val="0"/>
            </a:spcBef>
            <a:spcAft>
              <a:spcPct val="35000"/>
            </a:spcAft>
            <a:buNone/>
          </a:pPr>
          <a:r>
            <a:rPr lang="es-MX" sz="1600" b="0" kern="1200" baseline="0" dirty="0">
              <a:latin typeface="Arial Narrow" panose="020B0606020202030204" pitchFamily="34" charset="0"/>
              <a:ea typeface="+mn-ea"/>
              <a:cs typeface="+mn-cs"/>
            </a:rPr>
            <a:t>Metodología</a:t>
          </a:r>
          <a:r>
            <a:rPr lang="es-MX" sz="1600" kern="1200" dirty="0">
              <a:latin typeface="Arial Narrow" panose="020B0606020202030204" pitchFamily="34" charset="0"/>
            </a:rPr>
            <a:t> </a:t>
          </a:r>
          <a:endParaRPr lang="es-CO" sz="1600" kern="1200" dirty="0">
            <a:latin typeface="Arial Narrow" panose="020B0606020202030204" pitchFamily="34" charset="0"/>
          </a:endParaRPr>
        </a:p>
      </dsp:txBody>
      <dsp:txXfrm>
        <a:off x="4196047" y="15298"/>
        <a:ext cx="2578025" cy="785983"/>
      </dsp:txXfrm>
    </dsp:sp>
    <dsp:sp modelId="{616A259F-FD35-4DC1-8094-D64497B3370C}">
      <dsp:nvSpPr>
        <dsp:cNvPr id="0" name=""/>
        <dsp:cNvSpPr/>
      </dsp:nvSpPr>
      <dsp:spPr>
        <a:xfrm>
          <a:off x="4196047" y="982772"/>
          <a:ext cx="2578025" cy="785983"/>
        </a:xfrm>
        <a:prstGeom prst="rect">
          <a:avLst/>
        </a:prstGeom>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s-MX" sz="1600" b="0" kern="1200" baseline="0" dirty="0">
              <a:latin typeface="Arial Narrow" panose="020B0606020202030204" pitchFamily="34" charset="0"/>
              <a:ea typeface="+mn-ea"/>
              <a:cs typeface="+mn-cs"/>
            </a:rPr>
            <a:t>Plan Estratégico Institucional</a:t>
          </a:r>
          <a:endParaRPr lang="es-CO" sz="1600" b="0" kern="1200" baseline="0" dirty="0">
            <a:latin typeface="Arial Narrow" panose="020B0606020202030204" pitchFamily="34" charset="0"/>
            <a:ea typeface="+mn-ea"/>
            <a:cs typeface="+mn-cs"/>
          </a:endParaRPr>
        </a:p>
      </dsp:txBody>
      <dsp:txXfrm>
        <a:off x="4196047" y="982772"/>
        <a:ext cx="2578025" cy="785983"/>
      </dsp:txXfrm>
    </dsp:sp>
    <dsp:sp modelId="{8DA892D4-B018-4944-8C19-A31EE9E80A6D}">
      <dsp:nvSpPr>
        <dsp:cNvPr id="0" name=""/>
        <dsp:cNvSpPr/>
      </dsp:nvSpPr>
      <dsp:spPr>
        <a:xfrm>
          <a:off x="4196047" y="1965252"/>
          <a:ext cx="2578025" cy="785983"/>
        </a:xfrm>
        <a:prstGeom prst="rect">
          <a:avLst/>
        </a:prstGeom>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CO" sz="1600" kern="1200" dirty="0">
              <a:latin typeface="Arial Narrow" panose="020B0606020202030204" pitchFamily="34" charset="0"/>
            </a:rPr>
            <a:t>Indicadores </a:t>
          </a:r>
        </a:p>
      </dsp:txBody>
      <dsp:txXfrm>
        <a:off x="4196047" y="1965252"/>
        <a:ext cx="2578025" cy="785983"/>
      </dsp:txXfrm>
    </dsp:sp>
    <dsp:sp modelId="{2C76CF78-5C7F-4863-A99D-39F65DD3EF7B}">
      <dsp:nvSpPr>
        <dsp:cNvPr id="0" name=""/>
        <dsp:cNvSpPr/>
      </dsp:nvSpPr>
      <dsp:spPr>
        <a:xfrm>
          <a:off x="4196047" y="2947731"/>
          <a:ext cx="2578025" cy="785983"/>
        </a:xfrm>
        <a:prstGeom prst="rect">
          <a:avLst/>
        </a:prstGeom>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MX" sz="1600" kern="1200" dirty="0">
              <a:latin typeface="Arial Narrow" panose="020B0606020202030204" pitchFamily="34" charset="0"/>
            </a:rPr>
            <a:t>Plan de Acción</a:t>
          </a:r>
          <a:endParaRPr lang="es-CO" sz="1600" kern="1200" dirty="0">
            <a:latin typeface="Arial Narrow" panose="020B0606020202030204" pitchFamily="34" charset="0"/>
          </a:endParaRPr>
        </a:p>
      </dsp:txBody>
      <dsp:txXfrm>
        <a:off x="4196047" y="2947731"/>
        <a:ext cx="2578025" cy="785983"/>
      </dsp:txXfrm>
    </dsp:sp>
    <dsp:sp modelId="{C3BC0800-E68E-48A9-9523-6672C45C80D1}">
      <dsp:nvSpPr>
        <dsp:cNvPr id="0" name=""/>
        <dsp:cNvSpPr/>
      </dsp:nvSpPr>
      <dsp:spPr>
        <a:xfrm>
          <a:off x="4196047" y="3930210"/>
          <a:ext cx="2578025" cy="785983"/>
        </a:xfrm>
        <a:prstGeom prst="rect">
          <a:avLst/>
        </a:prstGeom>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CO" sz="1600" kern="1200" dirty="0">
              <a:latin typeface="Arial Narrow" panose="020B0606020202030204" pitchFamily="34" charset="0"/>
            </a:rPr>
            <a:t>Planes Institucionales </a:t>
          </a:r>
        </a:p>
      </dsp:txBody>
      <dsp:txXfrm>
        <a:off x="4196047" y="3930210"/>
        <a:ext cx="2578025" cy="785983"/>
      </dsp:txXfrm>
    </dsp:sp>
    <dsp:sp modelId="{757C20C3-05FA-49E2-BF38-A180406CC67A}">
      <dsp:nvSpPr>
        <dsp:cNvPr id="0" name=""/>
        <dsp:cNvSpPr/>
      </dsp:nvSpPr>
      <dsp:spPr>
        <a:xfrm>
          <a:off x="4196047" y="4912689"/>
          <a:ext cx="2578025" cy="785983"/>
        </a:xfrm>
        <a:prstGeom prst="rect">
          <a:avLst/>
        </a:prstGeom>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MX" sz="1600" kern="1200" dirty="0">
              <a:latin typeface="Arial Narrow" panose="020B0606020202030204" pitchFamily="34" charset="0"/>
            </a:rPr>
            <a:t>Modelo Integrado de Planeación y Gestión MIPG</a:t>
          </a:r>
          <a:endParaRPr lang="es-CO" sz="1600" kern="1200" dirty="0">
            <a:latin typeface="Arial Narrow" panose="020B0606020202030204" pitchFamily="34" charset="0"/>
          </a:endParaRPr>
        </a:p>
      </dsp:txBody>
      <dsp:txXfrm>
        <a:off x="4196047" y="4912689"/>
        <a:ext cx="2578025" cy="785983"/>
      </dsp:txXfrm>
    </dsp:sp>
    <dsp:sp modelId="{F4AE9110-D770-460A-84C0-3ADB77428A8B}">
      <dsp:nvSpPr>
        <dsp:cNvPr id="0" name=""/>
        <dsp:cNvSpPr/>
      </dsp:nvSpPr>
      <dsp:spPr>
        <a:xfrm>
          <a:off x="4196047" y="5895168"/>
          <a:ext cx="2578025" cy="785983"/>
        </a:xfrm>
        <a:prstGeom prst="rect">
          <a:avLst/>
        </a:prstGeom>
        <a:solidFill>
          <a:srgbClr val="C0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MX" sz="1600" kern="1200" baseline="0" dirty="0">
              <a:latin typeface="Arial Narrow" panose="020B0606020202030204" pitchFamily="34" charset="0"/>
            </a:rPr>
            <a:t> Ejecución presupuestal </a:t>
          </a:r>
          <a:endParaRPr lang="es-CO" sz="1600" kern="1200" baseline="0" dirty="0">
            <a:latin typeface="Arial Narrow" panose="020B0606020202030204" pitchFamily="34" charset="0"/>
          </a:endParaRPr>
        </a:p>
      </dsp:txBody>
      <dsp:txXfrm>
        <a:off x="4196047" y="5895168"/>
        <a:ext cx="2578025" cy="785983"/>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78925D-BA7C-4309-A9D3-F2C577172E24}" type="datetimeFigureOut">
              <a:rPr lang="es-CO" smtClean="0"/>
              <a:t>31/05/2023</a:t>
            </a:fld>
            <a:endParaRPr lang="es-CO" dirty="0"/>
          </a:p>
        </p:txBody>
      </p:sp>
      <p:sp>
        <p:nvSpPr>
          <p:cNvPr id="4" name="Marcador de imagen de diapositiva 3"/>
          <p:cNvSpPr>
            <a:spLocks noGrp="1" noRot="1" noChangeAspect="1"/>
          </p:cNvSpPr>
          <p:nvPr>
            <p:ph type="sldImg" idx="2"/>
          </p:nvPr>
        </p:nvSpPr>
        <p:spPr>
          <a:xfrm>
            <a:off x="1044575" y="1143000"/>
            <a:ext cx="4768850" cy="3086100"/>
          </a:xfrm>
          <a:prstGeom prst="rect">
            <a:avLst/>
          </a:prstGeom>
          <a:noFill/>
          <a:ln w="12700">
            <a:solidFill>
              <a:prstClr val="black"/>
            </a:solidFill>
          </a:ln>
        </p:spPr>
        <p:txBody>
          <a:bodyPr vert="horz" lIns="91440" tIns="45720" rIns="91440" bIns="45720" rtlCol="0" anchor="ctr"/>
          <a:lstStyle/>
          <a:p>
            <a:endParaRPr lang="es-CO" dirty="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dirty="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AA36CB-5DED-4322-9AAE-5B8BA8126B51}" type="slidenum">
              <a:rPr lang="es-CO" smtClean="0"/>
              <a:t>‹Nº›</a:t>
            </a:fld>
            <a:endParaRPr lang="es-CO" dirty="0"/>
          </a:p>
        </p:txBody>
      </p:sp>
    </p:spTree>
    <p:extLst>
      <p:ext uri="{BB962C8B-B14F-4D97-AF65-F5344CB8AC3E}">
        <p14:creationId xmlns:p14="http://schemas.microsoft.com/office/powerpoint/2010/main" val="36532014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a:extLst>
              <a:ext uri="{FF2B5EF4-FFF2-40B4-BE49-F238E27FC236}">
                <a16:creationId xmlns:a16="http://schemas.microsoft.com/office/drawing/2014/main" id="{8C717302-B9A0-4750-9FEE-D2511BE95057}"/>
              </a:ext>
            </a:extLst>
          </p:cNvPr>
          <p:cNvSpPr txBox="1">
            <a:spLocks noGrp="1"/>
          </p:cNvSpPr>
          <p:nvPr>
            <p:ph type="ctrTitle"/>
          </p:nvPr>
        </p:nvSpPr>
        <p:spPr>
          <a:xfrm>
            <a:off x="1165978" y="3125117"/>
            <a:ext cx="13214433" cy="2156374"/>
          </a:xfrm>
        </p:spPr>
        <p:txBody>
          <a:bodyPr/>
          <a:lstStyle>
            <a:lvl1pPr>
              <a:defRPr/>
            </a:lvl1pPr>
          </a:lstStyle>
          <a:p>
            <a:pPr lvl="0"/>
            <a:r>
              <a:rPr lang="es-ES"/>
              <a:t>Haga clic para modificar el estilo de título del patrón</a:t>
            </a:r>
            <a:endParaRPr lang="es-CO"/>
          </a:p>
        </p:txBody>
      </p:sp>
      <p:sp>
        <p:nvSpPr>
          <p:cNvPr id="3" name="2 Subtítulo">
            <a:extLst>
              <a:ext uri="{FF2B5EF4-FFF2-40B4-BE49-F238E27FC236}">
                <a16:creationId xmlns:a16="http://schemas.microsoft.com/office/drawing/2014/main" id="{AC5CF26C-4D37-45F4-81BE-492A0A2D088D}"/>
              </a:ext>
            </a:extLst>
          </p:cNvPr>
          <p:cNvSpPr txBox="1">
            <a:spLocks noGrp="1"/>
          </p:cNvSpPr>
          <p:nvPr>
            <p:ph type="subTitle" idx="1"/>
          </p:nvPr>
        </p:nvSpPr>
        <p:spPr>
          <a:xfrm>
            <a:off x="2331957" y="5700662"/>
            <a:ext cx="10882475" cy="2570890"/>
          </a:xfrm>
        </p:spPr>
        <p:txBody>
          <a:bodyPr anchorCtr="1"/>
          <a:lstStyle>
            <a:lvl1pPr marL="0" indent="0" algn="ctr">
              <a:buNone/>
              <a:defRPr>
                <a:solidFill>
                  <a:srgbClr val="898989"/>
                </a:solidFill>
              </a:defRPr>
            </a:lvl1pPr>
          </a:lstStyle>
          <a:p>
            <a:pPr lvl="0"/>
            <a:r>
              <a:rPr lang="es-ES"/>
              <a:t>Haga clic para modificar el estilo de subtítulo del patrón</a:t>
            </a:r>
            <a:endParaRPr lang="es-CO"/>
          </a:p>
        </p:txBody>
      </p:sp>
      <p:sp>
        <p:nvSpPr>
          <p:cNvPr id="4" name="3 Marcador de fecha">
            <a:extLst>
              <a:ext uri="{FF2B5EF4-FFF2-40B4-BE49-F238E27FC236}">
                <a16:creationId xmlns:a16="http://schemas.microsoft.com/office/drawing/2014/main" id="{F429C9CD-84CC-4EA9-B273-A994ADE1580D}"/>
              </a:ext>
            </a:extLst>
          </p:cNvPr>
          <p:cNvSpPr txBox="1">
            <a:spLocks noGrp="1"/>
          </p:cNvSpPr>
          <p:nvPr>
            <p:ph type="dt" sz="half" idx="7"/>
          </p:nvPr>
        </p:nvSpPr>
        <p:spPr/>
        <p:txBody>
          <a:bodyPr/>
          <a:lstStyle>
            <a:lvl1pPr>
              <a:defRPr/>
            </a:lvl1pPr>
          </a:lstStyle>
          <a:p>
            <a:pPr lvl="0"/>
            <a:fld id="{50B8A15F-3811-4131-8A6B-8743C8CEE12C}" type="datetime1">
              <a:rPr lang="es-CO"/>
              <a:pPr lvl="0"/>
              <a:t>31/05/2023</a:t>
            </a:fld>
            <a:endParaRPr lang="es-CO" dirty="0"/>
          </a:p>
        </p:txBody>
      </p:sp>
      <p:sp>
        <p:nvSpPr>
          <p:cNvPr id="5" name="4 Marcador de pie de página">
            <a:extLst>
              <a:ext uri="{FF2B5EF4-FFF2-40B4-BE49-F238E27FC236}">
                <a16:creationId xmlns:a16="http://schemas.microsoft.com/office/drawing/2014/main" id="{FB88CA4D-392C-4F7B-BF82-40734ED09794}"/>
              </a:ext>
            </a:extLst>
          </p:cNvPr>
          <p:cNvSpPr txBox="1">
            <a:spLocks noGrp="1"/>
          </p:cNvSpPr>
          <p:nvPr>
            <p:ph type="ftr" sz="quarter" idx="9"/>
          </p:nvPr>
        </p:nvSpPr>
        <p:spPr/>
        <p:txBody>
          <a:bodyPr/>
          <a:lstStyle>
            <a:lvl1pPr>
              <a:defRPr/>
            </a:lvl1pPr>
          </a:lstStyle>
          <a:p>
            <a:pPr lvl="0"/>
            <a:endParaRPr lang="es-CO" dirty="0"/>
          </a:p>
        </p:txBody>
      </p:sp>
      <p:sp>
        <p:nvSpPr>
          <p:cNvPr id="6" name="5 Marcador de número de diapositiva">
            <a:extLst>
              <a:ext uri="{FF2B5EF4-FFF2-40B4-BE49-F238E27FC236}">
                <a16:creationId xmlns:a16="http://schemas.microsoft.com/office/drawing/2014/main" id="{0AC3CF65-AA34-4245-8FE4-FD6ABCE6B47F}"/>
              </a:ext>
            </a:extLst>
          </p:cNvPr>
          <p:cNvSpPr txBox="1">
            <a:spLocks noGrp="1"/>
          </p:cNvSpPr>
          <p:nvPr>
            <p:ph type="sldNum" sz="quarter" idx="8"/>
          </p:nvPr>
        </p:nvSpPr>
        <p:spPr/>
        <p:txBody>
          <a:bodyPr/>
          <a:lstStyle>
            <a:lvl1pPr>
              <a:defRPr/>
            </a:lvl1pPr>
          </a:lstStyle>
          <a:p>
            <a:pPr lvl="0"/>
            <a:fld id="{A59CF1BF-4972-478C-9B5C-1D877ACD62EF}" type="slidenum">
              <a:t>‹Nº›</a:t>
            </a:fld>
            <a:endParaRPr lang="es-CO" dirty="0"/>
          </a:p>
        </p:txBody>
      </p:sp>
    </p:spTree>
    <p:extLst>
      <p:ext uri="{BB962C8B-B14F-4D97-AF65-F5344CB8AC3E}">
        <p14:creationId xmlns:p14="http://schemas.microsoft.com/office/powerpoint/2010/main" val="4150818144"/>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a:extLst>
              <a:ext uri="{FF2B5EF4-FFF2-40B4-BE49-F238E27FC236}">
                <a16:creationId xmlns:a16="http://schemas.microsoft.com/office/drawing/2014/main" id="{4FFCDC29-2977-4230-ABB5-D353CA52C864}"/>
              </a:ext>
            </a:extLst>
          </p:cNvPr>
          <p:cNvSpPr txBox="1">
            <a:spLocks noGrp="1"/>
          </p:cNvSpPr>
          <p:nvPr>
            <p:ph type="title"/>
          </p:nvPr>
        </p:nvSpPr>
        <p:spPr/>
        <p:txBody>
          <a:bodyPr/>
          <a:lstStyle>
            <a:lvl1pPr>
              <a:defRPr/>
            </a:lvl1pPr>
          </a:lstStyle>
          <a:p>
            <a:pPr lvl="0"/>
            <a:r>
              <a:rPr lang="es-ES"/>
              <a:t>Haga clic para modificar el estilo de título del patrón</a:t>
            </a:r>
            <a:endParaRPr lang="es-CO"/>
          </a:p>
        </p:txBody>
      </p:sp>
      <p:sp>
        <p:nvSpPr>
          <p:cNvPr id="3" name="2 Marcador de texto vertical">
            <a:extLst>
              <a:ext uri="{FF2B5EF4-FFF2-40B4-BE49-F238E27FC236}">
                <a16:creationId xmlns:a16="http://schemas.microsoft.com/office/drawing/2014/main" id="{BC3A1311-BEF2-4E2C-AF5A-96068163A68D}"/>
              </a:ext>
            </a:extLst>
          </p:cNvPr>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a:extLst>
              <a:ext uri="{FF2B5EF4-FFF2-40B4-BE49-F238E27FC236}">
                <a16:creationId xmlns:a16="http://schemas.microsoft.com/office/drawing/2014/main" id="{71E00027-78C5-419D-82A8-0AD4CAE5CEA6}"/>
              </a:ext>
            </a:extLst>
          </p:cNvPr>
          <p:cNvSpPr txBox="1">
            <a:spLocks noGrp="1"/>
          </p:cNvSpPr>
          <p:nvPr>
            <p:ph type="dt" sz="half" idx="7"/>
          </p:nvPr>
        </p:nvSpPr>
        <p:spPr/>
        <p:txBody>
          <a:bodyPr/>
          <a:lstStyle>
            <a:lvl1pPr>
              <a:defRPr/>
            </a:lvl1pPr>
          </a:lstStyle>
          <a:p>
            <a:pPr lvl="0"/>
            <a:fld id="{B318F149-0972-4C34-B4B9-7062C0EE2DCF}" type="datetime1">
              <a:rPr lang="es-CO"/>
              <a:pPr lvl="0"/>
              <a:t>31/05/2023</a:t>
            </a:fld>
            <a:endParaRPr lang="es-CO" dirty="0"/>
          </a:p>
        </p:txBody>
      </p:sp>
      <p:sp>
        <p:nvSpPr>
          <p:cNvPr id="5" name="4 Marcador de pie de página">
            <a:extLst>
              <a:ext uri="{FF2B5EF4-FFF2-40B4-BE49-F238E27FC236}">
                <a16:creationId xmlns:a16="http://schemas.microsoft.com/office/drawing/2014/main" id="{3F42BACE-F257-4836-A0F9-0DECD72B8D03}"/>
              </a:ext>
            </a:extLst>
          </p:cNvPr>
          <p:cNvSpPr txBox="1">
            <a:spLocks noGrp="1"/>
          </p:cNvSpPr>
          <p:nvPr>
            <p:ph type="ftr" sz="quarter" idx="9"/>
          </p:nvPr>
        </p:nvSpPr>
        <p:spPr/>
        <p:txBody>
          <a:bodyPr/>
          <a:lstStyle>
            <a:lvl1pPr>
              <a:defRPr/>
            </a:lvl1pPr>
          </a:lstStyle>
          <a:p>
            <a:pPr lvl="0"/>
            <a:endParaRPr lang="es-CO" dirty="0"/>
          </a:p>
        </p:txBody>
      </p:sp>
      <p:sp>
        <p:nvSpPr>
          <p:cNvPr id="6" name="5 Marcador de número de diapositiva">
            <a:extLst>
              <a:ext uri="{FF2B5EF4-FFF2-40B4-BE49-F238E27FC236}">
                <a16:creationId xmlns:a16="http://schemas.microsoft.com/office/drawing/2014/main" id="{CC43A27C-3B2D-4F0E-AE9A-908DE7ED7E0E}"/>
              </a:ext>
            </a:extLst>
          </p:cNvPr>
          <p:cNvSpPr txBox="1">
            <a:spLocks noGrp="1"/>
          </p:cNvSpPr>
          <p:nvPr>
            <p:ph type="sldNum" sz="quarter" idx="8"/>
          </p:nvPr>
        </p:nvSpPr>
        <p:spPr/>
        <p:txBody>
          <a:bodyPr/>
          <a:lstStyle>
            <a:lvl1pPr>
              <a:defRPr/>
            </a:lvl1pPr>
          </a:lstStyle>
          <a:p>
            <a:pPr lvl="0"/>
            <a:fld id="{A305774D-EA6C-4CAA-8923-2B8F60CA4F72}" type="slidenum">
              <a:t>‹Nº›</a:t>
            </a:fld>
            <a:endParaRPr lang="es-CO" dirty="0"/>
          </a:p>
        </p:txBody>
      </p:sp>
    </p:spTree>
    <p:extLst>
      <p:ext uri="{BB962C8B-B14F-4D97-AF65-F5344CB8AC3E}">
        <p14:creationId xmlns:p14="http://schemas.microsoft.com/office/powerpoint/2010/main" val="24453859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a:extLst>
              <a:ext uri="{FF2B5EF4-FFF2-40B4-BE49-F238E27FC236}">
                <a16:creationId xmlns:a16="http://schemas.microsoft.com/office/drawing/2014/main" id="{64CD910C-8CC0-4D9B-8B0C-7718ADDE353D}"/>
              </a:ext>
            </a:extLst>
          </p:cNvPr>
          <p:cNvSpPr txBox="1">
            <a:spLocks noGrp="1"/>
          </p:cNvSpPr>
          <p:nvPr>
            <p:ph type="title" orient="vert"/>
          </p:nvPr>
        </p:nvSpPr>
        <p:spPr>
          <a:xfrm>
            <a:off x="11271132" y="402866"/>
            <a:ext cx="3497936" cy="8583591"/>
          </a:xfrm>
        </p:spPr>
        <p:txBody>
          <a:bodyPr vert="eaVert"/>
          <a:lstStyle>
            <a:lvl1pPr>
              <a:defRPr/>
            </a:lvl1pPr>
          </a:lstStyle>
          <a:p>
            <a:pPr lvl="0"/>
            <a:r>
              <a:rPr lang="es-ES"/>
              <a:t>Haga clic para modificar el estilo de título del patrón</a:t>
            </a:r>
            <a:endParaRPr lang="es-CO"/>
          </a:p>
        </p:txBody>
      </p:sp>
      <p:sp>
        <p:nvSpPr>
          <p:cNvPr id="3" name="2 Marcador de texto vertical">
            <a:extLst>
              <a:ext uri="{FF2B5EF4-FFF2-40B4-BE49-F238E27FC236}">
                <a16:creationId xmlns:a16="http://schemas.microsoft.com/office/drawing/2014/main" id="{E34B6BED-AE45-4860-BBAD-9C3E4EBC3192}"/>
              </a:ext>
            </a:extLst>
          </p:cNvPr>
          <p:cNvSpPr txBox="1">
            <a:spLocks noGrp="1"/>
          </p:cNvSpPr>
          <p:nvPr>
            <p:ph type="body" orient="vert" idx="1"/>
          </p:nvPr>
        </p:nvSpPr>
        <p:spPr>
          <a:xfrm>
            <a:off x="777322" y="402866"/>
            <a:ext cx="10234705" cy="8583591"/>
          </a:xfrm>
        </p:spPr>
        <p:txBody>
          <a:bodyPr vert="eaVert"/>
          <a:lstStyle>
            <a:lvl1pPr>
              <a:defRPr/>
            </a:lvl1pPr>
            <a:lvl2pPr>
              <a:defRPr/>
            </a:lvl2pPr>
            <a:lvl3pPr>
              <a:defRPr/>
            </a:lvl3pPr>
            <a:lvl4pPr>
              <a:defRPr/>
            </a:lvl4pPr>
            <a:lvl5pPr>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a:extLst>
              <a:ext uri="{FF2B5EF4-FFF2-40B4-BE49-F238E27FC236}">
                <a16:creationId xmlns:a16="http://schemas.microsoft.com/office/drawing/2014/main" id="{7A76B19C-B8BE-43F2-B930-D4733E140486}"/>
              </a:ext>
            </a:extLst>
          </p:cNvPr>
          <p:cNvSpPr txBox="1">
            <a:spLocks noGrp="1"/>
          </p:cNvSpPr>
          <p:nvPr>
            <p:ph type="dt" sz="half" idx="7"/>
          </p:nvPr>
        </p:nvSpPr>
        <p:spPr/>
        <p:txBody>
          <a:bodyPr/>
          <a:lstStyle>
            <a:lvl1pPr>
              <a:defRPr/>
            </a:lvl1pPr>
          </a:lstStyle>
          <a:p>
            <a:pPr lvl="0"/>
            <a:fld id="{F1B06AB5-079C-450F-9E94-465ECB939724}" type="datetime1">
              <a:rPr lang="es-CO"/>
              <a:pPr lvl="0"/>
              <a:t>31/05/2023</a:t>
            </a:fld>
            <a:endParaRPr lang="es-CO" dirty="0"/>
          </a:p>
        </p:txBody>
      </p:sp>
      <p:sp>
        <p:nvSpPr>
          <p:cNvPr id="5" name="4 Marcador de pie de página">
            <a:extLst>
              <a:ext uri="{FF2B5EF4-FFF2-40B4-BE49-F238E27FC236}">
                <a16:creationId xmlns:a16="http://schemas.microsoft.com/office/drawing/2014/main" id="{2ABC1098-7B5F-4B93-BAF7-1147051B1B24}"/>
              </a:ext>
            </a:extLst>
          </p:cNvPr>
          <p:cNvSpPr txBox="1">
            <a:spLocks noGrp="1"/>
          </p:cNvSpPr>
          <p:nvPr>
            <p:ph type="ftr" sz="quarter" idx="9"/>
          </p:nvPr>
        </p:nvSpPr>
        <p:spPr/>
        <p:txBody>
          <a:bodyPr/>
          <a:lstStyle>
            <a:lvl1pPr>
              <a:defRPr/>
            </a:lvl1pPr>
          </a:lstStyle>
          <a:p>
            <a:pPr lvl="0"/>
            <a:endParaRPr lang="es-CO" dirty="0"/>
          </a:p>
        </p:txBody>
      </p:sp>
      <p:sp>
        <p:nvSpPr>
          <p:cNvPr id="6" name="5 Marcador de número de diapositiva">
            <a:extLst>
              <a:ext uri="{FF2B5EF4-FFF2-40B4-BE49-F238E27FC236}">
                <a16:creationId xmlns:a16="http://schemas.microsoft.com/office/drawing/2014/main" id="{C844B021-D87E-438D-8A0C-DCD9CB3AC517}"/>
              </a:ext>
            </a:extLst>
          </p:cNvPr>
          <p:cNvSpPr txBox="1">
            <a:spLocks noGrp="1"/>
          </p:cNvSpPr>
          <p:nvPr>
            <p:ph type="sldNum" sz="quarter" idx="8"/>
          </p:nvPr>
        </p:nvSpPr>
        <p:spPr/>
        <p:txBody>
          <a:bodyPr/>
          <a:lstStyle>
            <a:lvl1pPr>
              <a:defRPr/>
            </a:lvl1pPr>
          </a:lstStyle>
          <a:p>
            <a:pPr lvl="0"/>
            <a:fld id="{3823549B-4209-4A7A-B551-6A7E86B71D19}" type="slidenum">
              <a:t>‹Nº›</a:t>
            </a:fld>
            <a:endParaRPr lang="es-CO" dirty="0"/>
          </a:p>
        </p:txBody>
      </p:sp>
    </p:spTree>
    <p:extLst>
      <p:ext uri="{BB962C8B-B14F-4D97-AF65-F5344CB8AC3E}">
        <p14:creationId xmlns:p14="http://schemas.microsoft.com/office/powerpoint/2010/main" val="34539289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1165979" y="3125122"/>
            <a:ext cx="13214430" cy="2156377"/>
          </a:xfrm>
        </p:spPr>
        <p:txBody>
          <a:bodyPr/>
          <a:lstStyle/>
          <a:p>
            <a:r>
              <a:rPr lang="es-ES"/>
              <a:t>Haga clic para modificar el estilo de título del patrón</a:t>
            </a:r>
            <a:endParaRPr lang="es-CO"/>
          </a:p>
        </p:txBody>
      </p:sp>
      <p:sp>
        <p:nvSpPr>
          <p:cNvPr id="3" name="2 Subtítulo"/>
          <p:cNvSpPr>
            <a:spLocks noGrp="1"/>
          </p:cNvSpPr>
          <p:nvPr>
            <p:ph type="subTitle" idx="1"/>
          </p:nvPr>
        </p:nvSpPr>
        <p:spPr>
          <a:xfrm>
            <a:off x="2331958" y="5700660"/>
            <a:ext cx="10882472" cy="2570886"/>
          </a:xfrm>
        </p:spPr>
        <p:txBody>
          <a:bodyPr/>
          <a:lstStyle>
            <a:lvl1pPr marL="0" indent="0" algn="ctr">
              <a:buNone/>
              <a:defRPr>
                <a:solidFill>
                  <a:schemeClr val="tx1">
                    <a:tint val="75000"/>
                  </a:schemeClr>
                </a:solidFill>
              </a:defRPr>
            </a:lvl1pPr>
            <a:lvl2pPr marL="731351" indent="0" algn="ctr">
              <a:buNone/>
              <a:defRPr>
                <a:solidFill>
                  <a:schemeClr val="tx1">
                    <a:tint val="75000"/>
                  </a:schemeClr>
                </a:solidFill>
              </a:defRPr>
            </a:lvl2pPr>
            <a:lvl3pPr marL="1462704" indent="0" algn="ctr">
              <a:buNone/>
              <a:defRPr>
                <a:solidFill>
                  <a:schemeClr val="tx1">
                    <a:tint val="75000"/>
                  </a:schemeClr>
                </a:solidFill>
              </a:defRPr>
            </a:lvl3pPr>
            <a:lvl4pPr marL="2194054" indent="0" algn="ctr">
              <a:buNone/>
              <a:defRPr>
                <a:solidFill>
                  <a:schemeClr val="tx1">
                    <a:tint val="75000"/>
                  </a:schemeClr>
                </a:solidFill>
              </a:defRPr>
            </a:lvl4pPr>
            <a:lvl5pPr marL="2925408" indent="0" algn="ctr">
              <a:buNone/>
              <a:defRPr>
                <a:solidFill>
                  <a:schemeClr val="tx1">
                    <a:tint val="75000"/>
                  </a:schemeClr>
                </a:solidFill>
              </a:defRPr>
            </a:lvl5pPr>
            <a:lvl6pPr marL="3656758" indent="0" algn="ctr">
              <a:buNone/>
              <a:defRPr>
                <a:solidFill>
                  <a:schemeClr val="tx1">
                    <a:tint val="75000"/>
                  </a:schemeClr>
                </a:solidFill>
              </a:defRPr>
            </a:lvl6pPr>
            <a:lvl7pPr marL="4388109" indent="0" algn="ctr">
              <a:buNone/>
              <a:defRPr>
                <a:solidFill>
                  <a:schemeClr val="tx1">
                    <a:tint val="75000"/>
                  </a:schemeClr>
                </a:solidFill>
              </a:defRPr>
            </a:lvl7pPr>
            <a:lvl8pPr marL="5119462" indent="0" algn="ctr">
              <a:buNone/>
              <a:defRPr>
                <a:solidFill>
                  <a:schemeClr val="tx1">
                    <a:tint val="75000"/>
                  </a:schemeClr>
                </a:solidFill>
              </a:defRPr>
            </a:lvl8pPr>
            <a:lvl9pPr marL="5850814" indent="0" algn="ctr">
              <a:buNone/>
              <a:defRPr>
                <a:solidFill>
                  <a:schemeClr val="tx1">
                    <a:tint val="75000"/>
                  </a:schemeClr>
                </a:solidFill>
              </a:defRPr>
            </a:lvl9pPr>
          </a:lstStyle>
          <a:p>
            <a:r>
              <a:rPr lang="es-ES"/>
              <a:t>Haga clic para modificar el estilo de subtítulo del patrón</a:t>
            </a:r>
            <a:endParaRPr lang="es-CO"/>
          </a:p>
        </p:txBody>
      </p:sp>
      <p:sp>
        <p:nvSpPr>
          <p:cNvPr id="4" name="3 Marcador de fecha"/>
          <p:cNvSpPr>
            <a:spLocks noGrp="1"/>
          </p:cNvSpPr>
          <p:nvPr>
            <p:ph type="dt" sz="half" idx="10"/>
          </p:nvPr>
        </p:nvSpPr>
        <p:spPr/>
        <p:txBody>
          <a:bodyPr/>
          <a:lstStyle/>
          <a:p>
            <a:fld id="{EFEED43B-98C4-4EC7-80D1-165B094B92B0}" type="datetimeFigureOut">
              <a:rPr lang="es-CO" smtClean="0"/>
              <a:t>31/05/2023</a:t>
            </a:fld>
            <a:endParaRPr lang="es-CO" dirty="0"/>
          </a:p>
        </p:txBody>
      </p:sp>
      <p:sp>
        <p:nvSpPr>
          <p:cNvPr id="5" name="4 Marcador de pie de página"/>
          <p:cNvSpPr>
            <a:spLocks noGrp="1"/>
          </p:cNvSpPr>
          <p:nvPr>
            <p:ph type="ftr" sz="quarter" idx="11"/>
          </p:nvPr>
        </p:nvSpPr>
        <p:spPr/>
        <p:txBody>
          <a:bodyPr/>
          <a:lstStyle/>
          <a:p>
            <a:endParaRPr lang="es-CO" dirty="0"/>
          </a:p>
        </p:txBody>
      </p:sp>
      <p:sp>
        <p:nvSpPr>
          <p:cNvPr id="6" name="5 Marcador de número de diapositiva"/>
          <p:cNvSpPr>
            <a:spLocks noGrp="1"/>
          </p:cNvSpPr>
          <p:nvPr>
            <p:ph type="sldNum" sz="quarter" idx="12"/>
          </p:nvPr>
        </p:nvSpPr>
        <p:spPr/>
        <p:txBody>
          <a:bodyPr/>
          <a:lstStyle/>
          <a:p>
            <a:fld id="{D8C0089A-DDEF-4F7F-ABFE-81D42DC1AA0A}" type="slidenum">
              <a:rPr lang="es-CO" smtClean="0"/>
              <a:t>‹Nº›</a:t>
            </a:fld>
            <a:endParaRPr lang="es-CO" dirty="0"/>
          </a:p>
        </p:txBody>
      </p:sp>
    </p:spTree>
    <p:extLst>
      <p:ext uri="{BB962C8B-B14F-4D97-AF65-F5344CB8AC3E}">
        <p14:creationId xmlns:p14="http://schemas.microsoft.com/office/powerpoint/2010/main" val="17419008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p:cNvSpPr>
            <a:spLocks noGrp="1"/>
          </p:cNvSpPr>
          <p:nvPr>
            <p:ph type="dt" sz="half" idx="10"/>
          </p:nvPr>
        </p:nvSpPr>
        <p:spPr/>
        <p:txBody>
          <a:bodyPr/>
          <a:lstStyle/>
          <a:p>
            <a:fld id="{EFEED43B-98C4-4EC7-80D1-165B094B92B0}" type="datetimeFigureOut">
              <a:rPr lang="es-CO" smtClean="0"/>
              <a:t>31/05/2023</a:t>
            </a:fld>
            <a:endParaRPr lang="es-CO" dirty="0"/>
          </a:p>
        </p:txBody>
      </p:sp>
      <p:sp>
        <p:nvSpPr>
          <p:cNvPr id="5" name="4 Marcador de pie de página"/>
          <p:cNvSpPr>
            <a:spLocks noGrp="1"/>
          </p:cNvSpPr>
          <p:nvPr>
            <p:ph type="ftr" sz="quarter" idx="11"/>
          </p:nvPr>
        </p:nvSpPr>
        <p:spPr/>
        <p:txBody>
          <a:bodyPr/>
          <a:lstStyle/>
          <a:p>
            <a:endParaRPr lang="es-CO" dirty="0"/>
          </a:p>
        </p:txBody>
      </p:sp>
      <p:sp>
        <p:nvSpPr>
          <p:cNvPr id="6" name="5 Marcador de número de diapositiva"/>
          <p:cNvSpPr>
            <a:spLocks noGrp="1"/>
          </p:cNvSpPr>
          <p:nvPr>
            <p:ph type="sldNum" sz="quarter" idx="12"/>
          </p:nvPr>
        </p:nvSpPr>
        <p:spPr/>
        <p:txBody>
          <a:bodyPr/>
          <a:lstStyle/>
          <a:p>
            <a:fld id="{D8C0089A-DDEF-4F7F-ABFE-81D42DC1AA0A}" type="slidenum">
              <a:rPr lang="es-CO" smtClean="0"/>
              <a:t>‹Nº›</a:t>
            </a:fld>
            <a:endParaRPr lang="es-CO" dirty="0"/>
          </a:p>
        </p:txBody>
      </p:sp>
    </p:spTree>
    <p:extLst>
      <p:ext uri="{BB962C8B-B14F-4D97-AF65-F5344CB8AC3E}">
        <p14:creationId xmlns:p14="http://schemas.microsoft.com/office/powerpoint/2010/main" val="14984218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1228057" y="6464479"/>
            <a:ext cx="13214430" cy="1998025"/>
          </a:xfrm>
        </p:spPr>
        <p:txBody>
          <a:bodyPr anchor="t"/>
          <a:lstStyle>
            <a:lvl1pPr algn="l">
              <a:defRPr sz="6400" b="1" cap="all"/>
            </a:lvl1pPr>
          </a:lstStyle>
          <a:p>
            <a:r>
              <a:rPr lang="es-ES"/>
              <a:t>Haga clic para modificar el estilo de título del patrón</a:t>
            </a:r>
            <a:endParaRPr lang="es-CO"/>
          </a:p>
        </p:txBody>
      </p:sp>
      <p:sp>
        <p:nvSpPr>
          <p:cNvPr id="3" name="2 Marcador de texto"/>
          <p:cNvSpPr>
            <a:spLocks noGrp="1"/>
          </p:cNvSpPr>
          <p:nvPr>
            <p:ph type="body" idx="1"/>
          </p:nvPr>
        </p:nvSpPr>
        <p:spPr>
          <a:xfrm>
            <a:off x="1228057" y="4263854"/>
            <a:ext cx="13214430" cy="2200622"/>
          </a:xfrm>
        </p:spPr>
        <p:txBody>
          <a:bodyPr anchor="b"/>
          <a:lstStyle>
            <a:lvl1pPr marL="0" indent="0">
              <a:buNone/>
              <a:defRPr sz="3200">
                <a:solidFill>
                  <a:schemeClr val="tx1">
                    <a:tint val="75000"/>
                  </a:schemeClr>
                </a:solidFill>
              </a:defRPr>
            </a:lvl1pPr>
            <a:lvl2pPr marL="731351" indent="0">
              <a:buNone/>
              <a:defRPr sz="2900">
                <a:solidFill>
                  <a:schemeClr val="tx1">
                    <a:tint val="75000"/>
                  </a:schemeClr>
                </a:solidFill>
              </a:defRPr>
            </a:lvl2pPr>
            <a:lvl3pPr marL="1462704" indent="0">
              <a:buNone/>
              <a:defRPr sz="2600">
                <a:solidFill>
                  <a:schemeClr val="tx1">
                    <a:tint val="75000"/>
                  </a:schemeClr>
                </a:solidFill>
              </a:defRPr>
            </a:lvl3pPr>
            <a:lvl4pPr marL="2194054" indent="0">
              <a:buNone/>
              <a:defRPr sz="2200">
                <a:solidFill>
                  <a:schemeClr val="tx1">
                    <a:tint val="75000"/>
                  </a:schemeClr>
                </a:solidFill>
              </a:defRPr>
            </a:lvl4pPr>
            <a:lvl5pPr marL="2925408" indent="0">
              <a:buNone/>
              <a:defRPr sz="2200">
                <a:solidFill>
                  <a:schemeClr val="tx1">
                    <a:tint val="75000"/>
                  </a:schemeClr>
                </a:solidFill>
              </a:defRPr>
            </a:lvl5pPr>
            <a:lvl6pPr marL="3656758" indent="0">
              <a:buNone/>
              <a:defRPr sz="2200">
                <a:solidFill>
                  <a:schemeClr val="tx1">
                    <a:tint val="75000"/>
                  </a:schemeClr>
                </a:solidFill>
              </a:defRPr>
            </a:lvl6pPr>
            <a:lvl7pPr marL="4388109" indent="0">
              <a:buNone/>
              <a:defRPr sz="2200">
                <a:solidFill>
                  <a:schemeClr val="tx1">
                    <a:tint val="75000"/>
                  </a:schemeClr>
                </a:solidFill>
              </a:defRPr>
            </a:lvl7pPr>
            <a:lvl8pPr marL="5119462" indent="0">
              <a:buNone/>
              <a:defRPr sz="2200">
                <a:solidFill>
                  <a:schemeClr val="tx1">
                    <a:tint val="75000"/>
                  </a:schemeClr>
                </a:solidFill>
              </a:defRPr>
            </a:lvl8pPr>
            <a:lvl9pPr marL="5850814" indent="0">
              <a:buNone/>
              <a:defRPr sz="22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EFEED43B-98C4-4EC7-80D1-165B094B92B0}" type="datetimeFigureOut">
              <a:rPr lang="es-CO" smtClean="0"/>
              <a:t>31/05/2023</a:t>
            </a:fld>
            <a:endParaRPr lang="es-CO" dirty="0"/>
          </a:p>
        </p:txBody>
      </p:sp>
      <p:sp>
        <p:nvSpPr>
          <p:cNvPr id="5" name="4 Marcador de pie de página"/>
          <p:cNvSpPr>
            <a:spLocks noGrp="1"/>
          </p:cNvSpPr>
          <p:nvPr>
            <p:ph type="ftr" sz="quarter" idx="11"/>
          </p:nvPr>
        </p:nvSpPr>
        <p:spPr/>
        <p:txBody>
          <a:bodyPr/>
          <a:lstStyle/>
          <a:p>
            <a:endParaRPr lang="es-CO" dirty="0"/>
          </a:p>
        </p:txBody>
      </p:sp>
      <p:sp>
        <p:nvSpPr>
          <p:cNvPr id="6" name="5 Marcador de número de diapositiva"/>
          <p:cNvSpPr>
            <a:spLocks noGrp="1"/>
          </p:cNvSpPr>
          <p:nvPr>
            <p:ph type="sldNum" sz="quarter" idx="12"/>
          </p:nvPr>
        </p:nvSpPr>
        <p:spPr/>
        <p:txBody>
          <a:bodyPr/>
          <a:lstStyle/>
          <a:p>
            <a:fld id="{D8C0089A-DDEF-4F7F-ABFE-81D42DC1AA0A}" type="slidenum">
              <a:rPr lang="es-CO" smtClean="0"/>
              <a:t>‹Nº›</a:t>
            </a:fld>
            <a:endParaRPr lang="es-CO" dirty="0"/>
          </a:p>
        </p:txBody>
      </p:sp>
    </p:spTree>
    <p:extLst>
      <p:ext uri="{BB962C8B-B14F-4D97-AF65-F5344CB8AC3E}">
        <p14:creationId xmlns:p14="http://schemas.microsoft.com/office/powerpoint/2010/main" val="231552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2 Marcador de contenido"/>
          <p:cNvSpPr>
            <a:spLocks noGrp="1"/>
          </p:cNvSpPr>
          <p:nvPr>
            <p:ph sz="half" idx="1"/>
          </p:nvPr>
        </p:nvSpPr>
        <p:spPr>
          <a:xfrm>
            <a:off x="777321" y="2347336"/>
            <a:ext cx="6866321" cy="6639127"/>
          </a:xfrm>
        </p:spPr>
        <p:txBody>
          <a:bodyPr/>
          <a:lstStyle>
            <a:lvl1pPr>
              <a:defRPr sz="45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contenido"/>
          <p:cNvSpPr>
            <a:spLocks noGrp="1"/>
          </p:cNvSpPr>
          <p:nvPr>
            <p:ph sz="half" idx="2"/>
          </p:nvPr>
        </p:nvSpPr>
        <p:spPr>
          <a:xfrm>
            <a:off x="7902747" y="2347336"/>
            <a:ext cx="6866321" cy="6639127"/>
          </a:xfrm>
        </p:spPr>
        <p:txBody>
          <a:bodyPr/>
          <a:lstStyle>
            <a:lvl1pPr>
              <a:defRPr sz="4500"/>
            </a:lvl1pPr>
            <a:lvl2pPr>
              <a:defRPr sz="3800"/>
            </a:lvl2pPr>
            <a:lvl3pPr>
              <a:defRPr sz="3200"/>
            </a:lvl3pPr>
            <a:lvl4pPr>
              <a:defRPr sz="2900"/>
            </a:lvl4pPr>
            <a:lvl5pPr>
              <a:defRPr sz="2900"/>
            </a:lvl5pPr>
            <a:lvl6pPr>
              <a:defRPr sz="2900"/>
            </a:lvl6pPr>
            <a:lvl7pPr>
              <a:defRPr sz="2900"/>
            </a:lvl7pPr>
            <a:lvl8pPr>
              <a:defRPr sz="2900"/>
            </a:lvl8pPr>
            <a:lvl9pPr>
              <a:defRPr sz="29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4 Marcador de fecha"/>
          <p:cNvSpPr>
            <a:spLocks noGrp="1"/>
          </p:cNvSpPr>
          <p:nvPr>
            <p:ph type="dt" sz="half" idx="10"/>
          </p:nvPr>
        </p:nvSpPr>
        <p:spPr/>
        <p:txBody>
          <a:bodyPr/>
          <a:lstStyle/>
          <a:p>
            <a:fld id="{EFEED43B-98C4-4EC7-80D1-165B094B92B0}" type="datetimeFigureOut">
              <a:rPr lang="es-CO" smtClean="0"/>
              <a:t>31/05/2023</a:t>
            </a:fld>
            <a:endParaRPr lang="es-CO" dirty="0"/>
          </a:p>
        </p:txBody>
      </p:sp>
      <p:sp>
        <p:nvSpPr>
          <p:cNvPr id="6" name="5 Marcador de pie de página"/>
          <p:cNvSpPr>
            <a:spLocks noGrp="1"/>
          </p:cNvSpPr>
          <p:nvPr>
            <p:ph type="ftr" sz="quarter" idx="11"/>
          </p:nvPr>
        </p:nvSpPr>
        <p:spPr/>
        <p:txBody>
          <a:bodyPr/>
          <a:lstStyle/>
          <a:p>
            <a:endParaRPr lang="es-CO" dirty="0"/>
          </a:p>
        </p:txBody>
      </p:sp>
      <p:sp>
        <p:nvSpPr>
          <p:cNvPr id="7" name="6 Marcador de número de diapositiva"/>
          <p:cNvSpPr>
            <a:spLocks noGrp="1"/>
          </p:cNvSpPr>
          <p:nvPr>
            <p:ph type="sldNum" sz="quarter" idx="12"/>
          </p:nvPr>
        </p:nvSpPr>
        <p:spPr/>
        <p:txBody>
          <a:bodyPr/>
          <a:lstStyle/>
          <a:p>
            <a:fld id="{D8C0089A-DDEF-4F7F-ABFE-81D42DC1AA0A}" type="slidenum">
              <a:rPr lang="es-CO" smtClean="0"/>
              <a:t>‹Nº›</a:t>
            </a:fld>
            <a:endParaRPr lang="es-CO" dirty="0"/>
          </a:p>
        </p:txBody>
      </p:sp>
    </p:spTree>
    <p:extLst>
      <p:ext uri="{BB962C8B-B14F-4D97-AF65-F5344CB8AC3E}">
        <p14:creationId xmlns:p14="http://schemas.microsoft.com/office/powerpoint/2010/main" val="15102665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CO"/>
          </a:p>
        </p:txBody>
      </p:sp>
      <p:sp>
        <p:nvSpPr>
          <p:cNvPr id="3" name="2 Marcador de texto"/>
          <p:cNvSpPr>
            <a:spLocks noGrp="1"/>
          </p:cNvSpPr>
          <p:nvPr>
            <p:ph type="body" idx="1"/>
          </p:nvPr>
        </p:nvSpPr>
        <p:spPr>
          <a:xfrm>
            <a:off x="777321" y="2251854"/>
            <a:ext cx="6869021" cy="938466"/>
          </a:xfrm>
        </p:spPr>
        <p:txBody>
          <a:bodyPr anchor="b"/>
          <a:lstStyle>
            <a:lvl1pPr marL="0" indent="0">
              <a:buNone/>
              <a:defRPr sz="3800" b="1"/>
            </a:lvl1pPr>
            <a:lvl2pPr marL="731351" indent="0">
              <a:buNone/>
              <a:defRPr sz="3200" b="1"/>
            </a:lvl2pPr>
            <a:lvl3pPr marL="1462704" indent="0">
              <a:buNone/>
              <a:defRPr sz="2900" b="1"/>
            </a:lvl3pPr>
            <a:lvl4pPr marL="2194054" indent="0">
              <a:buNone/>
              <a:defRPr sz="2600" b="1"/>
            </a:lvl4pPr>
            <a:lvl5pPr marL="2925408" indent="0">
              <a:buNone/>
              <a:defRPr sz="2600" b="1"/>
            </a:lvl5pPr>
            <a:lvl6pPr marL="3656758" indent="0">
              <a:buNone/>
              <a:defRPr sz="2600" b="1"/>
            </a:lvl6pPr>
            <a:lvl7pPr marL="4388109" indent="0">
              <a:buNone/>
              <a:defRPr sz="2600" b="1"/>
            </a:lvl7pPr>
            <a:lvl8pPr marL="5119462" indent="0">
              <a:buNone/>
              <a:defRPr sz="2600" b="1"/>
            </a:lvl8pPr>
            <a:lvl9pPr marL="5850814" indent="0">
              <a:buNone/>
              <a:defRPr sz="2600" b="1"/>
            </a:lvl9pPr>
          </a:lstStyle>
          <a:p>
            <a:pPr lvl="0"/>
            <a:r>
              <a:rPr lang="es-ES"/>
              <a:t>Haga clic para modificar el estilo de texto del patrón</a:t>
            </a:r>
          </a:p>
        </p:txBody>
      </p:sp>
      <p:sp>
        <p:nvSpPr>
          <p:cNvPr id="4" name="3 Marcador de contenido"/>
          <p:cNvSpPr>
            <a:spLocks noGrp="1"/>
          </p:cNvSpPr>
          <p:nvPr>
            <p:ph sz="half" idx="2"/>
          </p:nvPr>
        </p:nvSpPr>
        <p:spPr>
          <a:xfrm>
            <a:off x="777321" y="3190320"/>
            <a:ext cx="6869021" cy="5796137"/>
          </a:xfrm>
        </p:spPr>
        <p:txBody>
          <a:bodyPr/>
          <a:lstStyle>
            <a:lvl1pPr>
              <a:defRPr sz="3800"/>
            </a:lvl1pPr>
            <a:lvl2pPr>
              <a:defRPr sz="3200"/>
            </a:lvl2pPr>
            <a:lvl3pPr>
              <a:defRPr sz="2900"/>
            </a:lvl3pPr>
            <a:lvl4pPr>
              <a:defRPr sz="2600"/>
            </a:lvl4pPr>
            <a:lvl5pPr>
              <a:defRPr sz="2600"/>
            </a:lvl5pPr>
            <a:lvl6pPr>
              <a:defRPr sz="2600"/>
            </a:lvl6pPr>
            <a:lvl7pPr>
              <a:defRPr sz="2600"/>
            </a:lvl7pPr>
            <a:lvl8pPr>
              <a:defRPr sz="2600"/>
            </a:lvl8pPr>
            <a:lvl9pPr>
              <a:defRPr sz="2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4 Marcador de texto"/>
          <p:cNvSpPr>
            <a:spLocks noGrp="1"/>
          </p:cNvSpPr>
          <p:nvPr>
            <p:ph type="body" sz="quarter" idx="3"/>
          </p:nvPr>
        </p:nvSpPr>
        <p:spPr>
          <a:xfrm>
            <a:off x="7897355" y="2251854"/>
            <a:ext cx="6871719" cy="938466"/>
          </a:xfrm>
        </p:spPr>
        <p:txBody>
          <a:bodyPr anchor="b"/>
          <a:lstStyle>
            <a:lvl1pPr marL="0" indent="0">
              <a:buNone/>
              <a:defRPr sz="3800" b="1"/>
            </a:lvl1pPr>
            <a:lvl2pPr marL="731351" indent="0">
              <a:buNone/>
              <a:defRPr sz="3200" b="1"/>
            </a:lvl2pPr>
            <a:lvl3pPr marL="1462704" indent="0">
              <a:buNone/>
              <a:defRPr sz="2900" b="1"/>
            </a:lvl3pPr>
            <a:lvl4pPr marL="2194054" indent="0">
              <a:buNone/>
              <a:defRPr sz="2600" b="1"/>
            </a:lvl4pPr>
            <a:lvl5pPr marL="2925408" indent="0">
              <a:buNone/>
              <a:defRPr sz="2600" b="1"/>
            </a:lvl5pPr>
            <a:lvl6pPr marL="3656758" indent="0">
              <a:buNone/>
              <a:defRPr sz="2600" b="1"/>
            </a:lvl6pPr>
            <a:lvl7pPr marL="4388109" indent="0">
              <a:buNone/>
              <a:defRPr sz="2600" b="1"/>
            </a:lvl7pPr>
            <a:lvl8pPr marL="5119462" indent="0">
              <a:buNone/>
              <a:defRPr sz="2600" b="1"/>
            </a:lvl8pPr>
            <a:lvl9pPr marL="5850814" indent="0">
              <a:buNone/>
              <a:defRPr sz="2600" b="1"/>
            </a:lvl9pPr>
          </a:lstStyle>
          <a:p>
            <a:pPr lvl="0"/>
            <a:r>
              <a:rPr lang="es-ES"/>
              <a:t>Haga clic para modificar el estilo de texto del patrón</a:t>
            </a:r>
          </a:p>
        </p:txBody>
      </p:sp>
      <p:sp>
        <p:nvSpPr>
          <p:cNvPr id="6" name="5 Marcador de contenido"/>
          <p:cNvSpPr>
            <a:spLocks noGrp="1"/>
          </p:cNvSpPr>
          <p:nvPr>
            <p:ph sz="quarter" idx="4"/>
          </p:nvPr>
        </p:nvSpPr>
        <p:spPr>
          <a:xfrm>
            <a:off x="7897355" y="3190320"/>
            <a:ext cx="6871719" cy="5796137"/>
          </a:xfrm>
        </p:spPr>
        <p:txBody>
          <a:bodyPr/>
          <a:lstStyle>
            <a:lvl1pPr>
              <a:defRPr sz="3800"/>
            </a:lvl1pPr>
            <a:lvl2pPr>
              <a:defRPr sz="3200"/>
            </a:lvl2pPr>
            <a:lvl3pPr>
              <a:defRPr sz="2900"/>
            </a:lvl3pPr>
            <a:lvl4pPr>
              <a:defRPr sz="2600"/>
            </a:lvl4pPr>
            <a:lvl5pPr>
              <a:defRPr sz="2600"/>
            </a:lvl5pPr>
            <a:lvl6pPr>
              <a:defRPr sz="2600"/>
            </a:lvl6pPr>
            <a:lvl7pPr>
              <a:defRPr sz="2600"/>
            </a:lvl7pPr>
            <a:lvl8pPr>
              <a:defRPr sz="2600"/>
            </a:lvl8pPr>
            <a:lvl9pPr>
              <a:defRPr sz="2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6 Marcador de fecha"/>
          <p:cNvSpPr>
            <a:spLocks noGrp="1"/>
          </p:cNvSpPr>
          <p:nvPr>
            <p:ph type="dt" sz="half" idx="10"/>
          </p:nvPr>
        </p:nvSpPr>
        <p:spPr/>
        <p:txBody>
          <a:bodyPr/>
          <a:lstStyle/>
          <a:p>
            <a:fld id="{EFEED43B-98C4-4EC7-80D1-165B094B92B0}" type="datetimeFigureOut">
              <a:rPr lang="es-CO" smtClean="0"/>
              <a:t>31/05/2023</a:t>
            </a:fld>
            <a:endParaRPr lang="es-CO" dirty="0"/>
          </a:p>
        </p:txBody>
      </p:sp>
      <p:sp>
        <p:nvSpPr>
          <p:cNvPr id="8" name="7 Marcador de pie de página"/>
          <p:cNvSpPr>
            <a:spLocks noGrp="1"/>
          </p:cNvSpPr>
          <p:nvPr>
            <p:ph type="ftr" sz="quarter" idx="11"/>
          </p:nvPr>
        </p:nvSpPr>
        <p:spPr/>
        <p:txBody>
          <a:bodyPr/>
          <a:lstStyle/>
          <a:p>
            <a:endParaRPr lang="es-CO" dirty="0"/>
          </a:p>
        </p:txBody>
      </p:sp>
      <p:sp>
        <p:nvSpPr>
          <p:cNvPr id="9" name="8 Marcador de número de diapositiva"/>
          <p:cNvSpPr>
            <a:spLocks noGrp="1"/>
          </p:cNvSpPr>
          <p:nvPr>
            <p:ph type="sldNum" sz="quarter" idx="12"/>
          </p:nvPr>
        </p:nvSpPr>
        <p:spPr/>
        <p:txBody>
          <a:bodyPr/>
          <a:lstStyle/>
          <a:p>
            <a:fld id="{D8C0089A-DDEF-4F7F-ABFE-81D42DC1AA0A}" type="slidenum">
              <a:rPr lang="es-CO" smtClean="0"/>
              <a:t>‹Nº›</a:t>
            </a:fld>
            <a:endParaRPr lang="es-CO" dirty="0"/>
          </a:p>
        </p:txBody>
      </p:sp>
    </p:spTree>
    <p:extLst>
      <p:ext uri="{BB962C8B-B14F-4D97-AF65-F5344CB8AC3E}">
        <p14:creationId xmlns:p14="http://schemas.microsoft.com/office/powerpoint/2010/main" val="14658667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2 Marcador de fecha"/>
          <p:cNvSpPr>
            <a:spLocks noGrp="1"/>
          </p:cNvSpPr>
          <p:nvPr>
            <p:ph type="dt" sz="half" idx="10"/>
          </p:nvPr>
        </p:nvSpPr>
        <p:spPr/>
        <p:txBody>
          <a:bodyPr/>
          <a:lstStyle/>
          <a:p>
            <a:fld id="{EFEED43B-98C4-4EC7-80D1-165B094B92B0}" type="datetimeFigureOut">
              <a:rPr lang="es-CO" smtClean="0"/>
              <a:t>31/05/2023</a:t>
            </a:fld>
            <a:endParaRPr lang="es-CO" dirty="0"/>
          </a:p>
        </p:txBody>
      </p:sp>
      <p:sp>
        <p:nvSpPr>
          <p:cNvPr id="4" name="3 Marcador de pie de página"/>
          <p:cNvSpPr>
            <a:spLocks noGrp="1"/>
          </p:cNvSpPr>
          <p:nvPr>
            <p:ph type="ftr" sz="quarter" idx="11"/>
          </p:nvPr>
        </p:nvSpPr>
        <p:spPr/>
        <p:txBody>
          <a:bodyPr/>
          <a:lstStyle/>
          <a:p>
            <a:endParaRPr lang="es-CO" dirty="0"/>
          </a:p>
        </p:txBody>
      </p:sp>
      <p:sp>
        <p:nvSpPr>
          <p:cNvPr id="5" name="4 Marcador de número de diapositiva"/>
          <p:cNvSpPr>
            <a:spLocks noGrp="1"/>
          </p:cNvSpPr>
          <p:nvPr>
            <p:ph type="sldNum" sz="quarter" idx="12"/>
          </p:nvPr>
        </p:nvSpPr>
        <p:spPr/>
        <p:txBody>
          <a:bodyPr/>
          <a:lstStyle/>
          <a:p>
            <a:fld id="{D8C0089A-DDEF-4F7F-ABFE-81D42DC1AA0A}" type="slidenum">
              <a:rPr lang="es-CO" smtClean="0"/>
              <a:t>‹Nº›</a:t>
            </a:fld>
            <a:endParaRPr lang="es-CO" dirty="0"/>
          </a:p>
        </p:txBody>
      </p:sp>
    </p:spTree>
    <p:extLst>
      <p:ext uri="{BB962C8B-B14F-4D97-AF65-F5344CB8AC3E}">
        <p14:creationId xmlns:p14="http://schemas.microsoft.com/office/powerpoint/2010/main" val="27857543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EFEED43B-98C4-4EC7-80D1-165B094B92B0}" type="datetimeFigureOut">
              <a:rPr lang="es-CO" smtClean="0"/>
              <a:t>31/05/2023</a:t>
            </a:fld>
            <a:endParaRPr lang="es-CO" dirty="0"/>
          </a:p>
        </p:txBody>
      </p:sp>
      <p:sp>
        <p:nvSpPr>
          <p:cNvPr id="3" name="2 Marcador de pie de página"/>
          <p:cNvSpPr>
            <a:spLocks noGrp="1"/>
          </p:cNvSpPr>
          <p:nvPr>
            <p:ph type="ftr" sz="quarter" idx="11"/>
          </p:nvPr>
        </p:nvSpPr>
        <p:spPr/>
        <p:txBody>
          <a:bodyPr/>
          <a:lstStyle/>
          <a:p>
            <a:endParaRPr lang="es-CO" dirty="0"/>
          </a:p>
        </p:txBody>
      </p:sp>
      <p:sp>
        <p:nvSpPr>
          <p:cNvPr id="4" name="3 Marcador de número de diapositiva"/>
          <p:cNvSpPr>
            <a:spLocks noGrp="1"/>
          </p:cNvSpPr>
          <p:nvPr>
            <p:ph type="sldNum" sz="quarter" idx="12"/>
          </p:nvPr>
        </p:nvSpPr>
        <p:spPr/>
        <p:txBody>
          <a:bodyPr/>
          <a:lstStyle/>
          <a:p>
            <a:fld id="{D8C0089A-DDEF-4F7F-ABFE-81D42DC1AA0A}" type="slidenum">
              <a:rPr lang="es-CO" smtClean="0"/>
              <a:t>‹Nº›</a:t>
            </a:fld>
            <a:endParaRPr lang="es-CO" dirty="0"/>
          </a:p>
        </p:txBody>
      </p:sp>
    </p:spTree>
    <p:extLst>
      <p:ext uri="{BB962C8B-B14F-4D97-AF65-F5344CB8AC3E}">
        <p14:creationId xmlns:p14="http://schemas.microsoft.com/office/powerpoint/2010/main" val="5829720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777325" y="400538"/>
            <a:ext cx="5114655" cy="1704609"/>
          </a:xfrm>
        </p:spPr>
        <p:txBody>
          <a:bodyPr anchor="b"/>
          <a:lstStyle>
            <a:lvl1pPr algn="l">
              <a:defRPr sz="3200" b="1"/>
            </a:lvl1pPr>
          </a:lstStyle>
          <a:p>
            <a:r>
              <a:rPr lang="es-ES"/>
              <a:t>Haga clic para modificar el estilo de título del patrón</a:t>
            </a:r>
            <a:endParaRPr lang="es-CO"/>
          </a:p>
        </p:txBody>
      </p:sp>
      <p:sp>
        <p:nvSpPr>
          <p:cNvPr id="3" name="2 Marcador de contenido"/>
          <p:cNvSpPr>
            <a:spLocks noGrp="1"/>
          </p:cNvSpPr>
          <p:nvPr>
            <p:ph idx="1"/>
          </p:nvPr>
        </p:nvSpPr>
        <p:spPr>
          <a:xfrm>
            <a:off x="6078206" y="400542"/>
            <a:ext cx="8690863" cy="8585921"/>
          </a:xfrm>
        </p:spPr>
        <p:txBody>
          <a:bodyPr/>
          <a:lstStyle>
            <a:lvl1pPr>
              <a:defRPr sz="5100"/>
            </a:lvl1pPr>
            <a:lvl2pPr>
              <a:defRPr sz="4500"/>
            </a:lvl2pPr>
            <a:lvl3pPr>
              <a:defRPr sz="3800"/>
            </a:lvl3pPr>
            <a:lvl4pPr>
              <a:defRPr sz="3200"/>
            </a:lvl4pPr>
            <a:lvl5pPr>
              <a:defRPr sz="3200"/>
            </a:lvl5pPr>
            <a:lvl6pPr>
              <a:defRPr sz="3200"/>
            </a:lvl6pPr>
            <a:lvl7pPr>
              <a:defRPr sz="3200"/>
            </a:lvl7pPr>
            <a:lvl8pPr>
              <a:defRPr sz="3200"/>
            </a:lvl8pPr>
            <a:lvl9pPr>
              <a:defRPr sz="32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texto"/>
          <p:cNvSpPr>
            <a:spLocks noGrp="1"/>
          </p:cNvSpPr>
          <p:nvPr>
            <p:ph type="body" sz="half" idx="2"/>
          </p:nvPr>
        </p:nvSpPr>
        <p:spPr>
          <a:xfrm>
            <a:off x="777325" y="2105146"/>
            <a:ext cx="5114655" cy="6881312"/>
          </a:xfrm>
        </p:spPr>
        <p:txBody>
          <a:bodyPr/>
          <a:lstStyle>
            <a:lvl1pPr marL="0" indent="0">
              <a:buNone/>
              <a:defRPr sz="2200"/>
            </a:lvl1pPr>
            <a:lvl2pPr marL="731351" indent="0">
              <a:buNone/>
              <a:defRPr sz="1900"/>
            </a:lvl2pPr>
            <a:lvl3pPr marL="1462704" indent="0">
              <a:buNone/>
              <a:defRPr sz="1600"/>
            </a:lvl3pPr>
            <a:lvl4pPr marL="2194054" indent="0">
              <a:buNone/>
              <a:defRPr sz="1400"/>
            </a:lvl4pPr>
            <a:lvl5pPr marL="2925408" indent="0">
              <a:buNone/>
              <a:defRPr sz="1400"/>
            </a:lvl5pPr>
            <a:lvl6pPr marL="3656758" indent="0">
              <a:buNone/>
              <a:defRPr sz="1400"/>
            </a:lvl6pPr>
            <a:lvl7pPr marL="4388109" indent="0">
              <a:buNone/>
              <a:defRPr sz="1400"/>
            </a:lvl7pPr>
            <a:lvl8pPr marL="5119462" indent="0">
              <a:buNone/>
              <a:defRPr sz="1400"/>
            </a:lvl8pPr>
            <a:lvl9pPr marL="5850814" indent="0">
              <a:buNone/>
              <a:defRPr sz="14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EFEED43B-98C4-4EC7-80D1-165B094B92B0}" type="datetimeFigureOut">
              <a:rPr lang="es-CO" smtClean="0"/>
              <a:t>31/05/2023</a:t>
            </a:fld>
            <a:endParaRPr lang="es-CO" dirty="0"/>
          </a:p>
        </p:txBody>
      </p:sp>
      <p:sp>
        <p:nvSpPr>
          <p:cNvPr id="6" name="5 Marcador de pie de página"/>
          <p:cNvSpPr>
            <a:spLocks noGrp="1"/>
          </p:cNvSpPr>
          <p:nvPr>
            <p:ph type="ftr" sz="quarter" idx="11"/>
          </p:nvPr>
        </p:nvSpPr>
        <p:spPr/>
        <p:txBody>
          <a:bodyPr/>
          <a:lstStyle/>
          <a:p>
            <a:endParaRPr lang="es-CO" dirty="0"/>
          </a:p>
        </p:txBody>
      </p:sp>
      <p:sp>
        <p:nvSpPr>
          <p:cNvPr id="7" name="6 Marcador de número de diapositiva"/>
          <p:cNvSpPr>
            <a:spLocks noGrp="1"/>
          </p:cNvSpPr>
          <p:nvPr>
            <p:ph type="sldNum" sz="quarter" idx="12"/>
          </p:nvPr>
        </p:nvSpPr>
        <p:spPr/>
        <p:txBody>
          <a:bodyPr/>
          <a:lstStyle/>
          <a:p>
            <a:fld id="{D8C0089A-DDEF-4F7F-ABFE-81D42DC1AA0A}" type="slidenum">
              <a:rPr lang="es-CO" smtClean="0"/>
              <a:t>‹Nº›</a:t>
            </a:fld>
            <a:endParaRPr lang="es-CO" dirty="0"/>
          </a:p>
        </p:txBody>
      </p:sp>
    </p:spTree>
    <p:extLst>
      <p:ext uri="{BB962C8B-B14F-4D97-AF65-F5344CB8AC3E}">
        <p14:creationId xmlns:p14="http://schemas.microsoft.com/office/powerpoint/2010/main" val="37249420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a:extLst>
              <a:ext uri="{FF2B5EF4-FFF2-40B4-BE49-F238E27FC236}">
                <a16:creationId xmlns:a16="http://schemas.microsoft.com/office/drawing/2014/main" id="{86D15445-C435-4110-85DC-645651ED4766}"/>
              </a:ext>
            </a:extLst>
          </p:cNvPr>
          <p:cNvSpPr txBox="1">
            <a:spLocks noGrp="1"/>
          </p:cNvSpPr>
          <p:nvPr>
            <p:ph type="title"/>
          </p:nvPr>
        </p:nvSpPr>
        <p:spPr/>
        <p:txBody>
          <a:bodyPr/>
          <a:lstStyle>
            <a:lvl1pPr>
              <a:defRPr/>
            </a:lvl1pPr>
          </a:lstStyle>
          <a:p>
            <a:pPr lvl="0"/>
            <a:r>
              <a:rPr lang="es-ES"/>
              <a:t>Haga clic para modificar el estilo de título del patrón</a:t>
            </a:r>
            <a:endParaRPr lang="es-CO"/>
          </a:p>
        </p:txBody>
      </p:sp>
      <p:sp>
        <p:nvSpPr>
          <p:cNvPr id="3" name="2 Marcador de contenido">
            <a:extLst>
              <a:ext uri="{FF2B5EF4-FFF2-40B4-BE49-F238E27FC236}">
                <a16:creationId xmlns:a16="http://schemas.microsoft.com/office/drawing/2014/main" id="{64166A09-A599-4E36-942B-427BA7CD6200}"/>
              </a:ext>
            </a:extLst>
          </p:cNvPr>
          <p:cNvSpPr txBox="1">
            <a:spLocks noGrp="1"/>
          </p:cNvSpPr>
          <p:nvPr>
            <p:ph idx="1"/>
          </p:nvPr>
        </p:nvSpPr>
        <p:spPr/>
        <p:txBody>
          <a:bodyPr/>
          <a:lstStyle>
            <a:lvl1pPr>
              <a:defRPr/>
            </a:lvl1pPr>
            <a:lvl2pPr>
              <a:defRPr/>
            </a:lvl2pPr>
            <a:lvl3pPr>
              <a:defRPr/>
            </a:lvl3pPr>
            <a:lvl4pPr>
              <a:defRPr/>
            </a:lvl4pPr>
            <a:lvl5pPr>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a:extLst>
              <a:ext uri="{FF2B5EF4-FFF2-40B4-BE49-F238E27FC236}">
                <a16:creationId xmlns:a16="http://schemas.microsoft.com/office/drawing/2014/main" id="{1E3E0A00-1F23-4002-885B-223842371277}"/>
              </a:ext>
            </a:extLst>
          </p:cNvPr>
          <p:cNvSpPr txBox="1">
            <a:spLocks noGrp="1"/>
          </p:cNvSpPr>
          <p:nvPr>
            <p:ph type="dt" sz="half" idx="7"/>
          </p:nvPr>
        </p:nvSpPr>
        <p:spPr/>
        <p:txBody>
          <a:bodyPr/>
          <a:lstStyle>
            <a:lvl1pPr>
              <a:defRPr/>
            </a:lvl1pPr>
          </a:lstStyle>
          <a:p>
            <a:pPr lvl="0"/>
            <a:fld id="{03DFB2EA-7136-4366-88E4-CDE873F044AE}" type="datetime1">
              <a:rPr lang="es-CO"/>
              <a:pPr lvl="0"/>
              <a:t>31/05/2023</a:t>
            </a:fld>
            <a:endParaRPr lang="es-CO" dirty="0"/>
          </a:p>
        </p:txBody>
      </p:sp>
      <p:sp>
        <p:nvSpPr>
          <p:cNvPr id="5" name="4 Marcador de pie de página">
            <a:extLst>
              <a:ext uri="{FF2B5EF4-FFF2-40B4-BE49-F238E27FC236}">
                <a16:creationId xmlns:a16="http://schemas.microsoft.com/office/drawing/2014/main" id="{73A4F6AC-C9A4-43FD-9278-162ECF0F7FBD}"/>
              </a:ext>
            </a:extLst>
          </p:cNvPr>
          <p:cNvSpPr txBox="1">
            <a:spLocks noGrp="1"/>
          </p:cNvSpPr>
          <p:nvPr>
            <p:ph type="ftr" sz="quarter" idx="9"/>
          </p:nvPr>
        </p:nvSpPr>
        <p:spPr/>
        <p:txBody>
          <a:bodyPr/>
          <a:lstStyle>
            <a:lvl1pPr>
              <a:defRPr/>
            </a:lvl1pPr>
          </a:lstStyle>
          <a:p>
            <a:pPr lvl="0"/>
            <a:endParaRPr lang="es-CO" dirty="0"/>
          </a:p>
        </p:txBody>
      </p:sp>
      <p:sp>
        <p:nvSpPr>
          <p:cNvPr id="6" name="5 Marcador de número de diapositiva">
            <a:extLst>
              <a:ext uri="{FF2B5EF4-FFF2-40B4-BE49-F238E27FC236}">
                <a16:creationId xmlns:a16="http://schemas.microsoft.com/office/drawing/2014/main" id="{65F04631-7711-4DFF-936C-4E1DA6BEE352}"/>
              </a:ext>
            </a:extLst>
          </p:cNvPr>
          <p:cNvSpPr txBox="1">
            <a:spLocks noGrp="1"/>
          </p:cNvSpPr>
          <p:nvPr>
            <p:ph type="sldNum" sz="quarter" idx="8"/>
          </p:nvPr>
        </p:nvSpPr>
        <p:spPr/>
        <p:txBody>
          <a:bodyPr/>
          <a:lstStyle>
            <a:lvl1pPr>
              <a:defRPr/>
            </a:lvl1pPr>
          </a:lstStyle>
          <a:p>
            <a:pPr lvl="0"/>
            <a:fld id="{93C5EBDA-4355-4912-863D-EDD0F349089B}" type="slidenum">
              <a:t>‹Nº›</a:t>
            </a:fld>
            <a:endParaRPr lang="es-CO" dirty="0"/>
          </a:p>
        </p:txBody>
      </p:sp>
    </p:spTree>
    <p:extLst>
      <p:ext uri="{BB962C8B-B14F-4D97-AF65-F5344CB8AC3E}">
        <p14:creationId xmlns:p14="http://schemas.microsoft.com/office/powerpoint/2010/main" val="34464317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3047201" y="7041993"/>
            <a:ext cx="9327833" cy="831347"/>
          </a:xfrm>
        </p:spPr>
        <p:txBody>
          <a:bodyPr anchor="b"/>
          <a:lstStyle>
            <a:lvl1pPr algn="l">
              <a:defRPr sz="3200" b="1"/>
            </a:lvl1pPr>
          </a:lstStyle>
          <a:p>
            <a:r>
              <a:rPr lang="es-ES"/>
              <a:t>Haga clic para modificar el estilo de título del patrón</a:t>
            </a:r>
            <a:endParaRPr lang="es-CO"/>
          </a:p>
        </p:txBody>
      </p:sp>
      <p:sp>
        <p:nvSpPr>
          <p:cNvPr id="3" name="2 Marcador de posición de imagen"/>
          <p:cNvSpPr>
            <a:spLocks noGrp="1"/>
          </p:cNvSpPr>
          <p:nvPr>
            <p:ph type="pic" idx="1"/>
          </p:nvPr>
        </p:nvSpPr>
        <p:spPr>
          <a:xfrm>
            <a:off x="3047201" y="898878"/>
            <a:ext cx="9327833" cy="6035993"/>
          </a:xfrm>
        </p:spPr>
        <p:txBody>
          <a:bodyPr/>
          <a:lstStyle>
            <a:lvl1pPr marL="0" indent="0">
              <a:buNone/>
              <a:defRPr sz="5100"/>
            </a:lvl1pPr>
            <a:lvl2pPr marL="731351" indent="0">
              <a:buNone/>
              <a:defRPr sz="4500"/>
            </a:lvl2pPr>
            <a:lvl3pPr marL="1462704" indent="0">
              <a:buNone/>
              <a:defRPr sz="3800"/>
            </a:lvl3pPr>
            <a:lvl4pPr marL="2194054" indent="0">
              <a:buNone/>
              <a:defRPr sz="3200"/>
            </a:lvl4pPr>
            <a:lvl5pPr marL="2925408" indent="0">
              <a:buNone/>
              <a:defRPr sz="3200"/>
            </a:lvl5pPr>
            <a:lvl6pPr marL="3656758" indent="0">
              <a:buNone/>
              <a:defRPr sz="3200"/>
            </a:lvl6pPr>
            <a:lvl7pPr marL="4388109" indent="0">
              <a:buNone/>
              <a:defRPr sz="3200"/>
            </a:lvl7pPr>
            <a:lvl8pPr marL="5119462" indent="0">
              <a:buNone/>
              <a:defRPr sz="3200"/>
            </a:lvl8pPr>
            <a:lvl9pPr marL="5850814" indent="0">
              <a:buNone/>
              <a:defRPr sz="3200"/>
            </a:lvl9pPr>
          </a:lstStyle>
          <a:p>
            <a:endParaRPr lang="es-CO" dirty="0"/>
          </a:p>
        </p:txBody>
      </p:sp>
      <p:sp>
        <p:nvSpPr>
          <p:cNvPr id="4" name="3 Marcador de texto"/>
          <p:cNvSpPr>
            <a:spLocks noGrp="1"/>
          </p:cNvSpPr>
          <p:nvPr>
            <p:ph type="body" sz="half" idx="2"/>
          </p:nvPr>
        </p:nvSpPr>
        <p:spPr>
          <a:xfrm>
            <a:off x="3047201" y="7873338"/>
            <a:ext cx="9327833" cy="1180651"/>
          </a:xfrm>
        </p:spPr>
        <p:txBody>
          <a:bodyPr/>
          <a:lstStyle>
            <a:lvl1pPr marL="0" indent="0">
              <a:buNone/>
              <a:defRPr sz="2200"/>
            </a:lvl1pPr>
            <a:lvl2pPr marL="731351" indent="0">
              <a:buNone/>
              <a:defRPr sz="1900"/>
            </a:lvl2pPr>
            <a:lvl3pPr marL="1462704" indent="0">
              <a:buNone/>
              <a:defRPr sz="1600"/>
            </a:lvl3pPr>
            <a:lvl4pPr marL="2194054" indent="0">
              <a:buNone/>
              <a:defRPr sz="1400"/>
            </a:lvl4pPr>
            <a:lvl5pPr marL="2925408" indent="0">
              <a:buNone/>
              <a:defRPr sz="1400"/>
            </a:lvl5pPr>
            <a:lvl6pPr marL="3656758" indent="0">
              <a:buNone/>
              <a:defRPr sz="1400"/>
            </a:lvl6pPr>
            <a:lvl7pPr marL="4388109" indent="0">
              <a:buNone/>
              <a:defRPr sz="1400"/>
            </a:lvl7pPr>
            <a:lvl8pPr marL="5119462" indent="0">
              <a:buNone/>
              <a:defRPr sz="1400"/>
            </a:lvl8pPr>
            <a:lvl9pPr marL="5850814" indent="0">
              <a:buNone/>
              <a:defRPr sz="14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EFEED43B-98C4-4EC7-80D1-165B094B92B0}" type="datetimeFigureOut">
              <a:rPr lang="es-CO" smtClean="0"/>
              <a:t>31/05/2023</a:t>
            </a:fld>
            <a:endParaRPr lang="es-CO" dirty="0"/>
          </a:p>
        </p:txBody>
      </p:sp>
      <p:sp>
        <p:nvSpPr>
          <p:cNvPr id="6" name="5 Marcador de pie de página"/>
          <p:cNvSpPr>
            <a:spLocks noGrp="1"/>
          </p:cNvSpPr>
          <p:nvPr>
            <p:ph type="ftr" sz="quarter" idx="11"/>
          </p:nvPr>
        </p:nvSpPr>
        <p:spPr/>
        <p:txBody>
          <a:bodyPr/>
          <a:lstStyle/>
          <a:p>
            <a:endParaRPr lang="es-CO" dirty="0"/>
          </a:p>
        </p:txBody>
      </p:sp>
      <p:sp>
        <p:nvSpPr>
          <p:cNvPr id="7" name="6 Marcador de número de diapositiva"/>
          <p:cNvSpPr>
            <a:spLocks noGrp="1"/>
          </p:cNvSpPr>
          <p:nvPr>
            <p:ph type="sldNum" sz="quarter" idx="12"/>
          </p:nvPr>
        </p:nvSpPr>
        <p:spPr/>
        <p:txBody>
          <a:bodyPr/>
          <a:lstStyle/>
          <a:p>
            <a:fld id="{D8C0089A-DDEF-4F7F-ABFE-81D42DC1AA0A}" type="slidenum">
              <a:rPr lang="es-CO" smtClean="0"/>
              <a:t>‹Nº›</a:t>
            </a:fld>
            <a:endParaRPr lang="es-CO" dirty="0"/>
          </a:p>
        </p:txBody>
      </p:sp>
    </p:spTree>
    <p:extLst>
      <p:ext uri="{BB962C8B-B14F-4D97-AF65-F5344CB8AC3E}">
        <p14:creationId xmlns:p14="http://schemas.microsoft.com/office/powerpoint/2010/main" val="42115663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p:cNvSpPr>
            <a:spLocks noGrp="1"/>
          </p:cNvSpPr>
          <p:nvPr>
            <p:ph type="dt" sz="half" idx="10"/>
          </p:nvPr>
        </p:nvSpPr>
        <p:spPr/>
        <p:txBody>
          <a:bodyPr/>
          <a:lstStyle/>
          <a:p>
            <a:fld id="{EFEED43B-98C4-4EC7-80D1-165B094B92B0}" type="datetimeFigureOut">
              <a:rPr lang="es-CO" smtClean="0"/>
              <a:t>31/05/2023</a:t>
            </a:fld>
            <a:endParaRPr lang="es-CO" dirty="0"/>
          </a:p>
        </p:txBody>
      </p:sp>
      <p:sp>
        <p:nvSpPr>
          <p:cNvPr id="5" name="4 Marcador de pie de página"/>
          <p:cNvSpPr>
            <a:spLocks noGrp="1"/>
          </p:cNvSpPr>
          <p:nvPr>
            <p:ph type="ftr" sz="quarter" idx="11"/>
          </p:nvPr>
        </p:nvSpPr>
        <p:spPr/>
        <p:txBody>
          <a:bodyPr/>
          <a:lstStyle/>
          <a:p>
            <a:endParaRPr lang="es-CO" dirty="0"/>
          </a:p>
        </p:txBody>
      </p:sp>
      <p:sp>
        <p:nvSpPr>
          <p:cNvPr id="6" name="5 Marcador de número de diapositiva"/>
          <p:cNvSpPr>
            <a:spLocks noGrp="1"/>
          </p:cNvSpPr>
          <p:nvPr>
            <p:ph type="sldNum" sz="quarter" idx="12"/>
          </p:nvPr>
        </p:nvSpPr>
        <p:spPr/>
        <p:txBody>
          <a:bodyPr/>
          <a:lstStyle/>
          <a:p>
            <a:fld id="{D8C0089A-DDEF-4F7F-ABFE-81D42DC1AA0A}" type="slidenum">
              <a:rPr lang="es-CO" smtClean="0"/>
              <a:t>‹Nº›</a:t>
            </a:fld>
            <a:endParaRPr lang="es-CO" dirty="0"/>
          </a:p>
        </p:txBody>
      </p:sp>
    </p:spTree>
    <p:extLst>
      <p:ext uri="{BB962C8B-B14F-4D97-AF65-F5344CB8AC3E}">
        <p14:creationId xmlns:p14="http://schemas.microsoft.com/office/powerpoint/2010/main" val="7340996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11271131" y="402868"/>
            <a:ext cx="3497937" cy="8583592"/>
          </a:xfrm>
        </p:spPr>
        <p:txBody>
          <a:bodyPr vert="eaVert"/>
          <a:lstStyle/>
          <a:p>
            <a:r>
              <a:rPr lang="es-ES"/>
              <a:t>Haga clic para modificar el estilo de título del patrón</a:t>
            </a:r>
            <a:endParaRPr lang="es-CO"/>
          </a:p>
        </p:txBody>
      </p:sp>
      <p:sp>
        <p:nvSpPr>
          <p:cNvPr id="3" name="2 Marcador de texto vertical"/>
          <p:cNvSpPr>
            <a:spLocks noGrp="1"/>
          </p:cNvSpPr>
          <p:nvPr>
            <p:ph type="body" orient="vert" idx="1"/>
          </p:nvPr>
        </p:nvSpPr>
        <p:spPr>
          <a:xfrm>
            <a:off x="777321" y="402868"/>
            <a:ext cx="10234705" cy="8583592"/>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p:cNvSpPr>
            <a:spLocks noGrp="1"/>
          </p:cNvSpPr>
          <p:nvPr>
            <p:ph type="dt" sz="half" idx="10"/>
          </p:nvPr>
        </p:nvSpPr>
        <p:spPr/>
        <p:txBody>
          <a:bodyPr/>
          <a:lstStyle/>
          <a:p>
            <a:fld id="{EFEED43B-98C4-4EC7-80D1-165B094B92B0}" type="datetimeFigureOut">
              <a:rPr lang="es-CO" smtClean="0"/>
              <a:t>31/05/2023</a:t>
            </a:fld>
            <a:endParaRPr lang="es-CO" dirty="0"/>
          </a:p>
        </p:txBody>
      </p:sp>
      <p:sp>
        <p:nvSpPr>
          <p:cNvPr id="5" name="4 Marcador de pie de página"/>
          <p:cNvSpPr>
            <a:spLocks noGrp="1"/>
          </p:cNvSpPr>
          <p:nvPr>
            <p:ph type="ftr" sz="quarter" idx="11"/>
          </p:nvPr>
        </p:nvSpPr>
        <p:spPr/>
        <p:txBody>
          <a:bodyPr/>
          <a:lstStyle/>
          <a:p>
            <a:endParaRPr lang="es-CO" dirty="0"/>
          </a:p>
        </p:txBody>
      </p:sp>
      <p:sp>
        <p:nvSpPr>
          <p:cNvPr id="6" name="5 Marcador de número de diapositiva"/>
          <p:cNvSpPr>
            <a:spLocks noGrp="1"/>
          </p:cNvSpPr>
          <p:nvPr>
            <p:ph type="sldNum" sz="quarter" idx="12"/>
          </p:nvPr>
        </p:nvSpPr>
        <p:spPr/>
        <p:txBody>
          <a:bodyPr/>
          <a:lstStyle/>
          <a:p>
            <a:fld id="{D8C0089A-DDEF-4F7F-ABFE-81D42DC1AA0A}" type="slidenum">
              <a:rPr lang="es-CO" smtClean="0"/>
              <a:t>‹Nº›</a:t>
            </a:fld>
            <a:endParaRPr lang="es-CO" dirty="0"/>
          </a:p>
        </p:txBody>
      </p:sp>
    </p:spTree>
    <p:extLst>
      <p:ext uri="{BB962C8B-B14F-4D97-AF65-F5344CB8AC3E}">
        <p14:creationId xmlns:p14="http://schemas.microsoft.com/office/powerpoint/2010/main" val="33388639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65979" y="1646392"/>
            <a:ext cx="13214430" cy="3502366"/>
          </a:xfrm>
        </p:spPr>
        <p:txBody>
          <a:bodyPr anchor="b"/>
          <a:lstStyle>
            <a:lvl1pPr algn="ctr">
              <a:defRPr sz="8801"/>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943300" y="5283824"/>
            <a:ext cx="11659791" cy="2428834"/>
          </a:xfrm>
        </p:spPr>
        <p:txBody>
          <a:bodyPr/>
          <a:lstStyle>
            <a:lvl1pPr marL="0" indent="0" algn="ctr">
              <a:buNone/>
              <a:defRPr sz="3521"/>
            </a:lvl1pPr>
            <a:lvl2pPr marL="670653" indent="0" algn="ctr">
              <a:buNone/>
              <a:defRPr sz="2934"/>
            </a:lvl2pPr>
            <a:lvl3pPr marL="1341307" indent="0" algn="ctr">
              <a:buNone/>
              <a:defRPr sz="2640"/>
            </a:lvl3pPr>
            <a:lvl4pPr marL="2011959" indent="0" algn="ctr">
              <a:buNone/>
              <a:defRPr sz="2347"/>
            </a:lvl4pPr>
            <a:lvl5pPr marL="2682612" indent="0" algn="ctr">
              <a:buNone/>
              <a:defRPr sz="2347"/>
            </a:lvl5pPr>
            <a:lvl6pPr marL="3353265" indent="0" algn="ctr">
              <a:buNone/>
              <a:defRPr sz="2347"/>
            </a:lvl6pPr>
            <a:lvl7pPr marL="4023919" indent="0" algn="ctr">
              <a:buNone/>
              <a:defRPr sz="2347"/>
            </a:lvl7pPr>
            <a:lvl8pPr marL="4694572" indent="0" algn="ctr">
              <a:buNone/>
              <a:defRPr sz="2347"/>
            </a:lvl8pPr>
            <a:lvl9pPr marL="5365224" indent="0" algn="ctr">
              <a:buNone/>
              <a:defRPr sz="2347"/>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09624451-3B6F-4CD7-BFAE-67138B65E701}" type="datetimeFigureOut">
              <a:rPr lang="es-CO" smtClean="0"/>
              <a:t>31/05/2023</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2B6706F8-933F-4AC3-963B-E8A8F1DD828B}" type="slidenum">
              <a:rPr lang="es-CO" smtClean="0"/>
              <a:t>‹Nº›</a:t>
            </a:fld>
            <a:endParaRPr lang="es-CO" dirty="0"/>
          </a:p>
        </p:txBody>
      </p:sp>
    </p:spTree>
    <p:extLst>
      <p:ext uri="{BB962C8B-B14F-4D97-AF65-F5344CB8AC3E}">
        <p14:creationId xmlns:p14="http://schemas.microsoft.com/office/powerpoint/2010/main" val="5126304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9624451-3B6F-4CD7-BFAE-67138B65E701}" type="datetimeFigureOut">
              <a:rPr lang="es-CO" smtClean="0"/>
              <a:t>31/05/2023</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2B6706F8-933F-4AC3-963B-E8A8F1DD828B}" type="slidenum">
              <a:rPr lang="es-CO" smtClean="0"/>
              <a:t>‹Nº›</a:t>
            </a:fld>
            <a:endParaRPr lang="es-CO" dirty="0"/>
          </a:p>
        </p:txBody>
      </p:sp>
    </p:spTree>
    <p:extLst>
      <p:ext uri="{BB962C8B-B14F-4D97-AF65-F5344CB8AC3E}">
        <p14:creationId xmlns:p14="http://schemas.microsoft.com/office/powerpoint/2010/main" val="25731061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060718" y="2508014"/>
            <a:ext cx="13408760" cy="4184675"/>
          </a:xfrm>
        </p:spPr>
        <p:txBody>
          <a:bodyPr anchor="b"/>
          <a:lstStyle>
            <a:lvl1pPr>
              <a:defRPr sz="8801"/>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060718" y="6732277"/>
            <a:ext cx="13408760" cy="2200622"/>
          </a:xfrm>
        </p:spPr>
        <p:txBody>
          <a:bodyPr/>
          <a:lstStyle>
            <a:lvl1pPr marL="0" indent="0">
              <a:buNone/>
              <a:defRPr sz="3521">
                <a:solidFill>
                  <a:schemeClr val="tx1"/>
                </a:solidFill>
              </a:defRPr>
            </a:lvl1pPr>
            <a:lvl2pPr marL="670653" indent="0">
              <a:buNone/>
              <a:defRPr sz="2934">
                <a:solidFill>
                  <a:schemeClr val="tx1">
                    <a:tint val="75000"/>
                  </a:schemeClr>
                </a:solidFill>
              </a:defRPr>
            </a:lvl2pPr>
            <a:lvl3pPr marL="1341307" indent="0">
              <a:buNone/>
              <a:defRPr sz="2640">
                <a:solidFill>
                  <a:schemeClr val="tx1">
                    <a:tint val="75000"/>
                  </a:schemeClr>
                </a:solidFill>
              </a:defRPr>
            </a:lvl3pPr>
            <a:lvl4pPr marL="2011959" indent="0">
              <a:buNone/>
              <a:defRPr sz="2347">
                <a:solidFill>
                  <a:schemeClr val="tx1">
                    <a:tint val="75000"/>
                  </a:schemeClr>
                </a:solidFill>
              </a:defRPr>
            </a:lvl4pPr>
            <a:lvl5pPr marL="2682612" indent="0">
              <a:buNone/>
              <a:defRPr sz="2347">
                <a:solidFill>
                  <a:schemeClr val="tx1">
                    <a:tint val="75000"/>
                  </a:schemeClr>
                </a:solidFill>
              </a:defRPr>
            </a:lvl5pPr>
            <a:lvl6pPr marL="3353265" indent="0">
              <a:buNone/>
              <a:defRPr sz="2347">
                <a:solidFill>
                  <a:schemeClr val="tx1">
                    <a:tint val="75000"/>
                  </a:schemeClr>
                </a:solidFill>
              </a:defRPr>
            </a:lvl6pPr>
            <a:lvl7pPr marL="4023919" indent="0">
              <a:buNone/>
              <a:defRPr sz="2347">
                <a:solidFill>
                  <a:schemeClr val="tx1">
                    <a:tint val="75000"/>
                  </a:schemeClr>
                </a:solidFill>
              </a:defRPr>
            </a:lvl7pPr>
            <a:lvl8pPr marL="4694572" indent="0">
              <a:buNone/>
              <a:defRPr sz="2347">
                <a:solidFill>
                  <a:schemeClr val="tx1">
                    <a:tint val="75000"/>
                  </a:schemeClr>
                </a:solidFill>
              </a:defRPr>
            </a:lvl8pPr>
            <a:lvl9pPr marL="5365224" indent="0">
              <a:buNone/>
              <a:defRPr sz="2347">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09624451-3B6F-4CD7-BFAE-67138B65E701}" type="datetimeFigureOut">
              <a:rPr lang="es-CO" smtClean="0"/>
              <a:t>31/05/2023</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2B6706F8-933F-4AC3-963B-E8A8F1DD828B}" type="slidenum">
              <a:rPr lang="es-CO" smtClean="0"/>
              <a:t>‹Nº›</a:t>
            </a:fld>
            <a:endParaRPr lang="es-CO" dirty="0"/>
          </a:p>
        </p:txBody>
      </p:sp>
    </p:spTree>
    <p:extLst>
      <p:ext uri="{BB962C8B-B14F-4D97-AF65-F5344CB8AC3E}">
        <p14:creationId xmlns:p14="http://schemas.microsoft.com/office/powerpoint/2010/main" val="23489603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068815" y="2678006"/>
            <a:ext cx="6607215" cy="638297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7870360" y="2678006"/>
            <a:ext cx="6607215" cy="638297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09624451-3B6F-4CD7-BFAE-67138B65E701}" type="datetimeFigureOut">
              <a:rPr lang="es-CO" smtClean="0"/>
              <a:t>31/05/2023</a:t>
            </a:fld>
            <a:endParaRPr lang="es-CO"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2B6706F8-933F-4AC3-963B-E8A8F1DD828B}" type="slidenum">
              <a:rPr lang="es-CO" smtClean="0"/>
              <a:t>‹Nº›</a:t>
            </a:fld>
            <a:endParaRPr lang="es-CO" dirty="0"/>
          </a:p>
        </p:txBody>
      </p:sp>
    </p:spTree>
    <p:extLst>
      <p:ext uri="{BB962C8B-B14F-4D97-AF65-F5344CB8AC3E}">
        <p14:creationId xmlns:p14="http://schemas.microsoft.com/office/powerpoint/2010/main" val="12790172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070839" y="535603"/>
            <a:ext cx="13408760" cy="1944467"/>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70842" y="2466096"/>
            <a:ext cx="6576850" cy="1208594"/>
          </a:xfrm>
        </p:spPr>
        <p:txBody>
          <a:bodyPr anchor="b"/>
          <a:lstStyle>
            <a:lvl1pPr marL="0" indent="0">
              <a:buNone/>
              <a:defRPr sz="3521" b="1"/>
            </a:lvl1pPr>
            <a:lvl2pPr marL="670653" indent="0">
              <a:buNone/>
              <a:defRPr sz="2934" b="1"/>
            </a:lvl2pPr>
            <a:lvl3pPr marL="1341307" indent="0">
              <a:buNone/>
              <a:defRPr sz="2640" b="1"/>
            </a:lvl3pPr>
            <a:lvl4pPr marL="2011959" indent="0">
              <a:buNone/>
              <a:defRPr sz="2347" b="1"/>
            </a:lvl4pPr>
            <a:lvl5pPr marL="2682612" indent="0">
              <a:buNone/>
              <a:defRPr sz="2347" b="1"/>
            </a:lvl5pPr>
            <a:lvl6pPr marL="3353265" indent="0">
              <a:buNone/>
              <a:defRPr sz="2347" b="1"/>
            </a:lvl6pPr>
            <a:lvl7pPr marL="4023919" indent="0">
              <a:buNone/>
              <a:defRPr sz="2347" b="1"/>
            </a:lvl7pPr>
            <a:lvl8pPr marL="4694572" indent="0">
              <a:buNone/>
              <a:defRPr sz="2347" b="1"/>
            </a:lvl8pPr>
            <a:lvl9pPr marL="5365224" indent="0">
              <a:buNone/>
              <a:defRPr sz="2347" b="1"/>
            </a:lvl9pPr>
          </a:lstStyle>
          <a:p>
            <a:pPr lvl="0"/>
            <a:r>
              <a:rPr lang="es-ES"/>
              <a:t>Haga clic para modificar los estilos de texto del patrón</a:t>
            </a:r>
          </a:p>
        </p:txBody>
      </p:sp>
      <p:sp>
        <p:nvSpPr>
          <p:cNvPr id="4" name="Content Placeholder 3"/>
          <p:cNvSpPr>
            <a:spLocks noGrp="1"/>
          </p:cNvSpPr>
          <p:nvPr>
            <p:ph sz="half" idx="2"/>
          </p:nvPr>
        </p:nvSpPr>
        <p:spPr>
          <a:xfrm>
            <a:off x="1070842" y="3674690"/>
            <a:ext cx="6576850" cy="5404916"/>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7870360" y="2466096"/>
            <a:ext cx="6609240" cy="1208594"/>
          </a:xfrm>
        </p:spPr>
        <p:txBody>
          <a:bodyPr anchor="b"/>
          <a:lstStyle>
            <a:lvl1pPr marL="0" indent="0">
              <a:buNone/>
              <a:defRPr sz="3521" b="1"/>
            </a:lvl1pPr>
            <a:lvl2pPr marL="670653" indent="0">
              <a:buNone/>
              <a:defRPr sz="2934" b="1"/>
            </a:lvl2pPr>
            <a:lvl3pPr marL="1341307" indent="0">
              <a:buNone/>
              <a:defRPr sz="2640" b="1"/>
            </a:lvl3pPr>
            <a:lvl4pPr marL="2011959" indent="0">
              <a:buNone/>
              <a:defRPr sz="2347" b="1"/>
            </a:lvl4pPr>
            <a:lvl5pPr marL="2682612" indent="0">
              <a:buNone/>
              <a:defRPr sz="2347" b="1"/>
            </a:lvl5pPr>
            <a:lvl6pPr marL="3353265" indent="0">
              <a:buNone/>
              <a:defRPr sz="2347" b="1"/>
            </a:lvl6pPr>
            <a:lvl7pPr marL="4023919" indent="0">
              <a:buNone/>
              <a:defRPr sz="2347" b="1"/>
            </a:lvl7pPr>
            <a:lvl8pPr marL="4694572" indent="0">
              <a:buNone/>
              <a:defRPr sz="2347" b="1"/>
            </a:lvl8pPr>
            <a:lvl9pPr marL="5365224" indent="0">
              <a:buNone/>
              <a:defRPr sz="2347" b="1"/>
            </a:lvl9pPr>
          </a:lstStyle>
          <a:p>
            <a:pPr lvl="0"/>
            <a:r>
              <a:rPr lang="es-ES"/>
              <a:t>Haga clic para modificar los estilos de texto del patrón</a:t>
            </a:r>
          </a:p>
        </p:txBody>
      </p:sp>
      <p:sp>
        <p:nvSpPr>
          <p:cNvPr id="6" name="Content Placeholder 5"/>
          <p:cNvSpPr>
            <a:spLocks noGrp="1"/>
          </p:cNvSpPr>
          <p:nvPr>
            <p:ph sz="quarter" idx="4"/>
          </p:nvPr>
        </p:nvSpPr>
        <p:spPr>
          <a:xfrm>
            <a:off x="7870360" y="3674690"/>
            <a:ext cx="6609240" cy="5404916"/>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09624451-3B6F-4CD7-BFAE-67138B65E701}" type="datetimeFigureOut">
              <a:rPr lang="es-CO" smtClean="0"/>
              <a:t>31/05/2023</a:t>
            </a:fld>
            <a:endParaRPr lang="es-CO" dirty="0"/>
          </a:p>
        </p:txBody>
      </p:sp>
      <p:sp>
        <p:nvSpPr>
          <p:cNvPr id="8" name="Footer Placeholder 7"/>
          <p:cNvSpPr>
            <a:spLocks noGrp="1"/>
          </p:cNvSpPr>
          <p:nvPr>
            <p:ph type="ftr" sz="quarter" idx="11"/>
          </p:nvPr>
        </p:nvSpPr>
        <p:spPr/>
        <p:txBody>
          <a:bodyPr/>
          <a:lstStyle/>
          <a:p>
            <a:endParaRPr lang="es-CO" dirty="0"/>
          </a:p>
        </p:txBody>
      </p:sp>
      <p:sp>
        <p:nvSpPr>
          <p:cNvPr id="9" name="Slide Number Placeholder 8"/>
          <p:cNvSpPr>
            <a:spLocks noGrp="1"/>
          </p:cNvSpPr>
          <p:nvPr>
            <p:ph type="sldNum" sz="quarter" idx="12"/>
          </p:nvPr>
        </p:nvSpPr>
        <p:spPr/>
        <p:txBody>
          <a:bodyPr/>
          <a:lstStyle/>
          <a:p>
            <a:fld id="{2B6706F8-933F-4AC3-963B-E8A8F1DD828B}" type="slidenum">
              <a:rPr lang="es-CO" smtClean="0"/>
              <a:t>‹Nº›</a:t>
            </a:fld>
            <a:endParaRPr lang="es-CO" dirty="0"/>
          </a:p>
        </p:txBody>
      </p:sp>
    </p:spTree>
    <p:extLst>
      <p:ext uri="{BB962C8B-B14F-4D97-AF65-F5344CB8AC3E}">
        <p14:creationId xmlns:p14="http://schemas.microsoft.com/office/powerpoint/2010/main" val="28697179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09624451-3B6F-4CD7-BFAE-67138B65E701}" type="datetimeFigureOut">
              <a:rPr lang="es-CO" smtClean="0"/>
              <a:t>31/05/2023</a:t>
            </a:fld>
            <a:endParaRPr lang="es-CO" dirty="0"/>
          </a:p>
        </p:txBody>
      </p:sp>
      <p:sp>
        <p:nvSpPr>
          <p:cNvPr id="4" name="Footer Placeholder 3"/>
          <p:cNvSpPr>
            <a:spLocks noGrp="1"/>
          </p:cNvSpPr>
          <p:nvPr>
            <p:ph type="ftr" sz="quarter" idx="11"/>
          </p:nvPr>
        </p:nvSpPr>
        <p:spPr/>
        <p:txBody>
          <a:bodyPr/>
          <a:lstStyle/>
          <a:p>
            <a:endParaRPr lang="es-CO" dirty="0"/>
          </a:p>
        </p:txBody>
      </p:sp>
      <p:sp>
        <p:nvSpPr>
          <p:cNvPr id="5" name="Slide Number Placeholder 4"/>
          <p:cNvSpPr>
            <a:spLocks noGrp="1"/>
          </p:cNvSpPr>
          <p:nvPr>
            <p:ph type="sldNum" sz="quarter" idx="12"/>
          </p:nvPr>
        </p:nvSpPr>
        <p:spPr/>
        <p:txBody>
          <a:bodyPr/>
          <a:lstStyle/>
          <a:p>
            <a:fld id="{2B6706F8-933F-4AC3-963B-E8A8F1DD828B}" type="slidenum">
              <a:rPr lang="es-CO" smtClean="0"/>
              <a:t>‹Nº›</a:t>
            </a:fld>
            <a:endParaRPr lang="es-CO" dirty="0"/>
          </a:p>
        </p:txBody>
      </p:sp>
    </p:spTree>
    <p:extLst>
      <p:ext uri="{BB962C8B-B14F-4D97-AF65-F5344CB8AC3E}">
        <p14:creationId xmlns:p14="http://schemas.microsoft.com/office/powerpoint/2010/main" val="41396831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624451-3B6F-4CD7-BFAE-67138B65E701}" type="datetimeFigureOut">
              <a:rPr lang="es-CO" smtClean="0"/>
              <a:t>31/05/2023</a:t>
            </a:fld>
            <a:endParaRPr lang="es-CO" dirty="0"/>
          </a:p>
        </p:txBody>
      </p:sp>
      <p:sp>
        <p:nvSpPr>
          <p:cNvPr id="3" name="Footer Placeholder 2"/>
          <p:cNvSpPr>
            <a:spLocks noGrp="1"/>
          </p:cNvSpPr>
          <p:nvPr>
            <p:ph type="ftr" sz="quarter" idx="11"/>
          </p:nvPr>
        </p:nvSpPr>
        <p:spPr/>
        <p:txBody>
          <a:bodyPr/>
          <a:lstStyle/>
          <a:p>
            <a:endParaRPr lang="es-CO" dirty="0"/>
          </a:p>
        </p:txBody>
      </p:sp>
      <p:sp>
        <p:nvSpPr>
          <p:cNvPr id="4" name="Slide Number Placeholder 3"/>
          <p:cNvSpPr>
            <a:spLocks noGrp="1"/>
          </p:cNvSpPr>
          <p:nvPr>
            <p:ph type="sldNum" sz="quarter" idx="12"/>
          </p:nvPr>
        </p:nvSpPr>
        <p:spPr/>
        <p:txBody>
          <a:bodyPr/>
          <a:lstStyle/>
          <a:p>
            <a:fld id="{2B6706F8-933F-4AC3-963B-E8A8F1DD828B}" type="slidenum">
              <a:rPr lang="es-CO" smtClean="0"/>
              <a:t>‹Nº›</a:t>
            </a:fld>
            <a:endParaRPr lang="es-CO" dirty="0"/>
          </a:p>
        </p:txBody>
      </p:sp>
    </p:spTree>
    <p:extLst>
      <p:ext uri="{BB962C8B-B14F-4D97-AF65-F5344CB8AC3E}">
        <p14:creationId xmlns:p14="http://schemas.microsoft.com/office/powerpoint/2010/main" val="40482774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a:extLst>
              <a:ext uri="{FF2B5EF4-FFF2-40B4-BE49-F238E27FC236}">
                <a16:creationId xmlns:a16="http://schemas.microsoft.com/office/drawing/2014/main" id="{11E15C2E-0088-4295-8D2E-27DCA9705E42}"/>
              </a:ext>
            </a:extLst>
          </p:cNvPr>
          <p:cNvSpPr txBox="1">
            <a:spLocks noGrp="1"/>
          </p:cNvSpPr>
          <p:nvPr>
            <p:ph type="title"/>
          </p:nvPr>
        </p:nvSpPr>
        <p:spPr>
          <a:xfrm>
            <a:off x="1228057" y="6464478"/>
            <a:ext cx="13214433" cy="1998028"/>
          </a:xfrm>
        </p:spPr>
        <p:txBody>
          <a:bodyPr anchor="t" anchorCtr="0"/>
          <a:lstStyle>
            <a:lvl1pPr algn="l">
              <a:defRPr sz="6400" b="1" cap="all"/>
            </a:lvl1pPr>
          </a:lstStyle>
          <a:p>
            <a:pPr lvl="0"/>
            <a:r>
              <a:rPr lang="es-ES"/>
              <a:t>Haga clic para modificar el estilo de título del patrón</a:t>
            </a:r>
            <a:endParaRPr lang="es-CO"/>
          </a:p>
        </p:txBody>
      </p:sp>
      <p:sp>
        <p:nvSpPr>
          <p:cNvPr id="3" name="2 Marcador de texto">
            <a:extLst>
              <a:ext uri="{FF2B5EF4-FFF2-40B4-BE49-F238E27FC236}">
                <a16:creationId xmlns:a16="http://schemas.microsoft.com/office/drawing/2014/main" id="{369C4A5C-48CE-4AE2-8C24-4043548A0BDB}"/>
              </a:ext>
            </a:extLst>
          </p:cNvPr>
          <p:cNvSpPr txBox="1">
            <a:spLocks noGrp="1"/>
          </p:cNvSpPr>
          <p:nvPr>
            <p:ph type="body" idx="1"/>
          </p:nvPr>
        </p:nvSpPr>
        <p:spPr>
          <a:xfrm>
            <a:off x="1228057" y="4263856"/>
            <a:ext cx="13214433" cy="2200622"/>
          </a:xfrm>
        </p:spPr>
        <p:txBody>
          <a:bodyPr anchor="b"/>
          <a:lstStyle>
            <a:lvl1pPr marL="0" indent="0">
              <a:spcBef>
                <a:spcPts val="800"/>
              </a:spcBef>
              <a:buNone/>
              <a:defRPr sz="3200">
                <a:solidFill>
                  <a:srgbClr val="898989"/>
                </a:solidFill>
              </a:defRPr>
            </a:lvl1pPr>
          </a:lstStyle>
          <a:p>
            <a:pPr lvl="0"/>
            <a:r>
              <a:rPr lang="es-ES"/>
              <a:t>Haga clic para modificar el estilo de texto del patrón</a:t>
            </a:r>
          </a:p>
        </p:txBody>
      </p:sp>
      <p:sp>
        <p:nvSpPr>
          <p:cNvPr id="4" name="3 Marcador de fecha">
            <a:extLst>
              <a:ext uri="{FF2B5EF4-FFF2-40B4-BE49-F238E27FC236}">
                <a16:creationId xmlns:a16="http://schemas.microsoft.com/office/drawing/2014/main" id="{8DC0A907-EAF0-499F-9A7A-9E863B1CF2F9}"/>
              </a:ext>
            </a:extLst>
          </p:cNvPr>
          <p:cNvSpPr txBox="1">
            <a:spLocks noGrp="1"/>
          </p:cNvSpPr>
          <p:nvPr>
            <p:ph type="dt" sz="half" idx="7"/>
          </p:nvPr>
        </p:nvSpPr>
        <p:spPr/>
        <p:txBody>
          <a:bodyPr/>
          <a:lstStyle>
            <a:lvl1pPr>
              <a:defRPr/>
            </a:lvl1pPr>
          </a:lstStyle>
          <a:p>
            <a:pPr lvl="0"/>
            <a:fld id="{9B245107-00D8-43C5-A7DD-F5D4A246F095}" type="datetime1">
              <a:rPr lang="es-CO"/>
              <a:pPr lvl="0"/>
              <a:t>31/05/2023</a:t>
            </a:fld>
            <a:endParaRPr lang="es-CO" dirty="0"/>
          </a:p>
        </p:txBody>
      </p:sp>
      <p:sp>
        <p:nvSpPr>
          <p:cNvPr id="5" name="4 Marcador de pie de página">
            <a:extLst>
              <a:ext uri="{FF2B5EF4-FFF2-40B4-BE49-F238E27FC236}">
                <a16:creationId xmlns:a16="http://schemas.microsoft.com/office/drawing/2014/main" id="{5009B294-4BBA-448F-9A43-E63E94F4702B}"/>
              </a:ext>
            </a:extLst>
          </p:cNvPr>
          <p:cNvSpPr txBox="1">
            <a:spLocks noGrp="1"/>
          </p:cNvSpPr>
          <p:nvPr>
            <p:ph type="ftr" sz="quarter" idx="9"/>
          </p:nvPr>
        </p:nvSpPr>
        <p:spPr/>
        <p:txBody>
          <a:bodyPr/>
          <a:lstStyle>
            <a:lvl1pPr>
              <a:defRPr/>
            </a:lvl1pPr>
          </a:lstStyle>
          <a:p>
            <a:pPr lvl="0"/>
            <a:endParaRPr lang="es-CO" dirty="0"/>
          </a:p>
        </p:txBody>
      </p:sp>
      <p:sp>
        <p:nvSpPr>
          <p:cNvPr id="6" name="5 Marcador de número de diapositiva">
            <a:extLst>
              <a:ext uri="{FF2B5EF4-FFF2-40B4-BE49-F238E27FC236}">
                <a16:creationId xmlns:a16="http://schemas.microsoft.com/office/drawing/2014/main" id="{32AF43E8-856D-4DCF-81AE-38DA2E4E0640}"/>
              </a:ext>
            </a:extLst>
          </p:cNvPr>
          <p:cNvSpPr txBox="1">
            <a:spLocks noGrp="1"/>
          </p:cNvSpPr>
          <p:nvPr>
            <p:ph type="sldNum" sz="quarter" idx="8"/>
          </p:nvPr>
        </p:nvSpPr>
        <p:spPr/>
        <p:txBody>
          <a:bodyPr/>
          <a:lstStyle>
            <a:lvl1pPr>
              <a:defRPr/>
            </a:lvl1pPr>
          </a:lstStyle>
          <a:p>
            <a:pPr lvl="0"/>
            <a:fld id="{9709E785-00A3-4271-9AE2-86F2656EF7BE}" type="slidenum">
              <a:t>‹Nº›</a:t>
            </a:fld>
            <a:endParaRPr lang="es-CO" dirty="0"/>
          </a:p>
        </p:txBody>
      </p:sp>
    </p:spTree>
    <p:extLst>
      <p:ext uri="{BB962C8B-B14F-4D97-AF65-F5344CB8AC3E}">
        <p14:creationId xmlns:p14="http://schemas.microsoft.com/office/powerpoint/2010/main" val="173240091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070839" y="670667"/>
            <a:ext cx="5014115" cy="2347330"/>
          </a:xfrm>
        </p:spPr>
        <p:txBody>
          <a:bodyPr anchor="b"/>
          <a:lstStyle>
            <a:lvl1pPr>
              <a:defRPr sz="4694"/>
            </a:lvl1pPr>
          </a:lstStyle>
          <a:p>
            <a:r>
              <a:rPr lang="es-ES"/>
              <a:t>Haga clic para modificar el estilo de título del patrón</a:t>
            </a:r>
            <a:endParaRPr lang="en-US" dirty="0"/>
          </a:p>
        </p:txBody>
      </p:sp>
      <p:sp>
        <p:nvSpPr>
          <p:cNvPr id="3" name="Content Placeholder 2"/>
          <p:cNvSpPr>
            <a:spLocks noGrp="1"/>
          </p:cNvSpPr>
          <p:nvPr>
            <p:ph idx="1"/>
          </p:nvPr>
        </p:nvSpPr>
        <p:spPr>
          <a:xfrm>
            <a:off x="6609240" y="1448455"/>
            <a:ext cx="7870359" cy="7149112"/>
          </a:xfrm>
        </p:spPr>
        <p:txBody>
          <a:bodyPr/>
          <a:lstStyle>
            <a:lvl1pPr>
              <a:defRPr sz="4694"/>
            </a:lvl1pPr>
            <a:lvl2pPr>
              <a:defRPr sz="4108"/>
            </a:lvl2pPr>
            <a:lvl3pPr>
              <a:defRPr sz="3521"/>
            </a:lvl3pPr>
            <a:lvl4pPr>
              <a:defRPr sz="2934"/>
            </a:lvl4pPr>
            <a:lvl5pPr>
              <a:defRPr sz="2934"/>
            </a:lvl5pPr>
            <a:lvl6pPr>
              <a:defRPr sz="2934"/>
            </a:lvl6pPr>
            <a:lvl7pPr>
              <a:defRPr sz="2934"/>
            </a:lvl7pPr>
            <a:lvl8pPr>
              <a:defRPr sz="2934"/>
            </a:lvl8pPr>
            <a:lvl9pPr>
              <a:defRPr sz="2934"/>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070839" y="3017996"/>
            <a:ext cx="5014115" cy="5591212"/>
          </a:xfrm>
        </p:spPr>
        <p:txBody>
          <a:bodyPr/>
          <a:lstStyle>
            <a:lvl1pPr marL="0" indent="0">
              <a:buNone/>
              <a:defRPr sz="2347"/>
            </a:lvl1pPr>
            <a:lvl2pPr marL="670653" indent="0">
              <a:buNone/>
              <a:defRPr sz="2053"/>
            </a:lvl2pPr>
            <a:lvl3pPr marL="1341307" indent="0">
              <a:buNone/>
              <a:defRPr sz="1760"/>
            </a:lvl3pPr>
            <a:lvl4pPr marL="2011959" indent="0">
              <a:buNone/>
              <a:defRPr sz="1466"/>
            </a:lvl4pPr>
            <a:lvl5pPr marL="2682612" indent="0">
              <a:buNone/>
              <a:defRPr sz="1466"/>
            </a:lvl5pPr>
            <a:lvl6pPr marL="3353265" indent="0">
              <a:buNone/>
              <a:defRPr sz="1466"/>
            </a:lvl6pPr>
            <a:lvl7pPr marL="4023919" indent="0">
              <a:buNone/>
              <a:defRPr sz="1466"/>
            </a:lvl7pPr>
            <a:lvl8pPr marL="4694572" indent="0">
              <a:buNone/>
              <a:defRPr sz="1466"/>
            </a:lvl8pPr>
            <a:lvl9pPr marL="5365224" indent="0">
              <a:buNone/>
              <a:defRPr sz="1466"/>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09624451-3B6F-4CD7-BFAE-67138B65E701}" type="datetimeFigureOut">
              <a:rPr lang="es-CO" smtClean="0"/>
              <a:t>31/05/2023</a:t>
            </a:fld>
            <a:endParaRPr lang="es-CO"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2B6706F8-933F-4AC3-963B-E8A8F1DD828B}" type="slidenum">
              <a:rPr lang="es-CO" smtClean="0"/>
              <a:t>‹Nº›</a:t>
            </a:fld>
            <a:endParaRPr lang="es-CO" dirty="0"/>
          </a:p>
        </p:txBody>
      </p:sp>
    </p:spTree>
    <p:extLst>
      <p:ext uri="{BB962C8B-B14F-4D97-AF65-F5344CB8AC3E}">
        <p14:creationId xmlns:p14="http://schemas.microsoft.com/office/powerpoint/2010/main" val="4591588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070839" y="670667"/>
            <a:ext cx="5014115" cy="2347330"/>
          </a:xfrm>
        </p:spPr>
        <p:txBody>
          <a:bodyPr anchor="b"/>
          <a:lstStyle>
            <a:lvl1pPr>
              <a:defRPr sz="4694"/>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609240" y="1448455"/>
            <a:ext cx="7870359" cy="7149112"/>
          </a:xfrm>
        </p:spPr>
        <p:txBody>
          <a:bodyPr anchor="t"/>
          <a:lstStyle>
            <a:lvl1pPr marL="0" indent="0">
              <a:buNone/>
              <a:defRPr sz="4694"/>
            </a:lvl1pPr>
            <a:lvl2pPr marL="670653" indent="0">
              <a:buNone/>
              <a:defRPr sz="4108"/>
            </a:lvl2pPr>
            <a:lvl3pPr marL="1341307" indent="0">
              <a:buNone/>
              <a:defRPr sz="3521"/>
            </a:lvl3pPr>
            <a:lvl4pPr marL="2011959" indent="0">
              <a:buNone/>
              <a:defRPr sz="2934"/>
            </a:lvl4pPr>
            <a:lvl5pPr marL="2682612" indent="0">
              <a:buNone/>
              <a:defRPr sz="2934"/>
            </a:lvl5pPr>
            <a:lvl6pPr marL="3353265" indent="0">
              <a:buNone/>
              <a:defRPr sz="2934"/>
            </a:lvl6pPr>
            <a:lvl7pPr marL="4023919" indent="0">
              <a:buNone/>
              <a:defRPr sz="2934"/>
            </a:lvl7pPr>
            <a:lvl8pPr marL="4694572" indent="0">
              <a:buNone/>
              <a:defRPr sz="2934"/>
            </a:lvl8pPr>
            <a:lvl9pPr marL="5365224" indent="0">
              <a:buNone/>
              <a:defRPr sz="2934"/>
            </a:lvl9pPr>
          </a:lstStyle>
          <a:p>
            <a:r>
              <a:rPr lang="es-ES" dirty="0"/>
              <a:t>Haga clic en el icono para agregar una imagen</a:t>
            </a:r>
            <a:endParaRPr lang="en-US" dirty="0"/>
          </a:p>
        </p:txBody>
      </p:sp>
      <p:sp>
        <p:nvSpPr>
          <p:cNvPr id="4" name="Text Placeholder 3"/>
          <p:cNvSpPr>
            <a:spLocks noGrp="1"/>
          </p:cNvSpPr>
          <p:nvPr>
            <p:ph type="body" sz="half" idx="2"/>
          </p:nvPr>
        </p:nvSpPr>
        <p:spPr>
          <a:xfrm>
            <a:off x="1070839" y="3017996"/>
            <a:ext cx="5014115" cy="5591212"/>
          </a:xfrm>
        </p:spPr>
        <p:txBody>
          <a:bodyPr/>
          <a:lstStyle>
            <a:lvl1pPr marL="0" indent="0">
              <a:buNone/>
              <a:defRPr sz="2347"/>
            </a:lvl1pPr>
            <a:lvl2pPr marL="670653" indent="0">
              <a:buNone/>
              <a:defRPr sz="2053"/>
            </a:lvl2pPr>
            <a:lvl3pPr marL="1341307" indent="0">
              <a:buNone/>
              <a:defRPr sz="1760"/>
            </a:lvl3pPr>
            <a:lvl4pPr marL="2011959" indent="0">
              <a:buNone/>
              <a:defRPr sz="1466"/>
            </a:lvl4pPr>
            <a:lvl5pPr marL="2682612" indent="0">
              <a:buNone/>
              <a:defRPr sz="1466"/>
            </a:lvl5pPr>
            <a:lvl6pPr marL="3353265" indent="0">
              <a:buNone/>
              <a:defRPr sz="1466"/>
            </a:lvl6pPr>
            <a:lvl7pPr marL="4023919" indent="0">
              <a:buNone/>
              <a:defRPr sz="1466"/>
            </a:lvl7pPr>
            <a:lvl8pPr marL="4694572" indent="0">
              <a:buNone/>
              <a:defRPr sz="1466"/>
            </a:lvl8pPr>
            <a:lvl9pPr marL="5365224" indent="0">
              <a:buNone/>
              <a:defRPr sz="1466"/>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09624451-3B6F-4CD7-BFAE-67138B65E701}" type="datetimeFigureOut">
              <a:rPr lang="es-CO" smtClean="0"/>
              <a:t>31/05/2023</a:t>
            </a:fld>
            <a:endParaRPr lang="es-CO"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2B6706F8-933F-4AC3-963B-E8A8F1DD828B}" type="slidenum">
              <a:rPr lang="es-CO" smtClean="0"/>
              <a:t>‹Nº›</a:t>
            </a:fld>
            <a:endParaRPr lang="es-CO" dirty="0"/>
          </a:p>
        </p:txBody>
      </p:sp>
    </p:spTree>
    <p:extLst>
      <p:ext uri="{BB962C8B-B14F-4D97-AF65-F5344CB8AC3E}">
        <p14:creationId xmlns:p14="http://schemas.microsoft.com/office/powerpoint/2010/main" val="23267072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9624451-3B6F-4CD7-BFAE-67138B65E701}" type="datetimeFigureOut">
              <a:rPr lang="es-CO" smtClean="0"/>
              <a:t>31/05/2023</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2B6706F8-933F-4AC3-963B-E8A8F1DD828B}" type="slidenum">
              <a:rPr lang="es-CO" smtClean="0"/>
              <a:t>‹Nº›</a:t>
            </a:fld>
            <a:endParaRPr lang="es-CO" dirty="0"/>
          </a:p>
        </p:txBody>
      </p:sp>
    </p:spTree>
    <p:extLst>
      <p:ext uri="{BB962C8B-B14F-4D97-AF65-F5344CB8AC3E}">
        <p14:creationId xmlns:p14="http://schemas.microsoft.com/office/powerpoint/2010/main" val="16827423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125385" y="535601"/>
            <a:ext cx="3352189" cy="8525375"/>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068816" y="535601"/>
            <a:ext cx="9862239" cy="8525375"/>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9624451-3B6F-4CD7-BFAE-67138B65E701}" type="datetimeFigureOut">
              <a:rPr lang="es-CO" smtClean="0"/>
              <a:t>31/05/2023</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2B6706F8-933F-4AC3-963B-E8A8F1DD828B}" type="slidenum">
              <a:rPr lang="es-CO" smtClean="0"/>
              <a:t>‹Nº›</a:t>
            </a:fld>
            <a:endParaRPr lang="es-CO" dirty="0"/>
          </a:p>
        </p:txBody>
      </p:sp>
    </p:spTree>
    <p:extLst>
      <p:ext uri="{BB962C8B-B14F-4D97-AF65-F5344CB8AC3E}">
        <p14:creationId xmlns:p14="http://schemas.microsoft.com/office/powerpoint/2010/main" val="42647033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a:extLst>
              <a:ext uri="{FF2B5EF4-FFF2-40B4-BE49-F238E27FC236}">
                <a16:creationId xmlns:a16="http://schemas.microsoft.com/office/drawing/2014/main" id="{983B3CD8-8FCA-4D38-B3D1-AB1350FB1FA3}"/>
              </a:ext>
            </a:extLst>
          </p:cNvPr>
          <p:cNvSpPr txBox="1">
            <a:spLocks noGrp="1"/>
          </p:cNvSpPr>
          <p:nvPr>
            <p:ph type="title"/>
          </p:nvPr>
        </p:nvSpPr>
        <p:spPr/>
        <p:txBody>
          <a:bodyPr/>
          <a:lstStyle>
            <a:lvl1pPr>
              <a:defRPr/>
            </a:lvl1pPr>
          </a:lstStyle>
          <a:p>
            <a:pPr lvl="0"/>
            <a:r>
              <a:rPr lang="es-ES"/>
              <a:t>Haga clic para modificar el estilo de título del patrón</a:t>
            </a:r>
            <a:endParaRPr lang="es-CO"/>
          </a:p>
        </p:txBody>
      </p:sp>
      <p:sp>
        <p:nvSpPr>
          <p:cNvPr id="3" name="2 Marcador de contenido">
            <a:extLst>
              <a:ext uri="{FF2B5EF4-FFF2-40B4-BE49-F238E27FC236}">
                <a16:creationId xmlns:a16="http://schemas.microsoft.com/office/drawing/2014/main" id="{1E29FBBC-450D-4761-9861-CB36915987C7}"/>
              </a:ext>
            </a:extLst>
          </p:cNvPr>
          <p:cNvSpPr txBox="1">
            <a:spLocks noGrp="1"/>
          </p:cNvSpPr>
          <p:nvPr>
            <p:ph idx="1"/>
          </p:nvPr>
        </p:nvSpPr>
        <p:spPr>
          <a:xfrm>
            <a:off x="777322" y="2347337"/>
            <a:ext cx="6866321" cy="6639129"/>
          </a:xfrm>
        </p:spPr>
        <p:txBody>
          <a:bodyPr/>
          <a:lstStyle>
            <a:lvl1pPr>
              <a:spcBef>
                <a:spcPts val="1100"/>
              </a:spcBef>
              <a:defRPr sz="4500"/>
            </a:lvl1pPr>
            <a:lvl2pPr>
              <a:spcBef>
                <a:spcPts val="900"/>
              </a:spcBef>
              <a:defRPr sz="3800"/>
            </a:lvl2pPr>
            <a:lvl3pPr>
              <a:spcBef>
                <a:spcPts val="800"/>
              </a:spcBef>
              <a:defRPr sz="3200"/>
            </a:lvl3pPr>
            <a:lvl4pPr>
              <a:spcBef>
                <a:spcPts val="700"/>
              </a:spcBef>
              <a:defRPr sz="2900"/>
            </a:lvl4pPr>
            <a:lvl5pPr>
              <a:spcBef>
                <a:spcPts val="700"/>
              </a:spcBef>
              <a:defRPr sz="2900"/>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contenido">
            <a:extLst>
              <a:ext uri="{FF2B5EF4-FFF2-40B4-BE49-F238E27FC236}">
                <a16:creationId xmlns:a16="http://schemas.microsoft.com/office/drawing/2014/main" id="{77165E3F-3A67-4A7E-82DF-6E315271547F}"/>
              </a:ext>
            </a:extLst>
          </p:cNvPr>
          <p:cNvSpPr txBox="1">
            <a:spLocks noGrp="1"/>
          </p:cNvSpPr>
          <p:nvPr>
            <p:ph idx="2"/>
          </p:nvPr>
        </p:nvSpPr>
        <p:spPr>
          <a:xfrm>
            <a:off x="7902747" y="2347337"/>
            <a:ext cx="6866321" cy="6639129"/>
          </a:xfrm>
        </p:spPr>
        <p:txBody>
          <a:bodyPr/>
          <a:lstStyle>
            <a:lvl1pPr>
              <a:spcBef>
                <a:spcPts val="1100"/>
              </a:spcBef>
              <a:defRPr sz="4500"/>
            </a:lvl1pPr>
            <a:lvl2pPr>
              <a:spcBef>
                <a:spcPts val="900"/>
              </a:spcBef>
              <a:defRPr sz="3800"/>
            </a:lvl2pPr>
            <a:lvl3pPr>
              <a:spcBef>
                <a:spcPts val="800"/>
              </a:spcBef>
              <a:defRPr sz="3200"/>
            </a:lvl3pPr>
            <a:lvl4pPr>
              <a:spcBef>
                <a:spcPts val="700"/>
              </a:spcBef>
              <a:defRPr sz="2900"/>
            </a:lvl4pPr>
            <a:lvl5pPr>
              <a:spcBef>
                <a:spcPts val="700"/>
              </a:spcBef>
              <a:defRPr sz="2900"/>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4 Marcador de fecha">
            <a:extLst>
              <a:ext uri="{FF2B5EF4-FFF2-40B4-BE49-F238E27FC236}">
                <a16:creationId xmlns:a16="http://schemas.microsoft.com/office/drawing/2014/main" id="{66405345-03D1-416E-9348-7698F64989F6}"/>
              </a:ext>
            </a:extLst>
          </p:cNvPr>
          <p:cNvSpPr txBox="1">
            <a:spLocks noGrp="1"/>
          </p:cNvSpPr>
          <p:nvPr>
            <p:ph type="dt" sz="half" idx="7"/>
          </p:nvPr>
        </p:nvSpPr>
        <p:spPr/>
        <p:txBody>
          <a:bodyPr/>
          <a:lstStyle>
            <a:lvl1pPr>
              <a:defRPr/>
            </a:lvl1pPr>
          </a:lstStyle>
          <a:p>
            <a:pPr lvl="0"/>
            <a:fld id="{35F98192-CB71-4503-B4B4-BBC2AF85ABAD}" type="datetime1">
              <a:rPr lang="es-CO"/>
              <a:pPr lvl="0"/>
              <a:t>31/05/2023</a:t>
            </a:fld>
            <a:endParaRPr lang="es-CO" dirty="0"/>
          </a:p>
        </p:txBody>
      </p:sp>
      <p:sp>
        <p:nvSpPr>
          <p:cNvPr id="6" name="5 Marcador de pie de página">
            <a:extLst>
              <a:ext uri="{FF2B5EF4-FFF2-40B4-BE49-F238E27FC236}">
                <a16:creationId xmlns:a16="http://schemas.microsoft.com/office/drawing/2014/main" id="{3EAD88AF-9182-4F1C-B6A3-E1F278DFD405}"/>
              </a:ext>
            </a:extLst>
          </p:cNvPr>
          <p:cNvSpPr txBox="1">
            <a:spLocks noGrp="1"/>
          </p:cNvSpPr>
          <p:nvPr>
            <p:ph type="ftr" sz="quarter" idx="9"/>
          </p:nvPr>
        </p:nvSpPr>
        <p:spPr/>
        <p:txBody>
          <a:bodyPr/>
          <a:lstStyle>
            <a:lvl1pPr>
              <a:defRPr/>
            </a:lvl1pPr>
          </a:lstStyle>
          <a:p>
            <a:pPr lvl="0"/>
            <a:endParaRPr lang="es-CO" dirty="0"/>
          </a:p>
        </p:txBody>
      </p:sp>
      <p:sp>
        <p:nvSpPr>
          <p:cNvPr id="7" name="6 Marcador de número de diapositiva">
            <a:extLst>
              <a:ext uri="{FF2B5EF4-FFF2-40B4-BE49-F238E27FC236}">
                <a16:creationId xmlns:a16="http://schemas.microsoft.com/office/drawing/2014/main" id="{A9EEA6F0-A3FD-4321-878E-0F29E7C8DE17}"/>
              </a:ext>
            </a:extLst>
          </p:cNvPr>
          <p:cNvSpPr txBox="1">
            <a:spLocks noGrp="1"/>
          </p:cNvSpPr>
          <p:nvPr>
            <p:ph type="sldNum" sz="quarter" idx="8"/>
          </p:nvPr>
        </p:nvSpPr>
        <p:spPr/>
        <p:txBody>
          <a:bodyPr/>
          <a:lstStyle>
            <a:lvl1pPr>
              <a:defRPr/>
            </a:lvl1pPr>
          </a:lstStyle>
          <a:p>
            <a:pPr lvl="0"/>
            <a:fld id="{C34FC281-5546-4CBE-A57C-40687E82E24B}" type="slidenum">
              <a:t>‹Nº›</a:t>
            </a:fld>
            <a:endParaRPr lang="es-CO" dirty="0"/>
          </a:p>
        </p:txBody>
      </p:sp>
    </p:spTree>
    <p:extLst>
      <p:ext uri="{BB962C8B-B14F-4D97-AF65-F5344CB8AC3E}">
        <p14:creationId xmlns:p14="http://schemas.microsoft.com/office/powerpoint/2010/main" val="22978932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a:extLst>
              <a:ext uri="{FF2B5EF4-FFF2-40B4-BE49-F238E27FC236}">
                <a16:creationId xmlns:a16="http://schemas.microsoft.com/office/drawing/2014/main" id="{86C9F45F-65A5-4B2B-BF53-763055958EFA}"/>
              </a:ext>
            </a:extLst>
          </p:cNvPr>
          <p:cNvSpPr txBox="1">
            <a:spLocks noGrp="1"/>
          </p:cNvSpPr>
          <p:nvPr>
            <p:ph type="title"/>
          </p:nvPr>
        </p:nvSpPr>
        <p:spPr/>
        <p:txBody>
          <a:bodyPr/>
          <a:lstStyle>
            <a:lvl1pPr>
              <a:defRPr/>
            </a:lvl1pPr>
          </a:lstStyle>
          <a:p>
            <a:pPr lvl="0"/>
            <a:r>
              <a:rPr lang="es-ES"/>
              <a:t>Haga clic para modificar el estilo de título del patrón</a:t>
            </a:r>
            <a:endParaRPr lang="es-CO"/>
          </a:p>
        </p:txBody>
      </p:sp>
      <p:sp>
        <p:nvSpPr>
          <p:cNvPr id="3" name="2 Marcador de texto">
            <a:extLst>
              <a:ext uri="{FF2B5EF4-FFF2-40B4-BE49-F238E27FC236}">
                <a16:creationId xmlns:a16="http://schemas.microsoft.com/office/drawing/2014/main" id="{F1D10960-C3C7-4B62-9866-257B3495A142}"/>
              </a:ext>
            </a:extLst>
          </p:cNvPr>
          <p:cNvSpPr txBox="1">
            <a:spLocks noGrp="1"/>
          </p:cNvSpPr>
          <p:nvPr>
            <p:ph type="body" idx="1"/>
          </p:nvPr>
        </p:nvSpPr>
        <p:spPr>
          <a:xfrm>
            <a:off x="777322" y="2251856"/>
            <a:ext cx="6869018" cy="938467"/>
          </a:xfrm>
        </p:spPr>
        <p:txBody>
          <a:bodyPr anchor="b"/>
          <a:lstStyle>
            <a:lvl1pPr marL="0" indent="0">
              <a:spcBef>
                <a:spcPts val="900"/>
              </a:spcBef>
              <a:buNone/>
              <a:defRPr sz="3800" b="1"/>
            </a:lvl1pPr>
          </a:lstStyle>
          <a:p>
            <a:pPr lvl="0"/>
            <a:r>
              <a:rPr lang="es-ES"/>
              <a:t>Haga clic para modificar el estilo de texto del patrón</a:t>
            </a:r>
          </a:p>
        </p:txBody>
      </p:sp>
      <p:sp>
        <p:nvSpPr>
          <p:cNvPr id="4" name="3 Marcador de contenido">
            <a:extLst>
              <a:ext uri="{FF2B5EF4-FFF2-40B4-BE49-F238E27FC236}">
                <a16:creationId xmlns:a16="http://schemas.microsoft.com/office/drawing/2014/main" id="{6E2919B3-A145-49C3-908D-41F653BAF9C3}"/>
              </a:ext>
            </a:extLst>
          </p:cNvPr>
          <p:cNvSpPr txBox="1">
            <a:spLocks noGrp="1"/>
          </p:cNvSpPr>
          <p:nvPr>
            <p:ph idx="2"/>
          </p:nvPr>
        </p:nvSpPr>
        <p:spPr>
          <a:xfrm>
            <a:off x="777322" y="3190323"/>
            <a:ext cx="6869018" cy="5796134"/>
          </a:xfrm>
        </p:spPr>
        <p:txBody>
          <a:bodyPr/>
          <a:lstStyle>
            <a:lvl1pPr>
              <a:spcBef>
                <a:spcPts val="900"/>
              </a:spcBef>
              <a:defRPr sz="3800"/>
            </a:lvl1pPr>
            <a:lvl2pPr>
              <a:spcBef>
                <a:spcPts val="800"/>
              </a:spcBef>
              <a:defRPr sz="3200"/>
            </a:lvl2pPr>
            <a:lvl3pPr>
              <a:spcBef>
                <a:spcPts val="700"/>
              </a:spcBef>
              <a:defRPr sz="2900"/>
            </a:lvl3pPr>
            <a:lvl4pPr>
              <a:spcBef>
                <a:spcPts val="600"/>
              </a:spcBef>
              <a:defRPr sz="2600"/>
            </a:lvl4pPr>
            <a:lvl5pPr>
              <a:spcBef>
                <a:spcPts val="600"/>
              </a:spcBef>
              <a:defRPr sz="2600"/>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4 Marcador de texto">
            <a:extLst>
              <a:ext uri="{FF2B5EF4-FFF2-40B4-BE49-F238E27FC236}">
                <a16:creationId xmlns:a16="http://schemas.microsoft.com/office/drawing/2014/main" id="{6B32DF75-7344-4F37-A83A-A9D1478F983C}"/>
              </a:ext>
            </a:extLst>
          </p:cNvPr>
          <p:cNvSpPr txBox="1">
            <a:spLocks noGrp="1"/>
          </p:cNvSpPr>
          <p:nvPr>
            <p:ph type="body" idx="3"/>
          </p:nvPr>
        </p:nvSpPr>
        <p:spPr>
          <a:xfrm>
            <a:off x="7897352" y="2251856"/>
            <a:ext cx="6871716" cy="938467"/>
          </a:xfrm>
        </p:spPr>
        <p:txBody>
          <a:bodyPr anchor="b"/>
          <a:lstStyle>
            <a:lvl1pPr marL="0" indent="0">
              <a:spcBef>
                <a:spcPts val="900"/>
              </a:spcBef>
              <a:buNone/>
              <a:defRPr sz="3800" b="1"/>
            </a:lvl1pPr>
          </a:lstStyle>
          <a:p>
            <a:pPr lvl="0"/>
            <a:r>
              <a:rPr lang="es-ES"/>
              <a:t>Haga clic para modificar el estilo de texto del patrón</a:t>
            </a:r>
          </a:p>
        </p:txBody>
      </p:sp>
      <p:sp>
        <p:nvSpPr>
          <p:cNvPr id="6" name="5 Marcador de contenido">
            <a:extLst>
              <a:ext uri="{FF2B5EF4-FFF2-40B4-BE49-F238E27FC236}">
                <a16:creationId xmlns:a16="http://schemas.microsoft.com/office/drawing/2014/main" id="{44DF902A-DE9C-45CD-9F45-CF9059FEEF8C}"/>
              </a:ext>
            </a:extLst>
          </p:cNvPr>
          <p:cNvSpPr txBox="1">
            <a:spLocks noGrp="1"/>
          </p:cNvSpPr>
          <p:nvPr>
            <p:ph idx="4"/>
          </p:nvPr>
        </p:nvSpPr>
        <p:spPr>
          <a:xfrm>
            <a:off x="7897352" y="3190323"/>
            <a:ext cx="6871716" cy="5796134"/>
          </a:xfrm>
        </p:spPr>
        <p:txBody>
          <a:bodyPr/>
          <a:lstStyle>
            <a:lvl1pPr>
              <a:spcBef>
                <a:spcPts val="900"/>
              </a:spcBef>
              <a:defRPr sz="3800"/>
            </a:lvl1pPr>
            <a:lvl2pPr>
              <a:spcBef>
                <a:spcPts val="800"/>
              </a:spcBef>
              <a:defRPr sz="3200"/>
            </a:lvl2pPr>
            <a:lvl3pPr>
              <a:spcBef>
                <a:spcPts val="700"/>
              </a:spcBef>
              <a:defRPr sz="2900"/>
            </a:lvl3pPr>
            <a:lvl4pPr>
              <a:spcBef>
                <a:spcPts val="600"/>
              </a:spcBef>
              <a:defRPr sz="2600"/>
            </a:lvl4pPr>
            <a:lvl5pPr>
              <a:spcBef>
                <a:spcPts val="600"/>
              </a:spcBef>
              <a:defRPr sz="2600"/>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6 Marcador de fecha">
            <a:extLst>
              <a:ext uri="{FF2B5EF4-FFF2-40B4-BE49-F238E27FC236}">
                <a16:creationId xmlns:a16="http://schemas.microsoft.com/office/drawing/2014/main" id="{A1738195-6197-4C37-9051-35CBFFE07AFE}"/>
              </a:ext>
            </a:extLst>
          </p:cNvPr>
          <p:cNvSpPr txBox="1">
            <a:spLocks noGrp="1"/>
          </p:cNvSpPr>
          <p:nvPr>
            <p:ph type="dt" sz="half" idx="7"/>
          </p:nvPr>
        </p:nvSpPr>
        <p:spPr/>
        <p:txBody>
          <a:bodyPr/>
          <a:lstStyle>
            <a:lvl1pPr>
              <a:defRPr/>
            </a:lvl1pPr>
          </a:lstStyle>
          <a:p>
            <a:pPr lvl="0"/>
            <a:fld id="{FA5C8854-5B0F-4D92-8CC9-C2BD6FC7028A}" type="datetime1">
              <a:rPr lang="es-CO"/>
              <a:pPr lvl="0"/>
              <a:t>31/05/2023</a:t>
            </a:fld>
            <a:endParaRPr lang="es-CO" dirty="0"/>
          </a:p>
        </p:txBody>
      </p:sp>
      <p:sp>
        <p:nvSpPr>
          <p:cNvPr id="8" name="7 Marcador de pie de página">
            <a:extLst>
              <a:ext uri="{FF2B5EF4-FFF2-40B4-BE49-F238E27FC236}">
                <a16:creationId xmlns:a16="http://schemas.microsoft.com/office/drawing/2014/main" id="{5A3BEC96-1011-443E-B81C-5A2E8A3D56F7}"/>
              </a:ext>
            </a:extLst>
          </p:cNvPr>
          <p:cNvSpPr txBox="1">
            <a:spLocks noGrp="1"/>
          </p:cNvSpPr>
          <p:nvPr>
            <p:ph type="ftr" sz="quarter" idx="9"/>
          </p:nvPr>
        </p:nvSpPr>
        <p:spPr/>
        <p:txBody>
          <a:bodyPr/>
          <a:lstStyle>
            <a:lvl1pPr>
              <a:defRPr/>
            </a:lvl1pPr>
          </a:lstStyle>
          <a:p>
            <a:pPr lvl="0"/>
            <a:endParaRPr lang="es-CO" dirty="0"/>
          </a:p>
        </p:txBody>
      </p:sp>
      <p:sp>
        <p:nvSpPr>
          <p:cNvPr id="9" name="8 Marcador de número de diapositiva">
            <a:extLst>
              <a:ext uri="{FF2B5EF4-FFF2-40B4-BE49-F238E27FC236}">
                <a16:creationId xmlns:a16="http://schemas.microsoft.com/office/drawing/2014/main" id="{588995C1-0ABB-4700-9214-948D535349F5}"/>
              </a:ext>
            </a:extLst>
          </p:cNvPr>
          <p:cNvSpPr txBox="1">
            <a:spLocks noGrp="1"/>
          </p:cNvSpPr>
          <p:nvPr>
            <p:ph type="sldNum" sz="quarter" idx="8"/>
          </p:nvPr>
        </p:nvSpPr>
        <p:spPr/>
        <p:txBody>
          <a:bodyPr/>
          <a:lstStyle>
            <a:lvl1pPr>
              <a:defRPr/>
            </a:lvl1pPr>
          </a:lstStyle>
          <a:p>
            <a:pPr lvl="0"/>
            <a:fld id="{C9A000F2-DC80-4602-AE62-8FCCBB6CC7BB}" type="slidenum">
              <a:t>‹Nº›</a:t>
            </a:fld>
            <a:endParaRPr lang="es-CO" dirty="0"/>
          </a:p>
        </p:txBody>
      </p:sp>
    </p:spTree>
    <p:extLst>
      <p:ext uri="{BB962C8B-B14F-4D97-AF65-F5344CB8AC3E}">
        <p14:creationId xmlns:p14="http://schemas.microsoft.com/office/powerpoint/2010/main" val="1319582015"/>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a:extLst>
              <a:ext uri="{FF2B5EF4-FFF2-40B4-BE49-F238E27FC236}">
                <a16:creationId xmlns:a16="http://schemas.microsoft.com/office/drawing/2014/main" id="{F7927153-0318-4414-91A9-AC54C833DD79}"/>
              </a:ext>
            </a:extLst>
          </p:cNvPr>
          <p:cNvSpPr txBox="1">
            <a:spLocks noGrp="1"/>
          </p:cNvSpPr>
          <p:nvPr>
            <p:ph type="title"/>
          </p:nvPr>
        </p:nvSpPr>
        <p:spPr/>
        <p:txBody>
          <a:bodyPr/>
          <a:lstStyle>
            <a:lvl1pPr>
              <a:defRPr/>
            </a:lvl1pPr>
          </a:lstStyle>
          <a:p>
            <a:pPr lvl="0"/>
            <a:r>
              <a:rPr lang="es-ES"/>
              <a:t>Haga clic para modificar el estilo de título del patrón</a:t>
            </a:r>
            <a:endParaRPr lang="es-CO"/>
          </a:p>
        </p:txBody>
      </p:sp>
      <p:sp>
        <p:nvSpPr>
          <p:cNvPr id="3" name="2 Marcador de fecha">
            <a:extLst>
              <a:ext uri="{FF2B5EF4-FFF2-40B4-BE49-F238E27FC236}">
                <a16:creationId xmlns:a16="http://schemas.microsoft.com/office/drawing/2014/main" id="{F1727BC7-B9B8-4AF5-806E-A2DEBA025E91}"/>
              </a:ext>
            </a:extLst>
          </p:cNvPr>
          <p:cNvSpPr txBox="1">
            <a:spLocks noGrp="1"/>
          </p:cNvSpPr>
          <p:nvPr>
            <p:ph type="dt" sz="half" idx="7"/>
          </p:nvPr>
        </p:nvSpPr>
        <p:spPr/>
        <p:txBody>
          <a:bodyPr/>
          <a:lstStyle>
            <a:lvl1pPr>
              <a:defRPr/>
            </a:lvl1pPr>
          </a:lstStyle>
          <a:p>
            <a:pPr lvl="0"/>
            <a:fld id="{289E5185-56DB-4646-B4AC-2FA7DF9F6BA8}" type="datetime1">
              <a:rPr lang="es-CO"/>
              <a:pPr lvl="0"/>
              <a:t>31/05/2023</a:t>
            </a:fld>
            <a:endParaRPr lang="es-CO" dirty="0"/>
          </a:p>
        </p:txBody>
      </p:sp>
      <p:sp>
        <p:nvSpPr>
          <p:cNvPr id="4" name="3 Marcador de pie de página">
            <a:extLst>
              <a:ext uri="{FF2B5EF4-FFF2-40B4-BE49-F238E27FC236}">
                <a16:creationId xmlns:a16="http://schemas.microsoft.com/office/drawing/2014/main" id="{23CB7BF6-C24C-4EFF-96AD-F5EBE8875CEE}"/>
              </a:ext>
            </a:extLst>
          </p:cNvPr>
          <p:cNvSpPr txBox="1">
            <a:spLocks noGrp="1"/>
          </p:cNvSpPr>
          <p:nvPr>
            <p:ph type="ftr" sz="quarter" idx="9"/>
          </p:nvPr>
        </p:nvSpPr>
        <p:spPr/>
        <p:txBody>
          <a:bodyPr/>
          <a:lstStyle>
            <a:lvl1pPr>
              <a:defRPr/>
            </a:lvl1pPr>
          </a:lstStyle>
          <a:p>
            <a:pPr lvl="0"/>
            <a:endParaRPr lang="es-CO" dirty="0"/>
          </a:p>
        </p:txBody>
      </p:sp>
      <p:sp>
        <p:nvSpPr>
          <p:cNvPr id="5" name="4 Marcador de número de diapositiva">
            <a:extLst>
              <a:ext uri="{FF2B5EF4-FFF2-40B4-BE49-F238E27FC236}">
                <a16:creationId xmlns:a16="http://schemas.microsoft.com/office/drawing/2014/main" id="{E4731A7D-65B7-4186-BB3A-03BF91307EA7}"/>
              </a:ext>
            </a:extLst>
          </p:cNvPr>
          <p:cNvSpPr txBox="1">
            <a:spLocks noGrp="1"/>
          </p:cNvSpPr>
          <p:nvPr>
            <p:ph type="sldNum" sz="quarter" idx="8"/>
          </p:nvPr>
        </p:nvSpPr>
        <p:spPr/>
        <p:txBody>
          <a:bodyPr/>
          <a:lstStyle>
            <a:lvl1pPr>
              <a:defRPr/>
            </a:lvl1pPr>
          </a:lstStyle>
          <a:p>
            <a:pPr lvl="0"/>
            <a:fld id="{7E0C4209-421A-4DEE-B335-7FAA78E0697E}" type="slidenum">
              <a:t>‹Nº›</a:t>
            </a:fld>
            <a:endParaRPr lang="es-CO" dirty="0"/>
          </a:p>
        </p:txBody>
      </p:sp>
    </p:spTree>
    <p:extLst>
      <p:ext uri="{BB962C8B-B14F-4D97-AF65-F5344CB8AC3E}">
        <p14:creationId xmlns:p14="http://schemas.microsoft.com/office/powerpoint/2010/main" val="10641959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a:extLst>
              <a:ext uri="{FF2B5EF4-FFF2-40B4-BE49-F238E27FC236}">
                <a16:creationId xmlns:a16="http://schemas.microsoft.com/office/drawing/2014/main" id="{AC4DE1C5-0ED2-490E-B204-10F64FD6C832}"/>
              </a:ext>
            </a:extLst>
          </p:cNvPr>
          <p:cNvSpPr txBox="1">
            <a:spLocks noGrp="1"/>
          </p:cNvSpPr>
          <p:nvPr>
            <p:ph type="dt" sz="half" idx="7"/>
          </p:nvPr>
        </p:nvSpPr>
        <p:spPr/>
        <p:txBody>
          <a:bodyPr/>
          <a:lstStyle>
            <a:lvl1pPr>
              <a:defRPr/>
            </a:lvl1pPr>
          </a:lstStyle>
          <a:p>
            <a:pPr lvl="0"/>
            <a:fld id="{D1B9046B-D621-4150-8110-A802CC898C2D}" type="datetime1">
              <a:rPr lang="es-CO"/>
              <a:pPr lvl="0"/>
              <a:t>31/05/2023</a:t>
            </a:fld>
            <a:endParaRPr lang="es-CO" dirty="0"/>
          </a:p>
        </p:txBody>
      </p:sp>
      <p:sp>
        <p:nvSpPr>
          <p:cNvPr id="3" name="2 Marcador de pie de página">
            <a:extLst>
              <a:ext uri="{FF2B5EF4-FFF2-40B4-BE49-F238E27FC236}">
                <a16:creationId xmlns:a16="http://schemas.microsoft.com/office/drawing/2014/main" id="{88B5ABCC-C77D-4AA6-B310-4B5B7DD386AB}"/>
              </a:ext>
            </a:extLst>
          </p:cNvPr>
          <p:cNvSpPr txBox="1">
            <a:spLocks noGrp="1"/>
          </p:cNvSpPr>
          <p:nvPr>
            <p:ph type="ftr" sz="quarter" idx="9"/>
          </p:nvPr>
        </p:nvSpPr>
        <p:spPr/>
        <p:txBody>
          <a:bodyPr/>
          <a:lstStyle>
            <a:lvl1pPr>
              <a:defRPr/>
            </a:lvl1pPr>
          </a:lstStyle>
          <a:p>
            <a:pPr lvl="0"/>
            <a:endParaRPr lang="es-CO" dirty="0"/>
          </a:p>
        </p:txBody>
      </p:sp>
      <p:sp>
        <p:nvSpPr>
          <p:cNvPr id="4" name="3 Marcador de número de diapositiva">
            <a:extLst>
              <a:ext uri="{FF2B5EF4-FFF2-40B4-BE49-F238E27FC236}">
                <a16:creationId xmlns:a16="http://schemas.microsoft.com/office/drawing/2014/main" id="{BA8FF668-6511-4338-B25B-CCB5D82E9ACD}"/>
              </a:ext>
            </a:extLst>
          </p:cNvPr>
          <p:cNvSpPr txBox="1">
            <a:spLocks noGrp="1"/>
          </p:cNvSpPr>
          <p:nvPr>
            <p:ph type="sldNum" sz="quarter" idx="8"/>
          </p:nvPr>
        </p:nvSpPr>
        <p:spPr/>
        <p:txBody>
          <a:bodyPr/>
          <a:lstStyle>
            <a:lvl1pPr>
              <a:defRPr/>
            </a:lvl1pPr>
          </a:lstStyle>
          <a:p>
            <a:pPr lvl="0"/>
            <a:fld id="{DE2F67F8-E7C8-4D72-9A05-58CD1B6961F8}" type="slidenum">
              <a:t>‹Nº›</a:t>
            </a:fld>
            <a:endParaRPr lang="es-CO" dirty="0"/>
          </a:p>
        </p:txBody>
      </p:sp>
    </p:spTree>
    <p:extLst>
      <p:ext uri="{BB962C8B-B14F-4D97-AF65-F5344CB8AC3E}">
        <p14:creationId xmlns:p14="http://schemas.microsoft.com/office/powerpoint/2010/main" val="6018907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a:extLst>
              <a:ext uri="{FF2B5EF4-FFF2-40B4-BE49-F238E27FC236}">
                <a16:creationId xmlns:a16="http://schemas.microsoft.com/office/drawing/2014/main" id="{03DE93D6-3A55-4014-9CF6-CA7204169691}"/>
              </a:ext>
            </a:extLst>
          </p:cNvPr>
          <p:cNvSpPr txBox="1">
            <a:spLocks noGrp="1"/>
          </p:cNvSpPr>
          <p:nvPr>
            <p:ph type="title"/>
          </p:nvPr>
        </p:nvSpPr>
        <p:spPr>
          <a:xfrm>
            <a:off x="777322" y="400534"/>
            <a:ext cx="5114650" cy="1704606"/>
          </a:xfrm>
        </p:spPr>
        <p:txBody>
          <a:bodyPr anchor="b" anchorCtr="0"/>
          <a:lstStyle>
            <a:lvl1pPr algn="l">
              <a:defRPr sz="3200" b="1"/>
            </a:lvl1pPr>
          </a:lstStyle>
          <a:p>
            <a:pPr lvl="0"/>
            <a:r>
              <a:rPr lang="es-ES"/>
              <a:t>Haga clic para modificar el estilo de título del patrón</a:t>
            </a:r>
            <a:endParaRPr lang="es-CO"/>
          </a:p>
        </p:txBody>
      </p:sp>
      <p:sp>
        <p:nvSpPr>
          <p:cNvPr id="3" name="2 Marcador de contenido">
            <a:extLst>
              <a:ext uri="{FF2B5EF4-FFF2-40B4-BE49-F238E27FC236}">
                <a16:creationId xmlns:a16="http://schemas.microsoft.com/office/drawing/2014/main" id="{D1C1629B-3F96-4D1E-820E-182F744FA620}"/>
              </a:ext>
            </a:extLst>
          </p:cNvPr>
          <p:cNvSpPr txBox="1">
            <a:spLocks noGrp="1"/>
          </p:cNvSpPr>
          <p:nvPr>
            <p:ph idx="1"/>
          </p:nvPr>
        </p:nvSpPr>
        <p:spPr>
          <a:xfrm>
            <a:off x="6078208" y="400543"/>
            <a:ext cx="8690859" cy="8585923"/>
          </a:xfrm>
        </p:spPr>
        <p:txBody>
          <a:bodyPr/>
          <a:lstStyle>
            <a:lvl1pPr>
              <a:defRPr/>
            </a:lvl1pPr>
            <a:lvl2pPr>
              <a:defRPr/>
            </a:lvl2pPr>
            <a:lvl3pPr>
              <a:defRPr/>
            </a:lvl3pPr>
            <a:lvl4pPr>
              <a:defRPr/>
            </a:lvl4pPr>
            <a:lvl5pPr>
              <a:defRPr/>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texto">
            <a:extLst>
              <a:ext uri="{FF2B5EF4-FFF2-40B4-BE49-F238E27FC236}">
                <a16:creationId xmlns:a16="http://schemas.microsoft.com/office/drawing/2014/main" id="{4BFB1035-80BF-4313-AA06-1EE5C6777EE8}"/>
              </a:ext>
            </a:extLst>
          </p:cNvPr>
          <p:cNvSpPr txBox="1">
            <a:spLocks noGrp="1"/>
          </p:cNvSpPr>
          <p:nvPr>
            <p:ph type="body" idx="2"/>
          </p:nvPr>
        </p:nvSpPr>
        <p:spPr>
          <a:xfrm>
            <a:off x="777322" y="2105149"/>
            <a:ext cx="5114650" cy="6881308"/>
          </a:xfrm>
        </p:spPr>
        <p:txBody>
          <a:bodyPr/>
          <a:lstStyle>
            <a:lvl1pPr marL="0" indent="0">
              <a:spcBef>
                <a:spcPts val="500"/>
              </a:spcBef>
              <a:buNone/>
              <a:defRPr sz="2200"/>
            </a:lvl1pPr>
          </a:lstStyle>
          <a:p>
            <a:pPr lvl="0"/>
            <a:r>
              <a:rPr lang="es-ES"/>
              <a:t>Haga clic para modificar el estilo de texto del patrón</a:t>
            </a:r>
          </a:p>
        </p:txBody>
      </p:sp>
      <p:sp>
        <p:nvSpPr>
          <p:cNvPr id="5" name="4 Marcador de fecha">
            <a:extLst>
              <a:ext uri="{FF2B5EF4-FFF2-40B4-BE49-F238E27FC236}">
                <a16:creationId xmlns:a16="http://schemas.microsoft.com/office/drawing/2014/main" id="{E56CB0FB-F02D-499F-B9E6-3B482EFD28B9}"/>
              </a:ext>
            </a:extLst>
          </p:cNvPr>
          <p:cNvSpPr txBox="1">
            <a:spLocks noGrp="1"/>
          </p:cNvSpPr>
          <p:nvPr>
            <p:ph type="dt" sz="half" idx="7"/>
          </p:nvPr>
        </p:nvSpPr>
        <p:spPr/>
        <p:txBody>
          <a:bodyPr/>
          <a:lstStyle>
            <a:lvl1pPr>
              <a:defRPr/>
            </a:lvl1pPr>
          </a:lstStyle>
          <a:p>
            <a:pPr lvl="0"/>
            <a:fld id="{7F10E521-F365-4F9F-A6E4-9C5DABF1F37F}" type="datetime1">
              <a:rPr lang="es-CO"/>
              <a:pPr lvl="0"/>
              <a:t>31/05/2023</a:t>
            </a:fld>
            <a:endParaRPr lang="es-CO" dirty="0"/>
          </a:p>
        </p:txBody>
      </p:sp>
      <p:sp>
        <p:nvSpPr>
          <p:cNvPr id="6" name="5 Marcador de pie de página">
            <a:extLst>
              <a:ext uri="{FF2B5EF4-FFF2-40B4-BE49-F238E27FC236}">
                <a16:creationId xmlns:a16="http://schemas.microsoft.com/office/drawing/2014/main" id="{2A4C21CA-AB37-4DF6-AD22-0AEACFD3FE0F}"/>
              </a:ext>
            </a:extLst>
          </p:cNvPr>
          <p:cNvSpPr txBox="1">
            <a:spLocks noGrp="1"/>
          </p:cNvSpPr>
          <p:nvPr>
            <p:ph type="ftr" sz="quarter" idx="9"/>
          </p:nvPr>
        </p:nvSpPr>
        <p:spPr/>
        <p:txBody>
          <a:bodyPr/>
          <a:lstStyle>
            <a:lvl1pPr>
              <a:defRPr/>
            </a:lvl1pPr>
          </a:lstStyle>
          <a:p>
            <a:pPr lvl="0"/>
            <a:endParaRPr lang="es-CO" dirty="0"/>
          </a:p>
        </p:txBody>
      </p:sp>
      <p:sp>
        <p:nvSpPr>
          <p:cNvPr id="7" name="6 Marcador de número de diapositiva">
            <a:extLst>
              <a:ext uri="{FF2B5EF4-FFF2-40B4-BE49-F238E27FC236}">
                <a16:creationId xmlns:a16="http://schemas.microsoft.com/office/drawing/2014/main" id="{AC3FD381-93B2-4C3B-BB3D-AC3D8328D291}"/>
              </a:ext>
            </a:extLst>
          </p:cNvPr>
          <p:cNvSpPr txBox="1">
            <a:spLocks noGrp="1"/>
          </p:cNvSpPr>
          <p:nvPr>
            <p:ph type="sldNum" sz="quarter" idx="8"/>
          </p:nvPr>
        </p:nvSpPr>
        <p:spPr/>
        <p:txBody>
          <a:bodyPr/>
          <a:lstStyle>
            <a:lvl1pPr>
              <a:defRPr/>
            </a:lvl1pPr>
          </a:lstStyle>
          <a:p>
            <a:pPr lvl="0"/>
            <a:fld id="{3E56161D-2C9F-40B0-929F-A7D17D3857F4}" type="slidenum">
              <a:t>‹Nº›</a:t>
            </a:fld>
            <a:endParaRPr lang="es-CO" dirty="0"/>
          </a:p>
        </p:txBody>
      </p:sp>
    </p:spTree>
    <p:extLst>
      <p:ext uri="{BB962C8B-B14F-4D97-AF65-F5344CB8AC3E}">
        <p14:creationId xmlns:p14="http://schemas.microsoft.com/office/powerpoint/2010/main" val="29139679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a:extLst>
              <a:ext uri="{FF2B5EF4-FFF2-40B4-BE49-F238E27FC236}">
                <a16:creationId xmlns:a16="http://schemas.microsoft.com/office/drawing/2014/main" id="{2E1CE329-D398-4DC8-ACBF-BA7103991A08}"/>
              </a:ext>
            </a:extLst>
          </p:cNvPr>
          <p:cNvSpPr txBox="1">
            <a:spLocks noGrp="1"/>
          </p:cNvSpPr>
          <p:nvPr>
            <p:ph type="title"/>
          </p:nvPr>
        </p:nvSpPr>
        <p:spPr>
          <a:xfrm>
            <a:off x="3047201" y="7041995"/>
            <a:ext cx="9327830" cy="831345"/>
          </a:xfrm>
        </p:spPr>
        <p:txBody>
          <a:bodyPr anchor="b" anchorCtr="0"/>
          <a:lstStyle>
            <a:lvl1pPr algn="l">
              <a:defRPr sz="3200" b="1"/>
            </a:lvl1pPr>
          </a:lstStyle>
          <a:p>
            <a:pPr lvl="0"/>
            <a:r>
              <a:rPr lang="es-ES"/>
              <a:t>Haga clic para modificar el estilo de título del patrón</a:t>
            </a:r>
            <a:endParaRPr lang="es-CO"/>
          </a:p>
        </p:txBody>
      </p:sp>
      <p:sp>
        <p:nvSpPr>
          <p:cNvPr id="3" name="2 Marcador de posición de imagen">
            <a:extLst>
              <a:ext uri="{FF2B5EF4-FFF2-40B4-BE49-F238E27FC236}">
                <a16:creationId xmlns:a16="http://schemas.microsoft.com/office/drawing/2014/main" id="{C9A61C85-81DF-44C8-9C5F-BFBBDA97E43B}"/>
              </a:ext>
            </a:extLst>
          </p:cNvPr>
          <p:cNvSpPr txBox="1">
            <a:spLocks noGrp="1"/>
          </p:cNvSpPr>
          <p:nvPr>
            <p:ph type="pic" idx="1"/>
          </p:nvPr>
        </p:nvSpPr>
        <p:spPr>
          <a:xfrm>
            <a:off x="3047201" y="898873"/>
            <a:ext cx="9327830" cy="6035990"/>
          </a:xfrm>
        </p:spPr>
        <p:txBody>
          <a:bodyPr/>
          <a:lstStyle>
            <a:lvl1pPr marL="0" indent="0">
              <a:buNone/>
              <a:defRPr lang="es-CO"/>
            </a:lvl1pPr>
          </a:lstStyle>
          <a:p>
            <a:pPr lvl="0"/>
            <a:endParaRPr lang="es-CO" dirty="0"/>
          </a:p>
        </p:txBody>
      </p:sp>
      <p:sp>
        <p:nvSpPr>
          <p:cNvPr id="4" name="3 Marcador de texto">
            <a:extLst>
              <a:ext uri="{FF2B5EF4-FFF2-40B4-BE49-F238E27FC236}">
                <a16:creationId xmlns:a16="http://schemas.microsoft.com/office/drawing/2014/main" id="{9F30BC01-4C76-4770-BB52-96C754523503}"/>
              </a:ext>
            </a:extLst>
          </p:cNvPr>
          <p:cNvSpPr txBox="1">
            <a:spLocks noGrp="1"/>
          </p:cNvSpPr>
          <p:nvPr>
            <p:ph type="body" idx="2"/>
          </p:nvPr>
        </p:nvSpPr>
        <p:spPr>
          <a:xfrm>
            <a:off x="3047201" y="7873340"/>
            <a:ext cx="9327830" cy="1180654"/>
          </a:xfrm>
        </p:spPr>
        <p:txBody>
          <a:bodyPr/>
          <a:lstStyle>
            <a:lvl1pPr marL="0" indent="0">
              <a:spcBef>
                <a:spcPts val="500"/>
              </a:spcBef>
              <a:buNone/>
              <a:defRPr sz="2200"/>
            </a:lvl1pPr>
          </a:lstStyle>
          <a:p>
            <a:pPr lvl="0"/>
            <a:r>
              <a:rPr lang="es-ES"/>
              <a:t>Haga clic para modificar el estilo de texto del patrón</a:t>
            </a:r>
          </a:p>
        </p:txBody>
      </p:sp>
      <p:sp>
        <p:nvSpPr>
          <p:cNvPr id="5" name="4 Marcador de fecha">
            <a:extLst>
              <a:ext uri="{FF2B5EF4-FFF2-40B4-BE49-F238E27FC236}">
                <a16:creationId xmlns:a16="http://schemas.microsoft.com/office/drawing/2014/main" id="{3D56AD48-15B1-427C-A5B2-41C1DAA16F01}"/>
              </a:ext>
            </a:extLst>
          </p:cNvPr>
          <p:cNvSpPr txBox="1">
            <a:spLocks noGrp="1"/>
          </p:cNvSpPr>
          <p:nvPr>
            <p:ph type="dt" sz="half" idx="7"/>
          </p:nvPr>
        </p:nvSpPr>
        <p:spPr/>
        <p:txBody>
          <a:bodyPr/>
          <a:lstStyle>
            <a:lvl1pPr>
              <a:defRPr/>
            </a:lvl1pPr>
          </a:lstStyle>
          <a:p>
            <a:pPr lvl="0"/>
            <a:fld id="{FB7D0BB0-A4B3-40C9-BBF2-17422AFE017E}" type="datetime1">
              <a:rPr lang="es-CO"/>
              <a:pPr lvl="0"/>
              <a:t>31/05/2023</a:t>
            </a:fld>
            <a:endParaRPr lang="es-CO" dirty="0"/>
          </a:p>
        </p:txBody>
      </p:sp>
      <p:sp>
        <p:nvSpPr>
          <p:cNvPr id="6" name="5 Marcador de pie de página">
            <a:extLst>
              <a:ext uri="{FF2B5EF4-FFF2-40B4-BE49-F238E27FC236}">
                <a16:creationId xmlns:a16="http://schemas.microsoft.com/office/drawing/2014/main" id="{BDC0383B-712D-4530-ACF0-A876FC7D9605}"/>
              </a:ext>
            </a:extLst>
          </p:cNvPr>
          <p:cNvSpPr txBox="1">
            <a:spLocks noGrp="1"/>
          </p:cNvSpPr>
          <p:nvPr>
            <p:ph type="ftr" sz="quarter" idx="9"/>
          </p:nvPr>
        </p:nvSpPr>
        <p:spPr/>
        <p:txBody>
          <a:bodyPr/>
          <a:lstStyle>
            <a:lvl1pPr>
              <a:defRPr/>
            </a:lvl1pPr>
          </a:lstStyle>
          <a:p>
            <a:pPr lvl="0"/>
            <a:endParaRPr lang="es-CO" dirty="0"/>
          </a:p>
        </p:txBody>
      </p:sp>
      <p:sp>
        <p:nvSpPr>
          <p:cNvPr id="7" name="6 Marcador de número de diapositiva">
            <a:extLst>
              <a:ext uri="{FF2B5EF4-FFF2-40B4-BE49-F238E27FC236}">
                <a16:creationId xmlns:a16="http://schemas.microsoft.com/office/drawing/2014/main" id="{F79E14A5-4148-4C16-90EF-A9B9187DEE31}"/>
              </a:ext>
            </a:extLst>
          </p:cNvPr>
          <p:cNvSpPr txBox="1">
            <a:spLocks noGrp="1"/>
          </p:cNvSpPr>
          <p:nvPr>
            <p:ph type="sldNum" sz="quarter" idx="8"/>
          </p:nvPr>
        </p:nvSpPr>
        <p:spPr/>
        <p:txBody>
          <a:bodyPr/>
          <a:lstStyle>
            <a:lvl1pPr>
              <a:defRPr/>
            </a:lvl1pPr>
          </a:lstStyle>
          <a:p>
            <a:pPr lvl="0"/>
            <a:fld id="{CBD734B9-42DF-4690-9342-61ED66C7686D}" type="slidenum">
              <a:t>‹Nº›</a:t>
            </a:fld>
            <a:endParaRPr lang="es-CO" dirty="0"/>
          </a:p>
        </p:txBody>
      </p:sp>
    </p:spTree>
    <p:extLst>
      <p:ext uri="{BB962C8B-B14F-4D97-AF65-F5344CB8AC3E}">
        <p14:creationId xmlns:p14="http://schemas.microsoft.com/office/powerpoint/2010/main" val="38821235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1 Marcador de título">
            <a:extLst>
              <a:ext uri="{FF2B5EF4-FFF2-40B4-BE49-F238E27FC236}">
                <a16:creationId xmlns:a16="http://schemas.microsoft.com/office/drawing/2014/main" id="{1CCCC4BE-5B7F-42E9-BDD1-75A28196797C}"/>
              </a:ext>
            </a:extLst>
          </p:cNvPr>
          <p:cNvSpPr txBox="1">
            <a:spLocks noGrp="1"/>
          </p:cNvSpPr>
          <p:nvPr>
            <p:ph type="title"/>
          </p:nvPr>
        </p:nvSpPr>
        <p:spPr>
          <a:xfrm>
            <a:off x="777322" y="402866"/>
            <a:ext cx="13991746" cy="1676662"/>
          </a:xfrm>
          <a:prstGeom prst="rect">
            <a:avLst/>
          </a:prstGeom>
          <a:noFill/>
          <a:ln>
            <a:noFill/>
          </a:ln>
        </p:spPr>
        <p:txBody>
          <a:bodyPr vert="horz" wrap="square" lIns="146267" tIns="73133" rIns="146267" bIns="73133" anchor="ctr" anchorCtr="1" compatLnSpc="1">
            <a:normAutofit/>
          </a:bodyPr>
          <a:lstStyle/>
          <a:p>
            <a:pPr lvl="0"/>
            <a:r>
              <a:rPr lang="es-ES"/>
              <a:t>Haga clic para modificar el estilo de título del patrón</a:t>
            </a:r>
            <a:endParaRPr lang="es-CO"/>
          </a:p>
        </p:txBody>
      </p:sp>
      <p:sp>
        <p:nvSpPr>
          <p:cNvPr id="3" name="2 Marcador de texto">
            <a:extLst>
              <a:ext uri="{FF2B5EF4-FFF2-40B4-BE49-F238E27FC236}">
                <a16:creationId xmlns:a16="http://schemas.microsoft.com/office/drawing/2014/main" id="{A1A1CACC-76F8-4F75-90B4-3E31C081CC6A}"/>
              </a:ext>
            </a:extLst>
          </p:cNvPr>
          <p:cNvSpPr txBox="1">
            <a:spLocks noGrp="1"/>
          </p:cNvSpPr>
          <p:nvPr>
            <p:ph type="body" idx="1"/>
          </p:nvPr>
        </p:nvSpPr>
        <p:spPr>
          <a:xfrm>
            <a:off x="777322" y="2347337"/>
            <a:ext cx="13991746" cy="6639129"/>
          </a:xfrm>
          <a:prstGeom prst="rect">
            <a:avLst/>
          </a:prstGeom>
          <a:noFill/>
          <a:ln>
            <a:noFill/>
          </a:ln>
        </p:spPr>
        <p:txBody>
          <a:bodyPr vert="horz" wrap="square" lIns="146267" tIns="73133" rIns="146267" bIns="73133" anchor="t" anchorCtr="0" compatLnSpc="1">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a:extLst>
              <a:ext uri="{FF2B5EF4-FFF2-40B4-BE49-F238E27FC236}">
                <a16:creationId xmlns:a16="http://schemas.microsoft.com/office/drawing/2014/main" id="{4E93E9DF-1175-44AA-9C6E-D6C904452181}"/>
              </a:ext>
            </a:extLst>
          </p:cNvPr>
          <p:cNvSpPr txBox="1">
            <a:spLocks noGrp="1"/>
          </p:cNvSpPr>
          <p:nvPr>
            <p:ph type="dt" sz="half" idx="2"/>
          </p:nvPr>
        </p:nvSpPr>
        <p:spPr>
          <a:xfrm>
            <a:off x="777322" y="9324127"/>
            <a:ext cx="3627488" cy="535600"/>
          </a:xfrm>
          <a:prstGeom prst="rect">
            <a:avLst/>
          </a:prstGeom>
          <a:noFill/>
          <a:ln>
            <a:noFill/>
          </a:ln>
        </p:spPr>
        <p:txBody>
          <a:bodyPr vert="horz" wrap="square" lIns="146267" tIns="73133" rIns="146267" bIns="73133" anchor="ctr" anchorCtr="0" compatLnSpc="1">
            <a:noAutofit/>
          </a:bodyPr>
          <a:lstStyle>
            <a:lvl1pPr marL="0" marR="0" lvl="0" indent="0" algn="l" defTabSz="1462701" rtl="0" fontAlgn="auto" hangingPunct="1">
              <a:lnSpc>
                <a:spcPct val="100000"/>
              </a:lnSpc>
              <a:spcBef>
                <a:spcPts val="0"/>
              </a:spcBef>
              <a:spcAft>
                <a:spcPts val="0"/>
              </a:spcAft>
              <a:buNone/>
              <a:tabLst/>
              <a:defRPr lang="es-CO" sz="1900" b="0" i="0" u="none" strike="noStrike" kern="1200" cap="none" spc="0" baseline="0">
                <a:solidFill>
                  <a:srgbClr val="898989"/>
                </a:solidFill>
                <a:uFillTx/>
                <a:latin typeface="Calibri"/>
              </a:defRPr>
            </a:lvl1pPr>
          </a:lstStyle>
          <a:p>
            <a:pPr lvl="0"/>
            <a:fld id="{43835E87-CC94-4FF5-984E-6FCC62FAB90C}" type="datetime1">
              <a:rPr lang="es-CO"/>
              <a:pPr lvl="0"/>
              <a:t>31/05/2023</a:t>
            </a:fld>
            <a:endParaRPr lang="es-CO" dirty="0"/>
          </a:p>
        </p:txBody>
      </p:sp>
      <p:sp>
        <p:nvSpPr>
          <p:cNvPr id="5" name="4 Marcador de pie de página">
            <a:extLst>
              <a:ext uri="{FF2B5EF4-FFF2-40B4-BE49-F238E27FC236}">
                <a16:creationId xmlns:a16="http://schemas.microsoft.com/office/drawing/2014/main" id="{A0012B99-1AA8-4C68-9D15-6257329FC0AC}"/>
              </a:ext>
            </a:extLst>
          </p:cNvPr>
          <p:cNvSpPr txBox="1">
            <a:spLocks noGrp="1"/>
          </p:cNvSpPr>
          <p:nvPr>
            <p:ph type="ftr" sz="quarter" idx="3"/>
          </p:nvPr>
        </p:nvSpPr>
        <p:spPr>
          <a:xfrm>
            <a:off x="5311685" y="9324127"/>
            <a:ext cx="4923019" cy="535600"/>
          </a:xfrm>
          <a:prstGeom prst="rect">
            <a:avLst/>
          </a:prstGeom>
          <a:noFill/>
          <a:ln>
            <a:noFill/>
          </a:ln>
        </p:spPr>
        <p:txBody>
          <a:bodyPr vert="horz" wrap="square" lIns="146267" tIns="73133" rIns="146267" bIns="73133" anchor="ctr" anchorCtr="1" compatLnSpc="1">
            <a:noAutofit/>
          </a:bodyPr>
          <a:lstStyle>
            <a:lvl1pPr marL="0" marR="0" lvl="0" indent="0" algn="ctr" defTabSz="1462701" rtl="0" fontAlgn="auto" hangingPunct="1">
              <a:lnSpc>
                <a:spcPct val="100000"/>
              </a:lnSpc>
              <a:spcBef>
                <a:spcPts val="0"/>
              </a:spcBef>
              <a:spcAft>
                <a:spcPts val="0"/>
              </a:spcAft>
              <a:buNone/>
              <a:tabLst/>
              <a:defRPr lang="es-CO" sz="1900" b="0" i="0" u="none" strike="noStrike" kern="1200" cap="none" spc="0" baseline="0">
                <a:solidFill>
                  <a:srgbClr val="898989"/>
                </a:solidFill>
                <a:uFillTx/>
                <a:latin typeface="Calibri"/>
              </a:defRPr>
            </a:lvl1pPr>
          </a:lstStyle>
          <a:p>
            <a:pPr lvl="0"/>
            <a:endParaRPr lang="es-CO" dirty="0"/>
          </a:p>
        </p:txBody>
      </p:sp>
      <p:sp>
        <p:nvSpPr>
          <p:cNvPr id="6" name="5 Marcador de número de diapositiva">
            <a:extLst>
              <a:ext uri="{FF2B5EF4-FFF2-40B4-BE49-F238E27FC236}">
                <a16:creationId xmlns:a16="http://schemas.microsoft.com/office/drawing/2014/main" id="{6E730C37-A834-47E1-91D2-77B7C2F1A840}"/>
              </a:ext>
            </a:extLst>
          </p:cNvPr>
          <p:cNvSpPr txBox="1">
            <a:spLocks noGrp="1"/>
          </p:cNvSpPr>
          <p:nvPr>
            <p:ph type="sldNum" sz="quarter" idx="4"/>
          </p:nvPr>
        </p:nvSpPr>
        <p:spPr>
          <a:xfrm>
            <a:off x="11141579" y="9324127"/>
            <a:ext cx="3627488" cy="535600"/>
          </a:xfrm>
          <a:prstGeom prst="rect">
            <a:avLst/>
          </a:prstGeom>
          <a:noFill/>
          <a:ln>
            <a:noFill/>
          </a:ln>
        </p:spPr>
        <p:txBody>
          <a:bodyPr vert="horz" wrap="square" lIns="146267" tIns="73133" rIns="146267" bIns="73133" anchor="ctr" anchorCtr="0" compatLnSpc="1">
            <a:noAutofit/>
          </a:bodyPr>
          <a:lstStyle>
            <a:lvl1pPr marL="0" marR="0" lvl="0" indent="0" algn="r" defTabSz="1462701" rtl="0" fontAlgn="auto" hangingPunct="1">
              <a:lnSpc>
                <a:spcPct val="100000"/>
              </a:lnSpc>
              <a:spcBef>
                <a:spcPts val="0"/>
              </a:spcBef>
              <a:spcAft>
                <a:spcPts val="0"/>
              </a:spcAft>
              <a:buNone/>
              <a:tabLst/>
              <a:defRPr lang="es-CO" sz="1900" b="0" i="0" u="none" strike="noStrike" kern="1200" cap="none" spc="0" baseline="0">
                <a:solidFill>
                  <a:srgbClr val="898989"/>
                </a:solidFill>
                <a:uFillTx/>
                <a:latin typeface="Calibri"/>
              </a:defRPr>
            </a:lvl1pPr>
          </a:lstStyle>
          <a:p>
            <a:pPr lvl="0"/>
            <a:fld id="{761002A7-A461-40AD-B7C4-6FA715AAAFC7}" type="slidenum">
              <a:t>‹Nº›</a:t>
            </a:fld>
            <a:endParaRPr lang="es-CO"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marL="0" marR="0" lvl="0" indent="0" algn="ctr" defTabSz="1462701" rtl="0" fontAlgn="auto" hangingPunct="1">
        <a:lnSpc>
          <a:spcPct val="100000"/>
        </a:lnSpc>
        <a:spcBef>
          <a:spcPts val="0"/>
        </a:spcBef>
        <a:spcAft>
          <a:spcPts val="0"/>
        </a:spcAft>
        <a:buNone/>
        <a:tabLst/>
        <a:defRPr lang="es-ES" sz="7000" b="0" i="0" u="none" strike="noStrike" kern="1200" cap="none" spc="0" baseline="0">
          <a:solidFill>
            <a:srgbClr val="000000"/>
          </a:solidFill>
          <a:uFillTx/>
          <a:latin typeface="Calibri"/>
        </a:defRPr>
      </a:lvl1pPr>
    </p:titleStyle>
    <p:bodyStyle>
      <a:lvl1pPr marL="548511" marR="0" lvl="0" indent="-548511" algn="l" defTabSz="1462701" rtl="0" fontAlgn="auto" hangingPunct="1">
        <a:lnSpc>
          <a:spcPct val="100000"/>
        </a:lnSpc>
        <a:spcBef>
          <a:spcPts val="1200"/>
        </a:spcBef>
        <a:spcAft>
          <a:spcPts val="0"/>
        </a:spcAft>
        <a:buSzPct val="100000"/>
        <a:buFont typeface="Arial" pitchFamily="34"/>
        <a:buChar char="•"/>
        <a:tabLst/>
        <a:defRPr lang="es-ES" sz="5100" b="0" i="0" u="none" strike="noStrike" kern="1200" cap="none" spc="0" baseline="0">
          <a:solidFill>
            <a:srgbClr val="000000"/>
          </a:solidFill>
          <a:uFillTx/>
          <a:latin typeface="Calibri"/>
        </a:defRPr>
      </a:lvl1pPr>
      <a:lvl2pPr marL="1188445" marR="0" lvl="1" indent="-457090" algn="l" defTabSz="1462701" rtl="0" fontAlgn="auto" hangingPunct="1">
        <a:lnSpc>
          <a:spcPct val="100000"/>
        </a:lnSpc>
        <a:spcBef>
          <a:spcPts val="1100"/>
        </a:spcBef>
        <a:spcAft>
          <a:spcPts val="0"/>
        </a:spcAft>
        <a:buSzPct val="100000"/>
        <a:buFont typeface="Arial" pitchFamily="34"/>
        <a:buChar char="–"/>
        <a:tabLst/>
        <a:defRPr lang="es-ES" sz="4500" b="0" i="0" u="none" strike="noStrike" kern="1200" cap="none" spc="0" baseline="0">
          <a:solidFill>
            <a:srgbClr val="000000"/>
          </a:solidFill>
          <a:uFillTx/>
          <a:latin typeface="Calibri"/>
        </a:defRPr>
      </a:lvl2pPr>
      <a:lvl3pPr marL="1828379" marR="0" lvl="2" indent="-365677" algn="l" defTabSz="1462701" rtl="0" fontAlgn="auto" hangingPunct="1">
        <a:lnSpc>
          <a:spcPct val="100000"/>
        </a:lnSpc>
        <a:spcBef>
          <a:spcPts val="900"/>
        </a:spcBef>
        <a:spcAft>
          <a:spcPts val="0"/>
        </a:spcAft>
        <a:buSzPct val="100000"/>
        <a:buFont typeface="Arial" pitchFamily="34"/>
        <a:buChar char="•"/>
        <a:tabLst/>
        <a:defRPr lang="es-ES" sz="3800" b="0" i="0" u="none" strike="noStrike" kern="1200" cap="none" spc="0" baseline="0">
          <a:solidFill>
            <a:srgbClr val="000000"/>
          </a:solidFill>
          <a:uFillTx/>
          <a:latin typeface="Calibri"/>
        </a:defRPr>
      </a:lvl3pPr>
      <a:lvl4pPr marL="2559734" marR="0" lvl="3" indent="-365677" algn="l" defTabSz="1462701" rtl="0" fontAlgn="auto" hangingPunct="1">
        <a:lnSpc>
          <a:spcPct val="100000"/>
        </a:lnSpc>
        <a:spcBef>
          <a:spcPts val="800"/>
        </a:spcBef>
        <a:spcAft>
          <a:spcPts val="0"/>
        </a:spcAft>
        <a:buSzPct val="100000"/>
        <a:buFont typeface="Arial" pitchFamily="34"/>
        <a:buChar char="–"/>
        <a:tabLst/>
        <a:defRPr lang="es-ES" sz="3200" b="0" i="0" u="none" strike="noStrike" kern="1200" cap="none" spc="0" baseline="0">
          <a:solidFill>
            <a:srgbClr val="000000"/>
          </a:solidFill>
          <a:uFillTx/>
          <a:latin typeface="Calibri"/>
        </a:defRPr>
      </a:lvl4pPr>
      <a:lvl5pPr marL="3291090" marR="0" lvl="4" indent="-365677" algn="l" defTabSz="1462701" rtl="0" fontAlgn="auto" hangingPunct="1">
        <a:lnSpc>
          <a:spcPct val="100000"/>
        </a:lnSpc>
        <a:spcBef>
          <a:spcPts val="800"/>
        </a:spcBef>
        <a:spcAft>
          <a:spcPts val="0"/>
        </a:spcAft>
        <a:buSzPct val="100000"/>
        <a:buFont typeface="Arial" pitchFamily="34"/>
        <a:buChar char="»"/>
        <a:tabLst/>
        <a:defRPr lang="es-ES" sz="32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777321" y="402866"/>
            <a:ext cx="13991749" cy="1676665"/>
          </a:xfrm>
          <a:prstGeom prst="rect">
            <a:avLst/>
          </a:prstGeom>
        </p:spPr>
        <p:txBody>
          <a:bodyPr vert="horz" lIns="146270" tIns="73134" rIns="146270" bIns="73134" rtlCol="0" anchor="ctr">
            <a:normAutofit/>
          </a:bodyPr>
          <a:lstStyle/>
          <a:p>
            <a:r>
              <a:rPr lang="es-ES"/>
              <a:t>Haga clic para modificar el estilo de título del patrón</a:t>
            </a:r>
            <a:endParaRPr lang="es-CO"/>
          </a:p>
        </p:txBody>
      </p:sp>
      <p:sp>
        <p:nvSpPr>
          <p:cNvPr id="3" name="2 Marcador de texto"/>
          <p:cNvSpPr>
            <a:spLocks noGrp="1"/>
          </p:cNvSpPr>
          <p:nvPr>
            <p:ph type="body" idx="1"/>
          </p:nvPr>
        </p:nvSpPr>
        <p:spPr>
          <a:xfrm>
            <a:off x="777321" y="2347336"/>
            <a:ext cx="13991749" cy="6639127"/>
          </a:xfrm>
          <a:prstGeom prst="rect">
            <a:avLst/>
          </a:prstGeom>
        </p:spPr>
        <p:txBody>
          <a:bodyPr vert="horz" lIns="146270" tIns="73134" rIns="146270" bIns="73134"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p:cNvSpPr>
            <a:spLocks noGrp="1"/>
          </p:cNvSpPr>
          <p:nvPr>
            <p:ph type="dt" sz="half" idx="2"/>
          </p:nvPr>
        </p:nvSpPr>
        <p:spPr>
          <a:xfrm>
            <a:off x="777319" y="9324124"/>
            <a:ext cx="3627491" cy="535601"/>
          </a:xfrm>
          <a:prstGeom prst="rect">
            <a:avLst/>
          </a:prstGeom>
        </p:spPr>
        <p:txBody>
          <a:bodyPr vert="horz" lIns="146270" tIns="73134" rIns="146270" bIns="73134" rtlCol="0" anchor="ctr"/>
          <a:lstStyle>
            <a:lvl1pPr algn="l">
              <a:defRPr sz="1900">
                <a:solidFill>
                  <a:schemeClr val="tx1">
                    <a:tint val="75000"/>
                  </a:schemeClr>
                </a:solidFill>
              </a:defRPr>
            </a:lvl1pPr>
          </a:lstStyle>
          <a:p>
            <a:fld id="{EFEED43B-98C4-4EC7-80D1-165B094B92B0}" type="datetimeFigureOut">
              <a:rPr lang="es-CO" smtClean="0"/>
              <a:t>31/05/2023</a:t>
            </a:fld>
            <a:endParaRPr lang="es-CO" dirty="0"/>
          </a:p>
        </p:txBody>
      </p:sp>
      <p:sp>
        <p:nvSpPr>
          <p:cNvPr id="5" name="4 Marcador de pie de página"/>
          <p:cNvSpPr>
            <a:spLocks noGrp="1"/>
          </p:cNvSpPr>
          <p:nvPr>
            <p:ph type="ftr" sz="quarter" idx="3"/>
          </p:nvPr>
        </p:nvSpPr>
        <p:spPr>
          <a:xfrm>
            <a:off x="5311684" y="9324124"/>
            <a:ext cx="4923023" cy="535601"/>
          </a:xfrm>
          <a:prstGeom prst="rect">
            <a:avLst/>
          </a:prstGeom>
        </p:spPr>
        <p:txBody>
          <a:bodyPr vert="horz" lIns="146270" tIns="73134" rIns="146270" bIns="73134" rtlCol="0" anchor="ctr"/>
          <a:lstStyle>
            <a:lvl1pPr algn="ctr">
              <a:defRPr sz="1900">
                <a:solidFill>
                  <a:schemeClr val="tx1">
                    <a:tint val="75000"/>
                  </a:schemeClr>
                </a:solidFill>
              </a:defRPr>
            </a:lvl1pPr>
          </a:lstStyle>
          <a:p>
            <a:endParaRPr lang="es-CO" dirty="0"/>
          </a:p>
        </p:txBody>
      </p:sp>
      <p:sp>
        <p:nvSpPr>
          <p:cNvPr id="6" name="5 Marcador de número de diapositiva"/>
          <p:cNvSpPr>
            <a:spLocks noGrp="1"/>
          </p:cNvSpPr>
          <p:nvPr>
            <p:ph type="sldNum" sz="quarter" idx="4"/>
          </p:nvPr>
        </p:nvSpPr>
        <p:spPr>
          <a:xfrm>
            <a:off x="11141578" y="9324124"/>
            <a:ext cx="3627491" cy="535601"/>
          </a:xfrm>
          <a:prstGeom prst="rect">
            <a:avLst/>
          </a:prstGeom>
        </p:spPr>
        <p:txBody>
          <a:bodyPr vert="horz" lIns="146270" tIns="73134" rIns="146270" bIns="73134" rtlCol="0" anchor="ctr"/>
          <a:lstStyle>
            <a:lvl1pPr algn="r">
              <a:defRPr sz="1900">
                <a:solidFill>
                  <a:schemeClr val="tx1">
                    <a:tint val="75000"/>
                  </a:schemeClr>
                </a:solidFill>
              </a:defRPr>
            </a:lvl1pPr>
          </a:lstStyle>
          <a:p>
            <a:fld id="{D8C0089A-DDEF-4F7F-ABFE-81D42DC1AA0A}" type="slidenum">
              <a:rPr lang="es-CO" smtClean="0"/>
              <a:t>‹Nº›</a:t>
            </a:fld>
            <a:endParaRPr lang="es-CO" dirty="0"/>
          </a:p>
        </p:txBody>
      </p:sp>
    </p:spTree>
    <p:extLst>
      <p:ext uri="{BB962C8B-B14F-4D97-AF65-F5344CB8AC3E}">
        <p14:creationId xmlns:p14="http://schemas.microsoft.com/office/powerpoint/2010/main" val="27682484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1462704" rtl="0" eaLnBrk="1" latinLnBrk="0" hangingPunct="1">
        <a:spcBef>
          <a:spcPct val="0"/>
        </a:spcBef>
        <a:buNone/>
        <a:defRPr sz="7000" kern="1200">
          <a:solidFill>
            <a:schemeClr val="tx1"/>
          </a:solidFill>
          <a:latin typeface="+mj-lt"/>
          <a:ea typeface="+mj-ea"/>
          <a:cs typeface="+mj-cs"/>
        </a:defRPr>
      </a:lvl1pPr>
    </p:titleStyle>
    <p:bodyStyle>
      <a:lvl1pPr marL="548514" indent="-548514" algn="l" defTabSz="1462704" rtl="0" eaLnBrk="1" latinLnBrk="0" hangingPunct="1">
        <a:spcBef>
          <a:spcPct val="20000"/>
        </a:spcBef>
        <a:buFont typeface="Arial" panose="020B0604020202020204" pitchFamily="34" charset="0"/>
        <a:buChar char="•"/>
        <a:defRPr sz="5100" kern="1200">
          <a:solidFill>
            <a:schemeClr val="tx1"/>
          </a:solidFill>
          <a:latin typeface="+mn-lt"/>
          <a:ea typeface="+mn-ea"/>
          <a:cs typeface="+mn-cs"/>
        </a:defRPr>
      </a:lvl1pPr>
      <a:lvl2pPr marL="1188445" indent="-457094" algn="l" defTabSz="1462704" rtl="0" eaLnBrk="1" latinLnBrk="0" hangingPunct="1">
        <a:spcBef>
          <a:spcPct val="20000"/>
        </a:spcBef>
        <a:buFont typeface="Arial" panose="020B0604020202020204" pitchFamily="34" charset="0"/>
        <a:buChar char="–"/>
        <a:defRPr sz="4500" kern="1200">
          <a:solidFill>
            <a:schemeClr val="tx1"/>
          </a:solidFill>
          <a:latin typeface="+mn-lt"/>
          <a:ea typeface="+mn-ea"/>
          <a:cs typeface="+mn-cs"/>
        </a:defRPr>
      </a:lvl2pPr>
      <a:lvl3pPr marL="1828378" indent="-365676" algn="l" defTabSz="1462704" rtl="0" eaLnBrk="1" latinLnBrk="0" hangingPunct="1">
        <a:spcBef>
          <a:spcPct val="20000"/>
        </a:spcBef>
        <a:buFont typeface="Arial" panose="020B0604020202020204" pitchFamily="34" charset="0"/>
        <a:buChar char="•"/>
        <a:defRPr sz="3800" kern="1200">
          <a:solidFill>
            <a:schemeClr val="tx1"/>
          </a:solidFill>
          <a:latin typeface="+mn-lt"/>
          <a:ea typeface="+mn-ea"/>
          <a:cs typeface="+mn-cs"/>
        </a:defRPr>
      </a:lvl3pPr>
      <a:lvl4pPr marL="2559731" indent="-365676" algn="l" defTabSz="1462704"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4pPr>
      <a:lvl5pPr marL="3291086" indent="-365676" algn="l" defTabSz="1462704"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5pPr>
      <a:lvl6pPr marL="4022435" indent="-365676" algn="l" defTabSz="1462704"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6pPr>
      <a:lvl7pPr marL="4753785" indent="-365676" algn="l" defTabSz="1462704"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7pPr>
      <a:lvl8pPr marL="5485136" indent="-365676" algn="l" defTabSz="1462704"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8pPr>
      <a:lvl9pPr marL="6216489" indent="-365676" algn="l" defTabSz="1462704"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9pPr>
    </p:bodyStyle>
    <p:otherStyle>
      <a:defPPr>
        <a:defRPr lang="es-CO"/>
      </a:defPPr>
      <a:lvl1pPr marL="0" algn="l" defTabSz="1462704" rtl="0" eaLnBrk="1" latinLnBrk="0" hangingPunct="1">
        <a:defRPr sz="2900" kern="1200">
          <a:solidFill>
            <a:schemeClr val="tx1"/>
          </a:solidFill>
          <a:latin typeface="+mn-lt"/>
          <a:ea typeface="+mn-ea"/>
          <a:cs typeface="+mn-cs"/>
        </a:defRPr>
      </a:lvl1pPr>
      <a:lvl2pPr marL="731351" algn="l" defTabSz="1462704" rtl="0" eaLnBrk="1" latinLnBrk="0" hangingPunct="1">
        <a:defRPr sz="2900" kern="1200">
          <a:solidFill>
            <a:schemeClr val="tx1"/>
          </a:solidFill>
          <a:latin typeface="+mn-lt"/>
          <a:ea typeface="+mn-ea"/>
          <a:cs typeface="+mn-cs"/>
        </a:defRPr>
      </a:lvl2pPr>
      <a:lvl3pPr marL="1462704" algn="l" defTabSz="1462704" rtl="0" eaLnBrk="1" latinLnBrk="0" hangingPunct="1">
        <a:defRPr sz="2900" kern="1200">
          <a:solidFill>
            <a:schemeClr val="tx1"/>
          </a:solidFill>
          <a:latin typeface="+mn-lt"/>
          <a:ea typeface="+mn-ea"/>
          <a:cs typeface="+mn-cs"/>
        </a:defRPr>
      </a:lvl3pPr>
      <a:lvl4pPr marL="2194054" algn="l" defTabSz="1462704" rtl="0" eaLnBrk="1" latinLnBrk="0" hangingPunct="1">
        <a:defRPr sz="2900" kern="1200">
          <a:solidFill>
            <a:schemeClr val="tx1"/>
          </a:solidFill>
          <a:latin typeface="+mn-lt"/>
          <a:ea typeface="+mn-ea"/>
          <a:cs typeface="+mn-cs"/>
        </a:defRPr>
      </a:lvl4pPr>
      <a:lvl5pPr marL="2925408" algn="l" defTabSz="1462704" rtl="0" eaLnBrk="1" latinLnBrk="0" hangingPunct="1">
        <a:defRPr sz="2900" kern="1200">
          <a:solidFill>
            <a:schemeClr val="tx1"/>
          </a:solidFill>
          <a:latin typeface="+mn-lt"/>
          <a:ea typeface="+mn-ea"/>
          <a:cs typeface="+mn-cs"/>
        </a:defRPr>
      </a:lvl5pPr>
      <a:lvl6pPr marL="3656758" algn="l" defTabSz="1462704" rtl="0" eaLnBrk="1" latinLnBrk="0" hangingPunct="1">
        <a:defRPr sz="2900" kern="1200">
          <a:solidFill>
            <a:schemeClr val="tx1"/>
          </a:solidFill>
          <a:latin typeface="+mn-lt"/>
          <a:ea typeface="+mn-ea"/>
          <a:cs typeface="+mn-cs"/>
        </a:defRPr>
      </a:lvl6pPr>
      <a:lvl7pPr marL="4388109" algn="l" defTabSz="1462704" rtl="0" eaLnBrk="1" latinLnBrk="0" hangingPunct="1">
        <a:defRPr sz="2900" kern="1200">
          <a:solidFill>
            <a:schemeClr val="tx1"/>
          </a:solidFill>
          <a:latin typeface="+mn-lt"/>
          <a:ea typeface="+mn-ea"/>
          <a:cs typeface="+mn-cs"/>
        </a:defRPr>
      </a:lvl7pPr>
      <a:lvl8pPr marL="5119462" algn="l" defTabSz="1462704" rtl="0" eaLnBrk="1" latinLnBrk="0" hangingPunct="1">
        <a:defRPr sz="2900" kern="1200">
          <a:solidFill>
            <a:schemeClr val="tx1"/>
          </a:solidFill>
          <a:latin typeface="+mn-lt"/>
          <a:ea typeface="+mn-ea"/>
          <a:cs typeface="+mn-cs"/>
        </a:defRPr>
      </a:lvl8pPr>
      <a:lvl9pPr marL="5850814" algn="l" defTabSz="1462704" rtl="0" eaLnBrk="1" latinLnBrk="0" hangingPunct="1">
        <a:defRPr sz="2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8814" y="535603"/>
            <a:ext cx="13408760" cy="1944467"/>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068814" y="2678006"/>
            <a:ext cx="13408760" cy="6382970"/>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068815" y="9324121"/>
            <a:ext cx="3497937" cy="535602"/>
          </a:xfrm>
          <a:prstGeom prst="rect">
            <a:avLst/>
          </a:prstGeom>
        </p:spPr>
        <p:txBody>
          <a:bodyPr vert="horz" lIns="91440" tIns="45720" rIns="91440" bIns="45720" rtlCol="0" anchor="ctr"/>
          <a:lstStyle>
            <a:lvl1pPr algn="l">
              <a:defRPr sz="1760">
                <a:solidFill>
                  <a:schemeClr val="tx1">
                    <a:tint val="75000"/>
                  </a:schemeClr>
                </a:solidFill>
              </a:defRPr>
            </a:lvl1pPr>
          </a:lstStyle>
          <a:p>
            <a:fld id="{09624451-3B6F-4CD7-BFAE-67138B65E701}" type="datetimeFigureOut">
              <a:rPr lang="es-CO" smtClean="0"/>
              <a:t>31/05/2023</a:t>
            </a:fld>
            <a:endParaRPr lang="es-CO" dirty="0"/>
          </a:p>
        </p:txBody>
      </p:sp>
      <p:sp>
        <p:nvSpPr>
          <p:cNvPr id="5" name="Footer Placeholder 4"/>
          <p:cNvSpPr>
            <a:spLocks noGrp="1"/>
          </p:cNvSpPr>
          <p:nvPr>
            <p:ph type="ftr" sz="quarter" idx="3"/>
          </p:nvPr>
        </p:nvSpPr>
        <p:spPr>
          <a:xfrm>
            <a:off x="5149741" y="9324121"/>
            <a:ext cx="5246906" cy="535602"/>
          </a:xfrm>
          <a:prstGeom prst="rect">
            <a:avLst/>
          </a:prstGeom>
        </p:spPr>
        <p:txBody>
          <a:bodyPr vert="horz" lIns="91440" tIns="45720" rIns="91440" bIns="45720" rtlCol="0" anchor="ctr"/>
          <a:lstStyle>
            <a:lvl1pPr algn="ctr">
              <a:defRPr sz="1760">
                <a:solidFill>
                  <a:schemeClr val="tx1">
                    <a:tint val="75000"/>
                  </a:schemeClr>
                </a:solidFill>
              </a:defRPr>
            </a:lvl1pPr>
          </a:lstStyle>
          <a:p>
            <a:endParaRPr lang="es-CO" dirty="0"/>
          </a:p>
        </p:txBody>
      </p:sp>
      <p:sp>
        <p:nvSpPr>
          <p:cNvPr id="6" name="Slide Number Placeholder 5"/>
          <p:cNvSpPr>
            <a:spLocks noGrp="1"/>
          </p:cNvSpPr>
          <p:nvPr>
            <p:ph type="sldNum" sz="quarter" idx="4"/>
          </p:nvPr>
        </p:nvSpPr>
        <p:spPr>
          <a:xfrm>
            <a:off x="10979638" y="9324121"/>
            <a:ext cx="3497937" cy="535602"/>
          </a:xfrm>
          <a:prstGeom prst="rect">
            <a:avLst/>
          </a:prstGeom>
        </p:spPr>
        <p:txBody>
          <a:bodyPr vert="horz" lIns="91440" tIns="45720" rIns="91440" bIns="45720" rtlCol="0" anchor="ctr"/>
          <a:lstStyle>
            <a:lvl1pPr algn="r">
              <a:defRPr sz="1760">
                <a:solidFill>
                  <a:schemeClr val="tx1">
                    <a:tint val="75000"/>
                  </a:schemeClr>
                </a:solidFill>
              </a:defRPr>
            </a:lvl1pPr>
          </a:lstStyle>
          <a:p>
            <a:fld id="{2B6706F8-933F-4AC3-963B-E8A8F1DD828B}" type="slidenum">
              <a:rPr lang="es-CO" smtClean="0"/>
              <a:t>‹Nº›</a:t>
            </a:fld>
            <a:endParaRPr lang="es-CO" dirty="0"/>
          </a:p>
        </p:txBody>
      </p:sp>
    </p:spTree>
    <p:extLst>
      <p:ext uri="{BB962C8B-B14F-4D97-AF65-F5344CB8AC3E}">
        <p14:creationId xmlns:p14="http://schemas.microsoft.com/office/powerpoint/2010/main" val="297195228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341307" rtl="0" eaLnBrk="1" latinLnBrk="0" hangingPunct="1">
        <a:lnSpc>
          <a:spcPct val="90000"/>
        </a:lnSpc>
        <a:spcBef>
          <a:spcPct val="0"/>
        </a:spcBef>
        <a:buNone/>
        <a:defRPr sz="6455" kern="1200">
          <a:solidFill>
            <a:schemeClr val="tx1"/>
          </a:solidFill>
          <a:latin typeface="+mj-lt"/>
          <a:ea typeface="+mj-ea"/>
          <a:cs typeface="+mj-cs"/>
        </a:defRPr>
      </a:lvl1pPr>
    </p:titleStyle>
    <p:bodyStyle>
      <a:lvl1pPr marL="335327" indent="-335327" algn="l" defTabSz="1341307" rtl="0" eaLnBrk="1" latinLnBrk="0" hangingPunct="1">
        <a:lnSpc>
          <a:spcPct val="90000"/>
        </a:lnSpc>
        <a:spcBef>
          <a:spcPts val="1466"/>
        </a:spcBef>
        <a:buFont typeface="Arial" panose="020B0604020202020204" pitchFamily="34" charset="0"/>
        <a:buChar char="•"/>
        <a:defRPr sz="4108" kern="1200">
          <a:solidFill>
            <a:schemeClr val="tx1"/>
          </a:solidFill>
          <a:latin typeface="+mn-lt"/>
          <a:ea typeface="+mn-ea"/>
          <a:cs typeface="+mn-cs"/>
        </a:defRPr>
      </a:lvl1pPr>
      <a:lvl2pPr marL="1005980" indent="-335327" algn="l" defTabSz="1341307" rtl="0" eaLnBrk="1" latinLnBrk="0" hangingPunct="1">
        <a:lnSpc>
          <a:spcPct val="90000"/>
        </a:lnSpc>
        <a:spcBef>
          <a:spcPts val="734"/>
        </a:spcBef>
        <a:buFont typeface="Arial" panose="020B0604020202020204" pitchFamily="34" charset="0"/>
        <a:buChar char="•"/>
        <a:defRPr sz="3521" kern="1200">
          <a:solidFill>
            <a:schemeClr val="tx1"/>
          </a:solidFill>
          <a:latin typeface="+mn-lt"/>
          <a:ea typeface="+mn-ea"/>
          <a:cs typeface="+mn-cs"/>
        </a:defRPr>
      </a:lvl2pPr>
      <a:lvl3pPr marL="1676632" indent="-335327" algn="l" defTabSz="1341307" rtl="0" eaLnBrk="1" latinLnBrk="0" hangingPunct="1">
        <a:lnSpc>
          <a:spcPct val="90000"/>
        </a:lnSpc>
        <a:spcBef>
          <a:spcPts val="734"/>
        </a:spcBef>
        <a:buFont typeface="Arial" panose="020B0604020202020204" pitchFamily="34" charset="0"/>
        <a:buChar char="•"/>
        <a:defRPr sz="2934" kern="1200">
          <a:solidFill>
            <a:schemeClr val="tx1"/>
          </a:solidFill>
          <a:latin typeface="+mn-lt"/>
          <a:ea typeface="+mn-ea"/>
          <a:cs typeface="+mn-cs"/>
        </a:defRPr>
      </a:lvl3pPr>
      <a:lvl4pPr marL="2347285" indent="-335327" algn="l" defTabSz="1341307" rtl="0" eaLnBrk="1" latinLnBrk="0" hangingPunct="1">
        <a:lnSpc>
          <a:spcPct val="90000"/>
        </a:lnSpc>
        <a:spcBef>
          <a:spcPts val="734"/>
        </a:spcBef>
        <a:buFont typeface="Arial" panose="020B0604020202020204" pitchFamily="34" charset="0"/>
        <a:buChar char="•"/>
        <a:defRPr sz="2640" kern="1200">
          <a:solidFill>
            <a:schemeClr val="tx1"/>
          </a:solidFill>
          <a:latin typeface="+mn-lt"/>
          <a:ea typeface="+mn-ea"/>
          <a:cs typeface="+mn-cs"/>
        </a:defRPr>
      </a:lvl4pPr>
      <a:lvl5pPr marL="3017939" indent="-335327" algn="l" defTabSz="1341307" rtl="0" eaLnBrk="1" latinLnBrk="0" hangingPunct="1">
        <a:lnSpc>
          <a:spcPct val="90000"/>
        </a:lnSpc>
        <a:spcBef>
          <a:spcPts val="734"/>
        </a:spcBef>
        <a:buFont typeface="Arial" panose="020B0604020202020204" pitchFamily="34" charset="0"/>
        <a:buChar char="•"/>
        <a:defRPr sz="2640" kern="1200">
          <a:solidFill>
            <a:schemeClr val="tx1"/>
          </a:solidFill>
          <a:latin typeface="+mn-lt"/>
          <a:ea typeface="+mn-ea"/>
          <a:cs typeface="+mn-cs"/>
        </a:defRPr>
      </a:lvl5pPr>
      <a:lvl6pPr marL="3688592" indent="-335327" algn="l" defTabSz="1341307" rtl="0" eaLnBrk="1" latinLnBrk="0" hangingPunct="1">
        <a:lnSpc>
          <a:spcPct val="90000"/>
        </a:lnSpc>
        <a:spcBef>
          <a:spcPts val="734"/>
        </a:spcBef>
        <a:buFont typeface="Arial" panose="020B0604020202020204" pitchFamily="34" charset="0"/>
        <a:buChar char="•"/>
        <a:defRPr sz="2640" kern="1200">
          <a:solidFill>
            <a:schemeClr val="tx1"/>
          </a:solidFill>
          <a:latin typeface="+mn-lt"/>
          <a:ea typeface="+mn-ea"/>
          <a:cs typeface="+mn-cs"/>
        </a:defRPr>
      </a:lvl6pPr>
      <a:lvl7pPr marL="4359245" indent="-335327" algn="l" defTabSz="1341307" rtl="0" eaLnBrk="1" latinLnBrk="0" hangingPunct="1">
        <a:lnSpc>
          <a:spcPct val="90000"/>
        </a:lnSpc>
        <a:spcBef>
          <a:spcPts val="734"/>
        </a:spcBef>
        <a:buFont typeface="Arial" panose="020B0604020202020204" pitchFamily="34" charset="0"/>
        <a:buChar char="•"/>
        <a:defRPr sz="2640" kern="1200">
          <a:solidFill>
            <a:schemeClr val="tx1"/>
          </a:solidFill>
          <a:latin typeface="+mn-lt"/>
          <a:ea typeface="+mn-ea"/>
          <a:cs typeface="+mn-cs"/>
        </a:defRPr>
      </a:lvl7pPr>
      <a:lvl8pPr marL="5029899" indent="-335327" algn="l" defTabSz="1341307" rtl="0" eaLnBrk="1" latinLnBrk="0" hangingPunct="1">
        <a:lnSpc>
          <a:spcPct val="90000"/>
        </a:lnSpc>
        <a:spcBef>
          <a:spcPts val="734"/>
        </a:spcBef>
        <a:buFont typeface="Arial" panose="020B0604020202020204" pitchFamily="34" charset="0"/>
        <a:buChar char="•"/>
        <a:defRPr sz="2640" kern="1200">
          <a:solidFill>
            <a:schemeClr val="tx1"/>
          </a:solidFill>
          <a:latin typeface="+mn-lt"/>
          <a:ea typeface="+mn-ea"/>
          <a:cs typeface="+mn-cs"/>
        </a:defRPr>
      </a:lvl8pPr>
      <a:lvl9pPr marL="5700551" indent="-335327" algn="l" defTabSz="1341307" rtl="0" eaLnBrk="1" latinLnBrk="0" hangingPunct="1">
        <a:lnSpc>
          <a:spcPct val="90000"/>
        </a:lnSpc>
        <a:spcBef>
          <a:spcPts val="734"/>
        </a:spcBef>
        <a:buFont typeface="Arial" panose="020B0604020202020204" pitchFamily="34" charset="0"/>
        <a:buChar char="•"/>
        <a:defRPr sz="2640" kern="1200">
          <a:solidFill>
            <a:schemeClr val="tx1"/>
          </a:solidFill>
          <a:latin typeface="+mn-lt"/>
          <a:ea typeface="+mn-ea"/>
          <a:cs typeface="+mn-cs"/>
        </a:defRPr>
      </a:lvl9pPr>
    </p:bodyStyle>
    <p:otherStyle>
      <a:defPPr>
        <a:defRPr lang="en-US"/>
      </a:defPPr>
      <a:lvl1pPr marL="0" algn="l" defTabSz="1341307" rtl="0" eaLnBrk="1" latinLnBrk="0" hangingPunct="1">
        <a:defRPr sz="2640" kern="1200">
          <a:solidFill>
            <a:schemeClr val="tx1"/>
          </a:solidFill>
          <a:latin typeface="+mn-lt"/>
          <a:ea typeface="+mn-ea"/>
          <a:cs typeface="+mn-cs"/>
        </a:defRPr>
      </a:lvl1pPr>
      <a:lvl2pPr marL="670653" algn="l" defTabSz="1341307" rtl="0" eaLnBrk="1" latinLnBrk="0" hangingPunct="1">
        <a:defRPr sz="2640" kern="1200">
          <a:solidFill>
            <a:schemeClr val="tx1"/>
          </a:solidFill>
          <a:latin typeface="+mn-lt"/>
          <a:ea typeface="+mn-ea"/>
          <a:cs typeface="+mn-cs"/>
        </a:defRPr>
      </a:lvl2pPr>
      <a:lvl3pPr marL="1341307" algn="l" defTabSz="1341307" rtl="0" eaLnBrk="1" latinLnBrk="0" hangingPunct="1">
        <a:defRPr sz="2640" kern="1200">
          <a:solidFill>
            <a:schemeClr val="tx1"/>
          </a:solidFill>
          <a:latin typeface="+mn-lt"/>
          <a:ea typeface="+mn-ea"/>
          <a:cs typeface="+mn-cs"/>
        </a:defRPr>
      </a:lvl3pPr>
      <a:lvl4pPr marL="2011959" algn="l" defTabSz="1341307" rtl="0" eaLnBrk="1" latinLnBrk="0" hangingPunct="1">
        <a:defRPr sz="2640" kern="1200">
          <a:solidFill>
            <a:schemeClr val="tx1"/>
          </a:solidFill>
          <a:latin typeface="+mn-lt"/>
          <a:ea typeface="+mn-ea"/>
          <a:cs typeface="+mn-cs"/>
        </a:defRPr>
      </a:lvl4pPr>
      <a:lvl5pPr marL="2682612" algn="l" defTabSz="1341307" rtl="0" eaLnBrk="1" latinLnBrk="0" hangingPunct="1">
        <a:defRPr sz="2640" kern="1200">
          <a:solidFill>
            <a:schemeClr val="tx1"/>
          </a:solidFill>
          <a:latin typeface="+mn-lt"/>
          <a:ea typeface="+mn-ea"/>
          <a:cs typeface="+mn-cs"/>
        </a:defRPr>
      </a:lvl5pPr>
      <a:lvl6pPr marL="3353265" algn="l" defTabSz="1341307" rtl="0" eaLnBrk="1" latinLnBrk="0" hangingPunct="1">
        <a:defRPr sz="2640" kern="1200">
          <a:solidFill>
            <a:schemeClr val="tx1"/>
          </a:solidFill>
          <a:latin typeface="+mn-lt"/>
          <a:ea typeface="+mn-ea"/>
          <a:cs typeface="+mn-cs"/>
        </a:defRPr>
      </a:lvl6pPr>
      <a:lvl7pPr marL="4023919" algn="l" defTabSz="1341307" rtl="0" eaLnBrk="1" latinLnBrk="0" hangingPunct="1">
        <a:defRPr sz="2640" kern="1200">
          <a:solidFill>
            <a:schemeClr val="tx1"/>
          </a:solidFill>
          <a:latin typeface="+mn-lt"/>
          <a:ea typeface="+mn-ea"/>
          <a:cs typeface="+mn-cs"/>
        </a:defRPr>
      </a:lvl7pPr>
      <a:lvl8pPr marL="4694572" algn="l" defTabSz="1341307" rtl="0" eaLnBrk="1" latinLnBrk="0" hangingPunct="1">
        <a:defRPr sz="2640" kern="1200">
          <a:solidFill>
            <a:schemeClr val="tx1"/>
          </a:solidFill>
          <a:latin typeface="+mn-lt"/>
          <a:ea typeface="+mn-ea"/>
          <a:cs typeface="+mn-cs"/>
        </a:defRPr>
      </a:lvl8pPr>
      <a:lvl9pPr marL="5365224" algn="l" defTabSz="1341307" rtl="0" eaLnBrk="1" latinLnBrk="0" hangingPunct="1">
        <a:defRPr sz="2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4.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4.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4.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image" Target="../media/image25.jfif"/><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6.png"/><Relationship Id="rId1" Type="http://schemas.openxmlformats.org/officeDocument/2006/relationships/slideLayout" Target="../slideLayouts/slideLayout13.xml"/><Relationship Id="rId4" Type="http://schemas.openxmlformats.org/officeDocument/2006/relationships/image" Target="../media/image6.sv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34.jfif"/><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35.jfif"/><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8" Type="http://schemas.openxmlformats.org/officeDocument/2006/relationships/slide" Target="slide8.xm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png"/><Relationship Id="rId1" Type="http://schemas.openxmlformats.org/officeDocument/2006/relationships/slideLayout" Target="../slideLayouts/slideLayout1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7.jfif"/><Relationship Id="rId2" Type="http://schemas.openxmlformats.org/officeDocument/2006/relationships/image" Target="../media/image36.jfif"/><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8.jpg"/><Relationship Id="rId1" Type="http://schemas.openxmlformats.org/officeDocument/2006/relationships/slideLayout" Target="../slideLayouts/slideLayout13.xml"/><Relationship Id="rId4" Type="http://schemas.openxmlformats.org/officeDocument/2006/relationships/image" Target="../media/image6.svg"/></Relationships>
</file>

<file path=ppt/slides/_rels/slide3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2.emf"/><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7.xml"/></Relationships>
</file>

<file path=ppt/slides/_rels/slide4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3.xml"/><Relationship Id="rId4" Type="http://schemas.openxmlformats.org/officeDocument/2006/relationships/image" Target="../media/image6.sv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xml"/><Relationship Id="rId4" Type="http://schemas.openxmlformats.org/officeDocument/2006/relationships/image" Target="../media/image9.svg"/></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11.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bomberosbogota.gov.co/" TargetMode="External"/><Relationship Id="rId1" Type="http://schemas.openxmlformats.org/officeDocument/2006/relationships/slideLayout" Target="../slideLayouts/slideLayout24.xml"/><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Portada de Imagen" title="Portada de Imagen "/>
          <p:cNvPicPr>
            <a:picLocks noChangeAspect="1"/>
          </p:cNvPicPr>
          <p:nvPr/>
        </p:nvPicPr>
        <p:blipFill>
          <a:blip r:embed="rId2"/>
          <a:stretch>
            <a:fillRect/>
          </a:stretch>
        </p:blipFill>
        <p:spPr>
          <a:xfrm>
            <a:off x="1" y="-88938"/>
            <a:ext cx="15459456" cy="10180618"/>
          </a:xfrm>
          <a:prstGeom prst="rect">
            <a:avLst/>
          </a:prstGeom>
        </p:spPr>
      </p:pic>
      <p:sp>
        <p:nvSpPr>
          <p:cNvPr id="6" name="1 Título">
            <a:extLst>
              <a:ext uri="{FF2B5EF4-FFF2-40B4-BE49-F238E27FC236}">
                <a16:creationId xmlns:a16="http://schemas.microsoft.com/office/drawing/2014/main" id="{2D4F513F-D350-4E80-ADDB-BD555D0BC27F}"/>
              </a:ext>
            </a:extLst>
          </p:cNvPr>
          <p:cNvSpPr txBox="1">
            <a:spLocks noGrp="1"/>
          </p:cNvSpPr>
          <p:nvPr>
            <p:ph type="title" idx="4294967295"/>
          </p:nvPr>
        </p:nvSpPr>
        <p:spPr>
          <a:xfrm>
            <a:off x="6013199" y="3625415"/>
            <a:ext cx="9041133" cy="2445179"/>
          </a:xfrm>
          <a:prstGeom prst="rect">
            <a:avLst/>
          </a:prstGeom>
          <a:noFill/>
          <a:ln>
            <a:noFill/>
            <a:prstDash/>
          </a:ln>
          <a:effectLst/>
        </p:spPr>
        <p:txBody>
          <a:bodyPr rot="0" spcFirstLastPara="0" vertOverflow="overflow" horzOverflow="overflow" vert="horz" wrap="square" lIns="121144" tIns="60571" rIns="121144" bIns="60571" numCol="1" spcCol="0" rtlCol="0" fromWordArt="0" anchor="ctr" anchorCtr="0" forceAA="0" compatLnSpc="1">
            <a:prstTxWarp prst="textNoShape">
              <a:avLst/>
            </a:prstTxWarp>
            <a:noAutofit/>
          </a:bodyPr>
          <a:lstStyle>
            <a:lvl1pPr algn="ctr" defTabSz="1462704" rtl="0" eaLnBrk="1" latinLnBrk="0" hangingPunct="1">
              <a:spcBef>
                <a:spcPct val="0"/>
              </a:spcBef>
              <a:buNone/>
              <a:defRPr sz="7000" kern="1200">
                <a:solidFill>
                  <a:schemeClr val="tx1"/>
                </a:solidFill>
                <a:latin typeface="+mj-lt"/>
                <a:ea typeface="+mj-ea"/>
                <a:cs typeface="+mj-cs"/>
              </a:defRPr>
            </a:lvl1pPr>
          </a:lstStyle>
          <a:p>
            <a:pPr algn="r" defTabSz="1777039">
              <a:lnSpc>
                <a:spcPts val="3810"/>
              </a:lnSpc>
              <a:defRPr/>
            </a:pPr>
            <a:r>
              <a:rPr lang="es-MX" sz="4400" b="1" dirty="0">
                <a:solidFill>
                  <a:schemeClr val="tx1">
                    <a:lumMod val="75000"/>
                    <a:lumOff val="25000"/>
                  </a:schemeClr>
                </a:solidFill>
                <a:latin typeface="Arial Narrow" panose="020B0606020202030204" pitchFamily="34" charset="0"/>
              </a:rPr>
              <a:t>Cuarto informe de seguimiento a la planeación institucional- Corte a 31 de Diciembre</a:t>
            </a:r>
          </a:p>
          <a:p>
            <a:pPr algn="r" defTabSz="1777039">
              <a:lnSpc>
                <a:spcPts val="3810"/>
              </a:lnSpc>
              <a:defRPr/>
            </a:pPr>
            <a:endParaRPr lang="es-MX" sz="4472" b="1" dirty="0">
              <a:solidFill>
                <a:schemeClr val="tx1">
                  <a:lumMod val="75000"/>
                  <a:lumOff val="25000"/>
                </a:schemeClr>
              </a:solidFill>
              <a:latin typeface="Impact" panose="020B0806030902050204" pitchFamily="34" charset="0"/>
            </a:endParaRPr>
          </a:p>
          <a:p>
            <a:pPr algn="r" defTabSz="1777039">
              <a:lnSpc>
                <a:spcPts val="3810"/>
              </a:lnSpc>
              <a:defRPr/>
            </a:pPr>
            <a:endParaRPr lang="es-CO" sz="4472" b="1" dirty="0">
              <a:solidFill>
                <a:schemeClr val="tx1">
                  <a:lumMod val="75000"/>
                  <a:lumOff val="25000"/>
                </a:schemeClr>
              </a:solidFill>
              <a:latin typeface="Museo Sans Condensed" panose="02000000000000000000" pitchFamily="2" charset="0"/>
            </a:endParaRPr>
          </a:p>
          <a:p>
            <a:pPr algn="r" defTabSz="1777039">
              <a:lnSpc>
                <a:spcPts val="3810"/>
              </a:lnSpc>
              <a:defRPr/>
            </a:pPr>
            <a:r>
              <a:rPr lang="es-CO" sz="5963" b="1" dirty="0">
                <a:solidFill>
                  <a:schemeClr val="tx1">
                    <a:lumMod val="75000"/>
                    <a:lumOff val="25000"/>
                  </a:schemeClr>
                </a:solidFill>
                <a:latin typeface="Aharoni" pitchFamily="2" charset="-79"/>
                <a:cs typeface="Aharoni" pitchFamily="2" charset="-79"/>
              </a:rPr>
              <a:t>                  </a:t>
            </a:r>
            <a:endParaRPr lang="es-CO" sz="4969" b="1" dirty="0">
              <a:solidFill>
                <a:schemeClr val="tx1">
                  <a:lumMod val="75000"/>
                  <a:lumOff val="25000"/>
                </a:schemeClr>
              </a:solidFill>
              <a:latin typeface="Aharoni" pitchFamily="2" charset="-79"/>
              <a:cs typeface="Aharoni" pitchFamily="2" charset="-79"/>
            </a:endParaRPr>
          </a:p>
        </p:txBody>
      </p:sp>
      <p:sp>
        <p:nvSpPr>
          <p:cNvPr id="3" name="Rectángulo 2">
            <a:extLst>
              <a:ext uri="{FF2B5EF4-FFF2-40B4-BE49-F238E27FC236}">
                <a16:creationId xmlns:a16="http://schemas.microsoft.com/office/drawing/2014/main" id="{D7A0A7D7-B1DE-4D43-806D-1A71C7B244C7}"/>
              </a:ext>
            </a:extLst>
          </p:cNvPr>
          <p:cNvSpPr/>
          <p:nvPr/>
        </p:nvSpPr>
        <p:spPr>
          <a:xfrm>
            <a:off x="5872680" y="7450315"/>
            <a:ext cx="7744843" cy="914609"/>
          </a:xfrm>
          <a:prstGeom prst="rect">
            <a:avLst/>
          </a:prstGeom>
        </p:spPr>
        <p:txBody>
          <a:bodyPr wrap="square">
            <a:spAutoFit/>
          </a:bodyPr>
          <a:lstStyle/>
          <a:p>
            <a:r>
              <a:rPr lang="es-CO" sz="1336" dirty="0">
                <a:latin typeface="Arial Narrow" panose="020B0606020202030204" pitchFamily="34" charset="0"/>
              </a:rPr>
              <a:t>Elaboró Laura Daniela Ramírez – Contratista OAP </a:t>
            </a:r>
            <a:br>
              <a:rPr lang="es-CO" sz="1336" dirty="0">
                <a:latin typeface="Arial Narrow" panose="020B0606020202030204" pitchFamily="34" charset="0"/>
              </a:rPr>
            </a:br>
            <a:r>
              <a:rPr lang="es-CO" sz="1336" dirty="0">
                <a:latin typeface="Arial Narrow" panose="020B0606020202030204" pitchFamily="34" charset="0"/>
              </a:rPr>
              <a:t>Cristian Camilo Suarez Herrera  – Contratista OAP</a:t>
            </a:r>
            <a:br>
              <a:rPr lang="es-CO" sz="1336" dirty="0">
                <a:latin typeface="Arial Narrow" panose="020B0606020202030204" pitchFamily="34" charset="0"/>
              </a:rPr>
            </a:br>
            <a:r>
              <a:rPr lang="es-CO" sz="1336" dirty="0">
                <a:latin typeface="Arial Narrow" panose="020B0606020202030204" pitchFamily="34" charset="0"/>
              </a:rPr>
              <a:t>Revisó: Ingrid Johana Maldonado – Contratista OAP </a:t>
            </a:r>
            <a:br>
              <a:rPr lang="es-CO" sz="1336" dirty="0">
                <a:latin typeface="Arial Narrow" panose="020B0606020202030204" pitchFamily="34" charset="0"/>
              </a:rPr>
            </a:br>
            <a:r>
              <a:rPr lang="es-CO" sz="1336" dirty="0">
                <a:latin typeface="Arial Narrow" panose="020B0606020202030204" pitchFamily="34" charset="0"/>
              </a:rPr>
              <a:t>Aprobó: Hernando Ibagué Rodríguez–Jefe Oficina Asesora de Planeación (E)</a:t>
            </a:r>
          </a:p>
        </p:txBody>
      </p:sp>
      <p:sp>
        <p:nvSpPr>
          <p:cNvPr id="4" name="CuadroTexto 3">
            <a:extLst>
              <a:ext uri="{FF2B5EF4-FFF2-40B4-BE49-F238E27FC236}">
                <a16:creationId xmlns:a16="http://schemas.microsoft.com/office/drawing/2014/main" id="{263E8834-8195-45EF-A5F5-E2F04CC4BD00}"/>
              </a:ext>
            </a:extLst>
          </p:cNvPr>
          <p:cNvSpPr txBox="1"/>
          <p:nvPr/>
        </p:nvSpPr>
        <p:spPr>
          <a:xfrm>
            <a:off x="5872680" y="5562314"/>
            <a:ext cx="4043344" cy="1999330"/>
          </a:xfrm>
          <a:prstGeom prst="rect">
            <a:avLst/>
          </a:prstGeom>
          <a:noFill/>
        </p:spPr>
        <p:txBody>
          <a:bodyPr wrap="square" rtlCol="0">
            <a:spAutoFit/>
          </a:bodyPr>
          <a:lstStyle/>
          <a:p>
            <a:r>
              <a:rPr lang="es-CO" sz="1701" dirty="0">
                <a:latin typeface="Arial Narrow" panose="020B0606020202030204" pitchFamily="34" charset="0"/>
              </a:rPr>
              <a:t>Plan Estratégico Institucional </a:t>
            </a:r>
            <a:br>
              <a:rPr lang="es-CO" sz="1701" dirty="0">
                <a:latin typeface="Arial Narrow" panose="020B0606020202030204" pitchFamily="34" charset="0"/>
              </a:rPr>
            </a:br>
            <a:r>
              <a:rPr lang="es-CO" sz="1701" dirty="0">
                <a:latin typeface="Arial Narrow" panose="020B0606020202030204" pitchFamily="34" charset="0"/>
              </a:rPr>
              <a:t>Plan de Acción</a:t>
            </a:r>
            <a:br>
              <a:rPr lang="es-CO" sz="1701" dirty="0">
                <a:latin typeface="Arial Narrow" panose="020B0606020202030204" pitchFamily="34" charset="0"/>
              </a:rPr>
            </a:br>
            <a:r>
              <a:rPr lang="es-CO" sz="1701" dirty="0">
                <a:latin typeface="Arial Narrow" panose="020B0606020202030204" pitchFamily="34" charset="0"/>
              </a:rPr>
              <a:t>Indicadores </a:t>
            </a:r>
            <a:br>
              <a:rPr lang="es-CO" sz="1701" dirty="0">
                <a:latin typeface="Arial Narrow" panose="020B0606020202030204" pitchFamily="34" charset="0"/>
              </a:rPr>
            </a:br>
            <a:r>
              <a:rPr lang="es-CO" sz="1701" dirty="0">
                <a:latin typeface="Arial Narrow" panose="020B0606020202030204" pitchFamily="34" charset="0"/>
              </a:rPr>
              <a:t>Planes Institucionales </a:t>
            </a:r>
            <a:br>
              <a:rPr lang="es-CO" sz="1701" dirty="0">
                <a:latin typeface="Arial Narrow" panose="020B0606020202030204" pitchFamily="34" charset="0"/>
              </a:rPr>
            </a:br>
            <a:r>
              <a:rPr lang="es-CO" sz="1701" dirty="0">
                <a:latin typeface="Arial Narrow" panose="020B0606020202030204" pitchFamily="34" charset="0"/>
              </a:rPr>
              <a:t>Implementación MIPG</a:t>
            </a:r>
          </a:p>
          <a:p>
            <a:r>
              <a:rPr lang="es-CO" sz="1701" dirty="0">
                <a:latin typeface="Arial Narrow" panose="020B0606020202030204" pitchFamily="34" charset="0"/>
              </a:rPr>
              <a:t>Ejecución Proyectos de Inversión </a:t>
            </a:r>
            <a:br>
              <a:rPr lang="es-CO" sz="2187" dirty="0"/>
            </a:br>
            <a:endParaRPr lang="es-CO" sz="2187" dirty="0"/>
          </a:p>
        </p:txBody>
      </p:sp>
      <p:sp>
        <p:nvSpPr>
          <p:cNvPr id="7" name="CuadroTexto 6">
            <a:extLst>
              <a:ext uri="{FF2B5EF4-FFF2-40B4-BE49-F238E27FC236}">
                <a16:creationId xmlns:a16="http://schemas.microsoft.com/office/drawing/2014/main" id="{98B0A21A-6A88-4336-9C75-ED62C6DEC3F7}"/>
              </a:ext>
            </a:extLst>
          </p:cNvPr>
          <p:cNvSpPr txBox="1"/>
          <p:nvPr/>
        </p:nvSpPr>
        <p:spPr>
          <a:xfrm>
            <a:off x="11407584" y="5796513"/>
            <a:ext cx="3821893" cy="765466"/>
          </a:xfrm>
          <a:prstGeom prst="rect">
            <a:avLst/>
          </a:prstGeom>
          <a:noFill/>
        </p:spPr>
        <p:txBody>
          <a:bodyPr wrap="square">
            <a:spAutoFit/>
          </a:bodyPr>
          <a:lstStyle/>
          <a:p>
            <a:r>
              <a:rPr lang="es-CO" sz="2187" dirty="0">
                <a:latin typeface="Arial Narrow" panose="020B0606020202030204" pitchFamily="34" charset="0"/>
              </a:rPr>
              <a:t>Oficina Asesora de Planeación</a:t>
            </a:r>
          </a:p>
          <a:p>
            <a:r>
              <a:rPr lang="es-CO" sz="2187" dirty="0">
                <a:latin typeface="Arial Narrow" panose="020B0606020202030204" pitchFamily="34" charset="0"/>
              </a:rPr>
              <a:t>2023, Febrero</a:t>
            </a:r>
          </a:p>
        </p:txBody>
      </p:sp>
    </p:spTree>
    <p:extLst>
      <p:ext uri="{BB962C8B-B14F-4D97-AF65-F5344CB8AC3E}">
        <p14:creationId xmlns:p14="http://schemas.microsoft.com/office/powerpoint/2010/main" val="18661830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AA20C9BE-0082-C517-FE8E-769ACAA0464B}"/>
              </a:ext>
            </a:extLst>
          </p:cNvPr>
          <p:cNvSpPr txBox="1">
            <a:spLocks/>
          </p:cNvSpPr>
          <p:nvPr/>
        </p:nvSpPr>
        <p:spPr>
          <a:xfrm>
            <a:off x="5229736" y="490700"/>
            <a:ext cx="12609499" cy="785310"/>
          </a:xfrm>
          <a:prstGeom prst="rect">
            <a:avLst/>
          </a:prstGeom>
          <a:noFill/>
          <a:ln>
            <a:noFill/>
            <a:prstDash/>
          </a:ln>
          <a:effectLst/>
        </p:spPr>
        <p:txBody>
          <a:bodyPr rot="0" spcFirstLastPara="0" vertOverflow="overflow" horzOverflow="overflow" vert="horz" wrap="square" lIns="111092" tIns="55546" rIns="111092" bIns="55546" numCol="1" spcCol="0" rtlCol="0" fromWordArt="0" anchor="t" anchorCtr="0" forceAA="0" compatLnSpc="1">
            <a:prstTxWarp prst="textNoShape">
              <a:avLst/>
            </a:prstTxWarp>
            <a:spAutoFit/>
          </a:bodyPr>
          <a:lstStyle>
            <a:lvl1pPr algn="l" defTabSz="1341307" rtl="0" eaLnBrk="1" latinLnBrk="0" hangingPunct="1">
              <a:lnSpc>
                <a:spcPct val="90000"/>
              </a:lnSpc>
              <a:spcBef>
                <a:spcPct val="0"/>
              </a:spcBef>
              <a:buNone/>
              <a:defRPr sz="6455" kern="1200">
                <a:solidFill>
                  <a:schemeClr val="tx1"/>
                </a:solidFill>
                <a:latin typeface="+mj-lt"/>
                <a:ea typeface="+mj-ea"/>
                <a:cs typeface="+mj-cs"/>
              </a:defRPr>
            </a:lvl1pPr>
          </a:lstStyle>
          <a:p>
            <a:pPr algn="ctr" defTabSz="555452">
              <a:lnSpc>
                <a:spcPct val="100000"/>
              </a:lnSpc>
              <a:spcBef>
                <a:spcPts val="0"/>
              </a:spcBef>
              <a:defRPr/>
            </a:pPr>
            <a:r>
              <a:rPr lang="es-ES" sz="4374" b="1" dirty="0">
                <a:solidFill>
                  <a:srgbClr val="C00000"/>
                </a:solidFill>
                <a:effectLst>
                  <a:outerShdw blurRad="38100" dist="38100" dir="2700000" algn="tl">
                    <a:srgbClr val="000000">
                      <a:alpha val="43137"/>
                    </a:srgbClr>
                  </a:outerShdw>
                </a:effectLst>
                <a:latin typeface="Impact" panose="020B0806030902050204" pitchFamily="34" charset="0"/>
                <a:ea typeface="+mn-ea"/>
                <a:cs typeface="+mn-cs"/>
              </a:rPr>
              <a:t>Plan Estratégico Institucional   </a:t>
            </a:r>
            <a:endParaRPr lang="es-CO" sz="4374" b="1" dirty="0">
              <a:solidFill>
                <a:srgbClr val="C00000"/>
              </a:solidFill>
              <a:effectLst>
                <a:outerShdw blurRad="38100" dist="38100" dir="2700000" algn="tl">
                  <a:srgbClr val="000000">
                    <a:alpha val="43137"/>
                  </a:srgbClr>
                </a:outerShdw>
              </a:effectLst>
              <a:latin typeface="Impact" panose="020B0806030902050204" pitchFamily="34" charset="0"/>
              <a:ea typeface="+mn-ea"/>
              <a:cs typeface="+mn-cs"/>
            </a:endParaRPr>
          </a:p>
        </p:txBody>
      </p:sp>
      <p:sp>
        <p:nvSpPr>
          <p:cNvPr id="12" name="Título 11">
            <a:extLst>
              <a:ext uri="{FF2B5EF4-FFF2-40B4-BE49-F238E27FC236}">
                <a16:creationId xmlns:a16="http://schemas.microsoft.com/office/drawing/2014/main" id="{60F01E6F-C070-8A90-738D-AE7F5B9F0ACA}"/>
              </a:ext>
            </a:extLst>
          </p:cNvPr>
          <p:cNvSpPr>
            <a:spLocks noGrp="1"/>
          </p:cNvSpPr>
          <p:nvPr>
            <p:ph type="title" idx="4294967295"/>
          </p:nvPr>
        </p:nvSpPr>
        <p:spPr>
          <a:xfrm>
            <a:off x="7023478" y="-65067"/>
            <a:ext cx="9098901" cy="830997"/>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1462704" rtl="0" eaLnBrk="1" fontAlgn="auto" latinLnBrk="0" hangingPunct="1">
              <a:lnSpc>
                <a:spcPct val="100000"/>
              </a:lnSpc>
              <a:spcBef>
                <a:spcPts val="0"/>
              </a:spcBef>
              <a:spcAft>
                <a:spcPts val="0"/>
              </a:spcAft>
              <a:buClrTx/>
              <a:buSzTx/>
              <a:buFontTx/>
              <a:buNone/>
              <a:tabLst/>
              <a:defRPr/>
            </a:pPr>
            <a:r>
              <a:rPr kumimoji="0" lang="es-MX" sz="4800" b="0" i="0" u="none" strike="noStrike" kern="1200" cap="none" spc="0" normalizeH="0" baseline="0" noProof="0" dirty="0">
                <a:ln>
                  <a:noFill/>
                </a:ln>
                <a:solidFill>
                  <a:prstClr val="white">
                    <a:lumMod val="50000"/>
                  </a:prstClr>
                </a:solidFill>
                <a:effectLst/>
                <a:uLnTx/>
                <a:uFillTx/>
                <a:latin typeface="Calibri"/>
                <a:ea typeface="+mn-ea"/>
                <a:cs typeface="+mn-cs"/>
              </a:rPr>
              <a:t>Tabla. # 2 Indicadores de Impacto    </a:t>
            </a:r>
            <a:endParaRPr kumimoji="0" lang="es-MX" sz="4500" b="0" i="0" u="none" strike="noStrike" kern="1200" cap="none" spc="0" normalizeH="0" baseline="0" noProof="0" dirty="0">
              <a:ln>
                <a:noFill/>
              </a:ln>
              <a:solidFill>
                <a:prstClr val="white">
                  <a:lumMod val="50000"/>
                </a:prstClr>
              </a:solidFill>
              <a:effectLst/>
              <a:uLnTx/>
              <a:uFillTx/>
              <a:latin typeface="Calibri"/>
              <a:ea typeface="+mn-ea"/>
              <a:cs typeface="+mn-cs"/>
            </a:endParaRPr>
          </a:p>
        </p:txBody>
      </p:sp>
      <p:sp>
        <p:nvSpPr>
          <p:cNvPr id="18" name="Rectángulo 17">
            <a:extLst>
              <a:ext uri="{FF2B5EF4-FFF2-40B4-BE49-F238E27FC236}">
                <a16:creationId xmlns:a16="http://schemas.microsoft.com/office/drawing/2014/main" id="{94002710-A791-3BCA-BB3E-38816068A223}"/>
              </a:ext>
            </a:extLst>
          </p:cNvPr>
          <p:cNvSpPr/>
          <p:nvPr/>
        </p:nvSpPr>
        <p:spPr>
          <a:xfrm>
            <a:off x="466293" y="1020130"/>
            <a:ext cx="3209340" cy="276999"/>
          </a:xfrm>
          <a:prstGeom prst="rect">
            <a:avLst/>
          </a:prstGeom>
        </p:spPr>
        <p:txBody>
          <a:bodyPr wrap="none">
            <a:spAutoFit/>
          </a:bodyPr>
          <a:lstStyle/>
          <a:p>
            <a:r>
              <a:rPr lang="es-CO" sz="1200" b="1" i="1" dirty="0">
                <a:latin typeface="Arial Narrow" panose="020B0606020202030204" pitchFamily="34" charset="0"/>
              </a:rPr>
              <a:t>Continuación Tabla 2, Indicadores de Impacto PEI </a:t>
            </a:r>
          </a:p>
        </p:txBody>
      </p:sp>
      <p:graphicFrame>
        <p:nvGraphicFramePr>
          <p:cNvPr id="13" name="Tabla 12" descr="Tacometros" title="Continuacion tabla de indicadores de impacto PEI ">
            <a:extLst>
              <a:ext uri="{FF2B5EF4-FFF2-40B4-BE49-F238E27FC236}">
                <a16:creationId xmlns:a16="http://schemas.microsoft.com/office/drawing/2014/main" id="{06784C6B-7B68-CE7D-A381-24387E4D5423}"/>
              </a:ext>
            </a:extLst>
          </p:cNvPr>
          <p:cNvGraphicFramePr>
            <a:graphicFrameLocks noGrp="1"/>
          </p:cNvGraphicFramePr>
          <p:nvPr>
            <p:extLst>
              <p:ext uri="{D42A27DB-BD31-4B8C-83A1-F6EECF244321}">
                <p14:modId xmlns:p14="http://schemas.microsoft.com/office/powerpoint/2010/main" val="2861518108"/>
              </p:ext>
            </p:extLst>
          </p:nvPr>
        </p:nvGraphicFramePr>
        <p:xfrm>
          <a:off x="331877" y="1276011"/>
          <a:ext cx="14106019" cy="8246221"/>
        </p:xfrm>
        <a:graphic>
          <a:graphicData uri="http://schemas.openxmlformats.org/drawingml/2006/table">
            <a:tbl>
              <a:tblPr firstRow="1" bandRow="1">
                <a:tableStyleId>{5940675A-B579-460E-94D1-54222C63F5DA}</a:tableStyleId>
              </a:tblPr>
              <a:tblGrid>
                <a:gridCol w="2240760">
                  <a:extLst>
                    <a:ext uri="{9D8B030D-6E8A-4147-A177-3AD203B41FA5}">
                      <a16:colId xmlns:a16="http://schemas.microsoft.com/office/drawing/2014/main" val="20000"/>
                    </a:ext>
                  </a:extLst>
                </a:gridCol>
                <a:gridCol w="2560195">
                  <a:extLst>
                    <a:ext uri="{9D8B030D-6E8A-4147-A177-3AD203B41FA5}">
                      <a16:colId xmlns:a16="http://schemas.microsoft.com/office/drawing/2014/main" val="1673358718"/>
                    </a:ext>
                  </a:extLst>
                </a:gridCol>
                <a:gridCol w="3719712">
                  <a:extLst>
                    <a:ext uri="{9D8B030D-6E8A-4147-A177-3AD203B41FA5}">
                      <a16:colId xmlns:a16="http://schemas.microsoft.com/office/drawing/2014/main" val="20001"/>
                    </a:ext>
                  </a:extLst>
                </a:gridCol>
                <a:gridCol w="5585352">
                  <a:extLst>
                    <a:ext uri="{9D8B030D-6E8A-4147-A177-3AD203B41FA5}">
                      <a16:colId xmlns:a16="http://schemas.microsoft.com/office/drawing/2014/main" val="20002"/>
                    </a:ext>
                  </a:extLst>
                </a:gridCol>
              </a:tblGrid>
              <a:tr h="828878">
                <a:tc>
                  <a:txBody>
                    <a:bodyPr/>
                    <a:lstStyle/>
                    <a:p>
                      <a:pPr algn="ctr"/>
                      <a:r>
                        <a:rPr lang="es-MX" sz="2000" b="1" dirty="0">
                          <a:solidFill>
                            <a:schemeClr val="bg1"/>
                          </a:solidFill>
                          <a:latin typeface="Arial Narrow" panose="020B0606020202030204" pitchFamily="34" charset="0"/>
                        </a:rPr>
                        <a:t>Proyecto Estratégico</a:t>
                      </a:r>
                      <a:endParaRPr lang="es-CO" sz="2000" b="1" dirty="0">
                        <a:solidFill>
                          <a:schemeClr val="bg1"/>
                        </a:solidFill>
                        <a:latin typeface="Arial Narrow" panose="020B0606020202030204" pitchFamily="34" charset="0"/>
                      </a:endParaRPr>
                    </a:p>
                  </a:txBody>
                  <a:tcPr marL="140921" marR="140921" marT="70462" marB="70462" anchor="ctr">
                    <a:solidFill>
                      <a:srgbClr val="C00000"/>
                    </a:solidFill>
                  </a:tcPr>
                </a:tc>
                <a:tc>
                  <a:txBody>
                    <a:bodyPr/>
                    <a:lstStyle/>
                    <a:p>
                      <a:pPr algn="ctr"/>
                      <a:r>
                        <a:rPr lang="es-MX" sz="2000" b="1" dirty="0">
                          <a:solidFill>
                            <a:schemeClr val="bg1"/>
                          </a:solidFill>
                          <a:latin typeface="Arial Narrow" panose="020B0606020202030204" pitchFamily="34" charset="0"/>
                        </a:rPr>
                        <a:t>Responsable (s)</a:t>
                      </a:r>
                      <a:endParaRPr lang="es-CO" sz="2000" b="1" dirty="0">
                        <a:solidFill>
                          <a:schemeClr val="bg1"/>
                        </a:solidFill>
                        <a:latin typeface="Arial Narrow" panose="020B0606020202030204" pitchFamily="34" charset="0"/>
                      </a:endParaRPr>
                    </a:p>
                  </a:txBody>
                  <a:tcPr marL="140921" marR="140921" marT="70462" marB="70462" anchor="ctr">
                    <a:solidFill>
                      <a:srgbClr val="C00000"/>
                    </a:solidFill>
                  </a:tcPr>
                </a:tc>
                <a:tc>
                  <a:txBody>
                    <a:bodyPr/>
                    <a:lstStyle/>
                    <a:p>
                      <a:pPr algn="ctr"/>
                      <a:r>
                        <a:rPr lang="es-CO" sz="2000" b="1" dirty="0">
                          <a:solidFill>
                            <a:schemeClr val="bg1"/>
                          </a:solidFill>
                          <a:latin typeface="Arial Narrow" panose="020B0606020202030204" pitchFamily="34" charset="0"/>
                        </a:rPr>
                        <a:t>Avance </a:t>
                      </a:r>
                    </a:p>
                  </a:txBody>
                  <a:tcPr marL="140921" marR="140921" marT="70462" marB="70462" anchor="ctr">
                    <a:solidFill>
                      <a:srgbClr val="C00000"/>
                    </a:solidFill>
                  </a:tcPr>
                </a:tc>
                <a:tc>
                  <a:txBody>
                    <a:bodyPr/>
                    <a:lstStyle/>
                    <a:p>
                      <a:pPr algn="ctr"/>
                      <a:r>
                        <a:rPr lang="es-CO" sz="2000" b="1" dirty="0">
                          <a:solidFill>
                            <a:schemeClr val="bg1"/>
                          </a:solidFill>
                          <a:latin typeface="Arial Narrow" panose="020B0606020202030204" pitchFamily="34" charset="0"/>
                        </a:rPr>
                        <a:t>Observación </a:t>
                      </a:r>
                    </a:p>
                  </a:txBody>
                  <a:tcPr marL="140921" marR="140921" marT="70462" marB="70462" anchor="ctr">
                    <a:solidFill>
                      <a:srgbClr val="C00000"/>
                    </a:solidFill>
                  </a:tcPr>
                </a:tc>
                <a:extLst>
                  <a:ext uri="{0D108BD9-81ED-4DB2-BD59-A6C34878D82A}">
                    <a16:rowId xmlns:a16="http://schemas.microsoft.com/office/drawing/2014/main" val="10000"/>
                  </a:ext>
                </a:extLst>
              </a:tr>
              <a:tr h="1857511">
                <a:tc>
                  <a:txBody>
                    <a:bodyPr/>
                    <a:lstStyle/>
                    <a:p>
                      <a:pPr algn="just"/>
                      <a:r>
                        <a:rPr lang="es-MX" sz="1100" dirty="0">
                          <a:solidFill>
                            <a:schemeClr val="tx1"/>
                          </a:solidFill>
                          <a:latin typeface="Arial Narrow" panose="020B0606020202030204" pitchFamily="34" charset="0"/>
                        </a:rPr>
                        <a:t>Implementar  un programa de renovación de vehículos para la Unidad Administrativa Cuerpo Oficial de Bomberos de Bogotá.</a:t>
                      </a:r>
                      <a:endParaRPr lang="es-CO" sz="1100" dirty="0">
                        <a:solidFill>
                          <a:schemeClr val="tx1"/>
                        </a:solidFill>
                        <a:latin typeface="Arial Narrow" panose="020B0606020202030204" pitchFamily="34" charset="0"/>
                      </a:endParaRPr>
                    </a:p>
                  </a:txBody>
                  <a:tcPr marL="140921" marR="140921" marT="70462" marB="70462" anchor="ctr"/>
                </a:tc>
                <a:tc>
                  <a:txBody>
                    <a:bodyPr/>
                    <a:lstStyle/>
                    <a:p>
                      <a:pPr algn="just"/>
                      <a:r>
                        <a:rPr lang="es-MX" sz="1100" dirty="0">
                          <a:latin typeface="Arial Narrow" panose="020B0606020202030204" pitchFamily="34" charset="0"/>
                        </a:rPr>
                        <a:t>Subdirección Operativa- Subdirección Logista </a:t>
                      </a:r>
                      <a:endParaRPr lang="es-CO" sz="1100" dirty="0">
                        <a:latin typeface="Arial Narrow" panose="020B0606020202030204" pitchFamily="34" charset="0"/>
                      </a:endParaRPr>
                    </a:p>
                  </a:txBody>
                  <a:tcPr marL="140921" marR="140921" marT="70462" marB="70462" anchor="ctr"/>
                </a:tc>
                <a:tc>
                  <a:txBody>
                    <a:bodyPr/>
                    <a:lstStyle/>
                    <a:p>
                      <a:endParaRPr lang="es-CO" sz="1100" dirty="0">
                        <a:latin typeface="Arial Narrow" panose="020B0606020202030204" pitchFamily="34" charset="0"/>
                      </a:endParaRPr>
                    </a:p>
                  </a:txBody>
                  <a:tcPr marL="140921" marR="140921" marT="70462" marB="70462"/>
                </a:tc>
                <a:tc>
                  <a:txBody>
                    <a:bodyPr/>
                    <a:lstStyle/>
                    <a:p>
                      <a:pPr algn="just" fontAlgn="ctr"/>
                      <a:r>
                        <a:rPr lang="es-MX" sz="1100" kern="1200" dirty="0">
                          <a:solidFill>
                            <a:schemeClr val="tx1"/>
                          </a:solidFill>
                          <a:latin typeface="Arial Narrow" panose="020B0606020202030204" pitchFamily="34" charset="0"/>
                          <a:ea typeface="+mn-ea"/>
                          <a:cs typeface="+mn-cs"/>
                        </a:rPr>
                        <a:t>Los</a:t>
                      </a:r>
                      <a:r>
                        <a:rPr lang="es-MX" sz="1100" kern="1200" baseline="0" dirty="0">
                          <a:solidFill>
                            <a:schemeClr val="tx1"/>
                          </a:solidFill>
                          <a:latin typeface="Arial Narrow" panose="020B0606020202030204" pitchFamily="34" charset="0"/>
                          <a:ea typeface="+mn-ea"/>
                          <a:cs typeface="+mn-cs"/>
                        </a:rPr>
                        <a:t> avances en la gestión del proyecto se encuentran asociadas al desarrollo del contrato 588/2022 derivado del proceso de vehículos operativos o maquinas extintoras </a:t>
                      </a:r>
                    </a:p>
                    <a:p>
                      <a:pPr algn="just" fontAlgn="ctr"/>
                      <a:endParaRPr lang="es-MX" sz="1100" kern="1200" baseline="0" dirty="0">
                        <a:solidFill>
                          <a:schemeClr val="tx1"/>
                        </a:solidFill>
                        <a:latin typeface="Arial Narrow" panose="020B0606020202030204" pitchFamily="34" charset="0"/>
                        <a:ea typeface="+mn-ea"/>
                        <a:cs typeface="+mn-cs"/>
                      </a:endParaRPr>
                    </a:p>
                    <a:p>
                      <a:pPr algn="just" fontAlgn="ctr"/>
                      <a:r>
                        <a:rPr lang="es-MX" sz="1100" kern="1200" baseline="0" dirty="0">
                          <a:solidFill>
                            <a:schemeClr val="tx1"/>
                          </a:solidFill>
                          <a:latin typeface="Arial Narrow" panose="020B0606020202030204" pitchFamily="34" charset="0"/>
                          <a:ea typeface="+mn-ea"/>
                          <a:cs typeface="+mn-cs"/>
                        </a:rPr>
                        <a:t>No obstante en relación a la meta se evidenció atrasos en la ejecución de actividades asociadas a:</a:t>
                      </a:r>
                    </a:p>
                    <a:p>
                      <a:pPr algn="just" fontAlgn="ctr"/>
                      <a:endParaRPr lang="es-MX" sz="1100" kern="1200" baseline="0" dirty="0">
                        <a:solidFill>
                          <a:schemeClr val="tx1"/>
                        </a:solidFill>
                        <a:latin typeface="Arial Narrow" panose="020B0606020202030204" pitchFamily="34" charset="0"/>
                        <a:ea typeface="+mn-ea"/>
                        <a:cs typeface="+mn-cs"/>
                      </a:endParaRPr>
                    </a:p>
                    <a:p>
                      <a:pPr marL="171450" indent="-171450" algn="just" fontAlgn="ctr">
                        <a:buFont typeface="Wingdings" panose="05000000000000000000" pitchFamily="2" charset="2"/>
                        <a:buChar char="Ø"/>
                      </a:pPr>
                      <a:r>
                        <a:rPr lang="es-ES" sz="1100" kern="1200" baseline="0" dirty="0">
                          <a:solidFill>
                            <a:schemeClr val="tx1"/>
                          </a:solidFill>
                          <a:latin typeface="Arial Narrow" panose="020B0606020202030204" pitchFamily="34" charset="0"/>
                          <a:ea typeface="+mn-ea"/>
                          <a:cs typeface="+mn-cs"/>
                        </a:rPr>
                        <a:t>Programación de distribución de vehículos operativos a las estaciones de bomberos de la UAECOB</a:t>
                      </a:r>
                    </a:p>
                    <a:p>
                      <a:pPr marL="171450" indent="-171450" algn="just" fontAlgn="ctr">
                        <a:buFont typeface="Wingdings" panose="05000000000000000000" pitchFamily="2" charset="2"/>
                        <a:buChar char="Ø"/>
                      </a:pPr>
                      <a:r>
                        <a:rPr lang="es-ES" sz="1100" kern="1200" baseline="0" dirty="0">
                          <a:solidFill>
                            <a:schemeClr val="tx1"/>
                          </a:solidFill>
                          <a:latin typeface="Arial Narrow" panose="020B0606020202030204" pitchFamily="34" charset="0"/>
                          <a:ea typeface="+mn-ea"/>
                          <a:cs typeface="+mn-cs"/>
                        </a:rPr>
                        <a:t>Recepción de los vehículos operativos al almacén de la Entidad.</a:t>
                      </a:r>
                    </a:p>
                    <a:p>
                      <a:pPr marL="171450" indent="-171450" algn="just" fontAlgn="ctr">
                        <a:buFont typeface="Wingdings" panose="05000000000000000000" pitchFamily="2" charset="2"/>
                        <a:buChar char="Ø"/>
                      </a:pPr>
                      <a:r>
                        <a:rPr lang="es-ES" sz="1100" kern="1200" baseline="0" dirty="0">
                          <a:solidFill>
                            <a:schemeClr val="tx1"/>
                          </a:solidFill>
                          <a:latin typeface="Arial Narrow" panose="020B0606020202030204" pitchFamily="34" charset="0"/>
                          <a:ea typeface="+mn-ea"/>
                          <a:cs typeface="+mn-cs"/>
                        </a:rPr>
                        <a:t>Comunicación al Almacén para la asignación a las Estaciones de bomberos</a:t>
                      </a:r>
                    </a:p>
                    <a:p>
                      <a:pPr marL="171450" indent="-171450" algn="just" fontAlgn="ctr">
                        <a:buFont typeface="Wingdings" panose="05000000000000000000" pitchFamily="2" charset="2"/>
                        <a:buChar char="Ø"/>
                      </a:pPr>
                      <a:r>
                        <a:rPr lang="es-ES" sz="1100" kern="1200" baseline="0" dirty="0">
                          <a:solidFill>
                            <a:schemeClr val="tx1"/>
                          </a:solidFill>
                          <a:latin typeface="Arial Narrow" panose="020B0606020202030204" pitchFamily="34" charset="0"/>
                          <a:ea typeface="+mn-ea"/>
                          <a:cs typeface="+mn-cs"/>
                        </a:rPr>
                        <a:t>Entrega de documentos del(os) vehículo(s) a la Subdirección Logística para los fines correspondientes</a:t>
                      </a:r>
                    </a:p>
                    <a:p>
                      <a:pPr marL="171450" indent="-171450" algn="just" fontAlgn="ctr">
                        <a:buFont typeface="Wingdings" panose="05000000000000000000" pitchFamily="2" charset="2"/>
                        <a:buChar char="Ø"/>
                      </a:pPr>
                      <a:r>
                        <a:rPr lang="es-ES" sz="1100" kern="1200" baseline="0" dirty="0">
                          <a:solidFill>
                            <a:schemeClr val="tx1"/>
                          </a:solidFill>
                          <a:latin typeface="Arial Narrow" panose="020B0606020202030204" pitchFamily="34" charset="0"/>
                          <a:ea typeface="+mn-ea"/>
                          <a:cs typeface="+mn-cs"/>
                        </a:rPr>
                        <a:t>Informes de cierre del(os) contrato(s) del proceso de vehículos operativos</a:t>
                      </a:r>
                    </a:p>
                    <a:p>
                      <a:pPr algn="just" fontAlgn="ctr"/>
                      <a:r>
                        <a:rPr lang="es-MX" sz="1100" kern="1200" baseline="0" dirty="0">
                          <a:solidFill>
                            <a:schemeClr val="tx1"/>
                          </a:solidFill>
                          <a:latin typeface="Arial Narrow" panose="020B0606020202030204" pitchFamily="34" charset="0"/>
                          <a:ea typeface="+mn-ea"/>
                          <a:cs typeface="+mn-cs"/>
                        </a:rPr>
                        <a:t> </a:t>
                      </a:r>
                    </a:p>
                    <a:p>
                      <a:pPr algn="just" fontAlgn="ctr"/>
                      <a:endParaRPr lang="es-ES" sz="1100" kern="1200" dirty="0">
                        <a:solidFill>
                          <a:schemeClr val="tx1"/>
                        </a:solidFill>
                        <a:latin typeface="Arial Narrow" panose="020B0606020202030204" pitchFamily="34" charset="0"/>
                        <a:ea typeface="+mn-ea"/>
                        <a:cs typeface="+mn-cs"/>
                      </a:endParaRPr>
                    </a:p>
                  </a:txBody>
                  <a:tcPr marL="13283" marR="13283" marT="13283" marB="63760" anchor="ctr"/>
                </a:tc>
                <a:extLst>
                  <a:ext uri="{0D108BD9-81ED-4DB2-BD59-A6C34878D82A}">
                    <a16:rowId xmlns:a16="http://schemas.microsoft.com/office/drawing/2014/main" val="10001"/>
                  </a:ext>
                </a:extLst>
              </a:tr>
              <a:tr h="2170176">
                <a:tc>
                  <a:txBody>
                    <a:bodyPr/>
                    <a:lstStyle/>
                    <a:p>
                      <a:pPr algn="just"/>
                      <a:r>
                        <a:rPr lang="es-MX" sz="1100" dirty="0">
                          <a:latin typeface="Arial Narrow" panose="020B0606020202030204" pitchFamily="34" charset="0"/>
                        </a:rPr>
                        <a:t>Implementar 1 plan de ajuste y sostenibilidad del MIPG en la UAECOB.</a:t>
                      </a:r>
                      <a:endParaRPr lang="es-CO" sz="1100" dirty="0">
                        <a:latin typeface="Arial Narrow" panose="020B0606020202030204" pitchFamily="34" charset="0"/>
                      </a:endParaRPr>
                    </a:p>
                  </a:txBody>
                  <a:tcPr marL="140921" marR="140921" marT="70462" marB="70462" anchor="ctr"/>
                </a:tc>
                <a:tc>
                  <a:txBody>
                    <a:bodyPr/>
                    <a:lstStyle/>
                    <a:p>
                      <a:pPr algn="l"/>
                      <a:r>
                        <a:rPr lang="es-MX" sz="1100" dirty="0">
                          <a:latin typeface="Arial Narrow" panose="020B0606020202030204" pitchFamily="34" charset="0"/>
                        </a:rPr>
                        <a:t>Oficina Asesora de Planeación- Subdirección Corporativa- Subdirección de Gestión Humana </a:t>
                      </a:r>
                      <a:endParaRPr lang="es-CO" sz="1100" dirty="0">
                        <a:latin typeface="Arial Narrow" panose="020B0606020202030204" pitchFamily="34" charset="0"/>
                      </a:endParaRPr>
                    </a:p>
                  </a:txBody>
                  <a:tcPr marL="140921" marR="140921" marT="70462" marB="70462" anchor="ctr"/>
                </a:tc>
                <a:tc>
                  <a:txBody>
                    <a:bodyPr/>
                    <a:lstStyle/>
                    <a:p>
                      <a:endParaRPr lang="es-CO" sz="1100" dirty="0">
                        <a:latin typeface="Arial Narrow" panose="020B0606020202030204" pitchFamily="34" charset="0"/>
                      </a:endParaRPr>
                    </a:p>
                  </a:txBody>
                  <a:tcPr marL="140921" marR="140921" marT="70462" marB="70462"/>
                </a:tc>
                <a:tc>
                  <a:txBody>
                    <a:bodyPr/>
                    <a:lstStyle/>
                    <a:p>
                      <a:pPr marL="0" algn="just" defTabSz="1341307" rtl="0" eaLnBrk="1" fontAlgn="ctr" latinLnBrk="0" hangingPunct="1"/>
                      <a:r>
                        <a:rPr lang="es-ES" sz="1100" kern="1200" baseline="0" dirty="0">
                          <a:solidFill>
                            <a:schemeClr val="tx1"/>
                          </a:solidFill>
                          <a:latin typeface="Arial Narrow" panose="020B0606020202030204" pitchFamily="34" charset="0"/>
                          <a:ea typeface="+mn-ea"/>
                          <a:cs typeface="+mn-cs"/>
                        </a:rPr>
                        <a:t>Todas las dependencias y los líderes de proceso han avanzado en la ejecución de las actividades asociadas a cada una de las políticas del Modelo Integrado de Planeación y Gestión- MIPG.</a:t>
                      </a:r>
                    </a:p>
                    <a:p>
                      <a:pPr marL="0" algn="just" defTabSz="1341307" rtl="0" eaLnBrk="1" fontAlgn="ctr" latinLnBrk="0" hangingPunct="1"/>
                      <a:endParaRPr lang="es-ES" sz="1100" kern="1200" baseline="0" dirty="0">
                        <a:solidFill>
                          <a:schemeClr val="tx1"/>
                        </a:solidFill>
                        <a:latin typeface="Arial Narrow" panose="020B0606020202030204" pitchFamily="34" charset="0"/>
                        <a:ea typeface="+mn-ea"/>
                        <a:cs typeface="+mn-cs"/>
                      </a:endParaRPr>
                    </a:p>
                    <a:p>
                      <a:pPr marL="0" algn="just" defTabSz="1341307" rtl="0" eaLnBrk="1" fontAlgn="ctr" latinLnBrk="0" hangingPunct="1"/>
                      <a:r>
                        <a:rPr lang="es-ES" sz="1100" kern="1200" baseline="0" dirty="0">
                          <a:solidFill>
                            <a:schemeClr val="tx1"/>
                          </a:solidFill>
                          <a:latin typeface="Arial Narrow" panose="020B0606020202030204" pitchFamily="34" charset="0"/>
                          <a:ea typeface="+mn-ea"/>
                          <a:cs typeface="+mn-cs"/>
                        </a:rPr>
                        <a:t>Como principales logros se resalta la ejecución de la Feria del Conocimiento y la Innovación, y la construcción del pabellón del conocimiento y la innovación </a:t>
                      </a:r>
                    </a:p>
                    <a:p>
                      <a:pPr marL="0" algn="just" defTabSz="1341307" rtl="0" eaLnBrk="1" fontAlgn="ctr" latinLnBrk="0" hangingPunct="1"/>
                      <a:endParaRPr lang="es-ES" sz="1100" kern="1200" baseline="0" dirty="0">
                        <a:solidFill>
                          <a:schemeClr val="tx1"/>
                        </a:solidFill>
                        <a:latin typeface="Arial Narrow" panose="020B0606020202030204" pitchFamily="34" charset="0"/>
                        <a:ea typeface="+mn-ea"/>
                        <a:cs typeface="+mn-cs"/>
                      </a:endParaRPr>
                    </a:p>
                    <a:p>
                      <a:pPr marL="0" algn="just" defTabSz="1341307" rtl="0" eaLnBrk="1" fontAlgn="ctr" latinLnBrk="0" hangingPunct="1"/>
                      <a:r>
                        <a:rPr lang="es-ES" sz="1100" kern="1200" baseline="0" dirty="0">
                          <a:solidFill>
                            <a:schemeClr val="tx1"/>
                          </a:solidFill>
                          <a:latin typeface="Arial Narrow" panose="020B0606020202030204" pitchFamily="34" charset="0"/>
                          <a:ea typeface="+mn-ea"/>
                          <a:cs typeface="+mn-cs"/>
                        </a:rPr>
                        <a:t>Se evidenciaron s avances en todas las políticas del MIPG, teniendo en cuenta que de las 18 políticas 16 políticas estuvieron por encima del 90% </a:t>
                      </a:r>
                    </a:p>
                    <a:p>
                      <a:pPr marL="0" algn="just" defTabSz="1104047" rtl="0" eaLnBrk="1" fontAlgn="ctr" latinLnBrk="0" hangingPunct="1"/>
                      <a:endParaRPr lang="es-MX" sz="1100" kern="1200" dirty="0">
                        <a:solidFill>
                          <a:schemeClr val="tx1"/>
                        </a:solidFill>
                        <a:highlight>
                          <a:srgbClr val="FFFF00"/>
                        </a:highlight>
                        <a:latin typeface="Arial Narrow" panose="020B0606020202030204" pitchFamily="34" charset="0"/>
                        <a:ea typeface="+mn-ea"/>
                        <a:cs typeface="+mn-cs"/>
                      </a:endParaRPr>
                    </a:p>
                  </a:txBody>
                  <a:tcPr marL="13283" marR="13283" marT="13283" marB="63760" anchor="ctr"/>
                </a:tc>
                <a:extLst>
                  <a:ext uri="{0D108BD9-81ED-4DB2-BD59-A6C34878D82A}">
                    <a16:rowId xmlns:a16="http://schemas.microsoft.com/office/drawing/2014/main" val="10002"/>
                  </a:ext>
                </a:extLst>
              </a:tr>
              <a:tr h="1743400">
                <a:tc>
                  <a:txBody>
                    <a:bodyPr/>
                    <a:lstStyle/>
                    <a:p>
                      <a:pPr algn="just"/>
                      <a:r>
                        <a:rPr lang="es-MX" sz="1100" dirty="0">
                          <a:solidFill>
                            <a:schemeClr val="tx1"/>
                          </a:solidFill>
                          <a:latin typeface="Arial Narrow" panose="020B0606020202030204" pitchFamily="34" charset="0"/>
                        </a:rPr>
                        <a:t>Implementar 100 % del plan de gestión de riesgo para los procesos de conocimiento y reducción en incendios, incidentes con materiales peligrosos y escenarios de riesgos.</a:t>
                      </a:r>
                      <a:endParaRPr lang="es-CO" sz="1100" dirty="0">
                        <a:solidFill>
                          <a:schemeClr val="tx1"/>
                        </a:solidFill>
                        <a:latin typeface="Arial Narrow" panose="020B0606020202030204" pitchFamily="34" charset="0"/>
                      </a:endParaRPr>
                    </a:p>
                  </a:txBody>
                  <a:tcPr marL="140921" marR="140921" marT="70462" marB="70462" anchor="ctr"/>
                </a:tc>
                <a:tc>
                  <a:txBody>
                    <a:bodyPr/>
                    <a:lstStyle/>
                    <a:p>
                      <a:pPr algn="l"/>
                      <a:r>
                        <a:rPr lang="es-MX" sz="1100" dirty="0">
                          <a:latin typeface="Arial Narrow" panose="020B0606020202030204" pitchFamily="34" charset="0"/>
                        </a:rPr>
                        <a:t>Subdirección de Gestión del Riesgo </a:t>
                      </a:r>
                      <a:endParaRPr lang="es-CO" sz="1100" dirty="0">
                        <a:latin typeface="Arial Narrow" panose="020B0606020202030204" pitchFamily="34" charset="0"/>
                      </a:endParaRPr>
                    </a:p>
                  </a:txBody>
                  <a:tcPr marL="140921" marR="140921" marT="70462" marB="70462" anchor="ctr"/>
                </a:tc>
                <a:tc>
                  <a:txBody>
                    <a:bodyPr/>
                    <a:lstStyle/>
                    <a:p>
                      <a:endParaRPr lang="es-CO" sz="1100" dirty="0">
                        <a:latin typeface="Arial Narrow" panose="020B0606020202030204" pitchFamily="34" charset="0"/>
                      </a:endParaRPr>
                    </a:p>
                  </a:txBody>
                  <a:tcPr marL="140921" marR="140921" marT="70462" marB="70462"/>
                </a:tc>
                <a:tc>
                  <a:txBody>
                    <a:bodyPr/>
                    <a:lstStyle/>
                    <a:p>
                      <a:pPr algn="just"/>
                      <a:r>
                        <a:rPr lang="es-CO" sz="1100" dirty="0">
                          <a:latin typeface="Arial Narrow" panose="020B0606020202030204" pitchFamily="34" charset="0"/>
                        </a:rPr>
                        <a:t>El avance del proyecto se calculo</a:t>
                      </a:r>
                      <a:r>
                        <a:rPr lang="es-CO" sz="1100" baseline="0" dirty="0">
                          <a:latin typeface="Arial Narrow" panose="020B0606020202030204" pitchFamily="34" charset="0"/>
                        </a:rPr>
                        <a:t> a partir del indicador de Impacto asociado a la reducción de la casuística asociada a incidentes antrópicos conforme a la estrategia vivienda segura, mi casa sin incendios el cual fue reportado en % de incidentes presentados en la UPZ de la Margaritas de la Localidad de Patio Bonito, El porcentaje de campañas implementadas por la SGR que fueron: </a:t>
                      </a:r>
                    </a:p>
                    <a:p>
                      <a:pPr marL="285750" indent="-285750" algn="just">
                        <a:buFont typeface="Wingdings" panose="05000000000000000000" pitchFamily="2" charset="2"/>
                        <a:buChar char="Ø"/>
                      </a:pPr>
                      <a:r>
                        <a:rPr lang="es-ES" sz="1100" baseline="0" dirty="0">
                          <a:latin typeface="Arial Narrow" panose="020B0606020202030204" pitchFamily="34" charset="0"/>
                        </a:rPr>
                        <a:t>Primera temporada menos lluvias</a:t>
                      </a:r>
                    </a:p>
                    <a:p>
                      <a:pPr marL="285750" indent="-285750" algn="just">
                        <a:buFont typeface="Wingdings" panose="05000000000000000000" pitchFamily="2" charset="2"/>
                        <a:buChar char="Ø"/>
                      </a:pPr>
                      <a:r>
                        <a:rPr lang="es-ES" sz="1100" baseline="0" dirty="0">
                          <a:latin typeface="Arial Narrow" panose="020B0606020202030204" pitchFamily="34" charset="0"/>
                        </a:rPr>
                        <a:t>Primera temporada de lluvias</a:t>
                      </a:r>
                    </a:p>
                    <a:p>
                      <a:pPr marL="285750" indent="-285750" algn="just">
                        <a:buFont typeface="Wingdings" panose="05000000000000000000" pitchFamily="2" charset="2"/>
                        <a:buChar char="Ø"/>
                      </a:pPr>
                      <a:r>
                        <a:rPr lang="es-ES" sz="1100" baseline="0" dirty="0">
                          <a:latin typeface="Arial Narrow" panose="020B0606020202030204" pitchFamily="34" charset="0"/>
                        </a:rPr>
                        <a:t>Campaña semana santa</a:t>
                      </a:r>
                    </a:p>
                    <a:p>
                      <a:pPr marL="285750" indent="-285750" algn="just">
                        <a:buFont typeface="Wingdings" panose="05000000000000000000" pitchFamily="2" charset="2"/>
                        <a:buChar char="Ø"/>
                      </a:pPr>
                      <a:r>
                        <a:rPr lang="es-ES" sz="1100" baseline="0" dirty="0">
                          <a:latin typeface="Arial Narrow" panose="020B0606020202030204" pitchFamily="34" charset="0"/>
                        </a:rPr>
                        <a:t>Campaña Salvando Patas</a:t>
                      </a:r>
                    </a:p>
                    <a:p>
                      <a:pPr marL="285750" indent="-285750" algn="just">
                        <a:buFont typeface="Wingdings" panose="05000000000000000000" pitchFamily="2" charset="2"/>
                        <a:buChar char="Ø"/>
                      </a:pPr>
                      <a:r>
                        <a:rPr lang="es-ES" sz="1100" baseline="0" dirty="0">
                          <a:latin typeface="Arial Narrow" panose="020B0606020202030204" pitchFamily="34" charset="0"/>
                        </a:rPr>
                        <a:t>Campaña soy neutral - elecciones</a:t>
                      </a:r>
                    </a:p>
                    <a:p>
                      <a:pPr marL="285750" indent="-285750" algn="just">
                        <a:buFont typeface="Wingdings" panose="05000000000000000000" pitchFamily="2" charset="2"/>
                        <a:buChar char="Ø"/>
                      </a:pPr>
                      <a:r>
                        <a:rPr lang="es-ES" sz="1100" baseline="0" dirty="0">
                          <a:latin typeface="Arial Narrow" panose="020B0606020202030204" pitchFamily="34" charset="0"/>
                        </a:rPr>
                        <a:t>Campaña de abejas</a:t>
                      </a:r>
                    </a:p>
                    <a:p>
                      <a:pPr marL="285750" indent="-285750" algn="just">
                        <a:buFont typeface="Wingdings" panose="05000000000000000000" pitchFamily="2" charset="2"/>
                        <a:buChar char="Ø"/>
                      </a:pPr>
                      <a:r>
                        <a:rPr lang="es-ES" sz="1100" baseline="0" dirty="0">
                          <a:latin typeface="Arial Narrow" panose="020B0606020202030204" pitchFamily="34" charset="0"/>
                        </a:rPr>
                        <a:t>Campaña temporada menos lluvias </a:t>
                      </a:r>
                    </a:p>
                    <a:p>
                      <a:pPr marL="285750" indent="-285750" algn="just">
                        <a:buFont typeface="Wingdings" panose="05000000000000000000" pitchFamily="2" charset="2"/>
                        <a:buChar char="Ø"/>
                      </a:pPr>
                      <a:r>
                        <a:rPr lang="es-ES" sz="1100" baseline="0" dirty="0">
                          <a:latin typeface="Arial Narrow" panose="020B0606020202030204" pitchFamily="34" charset="0"/>
                        </a:rPr>
                        <a:t>campaña de navidad con manejo de pólvora</a:t>
                      </a:r>
                    </a:p>
                    <a:p>
                      <a:pPr marL="0" indent="0" algn="just">
                        <a:buFont typeface="Wingdings" panose="05000000000000000000" pitchFamily="2" charset="2"/>
                        <a:buNone/>
                      </a:pPr>
                      <a:r>
                        <a:rPr lang="es-ES" sz="1100" baseline="0" dirty="0">
                          <a:latin typeface="Arial Narrow" panose="020B0606020202030204" pitchFamily="34" charset="0"/>
                        </a:rPr>
                        <a:t>De igual manera contempla los avances relacionados al porcentaje de requerimientos e inspecciones realizadas, las cuales  fueron 26.581 </a:t>
                      </a:r>
                      <a:r>
                        <a:rPr lang="es-CO" sz="1100" baseline="0" dirty="0">
                          <a:latin typeface="Arial Narrow" panose="020B0606020202030204" pitchFamily="34" charset="0"/>
                        </a:rPr>
                        <a:t>durante la vigencia, de igual manera el avance en el indicador contempla  la gestión realizada entorno a el numero de personas beneficiadas de los programas de capacitación y formación , numero de personas que ascendió a las el 11335, finalmente el avance del indicador contemplo los 17 escenarios de riesgos de las localidades de Bogotá (Exceptuando Sumapaz) y los 32 planes proyectos e instrumentos misionales formulados en la vigencia </a:t>
                      </a:r>
                      <a:endParaRPr lang="es-ES" sz="1100" baseline="0" dirty="0">
                        <a:latin typeface="Arial Narrow" panose="020B0606020202030204" pitchFamily="34" charset="0"/>
                      </a:endParaRPr>
                    </a:p>
                  </a:txBody>
                  <a:tcPr marL="140921" marR="140921" marT="70462" marB="70462" anchor="ctr"/>
                </a:tc>
                <a:extLst>
                  <a:ext uri="{0D108BD9-81ED-4DB2-BD59-A6C34878D82A}">
                    <a16:rowId xmlns:a16="http://schemas.microsoft.com/office/drawing/2014/main" val="10003"/>
                  </a:ext>
                </a:extLst>
              </a:tr>
            </a:tbl>
          </a:graphicData>
        </a:graphic>
      </p:graphicFrame>
      <p:pic>
        <p:nvPicPr>
          <p:cNvPr id="4" name="Imagen 3" descr="graficas de indicadores " title="graficas de indicadores "/>
          <p:cNvPicPr>
            <a:picLocks noChangeAspect="1"/>
          </p:cNvPicPr>
          <p:nvPr/>
        </p:nvPicPr>
        <p:blipFill>
          <a:blip r:embed="rId2"/>
          <a:stretch>
            <a:fillRect/>
          </a:stretch>
        </p:blipFill>
        <p:spPr>
          <a:xfrm>
            <a:off x="6126460" y="2256348"/>
            <a:ext cx="1794036" cy="1743321"/>
          </a:xfrm>
          <a:prstGeom prst="rect">
            <a:avLst/>
          </a:prstGeom>
        </p:spPr>
      </p:pic>
      <p:pic>
        <p:nvPicPr>
          <p:cNvPr id="2" name="Imagen 1" descr="graficas de indicadores " title="graficas de indicadores "/>
          <p:cNvPicPr>
            <a:picLocks noChangeAspect="1"/>
          </p:cNvPicPr>
          <p:nvPr/>
        </p:nvPicPr>
        <p:blipFill>
          <a:blip r:embed="rId3"/>
          <a:stretch>
            <a:fillRect/>
          </a:stretch>
        </p:blipFill>
        <p:spPr>
          <a:xfrm>
            <a:off x="5505960" y="4236887"/>
            <a:ext cx="2851634" cy="1992789"/>
          </a:xfrm>
          <a:prstGeom prst="rect">
            <a:avLst/>
          </a:prstGeom>
        </p:spPr>
      </p:pic>
      <p:pic>
        <p:nvPicPr>
          <p:cNvPr id="5" name="Imagen 4" descr="graficas de indicadores " title="graficas de indicadores "/>
          <p:cNvPicPr>
            <a:picLocks noChangeAspect="1"/>
          </p:cNvPicPr>
          <p:nvPr/>
        </p:nvPicPr>
        <p:blipFill>
          <a:blip r:embed="rId4"/>
          <a:stretch>
            <a:fillRect/>
          </a:stretch>
        </p:blipFill>
        <p:spPr>
          <a:xfrm>
            <a:off x="5825916" y="6466894"/>
            <a:ext cx="2395124" cy="2199159"/>
          </a:xfrm>
          <a:prstGeom prst="rect">
            <a:avLst/>
          </a:prstGeom>
        </p:spPr>
      </p:pic>
      <p:sp>
        <p:nvSpPr>
          <p:cNvPr id="19" name="CuadroTexto 18">
            <a:extLst>
              <a:ext uri="{FF2B5EF4-FFF2-40B4-BE49-F238E27FC236}">
                <a16:creationId xmlns:a16="http://schemas.microsoft.com/office/drawing/2014/main" id="{8F575F15-FB37-B106-5FAD-647B8068CEEF}"/>
              </a:ext>
            </a:extLst>
          </p:cNvPr>
          <p:cNvSpPr txBox="1"/>
          <p:nvPr/>
        </p:nvSpPr>
        <p:spPr>
          <a:xfrm>
            <a:off x="443658" y="9759450"/>
            <a:ext cx="7104463" cy="276999"/>
          </a:xfrm>
          <a:prstGeom prst="rect">
            <a:avLst/>
          </a:prstGeom>
          <a:noFill/>
        </p:spPr>
        <p:txBody>
          <a:bodyPr wrap="square" rtlCol="0">
            <a:spAutoFit/>
          </a:bodyPr>
          <a:lstStyle/>
          <a:p>
            <a:r>
              <a:rPr lang="es-ES" sz="1200" i="1" dirty="0"/>
              <a:t>Fuente: Oficina Asesora de Planeación – U.A.E Cuerpo Oficial de Bomberos de Bogotá </a:t>
            </a:r>
            <a:endParaRPr lang="es-CO" sz="1200" i="1" dirty="0"/>
          </a:p>
        </p:txBody>
      </p:sp>
    </p:spTree>
    <p:extLst>
      <p:ext uri="{BB962C8B-B14F-4D97-AF65-F5344CB8AC3E}">
        <p14:creationId xmlns:p14="http://schemas.microsoft.com/office/powerpoint/2010/main" val="1043189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AA20C9BE-0082-C517-FE8E-769ACAA0464B}"/>
              </a:ext>
            </a:extLst>
          </p:cNvPr>
          <p:cNvSpPr txBox="1">
            <a:spLocks/>
          </p:cNvSpPr>
          <p:nvPr/>
        </p:nvSpPr>
        <p:spPr>
          <a:xfrm>
            <a:off x="5229736" y="490700"/>
            <a:ext cx="12609499" cy="785310"/>
          </a:xfrm>
          <a:prstGeom prst="rect">
            <a:avLst/>
          </a:prstGeom>
          <a:noFill/>
          <a:ln>
            <a:noFill/>
            <a:prstDash/>
          </a:ln>
          <a:effectLst/>
        </p:spPr>
        <p:txBody>
          <a:bodyPr rot="0" spcFirstLastPara="0" vertOverflow="overflow" horzOverflow="overflow" vert="horz" wrap="square" lIns="111092" tIns="55546" rIns="111092" bIns="55546" numCol="1" spcCol="0" rtlCol="0" fromWordArt="0" anchor="t" anchorCtr="0" forceAA="0" compatLnSpc="1">
            <a:prstTxWarp prst="textNoShape">
              <a:avLst/>
            </a:prstTxWarp>
            <a:spAutoFit/>
          </a:bodyPr>
          <a:lstStyle>
            <a:lvl1pPr algn="l" defTabSz="1341307" rtl="0" eaLnBrk="1" latinLnBrk="0" hangingPunct="1">
              <a:lnSpc>
                <a:spcPct val="90000"/>
              </a:lnSpc>
              <a:spcBef>
                <a:spcPct val="0"/>
              </a:spcBef>
              <a:buNone/>
              <a:defRPr sz="6455" kern="1200">
                <a:solidFill>
                  <a:schemeClr val="tx1"/>
                </a:solidFill>
                <a:latin typeface="+mj-lt"/>
                <a:ea typeface="+mj-ea"/>
                <a:cs typeface="+mj-cs"/>
              </a:defRPr>
            </a:lvl1pPr>
          </a:lstStyle>
          <a:p>
            <a:pPr algn="ctr" defTabSz="555452">
              <a:lnSpc>
                <a:spcPct val="100000"/>
              </a:lnSpc>
              <a:spcBef>
                <a:spcPts val="0"/>
              </a:spcBef>
              <a:defRPr/>
            </a:pPr>
            <a:r>
              <a:rPr lang="es-ES" sz="4374" b="1" dirty="0">
                <a:solidFill>
                  <a:srgbClr val="C00000"/>
                </a:solidFill>
                <a:effectLst>
                  <a:outerShdw blurRad="38100" dist="38100" dir="2700000" algn="tl">
                    <a:srgbClr val="000000">
                      <a:alpha val="43137"/>
                    </a:srgbClr>
                  </a:outerShdw>
                </a:effectLst>
                <a:latin typeface="Impact" panose="020B0806030902050204" pitchFamily="34" charset="0"/>
                <a:ea typeface="+mn-ea"/>
                <a:cs typeface="+mn-cs"/>
              </a:rPr>
              <a:t>Plan Estratégico Institucional   </a:t>
            </a:r>
            <a:endParaRPr lang="es-CO" sz="4374" b="1" dirty="0">
              <a:solidFill>
                <a:srgbClr val="C00000"/>
              </a:solidFill>
              <a:effectLst>
                <a:outerShdw blurRad="38100" dist="38100" dir="2700000" algn="tl">
                  <a:srgbClr val="000000">
                    <a:alpha val="43137"/>
                  </a:srgbClr>
                </a:outerShdw>
              </a:effectLst>
              <a:latin typeface="Impact" panose="020B0806030902050204" pitchFamily="34" charset="0"/>
              <a:ea typeface="+mn-ea"/>
              <a:cs typeface="+mn-cs"/>
            </a:endParaRPr>
          </a:p>
        </p:txBody>
      </p:sp>
      <p:sp>
        <p:nvSpPr>
          <p:cNvPr id="12" name="Título 11">
            <a:extLst>
              <a:ext uri="{FF2B5EF4-FFF2-40B4-BE49-F238E27FC236}">
                <a16:creationId xmlns:a16="http://schemas.microsoft.com/office/drawing/2014/main" id="{60F01E6F-C070-8A90-738D-AE7F5B9F0ACA}"/>
              </a:ext>
            </a:extLst>
          </p:cNvPr>
          <p:cNvSpPr>
            <a:spLocks noGrp="1"/>
          </p:cNvSpPr>
          <p:nvPr>
            <p:ph type="title" idx="4294967295"/>
          </p:nvPr>
        </p:nvSpPr>
        <p:spPr>
          <a:xfrm>
            <a:off x="7023478" y="-65067"/>
            <a:ext cx="9097299" cy="830997"/>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1462704" rtl="0" eaLnBrk="1" fontAlgn="auto" latinLnBrk="0" hangingPunct="1">
              <a:lnSpc>
                <a:spcPct val="100000"/>
              </a:lnSpc>
              <a:spcBef>
                <a:spcPts val="0"/>
              </a:spcBef>
              <a:spcAft>
                <a:spcPts val="0"/>
              </a:spcAft>
              <a:buClrTx/>
              <a:buSzTx/>
              <a:buFontTx/>
              <a:buNone/>
              <a:tabLst/>
              <a:defRPr/>
            </a:pPr>
            <a:r>
              <a:rPr kumimoji="0" lang="es-MX" sz="4800" b="0" i="0" u="none" strike="noStrike" kern="1200" cap="none" spc="0" normalizeH="0" baseline="0" noProof="0" dirty="0">
                <a:ln>
                  <a:noFill/>
                </a:ln>
                <a:solidFill>
                  <a:prstClr val="white">
                    <a:lumMod val="50000"/>
                  </a:prstClr>
                </a:solidFill>
                <a:effectLst/>
                <a:uLnTx/>
                <a:uFillTx/>
                <a:latin typeface="Calibri"/>
                <a:ea typeface="+mn-ea"/>
                <a:cs typeface="+mn-cs"/>
              </a:rPr>
              <a:t>Tabla# 2 Indicadores de Impacto    </a:t>
            </a:r>
            <a:endParaRPr kumimoji="0" lang="es-MX" sz="4500" b="0" i="0" u="none" strike="noStrike" kern="1200" cap="none" spc="0" normalizeH="0" baseline="0" noProof="0" dirty="0">
              <a:ln>
                <a:noFill/>
              </a:ln>
              <a:solidFill>
                <a:prstClr val="white">
                  <a:lumMod val="50000"/>
                </a:prstClr>
              </a:solidFill>
              <a:effectLst/>
              <a:uLnTx/>
              <a:uFillTx/>
              <a:latin typeface="Calibri"/>
              <a:ea typeface="+mn-ea"/>
              <a:cs typeface="+mn-cs"/>
            </a:endParaRPr>
          </a:p>
        </p:txBody>
      </p:sp>
      <p:sp>
        <p:nvSpPr>
          <p:cNvPr id="13" name="Rectángulo 12">
            <a:extLst>
              <a:ext uri="{FF2B5EF4-FFF2-40B4-BE49-F238E27FC236}">
                <a16:creationId xmlns:a16="http://schemas.microsoft.com/office/drawing/2014/main" id="{CC151ADB-47CF-79D8-DFE8-508DA30A89D1}"/>
              </a:ext>
            </a:extLst>
          </p:cNvPr>
          <p:cNvSpPr/>
          <p:nvPr/>
        </p:nvSpPr>
        <p:spPr>
          <a:xfrm>
            <a:off x="391342" y="990150"/>
            <a:ext cx="3019801" cy="276999"/>
          </a:xfrm>
          <a:prstGeom prst="rect">
            <a:avLst/>
          </a:prstGeom>
        </p:spPr>
        <p:txBody>
          <a:bodyPr wrap="none">
            <a:spAutoFit/>
          </a:bodyPr>
          <a:lstStyle/>
          <a:p>
            <a:r>
              <a:rPr lang="es-CO" sz="1200" i="1" dirty="0">
                <a:latin typeface="Arial Narrow" panose="020B0606020202030204" pitchFamily="34" charset="0"/>
              </a:rPr>
              <a:t>Continuación Tabla 2, Indicadores de Impacto PEI </a:t>
            </a:r>
          </a:p>
        </p:txBody>
      </p:sp>
      <p:graphicFrame>
        <p:nvGraphicFramePr>
          <p:cNvPr id="9" name="Tabla 8" descr="Continuacion tabal 2 indicadores de Impacto PEI &#10;&#10;Continuacion tabal 2 indicadores de Impacto PEI &#10;&#10;Continuacion tabal 2 indicadores de Impacto PEI" title="Continuacion tabal 2 indicadores de Impacto PEI ">
            <a:extLst>
              <a:ext uri="{FF2B5EF4-FFF2-40B4-BE49-F238E27FC236}">
                <a16:creationId xmlns:a16="http://schemas.microsoft.com/office/drawing/2014/main" id="{5A00943D-4E3D-F84A-E85B-0435C4E2C561}"/>
              </a:ext>
            </a:extLst>
          </p:cNvPr>
          <p:cNvGraphicFramePr>
            <a:graphicFrameLocks noGrp="1"/>
          </p:cNvGraphicFramePr>
          <p:nvPr>
            <p:extLst>
              <p:ext uri="{D42A27DB-BD31-4B8C-83A1-F6EECF244321}">
                <p14:modId xmlns:p14="http://schemas.microsoft.com/office/powerpoint/2010/main" val="252400266"/>
              </p:ext>
            </p:extLst>
          </p:nvPr>
        </p:nvGraphicFramePr>
        <p:xfrm>
          <a:off x="333592" y="1267149"/>
          <a:ext cx="15212796" cy="8386714"/>
        </p:xfrm>
        <a:graphic>
          <a:graphicData uri="http://schemas.openxmlformats.org/drawingml/2006/table">
            <a:tbl>
              <a:tblPr firstRow="1" bandRow="1">
                <a:tableStyleId>{5940675A-B579-460E-94D1-54222C63F5DA}</a:tableStyleId>
              </a:tblPr>
              <a:tblGrid>
                <a:gridCol w="2195369">
                  <a:extLst>
                    <a:ext uri="{9D8B030D-6E8A-4147-A177-3AD203B41FA5}">
                      <a16:colId xmlns:a16="http://schemas.microsoft.com/office/drawing/2014/main" val="20000"/>
                    </a:ext>
                  </a:extLst>
                </a:gridCol>
                <a:gridCol w="2263974">
                  <a:extLst>
                    <a:ext uri="{9D8B030D-6E8A-4147-A177-3AD203B41FA5}">
                      <a16:colId xmlns:a16="http://schemas.microsoft.com/office/drawing/2014/main" val="1673358718"/>
                    </a:ext>
                  </a:extLst>
                </a:gridCol>
                <a:gridCol w="4764135">
                  <a:extLst>
                    <a:ext uri="{9D8B030D-6E8A-4147-A177-3AD203B41FA5}">
                      <a16:colId xmlns:a16="http://schemas.microsoft.com/office/drawing/2014/main" val="20001"/>
                    </a:ext>
                  </a:extLst>
                </a:gridCol>
                <a:gridCol w="5989318">
                  <a:extLst>
                    <a:ext uri="{9D8B030D-6E8A-4147-A177-3AD203B41FA5}">
                      <a16:colId xmlns:a16="http://schemas.microsoft.com/office/drawing/2014/main" val="20002"/>
                    </a:ext>
                  </a:extLst>
                </a:gridCol>
              </a:tblGrid>
              <a:tr h="930855">
                <a:tc>
                  <a:txBody>
                    <a:bodyPr/>
                    <a:lstStyle/>
                    <a:p>
                      <a:pPr algn="ctr"/>
                      <a:r>
                        <a:rPr lang="es-CO" sz="2600" b="1" dirty="0">
                          <a:solidFill>
                            <a:schemeClr val="bg1"/>
                          </a:solidFill>
                          <a:latin typeface="Arial Narrow" panose="020B0606020202030204" pitchFamily="34" charset="0"/>
                        </a:rPr>
                        <a:t>Proyecto Estratégico  </a:t>
                      </a:r>
                    </a:p>
                  </a:txBody>
                  <a:tcPr marL="144048" marR="144048" marT="72025" marB="72025" anchor="ctr">
                    <a:solidFill>
                      <a:srgbClr val="C00000"/>
                    </a:solidFill>
                  </a:tcPr>
                </a:tc>
                <a:tc>
                  <a:txBody>
                    <a:bodyPr/>
                    <a:lstStyle/>
                    <a:p>
                      <a:pPr algn="ctr"/>
                      <a:r>
                        <a:rPr lang="es-MX" sz="2600" b="1" dirty="0">
                          <a:solidFill>
                            <a:schemeClr val="bg1"/>
                          </a:solidFill>
                          <a:latin typeface="Arial Narrow" panose="020B0606020202030204" pitchFamily="34" charset="0"/>
                        </a:rPr>
                        <a:t>Responsable (s)</a:t>
                      </a:r>
                      <a:endParaRPr lang="es-CO" sz="2600" b="1" dirty="0">
                        <a:solidFill>
                          <a:schemeClr val="bg1"/>
                        </a:solidFill>
                        <a:latin typeface="Arial Narrow" panose="020B0606020202030204" pitchFamily="34" charset="0"/>
                      </a:endParaRPr>
                    </a:p>
                  </a:txBody>
                  <a:tcPr marL="144048" marR="144048" marT="72025" marB="72025" anchor="ctr">
                    <a:solidFill>
                      <a:srgbClr val="C00000"/>
                    </a:solidFill>
                  </a:tcPr>
                </a:tc>
                <a:tc>
                  <a:txBody>
                    <a:bodyPr/>
                    <a:lstStyle/>
                    <a:p>
                      <a:pPr algn="ctr"/>
                      <a:r>
                        <a:rPr lang="es-CO" sz="2600" b="1" dirty="0">
                          <a:solidFill>
                            <a:schemeClr val="bg1"/>
                          </a:solidFill>
                          <a:latin typeface="Arial Narrow" panose="020B0606020202030204" pitchFamily="34" charset="0"/>
                        </a:rPr>
                        <a:t>Avance </a:t>
                      </a:r>
                    </a:p>
                  </a:txBody>
                  <a:tcPr marL="144048" marR="144048" marT="72025" marB="72025" anchor="ctr">
                    <a:solidFill>
                      <a:srgbClr val="C00000"/>
                    </a:solidFill>
                  </a:tcPr>
                </a:tc>
                <a:tc>
                  <a:txBody>
                    <a:bodyPr/>
                    <a:lstStyle/>
                    <a:p>
                      <a:pPr algn="ctr"/>
                      <a:r>
                        <a:rPr lang="es-CO" sz="2600" b="1" dirty="0">
                          <a:solidFill>
                            <a:schemeClr val="bg1"/>
                          </a:solidFill>
                          <a:latin typeface="Arial Narrow" panose="020B0606020202030204" pitchFamily="34" charset="0"/>
                        </a:rPr>
                        <a:t>Observación </a:t>
                      </a:r>
                    </a:p>
                  </a:txBody>
                  <a:tcPr marL="144048" marR="144048" marT="72025" marB="72025" anchor="ctr">
                    <a:solidFill>
                      <a:srgbClr val="C00000"/>
                    </a:solidFill>
                  </a:tcPr>
                </a:tc>
                <a:extLst>
                  <a:ext uri="{0D108BD9-81ED-4DB2-BD59-A6C34878D82A}">
                    <a16:rowId xmlns:a16="http://schemas.microsoft.com/office/drawing/2014/main" val="10000"/>
                  </a:ext>
                </a:extLst>
              </a:tr>
              <a:tr h="2318463">
                <a:tc>
                  <a:txBody>
                    <a:bodyPr/>
                    <a:lstStyle/>
                    <a:p>
                      <a:pPr algn="just"/>
                      <a:r>
                        <a:rPr lang="es-MX" sz="1700" dirty="0">
                          <a:solidFill>
                            <a:schemeClr val="tx1"/>
                          </a:solidFill>
                          <a:latin typeface="Arial Narrow" panose="020B0606020202030204" pitchFamily="34" charset="0"/>
                        </a:rPr>
                        <a:t>Implementar 100% de un programa de mantenimiento a las estaciones de bomberos de Bogotá.</a:t>
                      </a:r>
                      <a:endParaRPr lang="es-CO" sz="1700" dirty="0">
                        <a:solidFill>
                          <a:schemeClr val="tx1"/>
                        </a:solidFill>
                        <a:latin typeface="Arial Narrow" panose="020B0606020202030204" pitchFamily="34" charset="0"/>
                      </a:endParaRPr>
                    </a:p>
                  </a:txBody>
                  <a:tcPr marL="144048" marR="144048" marT="72025" marB="72025" anchor="ctr"/>
                </a:tc>
                <a:tc>
                  <a:txBody>
                    <a:bodyPr/>
                    <a:lstStyle/>
                    <a:p>
                      <a:pPr algn="just"/>
                      <a:r>
                        <a:rPr lang="es-MX" sz="1700" dirty="0">
                          <a:latin typeface="Arial Narrow" panose="020B0606020202030204" pitchFamily="34" charset="0"/>
                        </a:rPr>
                        <a:t>Subdirección Corporativa. </a:t>
                      </a:r>
                      <a:endParaRPr lang="es-CO" sz="1700" dirty="0">
                        <a:latin typeface="Arial Narrow" panose="020B0606020202030204" pitchFamily="34" charset="0"/>
                      </a:endParaRPr>
                    </a:p>
                  </a:txBody>
                  <a:tcPr marL="144048" marR="144048" marT="72025" marB="72025" anchor="ctr"/>
                </a:tc>
                <a:tc>
                  <a:txBody>
                    <a:bodyPr/>
                    <a:lstStyle/>
                    <a:p>
                      <a:endParaRPr lang="es-CO" sz="1700" dirty="0">
                        <a:latin typeface="Arial Narrow" panose="020B0606020202030204" pitchFamily="34" charset="0"/>
                      </a:endParaRPr>
                    </a:p>
                  </a:txBody>
                  <a:tcPr marL="144048" marR="144048" marT="72025" marB="72025"/>
                </a:tc>
                <a:tc>
                  <a:txBody>
                    <a:bodyPr/>
                    <a:lstStyle/>
                    <a:p>
                      <a:pPr marL="0" algn="just" defTabSz="914400" rtl="0" eaLnBrk="1" fontAlgn="ctr" latinLnBrk="0" hangingPunct="1"/>
                      <a:r>
                        <a:rPr lang="es-ES" sz="1800" kern="1200" dirty="0">
                          <a:solidFill>
                            <a:schemeClr val="tx1"/>
                          </a:solidFill>
                          <a:latin typeface="Arial Narrow" panose="020B0606020202030204" pitchFamily="34" charset="0"/>
                          <a:ea typeface="+mn-ea"/>
                          <a:cs typeface="+mn-cs"/>
                        </a:rPr>
                        <a:t>Al</a:t>
                      </a:r>
                      <a:r>
                        <a:rPr lang="es-ES" sz="1800" kern="1200" baseline="0" dirty="0">
                          <a:solidFill>
                            <a:schemeClr val="tx1"/>
                          </a:solidFill>
                          <a:latin typeface="Arial Narrow" panose="020B0606020202030204" pitchFamily="34" charset="0"/>
                          <a:ea typeface="+mn-ea"/>
                          <a:cs typeface="+mn-cs"/>
                        </a:rPr>
                        <a:t> finalizar la vigencia se cumplió con la ejecución de </a:t>
                      </a:r>
                      <a:r>
                        <a:rPr lang="es-ES" sz="1800" kern="1200" dirty="0">
                          <a:solidFill>
                            <a:schemeClr val="tx1"/>
                          </a:solidFill>
                          <a:latin typeface="Arial Narrow" panose="020B0606020202030204" pitchFamily="34" charset="0"/>
                          <a:ea typeface="+mn-ea"/>
                          <a:cs typeface="+mn-cs"/>
                        </a:rPr>
                        <a:t>las actividades previstas para el programa de mantenimiento,</a:t>
                      </a:r>
                      <a:r>
                        <a:rPr lang="es-ES" sz="1800" kern="1200" baseline="0" dirty="0">
                          <a:solidFill>
                            <a:schemeClr val="tx1"/>
                          </a:solidFill>
                          <a:latin typeface="Arial Narrow" panose="020B0606020202030204" pitchFamily="34" charset="0"/>
                          <a:ea typeface="+mn-ea"/>
                          <a:cs typeface="+mn-cs"/>
                        </a:rPr>
                        <a:t> Logrando el mantenimiento a</a:t>
                      </a:r>
                      <a:r>
                        <a:rPr lang="es-ES" sz="1800" kern="1200" dirty="0">
                          <a:solidFill>
                            <a:schemeClr val="tx1"/>
                          </a:solidFill>
                          <a:latin typeface="Arial Narrow" panose="020B0606020202030204" pitchFamily="34" charset="0"/>
                          <a:ea typeface="+mn-ea"/>
                          <a:cs typeface="+mn-cs"/>
                        </a:rPr>
                        <a:t> las 17 estaciones y el edificio comando con intervenciones locativas y de alto impacto</a:t>
                      </a:r>
                    </a:p>
                  </a:txBody>
                  <a:tcPr marL="10526" marR="10526" marT="10526" marB="50525" anchor="ctr"/>
                </a:tc>
                <a:extLst>
                  <a:ext uri="{0D108BD9-81ED-4DB2-BD59-A6C34878D82A}">
                    <a16:rowId xmlns:a16="http://schemas.microsoft.com/office/drawing/2014/main" val="10001"/>
                  </a:ext>
                </a:extLst>
              </a:tr>
              <a:tr h="2471353">
                <a:tc>
                  <a:txBody>
                    <a:bodyPr/>
                    <a:lstStyle/>
                    <a:p>
                      <a:pPr algn="just"/>
                      <a:r>
                        <a:rPr lang="es-MX" sz="1700" dirty="0">
                          <a:solidFill>
                            <a:schemeClr val="tx1"/>
                          </a:solidFill>
                          <a:latin typeface="Arial Narrow" panose="020B0606020202030204" pitchFamily="34" charset="0"/>
                        </a:rPr>
                        <a:t>Implementar 100% del modelo de seguridad y privacidad de la información en la UAECOB alineado a la Política de Gobierno Digital.</a:t>
                      </a:r>
                      <a:endParaRPr lang="es-CO" sz="1700" dirty="0">
                        <a:solidFill>
                          <a:schemeClr val="tx1"/>
                        </a:solidFill>
                        <a:latin typeface="Arial Narrow" panose="020B0606020202030204" pitchFamily="34" charset="0"/>
                      </a:endParaRPr>
                    </a:p>
                  </a:txBody>
                  <a:tcPr marL="144048" marR="144048" marT="72025" marB="72025" anchor="ctr"/>
                </a:tc>
                <a:tc>
                  <a:txBody>
                    <a:bodyPr/>
                    <a:lstStyle/>
                    <a:p>
                      <a:pPr algn="just"/>
                      <a:r>
                        <a:rPr lang="es-MX" sz="1700" dirty="0">
                          <a:latin typeface="Arial Narrow" panose="020B0606020202030204" pitchFamily="34" charset="0"/>
                        </a:rPr>
                        <a:t>Oficina Asesora de Planeación. </a:t>
                      </a:r>
                      <a:endParaRPr lang="es-CO" sz="1700" dirty="0">
                        <a:latin typeface="Arial Narrow" panose="020B0606020202030204" pitchFamily="34" charset="0"/>
                      </a:endParaRPr>
                    </a:p>
                  </a:txBody>
                  <a:tcPr marL="144048" marR="144048" marT="72025" marB="72025" anchor="ctr"/>
                </a:tc>
                <a:tc>
                  <a:txBody>
                    <a:bodyPr/>
                    <a:lstStyle/>
                    <a:p>
                      <a:endParaRPr lang="es-CO" sz="1700" dirty="0">
                        <a:latin typeface="Arial Narrow" panose="020B0606020202030204" pitchFamily="34" charset="0"/>
                      </a:endParaRPr>
                    </a:p>
                  </a:txBody>
                  <a:tcPr marL="144048" marR="144048" marT="72025" marB="72025"/>
                </a:tc>
                <a:tc>
                  <a:txBody>
                    <a:bodyPr/>
                    <a:lstStyle/>
                    <a:p>
                      <a:pPr marL="0" algn="just" defTabSz="914400" rtl="0" eaLnBrk="1" fontAlgn="ctr" latinLnBrk="0" hangingPunct="1"/>
                      <a:r>
                        <a:rPr lang="es-ES" sz="1800" kern="1200" dirty="0">
                          <a:solidFill>
                            <a:schemeClr val="tx1"/>
                          </a:solidFill>
                          <a:latin typeface="Arial Narrow" panose="020B0606020202030204" pitchFamily="34" charset="0"/>
                          <a:ea typeface="+mn-ea"/>
                          <a:cs typeface="+mn-cs"/>
                        </a:rPr>
                        <a:t>El nivel de madurez alcanzado en la Unidad Administrativa Especial Cuerpo Oficial Bomberos Bogotá arrojó un resultado de 71% en Seguridad de la Información, de acuerdo al  instrumento de evaluación del MSPI  del Mintic.</a:t>
                      </a:r>
                    </a:p>
                    <a:p>
                      <a:pPr marL="0" algn="just" defTabSz="914400" rtl="0" eaLnBrk="1" fontAlgn="ctr" latinLnBrk="0" hangingPunct="1"/>
                      <a:endParaRPr lang="es-ES" sz="1800" kern="1200" dirty="0">
                        <a:solidFill>
                          <a:schemeClr val="tx1"/>
                        </a:solidFill>
                        <a:latin typeface="Arial Narrow" panose="020B0606020202030204" pitchFamily="34" charset="0"/>
                        <a:ea typeface="+mn-ea"/>
                        <a:cs typeface="+mn-cs"/>
                      </a:endParaRPr>
                    </a:p>
                    <a:p>
                      <a:pPr marL="0" algn="just" defTabSz="914400" rtl="0" eaLnBrk="1" fontAlgn="ctr" latinLnBrk="0" hangingPunct="1"/>
                      <a:endParaRPr lang="es-CO" sz="1800" kern="1200" dirty="0">
                        <a:solidFill>
                          <a:schemeClr val="tx1"/>
                        </a:solidFill>
                        <a:latin typeface="Arial Narrow" panose="020B0606020202030204" pitchFamily="34" charset="0"/>
                        <a:ea typeface="+mn-ea"/>
                        <a:cs typeface="+mn-cs"/>
                      </a:endParaRPr>
                    </a:p>
                  </a:txBody>
                  <a:tcPr marL="101049" marR="101049" marT="50525" marB="50525" anchor="ctr"/>
                </a:tc>
                <a:extLst>
                  <a:ext uri="{0D108BD9-81ED-4DB2-BD59-A6C34878D82A}">
                    <a16:rowId xmlns:a16="http://schemas.microsoft.com/office/drawing/2014/main" val="10002"/>
                  </a:ext>
                </a:extLst>
              </a:tr>
              <a:tr h="2660368">
                <a:tc>
                  <a:txBody>
                    <a:bodyPr/>
                    <a:lstStyle/>
                    <a:p>
                      <a:pPr algn="just"/>
                      <a:r>
                        <a:rPr lang="es-CO" sz="1700" dirty="0">
                          <a:latin typeface="Arial Narrow" panose="020B0606020202030204" pitchFamily="34" charset="0"/>
                        </a:rPr>
                        <a:t>Implementar 100% del programa de arquitectura TI, conforme a las necesidades de la UAECOB.</a:t>
                      </a:r>
                    </a:p>
                  </a:txBody>
                  <a:tcPr marL="144048" marR="144048" marT="72025" marB="72025" anchor="ctr"/>
                </a:tc>
                <a:tc>
                  <a:txBody>
                    <a:bodyPr/>
                    <a:lstStyle/>
                    <a:p>
                      <a:pPr marL="0" marR="0" lvl="0" indent="0" algn="just" defTabSz="1104047" rtl="0" eaLnBrk="1" fontAlgn="auto" latinLnBrk="0" hangingPunct="1">
                        <a:lnSpc>
                          <a:spcPct val="100000"/>
                        </a:lnSpc>
                        <a:spcBef>
                          <a:spcPts val="0"/>
                        </a:spcBef>
                        <a:spcAft>
                          <a:spcPts val="0"/>
                        </a:spcAft>
                        <a:buClrTx/>
                        <a:buSzTx/>
                        <a:buFontTx/>
                        <a:buNone/>
                        <a:tabLst/>
                        <a:defRPr/>
                      </a:pPr>
                      <a:r>
                        <a:rPr lang="es-MX" sz="1700" dirty="0">
                          <a:latin typeface="Arial Narrow" panose="020B0606020202030204" pitchFamily="34" charset="0"/>
                        </a:rPr>
                        <a:t>Oficina Asesora de Planeación. </a:t>
                      </a:r>
                      <a:endParaRPr lang="es-CO" sz="1700" dirty="0">
                        <a:latin typeface="Arial Narrow" panose="020B0606020202030204" pitchFamily="34" charset="0"/>
                      </a:endParaRPr>
                    </a:p>
                    <a:p>
                      <a:pPr algn="just"/>
                      <a:endParaRPr lang="es-CO" sz="1700" dirty="0">
                        <a:latin typeface="Arial Narrow" panose="020B0606020202030204" pitchFamily="34" charset="0"/>
                      </a:endParaRPr>
                    </a:p>
                  </a:txBody>
                  <a:tcPr marL="144048" marR="144048" marT="72025" marB="72025" anchor="ctr"/>
                </a:tc>
                <a:tc>
                  <a:txBody>
                    <a:bodyPr/>
                    <a:lstStyle/>
                    <a:p>
                      <a:endParaRPr lang="es-CO" sz="1700" dirty="0">
                        <a:latin typeface="Arial Narrow" panose="020B0606020202030204" pitchFamily="34" charset="0"/>
                      </a:endParaRPr>
                    </a:p>
                  </a:txBody>
                  <a:tcPr marL="144048" marR="144048" marT="72025" marB="72025"/>
                </a:tc>
                <a:tc>
                  <a:txBody>
                    <a:bodyPr/>
                    <a:lstStyle/>
                    <a:p>
                      <a:pPr algn="just"/>
                      <a:r>
                        <a:rPr lang="es-CO" sz="1800" dirty="0">
                          <a:solidFill>
                            <a:schemeClr val="tx1"/>
                          </a:solidFill>
                          <a:latin typeface="Arial Narrow" panose="020B0606020202030204" pitchFamily="34" charset="0"/>
                        </a:rPr>
                        <a:t>El indicador del avance</a:t>
                      </a:r>
                      <a:r>
                        <a:rPr lang="es-CO" sz="1800" baseline="0" dirty="0">
                          <a:solidFill>
                            <a:schemeClr val="tx1"/>
                          </a:solidFill>
                          <a:latin typeface="Arial Narrow" panose="020B0606020202030204" pitchFamily="34" charset="0"/>
                        </a:rPr>
                        <a:t> del proyecto estuvo dado por el avance en tres aspectos: el primero asociado a el porcentaje en la implementación del programa de arquitectura TI, el cual fue del 100%, el porcentaje en la disponibilidad de la infraestructura tecnológica de la entidad, el cual alcanzo el 99%, el porcentaje de efectividad de los servicios TI con un calculo del 89% y con el tratamiento de riesgos de seguridad de la información y ciberseguridad el cual fue del 70% en la vigencia </a:t>
                      </a:r>
                      <a:endParaRPr lang="es-CO" sz="1800" dirty="0">
                        <a:solidFill>
                          <a:schemeClr val="tx1"/>
                        </a:solidFill>
                        <a:latin typeface="Arial Narrow" panose="020B0606020202030204" pitchFamily="34" charset="0"/>
                      </a:endParaRPr>
                    </a:p>
                  </a:txBody>
                  <a:tcPr marL="101049" marR="101049" marT="50525" marB="50525" anchor="ctr"/>
                </a:tc>
                <a:extLst>
                  <a:ext uri="{0D108BD9-81ED-4DB2-BD59-A6C34878D82A}">
                    <a16:rowId xmlns:a16="http://schemas.microsoft.com/office/drawing/2014/main" val="10003"/>
                  </a:ext>
                </a:extLst>
              </a:tr>
            </a:tbl>
          </a:graphicData>
        </a:graphic>
      </p:graphicFrame>
      <p:pic>
        <p:nvPicPr>
          <p:cNvPr id="2" name="Imagen 1" descr="graficas de indicadores " title="graficas de indicadores "/>
          <p:cNvPicPr>
            <a:picLocks noChangeAspect="1"/>
          </p:cNvPicPr>
          <p:nvPr/>
        </p:nvPicPr>
        <p:blipFill>
          <a:blip r:embed="rId2"/>
          <a:stretch>
            <a:fillRect/>
          </a:stretch>
        </p:blipFill>
        <p:spPr>
          <a:xfrm>
            <a:off x="5846950" y="2272316"/>
            <a:ext cx="2553338" cy="2176140"/>
          </a:xfrm>
          <a:prstGeom prst="rect">
            <a:avLst/>
          </a:prstGeom>
        </p:spPr>
      </p:pic>
      <p:pic>
        <p:nvPicPr>
          <p:cNvPr id="5" name="Imagen 4" descr="graficas de indicadores " title="graficas de indicadores "/>
          <p:cNvPicPr>
            <a:picLocks noChangeAspect="1"/>
          </p:cNvPicPr>
          <p:nvPr/>
        </p:nvPicPr>
        <p:blipFill>
          <a:blip r:embed="rId3"/>
          <a:stretch>
            <a:fillRect/>
          </a:stretch>
        </p:blipFill>
        <p:spPr>
          <a:xfrm>
            <a:off x="5998842" y="4710093"/>
            <a:ext cx="2249553" cy="2204108"/>
          </a:xfrm>
          <a:prstGeom prst="rect">
            <a:avLst/>
          </a:prstGeom>
        </p:spPr>
      </p:pic>
      <p:pic>
        <p:nvPicPr>
          <p:cNvPr id="4" name="Imagen 3" descr="graficas de indicadores " title="graficas de indicadores "/>
          <p:cNvPicPr>
            <a:picLocks noChangeAspect="1"/>
          </p:cNvPicPr>
          <p:nvPr/>
        </p:nvPicPr>
        <p:blipFill>
          <a:blip r:embed="rId4"/>
          <a:stretch>
            <a:fillRect/>
          </a:stretch>
        </p:blipFill>
        <p:spPr>
          <a:xfrm>
            <a:off x="5998841" y="7170541"/>
            <a:ext cx="2249553" cy="2226982"/>
          </a:xfrm>
          <a:prstGeom prst="rect">
            <a:avLst/>
          </a:prstGeom>
        </p:spPr>
      </p:pic>
      <p:sp>
        <p:nvSpPr>
          <p:cNvPr id="14" name="CuadroTexto 13">
            <a:extLst>
              <a:ext uri="{FF2B5EF4-FFF2-40B4-BE49-F238E27FC236}">
                <a16:creationId xmlns:a16="http://schemas.microsoft.com/office/drawing/2014/main" id="{D3C217DE-3C62-5F81-7375-7C92594C255F}"/>
              </a:ext>
            </a:extLst>
          </p:cNvPr>
          <p:cNvSpPr txBox="1"/>
          <p:nvPr/>
        </p:nvSpPr>
        <p:spPr>
          <a:xfrm>
            <a:off x="518609" y="9671034"/>
            <a:ext cx="7104463" cy="276999"/>
          </a:xfrm>
          <a:prstGeom prst="rect">
            <a:avLst/>
          </a:prstGeom>
          <a:noFill/>
        </p:spPr>
        <p:txBody>
          <a:bodyPr wrap="square" rtlCol="0">
            <a:spAutoFit/>
          </a:bodyPr>
          <a:lstStyle/>
          <a:p>
            <a:r>
              <a:rPr lang="es-ES" sz="1200" i="1" dirty="0"/>
              <a:t>Fuente: Oficina Asesora de Planeación – U.A.E Cuerpo Oficial de Bomberos de Bogotá </a:t>
            </a:r>
            <a:endParaRPr lang="es-CO" sz="1200" i="1" dirty="0"/>
          </a:p>
        </p:txBody>
      </p:sp>
    </p:spTree>
    <p:extLst>
      <p:ext uri="{BB962C8B-B14F-4D97-AF65-F5344CB8AC3E}">
        <p14:creationId xmlns:p14="http://schemas.microsoft.com/office/powerpoint/2010/main" val="8463792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AA20C9BE-0082-C517-FE8E-769ACAA0464B}"/>
              </a:ext>
            </a:extLst>
          </p:cNvPr>
          <p:cNvSpPr txBox="1">
            <a:spLocks/>
          </p:cNvSpPr>
          <p:nvPr/>
        </p:nvSpPr>
        <p:spPr>
          <a:xfrm>
            <a:off x="5229736" y="490700"/>
            <a:ext cx="12609499" cy="785310"/>
          </a:xfrm>
          <a:prstGeom prst="rect">
            <a:avLst/>
          </a:prstGeom>
          <a:noFill/>
          <a:ln>
            <a:noFill/>
            <a:prstDash/>
          </a:ln>
          <a:effectLst/>
        </p:spPr>
        <p:txBody>
          <a:bodyPr rot="0" spcFirstLastPara="0" vertOverflow="overflow" horzOverflow="overflow" vert="horz" wrap="square" lIns="111092" tIns="55546" rIns="111092" bIns="55546" numCol="1" spcCol="0" rtlCol="0" fromWordArt="0" anchor="t" anchorCtr="0" forceAA="0" compatLnSpc="1">
            <a:prstTxWarp prst="textNoShape">
              <a:avLst/>
            </a:prstTxWarp>
            <a:spAutoFit/>
          </a:bodyPr>
          <a:lstStyle>
            <a:lvl1pPr algn="l" defTabSz="1341307" rtl="0" eaLnBrk="1" latinLnBrk="0" hangingPunct="1">
              <a:lnSpc>
                <a:spcPct val="90000"/>
              </a:lnSpc>
              <a:spcBef>
                <a:spcPct val="0"/>
              </a:spcBef>
              <a:buNone/>
              <a:defRPr sz="6455" kern="1200">
                <a:solidFill>
                  <a:schemeClr val="tx1"/>
                </a:solidFill>
                <a:latin typeface="+mj-lt"/>
                <a:ea typeface="+mj-ea"/>
                <a:cs typeface="+mj-cs"/>
              </a:defRPr>
            </a:lvl1pPr>
          </a:lstStyle>
          <a:p>
            <a:pPr algn="ctr" defTabSz="555452">
              <a:lnSpc>
                <a:spcPct val="100000"/>
              </a:lnSpc>
              <a:spcBef>
                <a:spcPts val="0"/>
              </a:spcBef>
              <a:defRPr/>
            </a:pPr>
            <a:r>
              <a:rPr lang="es-ES" sz="4374" b="1" dirty="0">
                <a:solidFill>
                  <a:srgbClr val="C00000"/>
                </a:solidFill>
                <a:effectLst>
                  <a:outerShdw blurRad="38100" dist="38100" dir="2700000" algn="tl">
                    <a:srgbClr val="000000">
                      <a:alpha val="43137"/>
                    </a:srgbClr>
                  </a:outerShdw>
                </a:effectLst>
                <a:latin typeface="Impact" panose="020B0806030902050204" pitchFamily="34" charset="0"/>
                <a:ea typeface="+mn-ea"/>
                <a:cs typeface="+mn-cs"/>
              </a:rPr>
              <a:t>Plan Estratégico Institucional   </a:t>
            </a:r>
            <a:endParaRPr lang="es-CO" sz="4374" b="1" dirty="0">
              <a:solidFill>
                <a:srgbClr val="C00000"/>
              </a:solidFill>
              <a:effectLst>
                <a:outerShdw blurRad="38100" dist="38100" dir="2700000" algn="tl">
                  <a:srgbClr val="000000">
                    <a:alpha val="43137"/>
                  </a:srgbClr>
                </a:outerShdw>
              </a:effectLst>
              <a:latin typeface="Impact" panose="020B0806030902050204" pitchFamily="34" charset="0"/>
              <a:ea typeface="+mn-ea"/>
              <a:cs typeface="+mn-cs"/>
            </a:endParaRPr>
          </a:p>
        </p:txBody>
      </p:sp>
      <p:sp>
        <p:nvSpPr>
          <p:cNvPr id="12" name="Título 11">
            <a:extLst>
              <a:ext uri="{FF2B5EF4-FFF2-40B4-BE49-F238E27FC236}">
                <a16:creationId xmlns:a16="http://schemas.microsoft.com/office/drawing/2014/main" id="{60F01E6F-C070-8A90-738D-AE7F5B9F0ACA}"/>
              </a:ext>
            </a:extLst>
          </p:cNvPr>
          <p:cNvSpPr>
            <a:spLocks noGrp="1"/>
          </p:cNvSpPr>
          <p:nvPr>
            <p:ph type="title" idx="4294967295"/>
          </p:nvPr>
        </p:nvSpPr>
        <p:spPr>
          <a:xfrm>
            <a:off x="7023478" y="-65067"/>
            <a:ext cx="9097299" cy="830997"/>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1462704" rtl="0" eaLnBrk="1" fontAlgn="auto" latinLnBrk="0" hangingPunct="1">
              <a:lnSpc>
                <a:spcPct val="100000"/>
              </a:lnSpc>
              <a:spcBef>
                <a:spcPts val="0"/>
              </a:spcBef>
              <a:spcAft>
                <a:spcPts val="0"/>
              </a:spcAft>
              <a:buClrTx/>
              <a:buSzTx/>
              <a:buFontTx/>
              <a:buNone/>
              <a:tabLst/>
              <a:defRPr/>
            </a:pPr>
            <a:r>
              <a:rPr kumimoji="0" lang="es-MX" sz="4800" b="0" i="0" u="none" strike="noStrike" kern="1200" cap="none" spc="0" normalizeH="0" baseline="0" noProof="0" dirty="0">
                <a:ln>
                  <a:noFill/>
                </a:ln>
                <a:solidFill>
                  <a:prstClr val="white">
                    <a:lumMod val="50000"/>
                  </a:prstClr>
                </a:solidFill>
                <a:effectLst/>
                <a:uLnTx/>
                <a:uFillTx/>
                <a:latin typeface="Calibri"/>
                <a:ea typeface="+mn-ea"/>
                <a:cs typeface="+mn-cs"/>
              </a:rPr>
              <a:t>Tabla, # 2 Indicadores de Impacto    </a:t>
            </a:r>
            <a:endParaRPr kumimoji="0" lang="es-MX" sz="4500" b="0" i="0" u="none" strike="noStrike" kern="1200" cap="none" spc="0" normalizeH="0" baseline="0" noProof="0" dirty="0">
              <a:ln>
                <a:noFill/>
              </a:ln>
              <a:solidFill>
                <a:prstClr val="white">
                  <a:lumMod val="50000"/>
                </a:prstClr>
              </a:solidFill>
              <a:effectLst/>
              <a:uLnTx/>
              <a:uFillTx/>
              <a:latin typeface="Calibri"/>
              <a:ea typeface="+mn-ea"/>
              <a:cs typeface="+mn-cs"/>
            </a:endParaRPr>
          </a:p>
        </p:txBody>
      </p:sp>
      <p:sp>
        <p:nvSpPr>
          <p:cNvPr id="17" name="Rectángulo 16">
            <a:extLst>
              <a:ext uri="{FF2B5EF4-FFF2-40B4-BE49-F238E27FC236}">
                <a16:creationId xmlns:a16="http://schemas.microsoft.com/office/drawing/2014/main" id="{7FA73BDF-2948-D187-8F55-4237B2D64BC1}"/>
              </a:ext>
            </a:extLst>
          </p:cNvPr>
          <p:cNvSpPr/>
          <p:nvPr/>
        </p:nvSpPr>
        <p:spPr>
          <a:xfrm>
            <a:off x="261425" y="1013105"/>
            <a:ext cx="3209340" cy="276999"/>
          </a:xfrm>
          <a:prstGeom prst="rect">
            <a:avLst/>
          </a:prstGeom>
        </p:spPr>
        <p:txBody>
          <a:bodyPr wrap="none">
            <a:spAutoFit/>
          </a:bodyPr>
          <a:lstStyle/>
          <a:p>
            <a:r>
              <a:rPr lang="es-CO" sz="1200" b="1" i="1" dirty="0">
                <a:latin typeface="Arial Narrow" panose="020B0606020202030204" pitchFamily="34" charset="0"/>
              </a:rPr>
              <a:t>Continuación Tabla 2, Indicadores de Impacto PEI </a:t>
            </a:r>
          </a:p>
        </p:txBody>
      </p:sp>
      <p:graphicFrame>
        <p:nvGraphicFramePr>
          <p:cNvPr id="13" name="Tabla 12" title="Continuacion tabal 2 de indicadores de Impacto PEI ">
            <a:extLst>
              <a:ext uri="{FF2B5EF4-FFF2-40B4-BE49-F238E27FC236}">
                <a16:creationId xmlns:a16="http://schemas.microsoft.com/office/drawing/2014/main" id="{3C52EF8C-6C2D-EC34-D6D7-69D3EE729F73}"/>
              </a:ext>
            </a:extLst>
          </p:cNvPr>
          <p:cNvGraphicFramePr>
            <a:graphicFrameLocks noGrp="1"/>
          </p:cNvGraphicFramePr>
          <p:nvPr>
            <p:extLst>
              <p:ext uri="{D42A27DB-BD31-4B8C-83A1-F6EECF244321}">
                <p14:modId xmlns:p14="http://schemas.microsoft.com/office/powerpoint/2010/main" val="1272108897"/>
              </p:ext>
            </p:extLst>
          </p:nvPr>
        </p:nvGraphicFramePr>
        <p:xfrm>
          <a:off x="261425" y="1290105"/>
          <a:ext cx="14972090" cy="8122668"/>
        </p:xfrm>
        <a:graphic>
          <a:graphicData uri="http://schemas.openxmlformats.org/drawingml/2006/table">
            <a:tbl>
              <a:tblPr firstRow="1" bandRow="1">
                <a:tableStyleId>{5940675A-B579-460E-94D1-54222C63F5DA}</a:tableStyleId>
              </a:tblPr>
              <a:tblGrid>
                <a:gridCol w="2093468">
                  <a:extLst>
                    <a:ext uri="{9D8B030D-6E8A-4147-A177-3AD203B41FA5}">
                      <a16:colId xmlns:a16="http://schemas.microsoft.com/office/drawing/2014/main" val="20000"/>
                    </a:ext>
                  </a:extLst>
                </a:gridCol>
                <a:gridCol w="1941534">
                  <a:extLst>
                    <a:ext uri="{9D8B030D-6E8A-4147-A177-3AD203B41FA5}">
                      <a16:colId xmlns:a16="http://schemas.microsoft.com/office/drawing/2014/main" val="1673358718"/>
                    </a:ext>
                  </a:extLst>
                </a:gridCol>
                <a:gridCol w="3068877">
                  <a:extLst>
                    <a:ext uri="{9D8B030D-6E8A-4147-A177-3AD203B41FA5}">
                      <a16:colId xmlns:a16="http://schemas.microsoft.com/office/drawing/2014/main" val="20001"/>
                    </a:ext>
                  </a:extLst>
                </a:gridCol>
                <a:gridCol w="7868211">
                  <a:extLst>
                    <a:ext uri="{9D8B030D-6E8A-4147-A177-3AD203B41FA5}">
                      <a16:colId xmlns:a16="http://schemas.microsoft.com/office/drawing/2014/main" val="20002"/>
                    </a:ext>
                  </a:extLst>
                </a:gridCol>
              </a:tblGrid>
              <a:tr h="905858">
                <a:tc>
                  <a:txBody>
                    <a:bodyPr/>
                    <a:lstStyle/>
                    <a:p>
                      <a:pPr marL="0" marR="0" lvl="0" indent="0" algn="ctr" defTabSz="1104047" rtl="0" eaLnBrk="1" fontAlgn="auto" latinLnBrk="0" hangingPunct="1">
                        <a:lnSpc>
                          <a:spcPct val="100000"/>
                        </a:lnSpc>
                        <a:spcBef>
                          <a:spcPts val="0"/>
                        </a:spcBef>
                        <a:spcAft>
                          <a:spcPts val="0"/>
                        </a:spcAft>
                        <a:buClrTx/>
                        <a:buSzTx/>
                        <a:buFontTx/>
                        <a:buNone/>
                        <a:tabLst/>
                        <a:defRPr/>
                      </a:pPr>
                      <a:r>
                        <a:rPr lang="es-MX" sz="2000" b="1" dirty="0">
                          <a:solidFill>
                            <a:schemeClr val="bg1"/>
                          </a:solidFill>
                          <a:latin typeface="Arial Narrow" panose="020B0606020202030204" pitchFamily="34" charset="0"/>
                        </a:rPr>
                        <a:t>Proyecto Estratégico</a:t>
                      </a:r>
                      <a:r>
                        <a:rPr lang="es-CO" sz="2000" b="1" dirty="0">
                          <a:solidFill>
                            <a:schemeClr val="bg1"/>
                          </a:solidFill>
                          <a:latin typeface="Arial Narrow" panose="020B0606020202030204" pitchFamily="34" charset="0"/>
                        </a:rPr>
                        <a:t> </a:t>
                      </a:r>
                    </a:p>
                  </a:txBody>
                  <a:tcPr marL="142544" marR="142544" marT="71273" marB="71273" anchor="ctr">
                    <a:solidFill>
                      <a:srgbClr val="C00000"/>
                    </a:solidFill>
                  </a:tcPr>
                </a:tc>
                <a:tc>
                  <a:txBody>
                    <a:bodyPr/>
                    <a:lstStyle/>
                    <a:p>
                      <a:pPr algn="ctr"/>
                      <a:r>
                        <a:rPr lang="es-MX" sz="2000" b="1" dirty="0">
                          <a:solidFill>
                            <a:schemeClr val="bg1"/>
                          </a:solidFill>
                          <a:latin typeface="Arial Narrow" panose="020B0606020202030204" pitchFamily="34" charset="0"/>
                        </a:rPr>
                        <a:t>Responsable (s)</a:t>
                      </a:r>
                      <a:endParaRPr lang="es-CO" sz="2000" b="1" dirty="0">
                        <a:solidFill>
                          <a:schemeClr val="bg1"/>
                        </a:solidFill>
                        <a:latin typeface="Arial Narrow" panose="020B0606020202030204" pitchFamily="34" charset="0"/>
                      </a:endParaRPr>
                    </a:p>
                  </a:txBody>
                  <a:tcPr marL="142544" marR="142544" marT="71273" marB="71273" anchor="ctr">
                    <a:solidFill>
                      <a:srgbClr val="C00000"/>
                    </a:solidFill>
                  </a:tcPr>
                </a:tc>
                <a:tc>
                  <a:txBody>
                    <a:bodyPr/>
                    <a:lstStyle/>
                    <a:p>
                      <a:pPr algn="ctr"/>
                      <a:r>
                        <a:rPr lang="es-CO" sz="2000" b="1" dirty="0">
                          <a:solidFill>
                            <a:schemeClr val="bg1"/>
                          </a:solidFill>
                          <a:latin typeface="Arial Narrow" panose="020B0606020202030204" pitchFamily="34" charset="0"/>
                        </a:rPr>
                        <a:t>Avance </a:t>
                      </a:r>
                    </a:p>
                  </a:txBody>
                  <a:tcPr marL="142544" marR="142544" marT="71273" marB="71273" anchor="ctr">
                    <a:solidFill>
                      <a:srgbClr val="C00000"/>
                    </a:solidFill>
                  </a:tcPr>
                </a:tc>
                <a:tc>
                  <a:txBody>
                    <a:bodyPr/>
                    <a:lstStyle/>
                    <a:p>
                      <a:pPr algn="ctr"/>
                      <a:r>
                        <a:rPr lang="es-CO" sz="2000" b="1" dirty="0">
                          <a:solidFill>
                            <a:schemeClr val="bg1"/>
                          </a:solidFill>
                          <a:latin typeface="Arial Narrow" panose="020B0606020202030204" pitchFamily="34" charset="0"/>
                        </a:rPr>
                        <a:t>Observación </a:t>
                      </a:r>
                    </a:p>
                  </a:txBody>
                  <a:tcPr marL="142544" marR="142544" marT="71273" marB="71273" anchor="ctr">
                    <a:solidFill>
                      <a:srgbClr val="C00000"/>
                    </a:solidFill>
                  </a:tcPr>
                </a:tc>
                <a:extLst>
                  <a:ext uri="{0D108BD9-81ED-4DB2-BD59-A6C34878D82A}">
                    <a16:rowId xmlns:a16="http://schemas.microsoft.com/office/drawing/2014/main" val="10000"/>
                  </a:ext>
                </a:extLst>
              </a:tr>
              <a:tr h="2229900">
                <a:tc>
                  <a:txBody>
                    <a:bodyPr/>
                    <a:lstStyle/>
                    <a:p>
                      <a:pPr algn="just"/>
                      <a:r>
                        <a:rPr lang="es-MX" sz="900" dirty="0">
                          <a:solidFill>
                            <a:schemeClr val="tx1"/>
                          </a:solidFill>
                          <a:latin typeface="Arial Narrow" panose="020B0606020202030204" pitchFamily="34" charset="0"/>
                        </a:rPr>
                        <a:t>Implementar 100% el programa de  Capacitación, formación y entrenamiento al personal uniformado de la Unidad Cuerpo Oficial de Bomberos de Bogotá.</a:t>
                      </a:r>
                      <a:endParaRPr lang="es-CO" sz="900" dirty="0">
                        <a:solidFill>
                          <a:schemeClr val="tx1"/>
                        </a:solidFill>
                        <a:latin typeface="Arial Narrow" panose="020B0606020202030204" pitchFamily="34" charset="0"/>
                      </a:endParaRPr>
                    </a:p>
                  </a:txBody>
                  <a:tcPr marL="142544" marR="142544" marT="71273" marB="71273" anchor="ctr"/>
                </a:tc>
                <a:tc>
                  <a:txBody>
                    <a:bodyPr/>
                    <a:lstStyle/>
                    <a:p>
                      <a:pPr marL="0" algn="just" defTabSz="1341307" rtl="0" eaLnBrk="1" fontAlgn="ctr" latinLnBrk="0" hangingPunct="1"/>
                      <a:r>
                        <a:rPr lang="es-CO" sz="900" kern="1200" dirty="0">
                          <a:solidFill>
                            <a:schemeClr val="tx1"/>
                          </a:solidFill>
                          <a:latin typeface="Arial Narrow" panose="020B0606020202030204" pitchFamily="34" charset="0"/>
                          <a:ea typeface="+mn-ea"/>
                          <a:cs typeface="+mn-cs"/>
                        </a:rPr>
                        <a:t>Subdirección de Gestión Humana</a:t>
                      </a:r>
                    </a:p>
                  </a:txBody>
                  <a:tcPr marL="9525" marR="9525" marT="9525" anchor="ctr"/>
                </a:tc>
                <a:tc>
                  <a:txBody>
                    <a:bodyPr/>
                    <a:lstStyle/>
                    <a:p>
                      <a:endParaRPr lang="es-CO" sz="900" dirty="0">
                        <a:solidFill>
                          <a:srgbClr val="C00000"/>
                        </a:solidFill>
                        <a:latin typeface="Arial Narrow" panose="020B0606020202030204" pitchFamily="34" charset="0"/>
                      </a:endParaRPr>
                    </a:p>
                  </a:txBody>
                  <a:tcPr marL="101049" marR="101049" marT="50525" marB="50525"/>
                </a:tc>
                <a:tc>
                  <a:txBody>
                    <a:bodyPr/>
                    <a:lstStyle/>
                    <a:p>
                      <a:pPr marL="0" algn="just" defTabSz="914400" rtl="0" eaLnBrk="1" fontAlgn="ctr" latinLnBrk="0" hangingPunct="1"/>
                      <a:r>
                        <a:rPr lang="es-ES" sz="1100" kern="1200" dirty="0">
                          <a:solidFill>
                            <a:schemeClr val="tx1"/>
                          </a:solidFill>
                          <a:latin typeface="Arial Narrow" panose="020B0606020202030204" pitchFamily="34" charset="0"/>
                          <a:ea typeface="+mn-ea"/>
                          <a:cs typeface="+mn-cs"/>
                        </a:rPr>
                        <a:t>En el marco de la implementación del Proyecto en mención y en concordancia con el Plan Institucional</a:t>
                      </a:r>
                      <a:r>
                        <a:rPr lang="es-ES" sz="1100" kern="1200" baseline="0" dirty="0">
                          <a:solidFill>
                            <a:schemeClr val="tx1"/>
                          </a:solidFill>
                          <a:latin typeface="Arial Narrow" panose="020B0606020202030204" pitchFamily="34" charset="0"/>
                          <a:ea typeface="+mn-ea"/>
                          <a:cs typeface="+mn-cs"/>
                        </a:rPr>
                        <a:t> de Capacitaciones, fueron capacitadas </a:t>
                      </a:r>
                      <a:r>
                        <a:rPr lang="es-ES" sz="1100" kern="1200" dirty="0">
                          <a:solidFill>
                            <a:schemeClr val="tx1"/>
                          </a:solidFill>
                          <a:latin typeface="Arial Narrow" panose="020B0606020202030204" pitchFamily="34" charset="0"/>
                          <a:ea typeface="+mn-ea"/>
                          <a:cs typeface="+mn-cs"/>
                        </a:rPr>
                        <a:t>506 de</a:t>
                      </a:r>
                      <a:r>
                        <a:rPr lang="es-ES" sz="1100" kern="1200" baseline="0" dirty="0">
                          <a:solidFill>
                            <a:schemeClr val="tx1"/>
                          </a:solidFill>
                          <a:latin typeface="Arial Narrow" panose="020B0606020202030204" pitchFamily="34" charset="0"/>
                          <a:ea typeface="+mn-ea"/>
                          <a:cs typeface="+mn-cs"/>
                        </a:rPr>
                        <a:t> los </a:t>
                      </a:r>
                      <a:r>
                        <a:rPr lang="es-ES" sz="1100" kern="1200" dirty="0">
                          <a:solidFill>
                            <a:schemeClr val="tx1"/>
                          </a:solidFill>
                          <a:latin typeface="Arial Narrow" panose="020B0606020202030204" pitchFamily="34" charset="0"/>
                          <a:ea typeface="+mn-ea"/>
                          <a:cs typeface="+mn-cs"/>
                        </a:rPr>
                        <a:t>642</a:t>
                      </a:r>
                      <a:r>
                        <a:rPr lang="es-ES" sz="1100" kern="1200" baseline="0" dirty="0">
                          <a:solidFill>
                            <a:schemeClr val="tx1"/>
                          </a:solidFill>
                          <a:latin typeface="Arial Narrow" panose="020B0606020202030204" pitchFamily="34" charset="0"/>
                          <a:ea typeface="+mn-ea"/>
                          <a:cs typeface="+mn-cs"/>
                        </a:rPr>
                        <a:t> servidores de la entidad  Desde la Escuela de Formación Bomberil, se desarrollaron los siguientes </a:t>
                      </a:r>
                      <a:r>
                        <a:rPr lang="es-ES" sz="1100" b="1" kern="1200" baseline="0" dirty="0">
                          <a:solidFill>
                            <a:schemeClr val="tx1"/>
                          </a:solidFill>
                          <a:latin typeface="Arial Narrow" panose="020B0606020202030204" pitchFamily="34" charset="0"/>
                          <a:ea typeface="+mn-ea"/>
                          <a:cs typeface="+mn-cs"/>
                        </a:rPr>
                        <a:t>cursos misionales</a:t>
                      </a:r>
                      <a:r>
                        <a:rPr lang="es-ES" sz="1100" kern="1200" baseline="0" dirty="0">
                          <a:solidFill>
                            <a:schemeClr val="tx1"/>
                          </a:solidFill>
                          <a:latin typeface="Arial Narrow" panose="020B0606020202030204" pitchFamily="34" charset="0"/>
                          <a:ea typeface="+mn-ea"/>
                          <a:cs typeface="+mn-cs"/>
                        </a:rPr>
                        <a:t>: </a:t>
                      </a:r>
                      <a:br>
                        <a:rPr lang="es-ES" sz="1100" kern="1200" baseline="0" dirty="0">
                          <a:solidFill>
                            <a:schemeClr val="tx1"/>
                          </a:solidFill>
                          <a:latin typeface="Arial Narrow" panose="020B0606020202030204" pitchFamily="34" charset="0"/>
                          <a:ea typeface="+mn-ea"/>
                          <a:cs typeface="+mn-cs"/>
                        </a:rPr>
                      </a:br>
                      <a:r>
                        <a:rPr lang="es-ES" sz="1100" kern="1200" baseline="0" dirty="0">
                          <a:solidFill>
                            <a:schemeClr val="tx1"/>
                          </a:solidFill>
                          <a:latin typeface="Arial Narrow" panose="020B0606020202030204" pitchFamily="34" charset="0"/>
                          <a:ea typeface="+mn-ea"/>
                          <a:cs typeface="+mn-cs"/>
                        </a:rPr>
                        <a:t>primeros auxilios psicológicos, HEAS, reentrenamiento en motobombas, prevención de accidentes con abejas, Reentrenamiento en Técnicas de búsqueda y rescate en incendios estructurales, rescate con grandes animales,  Reentrenamiento en Técnicas y tácticas de extinción (chorros, monitores, ventilación, entradas forzadas, etc.), Reentrenamiento en Técnicas de Tendidos de mangueras, Reentrenamiento aseguramiento de agua, psicología de la emergencia, Taller de formación de instructores de Combate de incendios en recintos cerrados, Taller CBF, Taller CUEAEIF, Espumas, Conducción y operación para vehículos de bomberos, riesgo eléctrico, salvavidas, incendios en edificaciones de gran altura.</a:t>
                      </a:r>
                    </a:p>
                    <a:p>
                      <a:pPr marL="0" algn="just" defTabSz="914400" rtl="0" eaLnBrk="1" fontAlgn="ctr" latinLnBrk="0" hangingPunct="1"/>
                      <a:endParaRPr lang="es-ES" sz="1100" kern="1200" baseline="0" dirty="0">
                        <a:solidFill>
                          <a:schemeClr val="tx1"/>
                        </a:solidFill>
                        <a:latin typeface="Arial Narrow" panose="020B0606020202030204" pitchFamily="34" charset="0"/>
                        <a:ea typeface="+mn-ea"/>
                        <a:cs typeface="+mn-cs"/>
                      </a:endParaRPr>
                    </a:p>
                    <a:p>
                      <a:pPr marL="0" algn="just" defTabSz="914400" rtl="0" eaLnBrk="1" fontAlgn="ctr" latinLnBrk="0" hangingPunct="1"/>
                      <a:r>
                        <a:rPr lang="es-ES" sz="1100" kern="1200" baseline="0" dirty="0">
                          <a:solidFill>
                            <a:schemeClr val="tx1"/>
                          </a:solidFill>
                          <a:latin typeface="Arial Narrow" panose="020B0606020202030204" pitchFamily="34" charset="0"/>
                          <a:ea typeface="+mn-ea"/>
                          <a:cs typeface="+mn-cs"/>
                        </a:rPr>
                        <a:t>De igual manera se desarrollaron  los siguientes </a:t>
                      </a:r>
                      <a:r>
                        <a:rPr lang="es-ES" sz="1100" b="1" kern="1200" baseline="0" dirty="0">
                          <a:solidFill>
                            <a:schemeClr val="tx1"/>
                          </a:solidFill>
                          <a:latin typeface="Arial Narrow" panose="020B0606020202030204" pitchFamily="34" charset="0"/>
                          <a:ea typeface="+mn-ea"/>
                          <a:cs typeface="+mn-cs"/>
                        </a:rPr>
                        <a:t>cursos de gestión</a:t>
                      </a:r>
                      <a:r>
                        <a:rPr lang="es-ES" sz="1100" kern="1200" baseline="0" dirty="0">
                          <a:solidFill>
                            <a:schemeClr val="tx1"/>
                          </a:solidFill>
                          <a:latin typeface="Arial Narrow" panose="020B0606020202030204" pitchFamily="34" charset="0"/>
                          <a:ea typeface="+mn-ea"/>
                          <a:cs typeface="+mn-cs"/>
                        </a:rPr>
                        <a:t>: Inventarios, </a:t>
                      </a:r>
                      <a:r>
                        <a:rPr lang="es-CO" sz="1100" kern="1200" baseline="0" noProof="0" dirty="0">
                          <a:solidFill>
                            <a:schemeClr val="tx1"/>
                          </a:solidFill>
                          <a:latin typeface="Arial Narrow" panose="020B0606020202030204" pitchFamily="34" charset="0"/>
                          <a:ea typeface="+mn-ea"/>
                          <a:cs typeface="+mn-cs"/>
                        </a:rPr>
                        <a:t>Inducción</a:t>
                      </a:r>
                      <a:r>
                        <a:rPr lang="es-ES" sz="1100" kern="1200" baseline="0" dirty="0">
                          <a:solidFill>
                            <a:schemeClr val="tx1"/>
                          </a:solidFill>
                          <a:latin typeface="Arial Narrow" panose="020B0606020202030204" pitchFamily="34" charset="0"/>
                          <a:ea typeface="+mn-ea"/>
                          <a:cs typeface="+mn-cs"/>
                        </a:rPr>
                        <a:t> y reinducción, Gestión de la información, acoso laboral, negociación sindical, identidad de genero, copasst, participación ciudadana, gestión documental, comité de convivencia, plan estratégico de seguridad vial, Política diferencial, servicio a la ciudadanía, código disciplinario, Bilingüismo, requerimientos a la ciudadanía, comisión de personal, contratación pública, seguridad de la información, Lactancia Materna, Manejo y normatividad de tramites PQR, Rendición de cuentas, política pública mujer, equidad y genero.</a:t>
                      </a:r>
                    </a:p>
                    <a:p>
                      <a:pPr marL="0" algn="just" defTabSz="914400" rtl="0" eaLnBrk="1" fontAlgn="ctr" latinLnBrk="0" hangingPunct="1"/>
                      <a:endParaRPr lang="es-ES" sz="1100" kern="1200" baseline="0" dirty="0">
                        <a:solidFill>
                          <a:schemeClr val="tx1"/>
                        </a:solidFill>
                        <a:latin typeface="Arial Narrow" panose="020B0606020202030204" pitchFamily="34" charset="0"/>
                        <a:ea typeface="+mn-ea"/>
                        <a:cs typeface="+mn-cs"/>
                      </a:endParaRPr>
                    </a:p>
                  </a:txBody>
                  <a:tcPr marL="10526" marR="10526" marT="10526" marB="50525" anchor="ctr"/>
                </a:tc>
                <a:extLst>
                  <a:ext uri="{0D108BD9-81ED-4DB2-BD59-A6C34878D82A}">
                    <a16:rowId xmlns:a16="http://schemas.microsoft.com/office/drawing/2014/main" val="10001"/>
                  </a:ext>
                </a:extLst>
              </a:tr>
              <a:tr h="2489761">
                <a:tc>
                  <a:txBody>
                    <a:bodyPr/>
                    <a:lstStyle/>
                    <a:p>
                      <a:pPr marL="0" indent="0" algn="just" defTabSz="1341307" rtl="0" eaLnBrk="1" latinLnBrk="0" hangingPunct="1">
                        <a:buFont typeface="Arial" panose="020B0604020202020204" pitchFamily="34" charset="0"/>
                        <a:buNone/>
                      </a:pPr>
                      <a:r>
                        <a:rPr lang="es-MX" sz="900" kern="1200" dirty="0">
                          <a:solidFill>
                            <a:schemeClr val="tx1"/>
                          </a:solidFill>
                          <a:latin typeface="Arial Narrow" panose="020B0606020202030204" pitchFamily="34" charset="0"/>
                          <a:ea typeface="+mn-ea"/>
                          <a:cs typeface="+mn-cs"/>
                        </a:rPr>
                        <a:t>Reforzar, adecuar y ampliar  6 estaciones de Bomberos</a:t>
                      </a:r>
                    </a:p>
                    <a:p>
                      <a:pPr marL="0" algn="just" defTabSz="1341307" rtl="0" eaLnBrk="1" latinLnBrk="0" hangingPunct="1"/>
                      <a:endParaRPr lang="es-CO" sz="900" kern="1200" dirty="0">
                        <a:solidFill>
                          <a:schemeClr val="tx1"/>
                        </a:solidFill>
                        <a:latin typeface="Arial Narrow" panose="020B0606020202030204" pitchFamily="34" charset="0"/>
                        <a:ea typeface="+mn-ea"/>
                        <a:cs typeface="+mn-cs"/>
                      </a:endParaRPr>
                    </a:p>
                  </a:txBody>
                  <a:tcPr marL="142544" marR="142544" marT="71273" marB="71273" anchor="ctr"/>
                </a:tc>
                <a:tc>
                  <a:txBody>
                    <a:bodyPr/>
                    <a:lstStyle/>
                    <a:p>
                      <a:pPr algn="just"/>
                      <a:r>
                        <a:rPr lang="es-CO" sz="900" dirty="0">
                          <a:latin typeface="Arial Narrow" panose="020B0606020202030204" pitchFamily="34" charset="0"/>
                        </a:rPr>
                        <a:t>Subdirección de Gestión Corporativa</a:t>
                      </a:r>
                    </a:p>
                  </a:txBody>
                  <a:tcPr marL="101049" marR="101049" marT="50525" marB="50525" anchor="ctr"/>
                </a:tc>
                <a:tc>
                  <a:txBody>
                    <a:bodyPr/>
                    <a:lstStyle/>
                    <a:p>
                      <a:endParaRPr lang="es-CO" sz="900" dirty="0">
                        <a:latin typeface="Arial Narrow" panose="020B0606020202030204" pitchFamily="34" charset="0"/>
                      </a:endParaRPr>
                    </a:p>
                  </a:txBody>
                  <a:tcPr marL="101049" marR="101049" marT="50525" marB="50525"/>
                </a:tc>
                <a:tc>
                  <a:txBody>
                    <a:bodyPr/>
                    <a:lstStyle/>
                    <a:p>
                      <a:pPr algn="just"/>
                      <a:r>
                        <a:rPr lang="es-ES" sz="1000" b="0" dirty="0">
                          <a:solidFill>
                            <a:schemeClr val="tx1"/>
                          </a:solidFill>
                          <a:latin typeface="Arial Narrow" panose="020B0606020202030204" pitchFamily="34" charset="0"/>
                        </a:rPr>
                        <a:t>Para el cierre del mes de diciembre se alcanzó el</a:t>
                      </a:r>
                      <a:r>
                        <a:rPr lang="es-ES" sz="1000" b="0" baseline="0" dirty="0">
                          <a:solidFill>
                            <a:schemeClr val="tx1"/>
                          </a:solidFill>
                          <a:latin typeface="Arial Narrow" panose="020B0606020202030204" pitchFamily="34" charset="0"/>
                        </a:rPr>
                        <a:t> 60%</a:t>
                      </a:r>
                      <a:r>
                        <a:rPr lang="es-ES" sz="1000" b="0" dirty="0">
                          <a:solidFill>
                            <a:schemeClr val="tx1"/>
                          </a:solidFill>
                          <a:latin typeface="Arial Narrow" panose="020B0606020202030204" pitchFamily="34" charset="0"/>
                        </a:rPr>
                        <a:t> de avance físico de la obra de infraestructura de la estación Marichuela</a:t>
                      </a:r>
                    </a:p>
                    <a:p>
                      <a:pPr algn="just"/>
                      <a:endParaRPr lang="es-ES" sz="1000" b="0" dirty="0">
                        <a:solidFill>
                          <a:schemeClr val="tx1"/>
                        </a:solidFill>
                        <a:latin typeface="Arial Narrow" panose="020B0606020202030204" pitchFamily="34" charset="0"/>
                      </a:endParaRPr>
                    </a:p>
                    <a:p>
                      <a:pPr algn="just"/>
                      <a:r>
                        <a:rPr lang="es-ES" sz="1000" b="0" dirty="0">
                          <a:solidFill>
                            <a:schemeClr val="tx1"/>
                          </a:solidFill>
                          <a:latin typeface="Arial Narrow" panose="020B0606020202030204" pitchFamily="34" charset="0"/>
                        </a:rPr>
                        <a:t>Luego de adelantar todos los procesos contractuales y  de alistamiento (0,6) se dio inicio a las intervenciones de las estaciones Central y Candelaria con un porcentaje de avance sumado del 0,29), alcanzando el 92% de la meta propuesta en la vigencia</a:t>
                      </a:r>
                      <a:r>
                        <a:rPr lang="es-ES" sz="1000" b="0" baseline="0" dirty="0">
                          <a:solidFill>
                            <a:schemeClr val="tx1"/>
                          </a:solidFill>
                          <a:latin typeface="Arial Narrow" panose="020B0606020202030204" pitchFamily="34" charset="0"/>
                        </a:rPr>
                        <a:t> 2022</a:t>
                      </a:r>
                    </a:p>
                    <a:p>
                      <a:pPr algn="just"/>
                      <a:endParaRPr lang="es-ES" sz="1000" b="0" baseline="0" dirty="0">
                        <a:solidFill>
                          <a:schemeClr val="tx1"/>
                        </a:solidFill>
                        <a:latin typeface="Arial Narrow" panose="020B0606020202030204" pitchFamily="34" charset="0"/>
                      </a:endParaRPr>
                    </a:p>
                    <a:p>
                      <a:pPr algn="just"/>
                      <a:r>
                        <a:rPr lang="es-ES" sz="1000" b="0" dirty="0">
                          <a:solidFill>
                            <a:schemeClr val="tx1"/>
                          </a:solidFill>
                          <a:latin typeface="Arial Narrow" panose="020B0606020202030204" pitchFamily="34" charset="0"/>
                        </a:rPr>
                        <a:t>El proceso de Estudios y Diseños para determinar la viabilidad de la alternativa constructiva adecuada para la estación de Bomberos B-13 Caobos Salazar con el fin de mantener las instalaciones en óptimas condiciones físicas desde el punto de vista operativo, funcional y estructural fue adjudicado y su ejecución avanza según lo programado </a:t>
                      </a:r>
                      <a:endParaRPr lang="es-CO" sz="1000" b="0" dirty="0">
                        <a:solidFill>
                          <a:schemeClr val="tx1"/>
                        </a:solidFill>
                        <a:latin typeface="Arial Narrow" panose="020B0606020202030204" pitchFamily="34" charset="0"/>
                      </a:endParaRPr>
                    </a:p>
                  </a:txBody>
                  <a:tcPr marL="101049" marR="101049" marT="50525" marB="50525" anchor="ctr"/>
                </a:tc>
                <a:extLst>
                  <a:ext uri="{0D108BD9-81ED-4DB2-BD59-A6C34878D82A}">
                    <a16:rowId xmlns:a16="http://schemas.microsoft.com/office/drawing/2014/main" val="10003"/>
                  </a:ext>
                </a:extLst>
              </a:tr>
              <a:tr h="2319038">
                <a:tc>
                  <a:txBody>
                    <a:bodyPr/>
                    <a:lstStyle/>
                    <a:p>
                      <a:pPr marL="0" marR="0" lvl="0" indent="0" algn="just" defTabSz="1341307" rtl="0" eaLnBrk="1" fontAlgn="auto" latinLnBrk="0" hangingPunct="1">
                        <a:lnSpc>
                          <a:spcPct val="100000"/>
                        </a:lnSpc>
                        <a:spcBef>
                          <a:spcPts val="0"/>
                        </a:spcBef>
                        <a:spcAft>
                          <a:spcPts val="0"/>
                        </a:spcAft>
                        <a:buClrTx/>
                        <a:buSzTx/>
                        <a:buFontTx/>
                        <a:buNone/>
                        <a:tabLst/>
                        <a:defRPr/>
                      </a:pPr>
                      <a:r>
                        <a:rPr lang="es-ES" sz="900" u="none" strike="noStrike" kern="1200" dirty="0">
                          <a:effectLst/>
                          <a:latin typeface="Arial Narrow" panose="020B0606020202030204" pitchFamily="34" charset="0"/>
                        </a:rPr>
                        <a:t>Poner 3 espacios nuevos en funcionamiento para la gestión integral de riesgos, incendios, incidentes con materiales peligrosos y rescates en todas sus modalidades</a:t>
                      </a:r>
                      <a:endParaRPr lang="es-ES" sz="900" u="none" strike="noStrike" kern="1200" dirty="0">
                        <a:solidFill>
                          <a:schemeClr val="dk1"/>
                        </a:solidFill>
                        <a:effectLst/>
                        <a:latin typeface="Arial Narrow" panose="020B0606020202030204" pitchFamily="34" charset="0"/>
                        <a:ea typeface="+mn-ea"/>
                        <a:cs typeface="+mn-cs"/>
                      </a:endParaRPr>
                    </a:p>
                    <a:p>
                      <a:pPr marL="0" algn="just" defTabSz="1341307" rtl="0" eaLnBrk="1" latinLnBrk="0" hangingPunct="1"/>
                      <a:endParaRPr lang="es-CO" sz="900" kern="1200" dirty="0">
                        <a:solidFill>
                          <a:schemeClr val="tx1"/>
                        </a:solidFill>
                        <a:latin typeface="Arial Narrow" panose="020B0606020202030204" pitchFamily="34" charset="0"/>
                        <a:ea typeface="+mn-ea"/>
                        <a:cs typeface="+mn-cs"/>
                      </a:endParaRPr>
                    </a:p>
                  </a:txBody>
                  <a:tcPr marL="142544" marR="142544" marT="71273" marB="71273" anchor="ctr"/>
                </a:tc>
                <a:tc>
                  <a:txBody>
                    <a:bodyPr/>
                    <a:lstStyle/>
                    <a:p>
                      <a:pPr marL="0" marR="0" lvl="0" indent="0" algn="just" defTabSz="1341307" rtl="0" eaLnBrk="1" fontAlgn="auto" latinLnBrk="0" hangingPunct="1">
                        <a:lnSpc>
                          <a:spcPct val="100000"/>
                        </a:lnSpc>
                        <a:spcBef>
                          <a:spcPts val="0"/>
                        </a:spcBef>
                        <a:spcAft>
                          <a:spcPts val="0"/>
                        </a:spcAft>
                        <a:buClrTx/>
                        <a:buSzTx/>
                        <a:buFontTx/>
                        <a:buNone/>
                        <a:tabLst/>
                        <a:defRPr/>
                      </a:pPr>
                      <a:r>
                        <a:rPr lang="es-CO" sz="900" dirty="0">
                          <a:latin typeface="Arial Narrow" panose="020B0606020202030204" pitchFamily="34" charset="0"/>
                        </a:rPr>
                        <a:t>Subdirección de Gestión Corporativa</a:t>
                      </a:r>
                    </a:p>
                    <a:p>
                      <a:pPr algn="just"/>
                      <a:endParaRPr lang="es-CO" sz="900" dirty="0">
                        <a:latin typeface="Arial Narrow" panose="020B0606020202030204" pitchFamily="34" charset="0"/>
                      </a:endParaRPr>
                    </a:p>
                  </a:txBody>
                  <a:tcPr marL="101049" marR="101049" marT="50525" marB="50525" anchor="ctr"/>
                </a:tc>
                <a:tc>
                  <a:txBody>
                    <a:bodyPr/>
                    <a:lstStyle/>
                    <a:p>
                      <a:endParaRPr lang="es-CO" sz="900" dirty="0">
                        <a:latin typeface="Arial Narrow" panose="020B0606020202030204" pitchFamily="34" charset="0"/>
                      </a:endParaRPr>
                    </a:p>
                  </a:txBody>
                  <a:tcPr marL="101049" marR="101049" marT="50525" marB="50525"/>
                </a:tc>
                <a:tc>
                  <a:txBody>
                    <a:bodyPr/>
                    <a:lstStyle/>
                    <a:p>
                      <a:pPr algn="l" fontAlgn="ctr"/>
                      <a:r>
                        <a:rPr lang="es-ES" sz="1000" kern="1200" dirty="0">
                          <a:solidFill>
                            <a:schemeClr val="tx1"/>
                          </a:solidFill>
                          <a:latin typeface="Arial Narrow" panose="020B0606020202030204" pitchFamily="34" charset="0"/>
                          <a:ea typeface="+mn-ea"/>
                          <a:cs typeface="+mn-cs"/>
                        </a:rPr>
                        <a:t>Luego de adelantar todos los procesos necesarios para la consecución del predio, así como las gestiones contractuales y de alistamiento  se dio inicio a la habilitación del nuevo espacio en el predio La Alemana, con un avance físico que representa el peso ponderado de</a:t>
                      </a:r>
                      <a:r>
                        <a:rPr lang="es-ES" sz="1000" kern="1200" baseline="0" dirty="0">
                          <a:solidFill>
                            <a:schemeClr val="tx1"/>
                          </a:solidFill>
                          <a:latin typeface="Arial Narrow" panose="020B0606020202030204" pitchFamily="34" charset="0"/>
                          <a:ea typeface="+mn-ea"/>
                          <a:cs typeface="+mn-cs"/>
                        </a:rPr>
                        <a:t> 30% cabe mencionar que la meta definida para la vigencia 2022 fue de 40% </a:t>
                      </a:r>
                      <a:endParaRPr lang="es-MX" sz="1000" kern="1200" dirty="0">
                        <a:solidFill>
                          <a:schemeClr val="tx1"/>
                        </a:solidFill>
                        <a:latin typeface="Arial Narrow" panose="020B0606020202030204" pitchFamily="34" charset="0"/>
                        <a:ea typeface="+mn-ea"/>
                        <a:cs typeface="+mn-cs"/>
                      </a:endParaRPr>
                    </a:p>
                  </a:txBody>
                  <a:tcPr marL="9525" marR="9525" marT="9525" anchor="ctr"/>
                </a:tc>
                <a:extLst>
                  <a:ext uri="{0D108BD9-81ED-4DB2-BD59-A6C34878D82A}">
                    <a16:rowId xmlns:a16="http://schemas.microsoft.com/office/drawing/2014/main" val="1549886842"/>
                  </a:ext>
                </a:extLst>
              </a:tr>
            </a:tbl>
          </a:graphicData>
        </a:graphic>
      </p:graphicFrame>
      <p:pic>
        <p:nvPicPr>
          <p:cNvPr id="9" name="Imagen 8" descr="graficas de indicadores " title="graficas de indicadores "/>
          <p:cNvPicPr>
            <a:picLocks noChangeAspect="1"/>
          </p:cNvPicPr>
          <p:nvPr/>
        </p:nvPicPr>
        <p:blipFill>
          <a:blip r:embed="rId2"/>
          <a:stretch>
            <a:fillRect/>
          </a:stretch>
        </p:blipFill>
        <p:spPr>
          <a:xfrm>
            <a:off x="4607115" y="2386150"/>
            <a:ext cx="2339598" cy="2007307"/>
          </a:xfrm>
          <a:prstGeom prst="rect">
            <a:avLst/>
          </a:prstGeom>
        </p:spPr>
      </p:pic>
      <p:pic>
        <p:nvPicPr>
          <p:cNvPr id="2" name="Imagen 1" descr="graficas de indicadores " title="graficas de indicadores "/>
          <p:cNvPicPr>
            <a:picLocks noChangeAspect="1"/>
          </p:cNvPicPr>
          <p:nvPr/>
        </p:nvPicPr>
        <p:blipFill>
          <a:blip r:embed="rId3"/>
          <a:stretch>
            <a:fillRect/>
          </a:stretch>
        </p:blipFill>
        <p:spPr>
          <a:xfrm>
            <a:off x="4781522" y="4917632"/>
            <a:ext cx="1990784" cy="2082558"/>
          </a:xfrm>
          <a:prstGeom prst="rect">
            <a:avLst/>
          </a:prstGeom>
        </p:spPr>
      </p:pic>
      <p:pic>
        <p:nvPicPr>
          <p:cNvPr id="7" name="Imagen 6" descr="graficas de indicadores " title="graficas de indicadores "/>
          <p:cNvPicPr>
            <a:picLocks noChangeAspect="1"/>
          </p:cNvPicPr>
          <p:nvPr/>
        </p:nvPicPr>
        <p:blipFill>
          <a:blip r:embed="rId4"/>
          <a:stretch>
            <a:fillRect/>
          </a:stretch>
        </p:blipFill>
        <p:spPr>
          <a:xfrm>
            <a:off x="4683880" y="7261757"/>
            <a:ext cx="2159558" cy="2088284"/>
          </a:xfrm>
          <a:prstGeom prst="rect">
            <a:avLst/>
          </a:prstGeom>
        </p:spPr>
      </p:pic>
      <p:sp>
        <p:nvSpPr>
          <p:cNvPr id="18" name="CuadroTexto 17">
            <a:extLst>
              <a:ext uri="{FF2B5EF4-FFF2-40B4-BE49-F238E27FC236}">
                <a16:creationId xmlns:a16="http://schemas.microsoft.com/office/drawing/2014/main" id="{DCA449A9-BE75-75B3-A429-ABB7B3EB9822}"/>
              </a:ext>
            </a:extLst>
          </p:cNvPr>
          <p:cNvSpPr txBox="1"/>
          <p:nvPr/>
        </p:nvSpPr>
        <p:spPr>
          <a:xfrm>
            <a:off x="365514" y="9407018"/>
            <a:ext cx="7104463" cy="276999"/>
          </a:xfrm>
          <a:prstGeom prst="rect">
            <a:avLst/>
          </a:prstGeom>
          <a:noFill/>
        </p:spPr>
        <p:txBody>
          <a:bodyPr wrap="square" rtlCol="0">
            <a:spAutoFit/>
          </a:bodyPr>
          <a:lstStyle/>
          <a:p>
            <a:r>
              <a:rPr lang="es-ES" sz="1200" i="1" dirty="0"/>
              <a:t>Fuente: Oficina Asesora de Planeación – U.A.E Cuerpo Oficial de Bomberos de Bogotá </a:t>
            </a:r>
            <a:endParaRPr lang="es-CO" sz="1200" i="1" dirty="0"/>
          </a:p>
        </p:txBody>
      </p:sp>
    </p:spTree>
    <p:extLst>
      <p:ext uri="{BB962C8B-B14F-4D97-AF65-F5344CB8AC3E}">
        <p14:creationId xmlns:p14="http://schemas.microsoft.com/office/powerpoint/2010/main" val="39107374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AA20C9BE-0082-C517-FE8E-769ACAA0464B}"/>
              </a:ext>
            </a:extLst>
          </p:cNvPr>
          <p:cNvSpPr txBox="1">
            <a:spLocks/>
          </p:cNvSpPr>
          <p:nvPr/>
        </p:nvSpPr>
        <p:spPr>
          <a:xfrm>
            <a:off x="5229736" y="490700"/>
            <a:ext cx="12609499" cy="785310"/>
          </a:xfrm>
          <a:prstGeom prst="rect">
            <a:avLst/>
          </a:prstGeom>
          <a:noFill/>
          <a:ln>
            <a:noFill/>
            <a:prstDash/>
          </a:ln>
          <a:effectLst/>
        </p:spPr>
        <p:txBody>
          <a:bodyPr rot="0" spcFirstLastPara="0" vertOverflow="overflow" horzOverflow="overflow" vert="horz" wrap="square" lIns="111092" tIns="55546" rIns="111092" bIns="55546" numCol="1" spcCol="0" rtlCol="0" fromWordArt="0" anchor="t" anchorCtr="0" forceAA="0" compatLnSpc="1">
            <a:prstTxWarp prst="textNoShape">
              <a:avLst/>
            </a:prstTxWarp>
            <a:spAutoFit/>
          </a:bodyPr>
          <a:lstStyle>
            <a:lvl1pPr algn="l" defTabSz="1341307" rtl="0" eaLnBrk="1" latinLnBrk="0" hangingPunct="1">
              <a:lnSpc>
                <a:spcPct val="90000"/>
              </a:lnSpc>
              <a:spcBef>
                <a:spcPct val="0"/>
              </a:spcBef>
              <a:buNone/>
              <a:defRPr sz="6455" kern="1200">
                <a:solidFill>
                  <a:schemeClr val="tx1"/>
                </a:solidFill>
                <a:latin typeface="+mj-lt"/>
                <a:ea typeface="+mj-ea"/>
                <a:cs typeface="+mj-cs"/>
              </a:defRPr>
            </a:lvl1pPr>
          </a:lstStyle>
          <a:p>
            <a:pPr algn="ctr" defTabSz="555452">
              <a:lnSpc>
                <a:spcPct val="100000"/>
              </a:lnSpc>
              <a:spcBef>
                <a:spcPts val="0"/>
              </a:spcBef>
              <a:defRPr/>
            </a:pPr>
            <a:r>
              <a:rPr lang="es-ES" sz="4374" b="1" dirty="0">
                <a:solidFill>
                  <a:srgbClr val="C00000"/>
                </a:solidFill>
                <a:effectLst>
                  <a:outerShdw blurRad="38100" dist="38100" dir="2700000" algn="tl">
                    <a:srgbClr val="000000">
                      <a:alpha val="43137"/>
                    </a:srgbClr>
                  </a:outerShdw>
                </a:effectLst>
                <a:latin typeface="Impact" panose="020B0806030902050204" pitchFamily="34" charset="0"/>
                <a:ea typeface="+mn-ea"/>
                <a:cs typeface="+mn-cs"/>
              </a:rPr>
              <a:t>Plan Estratégico Institucional   </a:t>
            </a:r>
            <a:endParaRPr lang="es-CO" sz="4374" b="1" dirty="0">
              <a:solidFill>
                <a:srgbClr val="C00000"/>
              </a:solidFill>
              <a:effectLst>
                <a:outerShdw blurRad="38100" dist="38100" dir="2700000" algn="tl">
                  <a:srgbClr val="000000">
                    <a:alpha val="43137"/>
                  </a:srgbClr>
                </a:outerShdw>
              </a:effectLst>
              <a:latin typeface="Impact" panose="020B0806030902050204" pitchFamily="34" charset="0"/>
              <a:ea typeface="+mn-ea"/>
              <a:cs typeface="+mn-cs"/>
            </a:endParaRPr>
          </a:p>
        </p:txBody>
      </p:sp>
      <p:sp>
        <p:nvSpPr>
          <p:cNvPr id="12" name="Título 11">
            <a:extLst>
              <a:ext uri="{FF2B5EF4-FFF2-40B4-BE49-F238E27FC236}">
                <a16:creationId xmlns:a16="http://schemas.microsoft.com/office/drawing/2014/main" id="{60F01E6F-C070-8A90-738D-AE7F5B9F0ACA}"/>
              </a:ext>
            </a:extLst>
          </p:cNvPr>
          <p:cNvSpPr>
            <a:spLocks noGrp="1"/>
          </p:cNvSpPr>
          <p:nvPr>
            <p:ph type="title" idx="4294967295"/>
          </p:nvPr>
        </p:nvSpPr>
        <p:spPr>
          <a:xfrm>
            <a:off x="7023478" y="-65067"/>
            <a:ext cx="9240094" cy="830997"/>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1462704" rtl="0" eaLnBrk="1" fontAlgn="auto" latinLnBrk="0" hangingPunct="1">
              <a:lnSpc>
                <a:spcPct val="100000"/>
              </a:lnSpc>
              <a:spcBef>
                <a:spcPts val="0"/>
              </a:spcBef>
              <a:spcAft>
                <a:spcPts val="0"/>
              </a:spcAft>
              <a:buClrTx/>
              <a:buSzTx/>
              <a:buFontTx/>
              <a:buNone/>
              <a:tabLst/>
              <a:defRPr/>
            </a:pPr>
            <a:r>
              <a:rPr kumimoji="0" lang="es-MX" sz="4800" b="0" i="0" u="none" strike="noStrike" kern="1200" cap="none" spc="0" normalizeH="0" baseline="0" noProof="0" dirty="0">
                <a:ln>
                  <a:noFill/>
                </a:ln>
                <a:solidFill>
                  <a:prstClr val="white">
                    <a:lumMod val="50000"/>
                  </a:prstClr>
                </a:solidFill>
                <a:effectLst/>
                <a:uLnTx/>
                <a:uFillTx/>
                <a:latin typeface="Calibri"/>
                <a:ea typeface="+mn-ea"/>
                <a:cs typeface="+mn-cs"/>
              </a:rPr>
              <a:t>Tabla, # 2 Indicadores de Impacto</a:t>
            </a:r>
            <a:r>
              <a:rPr kumimoji="0" lang="es-MX" sz="4800" b="0" i="0" u="none" strike="noStrike" kern="1200" cap="none" spc="0" normalizeH="0" baseline="0" noProof="0" dirty="0">
                <a:ln>
                  <a:noFill/>
                </a:ln>
                <a:solidFill>
                  <a:schemeClr val="bg1"/>
                </a:solidFill>
                <a:effectLst/>
                <a:uLnTx/>
                <a:uFillTx/>
                <a:latin typeface="Calibri"/>
                <a:ea typeface="+mn-ea"/>
                <a:cs typeface="+mn-cs"/>
              </a:rPr>
              <a:t>,</a:t>
            </a:r>
            <a:r>
              <a:rPr kumimoji="0" lang="es-MX" sz="4800" b="0" i="0" u="none" strike="noStrike" kern="1200" cap="none" spc="0" normalizeH="0" baseline="0" noProof="0" dirty="0">
                <a:ln>
                  <a:noFill/>
                </a:ln>
                <a:solidFill>
                  <a:prstClr val="white">
                    <a:lumMod val="50000"/>
                  </a:prstClr>
                </a:solidFill>
                <a:effectLst/>
                <a:uLnTx/>
                <a:uFillTx/>
                <a:latin typeface="Calibri"/>
                <a:ea typeface="+mn-ea"/>
                <a:cs typeface="+mn-cs"/>
              </a:rPr>
              <a:t>    </a:t>
            </a:r>
            <a:endParaRPr kumimoji="0" lang="es-MX" sz="4500" b="0" i="0" u="none" strike="noStrike" kern="1200" cap="none" spc="0" normalizeH="0" baseline="0" noProof="0" dirty="0">
              <a:ln>
                <a:noFill/>
              </a:ln>
              <a:solidFill>
                <a:prstClr val="white">
                  <a:lumMod val="50000"/>
                </a:prstClr>
              </a:solidFill>
              <a:effectLst/>
              <a:uLnTx/>
              <a:uFillTx/>
              <a:latin typeface="Calibri"/>
              <a:ea typeface="+mn-ea"/>
              <a:cs typeface="+mn-cs"/>
            </a:endParaRPr>
          </a:p>
        </p:txBody>
      </p:sp>
      <p:sp>
        <p:nvSpPr>
          <p:cNvPr id="17" name="Rectángulo 16">
            <a:extLst>
              <a:ext uri="{FF2B5EF4-FFF2-40B4-BE49-F238E27FC236}">
                <a16:creationId xmlns:a16="http://schemas.microsoft.com/office/drawing/2014/main" id="{7FA73BDF-2948-D187-8F55-4237B2D64BC1}"/>
              </a:ext>
            </a:extLst>
          </p:cNvPr>
          <p:cNvSpPr/>
          <p:nvPr/>
        </p:nvSpPr>
        <p:spPr>
          <a:xfrm>
            <a:off x="261425" y="1013105"/>
            <a:ext cx="3209340" cy="276999"/>
          </a:xfrm>
          <a:prstGeom prst="rect">
            <a:avLst/>
          </a:prstGeom>
        </p:spPr>
        <p:txBody>
          <a:bodyPr wrap="none">
            <a:spAutoFit/>
          </a:bodyPr>
          <a:lstStyle/>
          <a:p>
            <a:r>
              <a:rPr lang="es-CO" sz="1200" b="1" i="1" dirty="0">
                <a:latin typeface="Arial Narrow" panose="020B0606020202030204" pitchFamily="34" charset="0"/>
              </a:rPr>
              <a:t>Continuación Tabla 2, Indicadores de Impacto PEI </a:t>
            </a:r>
          </a:p>
        </p:txBody>
      </p:sp>
      <p:graphicFrame>
        <p:nvGraphicFramePr>
          <p:cNvPr id="13" name="Tabla 12" title="Continuacion tabal 2 de indicadores de Impacto PEI ">
            <a:extLst>
              <a:ext uri="{FF2B5EF4-FFF2-40B4-BE49-F238E27FC236}">
                <a16:creationId xmlns:a16="http://schemas.microsoft.com/office/drawing/2014/main" id="{3C52EF8C-6C2D-EC34-D6D7-69D3EE729F73}"/>
              </a:ext>
            </a:extLst>
          </p:cNvPr>
          <p:cNvGraphicFramePr>
            <a:graphicFrameLocks noGrp="1"/>
          </p:cNvGraphicFramePr>
          <p:nvPr>
            <p:extLst>
              <p:ext uri="{D42A27DB-BD31-4B8C-83A1-F6EECF244321}">
                <p14:modId xmlns:p14="http://schemas.microsoft.com/office/powerpoint/2010/main" val="3889883584"/>
              </p:ext>
            </p:extLst>
          </p:nvPr>
        </p:nvGraphicFramePr>
        <p:xfrm>
          <a:off x="261425" y="1290105"/>
          <a:ext cx="14972090" cy="3135758"/>
        </p:xfrm>
        <a:graphic>
          <a:graphicData uri="http://schemas.openxmlformats.org/drawingml/2006/table">
            <a:tbl>
              <a:tblPr firstRow="1" bandRow="1">
                <a:tableStyleId>{5940675A-B579-460E-94D1-54222C63F5DA}</a:tableStyleId>
              </a:tblPr>
              <a:tblGrid>
                <a:gridCol w="2506974">
                  <a:extLst>
                    <a:ext uri="{9D8B030D-6E8A-4147-A177-3AD203B41FA5}">
                      <a16:colId xmlns:a16="http://schemas.microsoft.com/office/drawing/2014/main" val="20000"/>
                    </a:ext>
                  </a:extLst>
                </a:gridCol>
                <a:gridCol w="2321938">
                  <a:extLst>
                    <a:ext uri="{9D8B030D-6E8A-4147-A177-3AD203B41FA5}">
                      <a16:colId xmlns:a16="http://schemas.microsoft.com/office/drawing/2014/main" val="1673358718"/>
                    </a:ext>
                  </a:extLst>
                </a:gridCol>
                <a:gridCol w="2960472">
                  <a:extLst>
                    <a:ext uri="{9D8B030D-6E8A-4147-A177-3AD203B41FA5}">
                      <a16:colId xmlns:a16="http://schemas.microsoft.com/office/drawing/2014/main" val="20001"/>
                    </a:ext>
                  </a:extLst>
                </a:gridCol>
                <a:gridCol w="7182706">
                  <a:extLst>
                    <a:ext uri="{9D8B030D-6E8A-4147-A177-3AD203B41FA5}">
                      <a16:colId xmlns:a16="http://schemas.microsoft.com/office/drawing/2014/main" val="20002"/>
                    </a:ext>
                  </a:extLst>
                </a:gridCol>
              </a:tblGrid>
              <a:tr h="905858">
                <a:tc>
                  <a:txBody>
                    <a:bodyPr/>
                    <a:lstStyle/>
                    <a:p>
                      <a:pPr marL="0" marR="0" lvl="0" indent="0" algn="ctr" defTabSz="1104047" rtl="0" eaLnBrk="1" fontAlgn="auto" latinLnBrk="0" hangingPunct="1">
                        <a:lnSpc>
                          <a:spcPct val="100000"/>
                        </a:lnSpc>
                        <a:spcBef>
                          <a:spcPts val="0"/>
                        </a:spcBef>
                        <a:spcAft>
                          <a:spcPts val="0"/>
                        </a:spcAft>
                        <a:buClrTx/>
                        <a:buSzTx/>
                        <a:buFontTx/>
                        <a:buNone/>
                        <a:tabLst/>
                        <a:defRPr/>
                      </a:pPr>
                      <a:r>
                        <a:rPr lang="es-MX" sz="2000" b="1" dirty="0">
                          <a:solidFill>
                            <a:schemeClr val="bg1"/>
                          </a:solidFill>
                          <a:latin typeface="Arial Narrow" panose="020B0606020202030204" pitchFamily="34" charset="0"/>
                        </a:rPr>
                        <a:t>Proyecto Estratégico</a:t>
                      </a:r>
                      <a:r>
                        <a:rPr lang="es-CO" sz="2000" b="1" dirty="0">
                          <a:solidFill>
                            <a:schemeClr val="bg1"/>
                          </a:solidFill>
                          <a:latin typeface="Arial Narrow" panose="020B0606020202030204" pitchFamily="34" charset="0"/>
                        </a:rPr>
                        <a:t> </a:t>
                      </a:r>
                    </a:p>
                  </a:txBody>
                  <a:tcPr marL="142544" marR="142544" marT="71273" marB="71273" anchor="ctr">
                    <a:solidFill>
                      <a:srgbClr val="C00000"/>
                    </a:solidFill>
                  </a:tcPr>
                </a:tc>
                <a:tc>
                  <a:txBody>
                    <a:bodyPr/>
                    <a:lstStyle/>
                    <a:p>
                      <a:pPr algn="ctr"/>
                      <a:r>
                        <a:rPr lang="es-MX" sz="2000" b="1" dirty="0">
                          <a:solidFill>
                            <a:schemeClr val="bg1"/>
                          </a:solidFill>
                          <a:latin typeface="Arial Narrow" panose="020B0606020202030204" pitchFamily="34" charset="0"/>
                        </a:rPr>
                        <a:t>Responsable (s)</a:t>
                      </a:r>
                      <a:endParaRPr lang="es-CO" sz="2000" b="1" dirty="0">
                        <a:solidFill>
                          <a:schemeClr val="bg1"/>
                        </a:solidFill>
                        <a:latin typeface="Arial Narrow" panose="020B0606020202030204" pitchFamily="34" charset="0"/>
                      </a:endParaRPr>
                    </a:p>
                  </a:txBody>
                  <a:tcPr marL="142544" marR="142544" marT="71273" marB="71273" anchor="ctr">
                    <a:solidFill>
                      <a:srgbClr val="C00000"/>
                    </a:solidFill>
                  </a:tcPr>
                </a:tc>
                <a:tc>
                  <a:txBody>
                    <a:bodyPr/>
                    <a:lstStyle/>
                    <a:p>
                      <a:pPr algn="ctr"/>
                      <a:r>
                        <a:rPr lang="es-CO" sz="2000" b="1" dirty="0">
                          <a:solidFill>
                            <a:schemeClr val="bg1"/>
                          </a:solidFill>
                          <a:latin typeface="Arial Narrow" panose="020B0606020202030204" pitchFamily="34" charset="0"/>
                        </a:rPr>
                        <a:t>Avance </a:t>
                      </a:r>
                    </a:p>
                  </a:txBody>
                  <a:tcPr marL="142544" marR="142544" marT="71273" marB="71273" anchor="ctr">
                    <a:solidFill>
                      <a:srgbClr val="C00000"/>
                    </a:solidFill>
                  </a:tcPr>
                </a:tc>
                <a:tc>
                  <a:txBody>
                    <a:bodyPr/>
                    <a:lstStyle/>
                    <a:p>
                      <a:pPr algn="ctr"/>
                      <a:r>
                        <a:rPr lang="es-CO" sz="2000" b="1" dirty="0">
                          <a:solidFill>
                            <a:schemeClr val="bg1"/>
                          </a:solidFill>
                          <a:latin typeface="Arial Narrow" panose="020B0606020202030204" pitchFamily="34" charset="0"/>
                        </a:rPr>
                        <a:t>Observación </a:t>
                      </a:r>
                    </a:p>
                  </a:txBody>
                  <a:tcPr marL="142544" marR="142544" marT="71273" marB="71273" anchor="ctr">
                    <a:solidFill>
                      <a:srgbClr val="C00000"/>
                    </a:solidFill>
                  </a:tcPr>
                </a:tc>
                <a:extLst>
                  <a:ext uri="{0D108BD9-81ED-4DB2-BD59-A6C34878D82A}">
                    <a16:rowId xmlns:a16="http://schemas.microsoft.com/office/drawing/2014/main" val="10000"/>
                  </a:ext>
                </a:extLst>
              </a:tr>
              <a:tr h="2229900">
                <a:tc>
                  <a:txBody>
                    <a:bodyPr/>
                    <a:lstStyle/>
                    <a:p>
                      <a:pPr algn="ctr" fontAlgn="ctr"/>
                      <a:r>
                        <a:rPr lang="es-ES" sz="1400" b="0" i="0" u="none" strike="noStrike" dirty="0">
                          <a:solidFill>
                            <a:srgbClr val="000000"/>
                          </a:solidFill>
                          <a:effectLst/>
                          <a:latin typeface="Arial Narrow" panose="020B0606020202030204" pitchFamily="34" charset="0"/>
                        </a:rPr>
                        <a:t>Elaborar 1 plan de preparativos y continuidad del servicio para la UAECOB ante la eventual ocurrencia de un desastre en el Distrito Capital</a:t>
                      </a:r>
                    </a:p>
                  </a:txBody>
                  <a:tcPr marL="0" marR="0" marT="0" marB="0" anchor="ctr"/>
                </a:tc>
                <a:tc>
                  <a:txBody>
                    <a:bodyPr/>
                    <a:lstStyle/>
                    <a:p>
                      <a:pPr marL="0" algn="just" defTabSz="1341307" rtl="0" eaLnBrk="1" fontAlgn="ctr" latinLnBrk="0" hangingPunct="1"/>
                      <a:r>
                        <a:rPr lang="es-MX" sz="1400" dirty="0">
                          <a:latin typeface="Arial Narrow" panose="020B0606020202030204" pitchFamily="34" charset="0"/>
                        </a:rPr>
                        <a:t>Subdirección Operativa</a:t>
                      </a:r>
                      <a:endParaRPr lang="es-CO" sz="1400" kern="1200" dirty="0">
                        <a:solidFill>
                          <a:schemeClr val="tx1"/>
                        </a:solidFill>
                        <a:latin typeface="Arial Narrow" panose="020B0606020202030204" pitchFamily="34" charset="0"/>
                        <a:ea typeface="+mn-ea"/>
                        <a:cs typeface="+mn-cs"/>
                      </a:endParaRPr>
                    </a:p>
                  </a:txBody>
                  <a:tcPr marL="9525" marR="9525" marT="9525" anchor="ctr"/>
                </a:tc>
                <a:tc>
                  <a:txBody>
                    <a:bodyPr/>
                    <a:lstStyle/>
                    <a:p>
                      <a:endParaRPr lang="es-CO" sz="1400" dirty="0">
                        <a:solidFill>
                          <a:srgbClr val="C00000"/>
                        </a:solidFill>
                        <a:latin typeface="Arial Narrow" panose="020B0606020202030204" pitchFamily="34" charset="0"/>
                      </a:endParaRPr>
                    </a:p>
                  </a:txBody>
                  <a:tcPr marL="101049" marR="101049" marT="50525" marB="50525"/>
                </a:tc>
                <a:tc>
                  <a:txBody>
                    <a:bodyPr/>
                    <a:lstStyle/>
                    <a:p>
                      <a:pPr marL="0" algn="just" defTabSz="914400" rtl="0" eaLnBrk="1" fontAlgn="ctr" latinLnBrk="0" hangingPunct="1"/>
                      <a:r>
                        <a:rPr lang="es-ES" sz="1400" kern="1200" baseline="0" dirty="0">
                          <a:solidFill>
                            <a:schemeClr val="tx1"/>
                          </a:solidFill>
                          <a:latin typeface="Arial Narrow" panose="020B0606020202030204" pitchFamily="34" charset="0"/>
                          <a:ea typeface="+mn-ea"/>
                          <a:cs typeface="+mn-cs"/>
                        </a:rPr>
                        <a:t>En el marco del proyecto, se evidencia la suscripción de un contrato por prestación de servicios para la elaboración de estudios previos y documentos precontractuales de las líneas de inversión que conforman la presente meta.</a:t>
                      </a:r>
                      <a:endParaRPr lang="es-ES" sz="1400" kern="1200" dirty="0">
                        <a:solidFill>
                          <a:schemeClr val="tx1"/>
                        </a:solidFill>
                        <a:latin typeface="Arial Narrow" panose="020B0606020202030204" pitchFamily="34" charset="0"/>
                        <a:ea typeface="+mn-ea"/>
                        <a:cs typeface="+mn-cs"/>
                      </a:endParaRPr>
                    </a:p>
                  </a:txBody>
                  <a:tcPr marL="10526" marR="10526" marT="10526" marB="50525" anchor="ctr"/>
                </a:tc>
                <a:extLst>
                  <a:ext uri="{0D108BD9-81ED-4DB2-BD59-A6C34878D82A}">
                    <a16:rowId xmlns:a16="http://schemas.microsoft.com/office/drawing/2014/main" val="10001"/>
                  </a:ext>
                </a:extLst>
              </a:tr>
            </a:tbl>
          </a:graphicData>
        </a:graphic>
      </p:graphicFrame>
      <p:pic>
        <p:nvPicPr>
          <p:cNvPr id="3" name="Imagen 2" descr="imagen de indicador" title="imagen de indicador"/>
          <p:cNvPicPr>
            <a:picLocks noChangeAspect="1"/>
          </p:cNvPicPr>
          <p:nvPr/>
        </p:nvPicPr>
        <p:blipFill>
          <a:blip r:embed="rId2"/>
          <a:stretch>
            <a:fillRect/>
          </a:stretch>
        </p:blipFill>
        <p:spPr>
          <a:xfrm>
            <a:off x="5615138" y="2261981"/>
            <a:ext cx="2132332" cy="1989053"/>
          </a:xfrm>
          <a:prstGeom prst="rect">
            <a:avLst/>
          </a:prstGeom>
        </p:spPr>
      </p:pic>
      <p:sp>
        <p:nvSpPr>
          <p:cNvPr id="4" name="CuadroTexto 3"/>
          <p:cNvSpPr txBox="1"/>
          <p:nvPr/>
        </p:nvSpPr>
        <p:spPr>
          <a:xfrm>
            <a:off x="463464" y="4630930"/>
            <a:ext cx="8011463" cy="1138773"/>
          </a:xfrm>
          <a:prstGeom prst="rect">
            <a:avLst/>
          </a:prstGeom>
          <a:noFill/>
        </p:spPr>
        <p:txBody>
          <a:bodyPr wrap="square" rtlCol="0">
            <a:spAutoFit/>
          </a:bodyPr>
          <a:lstStyle/>
          <a:p>
            <a:r>
              <a:rPr lang="es-CO" sz="2000" b="1" dirty="0">
                <a:solidFill>
                  <a:srgbClr val="C00000"/>
                </a:solidFill>
                <a:latin typeface="Arial Narrow" panose="020B0606020202030204" pitchFamily="34" charset="0"/>
              </a:rPr>
              <a:t>Observaciones Indicadores Proyectos estratégicos </a:t>
            </a:r>
          </a:p>
          <a:p>
            <a:endParaRPr lang="es-CO" sz="1600" dirty="0">
              <a:latin typeface="Arial Narrow" panose="020B0606020202030204" pitchFamily="34" charset="0"/>
            </a:endParaRPr>
          </a:p>
          <a:p>
            <a:r>
              <a:rPr lang="es-CO" sz="1600" dirty="0">
                <a:latin typeface="Arial Narrow" panose="020B0606020202030204" pitchFamily="34" charset="0"/>
              </a:rPr>
              <a:t>A criterio de la Oficina Asesora de Planeación es primordial adelantar actividades que determinen el cumplimiento físico de 3 proyectos estratégicos /Metas Plan de desarrollo  </a:t>
            </a:r>
            <a:endParaRPr lang="es-CO" dirty="0"/>
          </a:p>
        </p:txBody>
      </p:sp>
      <p:sp>
        <p:nvSpPr>
          <p:cNvPr id="7" name="Rectángulo 6" descr="cuadro decortativo de texto&#10;&#10;cuadro decortativo de texto" title="cuadro decortativo de texto">
            <a:extLst>
              <a:ext uri="{FF2B5EF4-FFF2-40B4-BE49-F238E27FC236}">
                <a16:creationId xmlns:a16="http://schemas.microsoft.com/office/drawing/2014/main" id="{E326C2FE-14E2-17F4-1D44-7BEADE798C5F}"/>
              </a:ext>
            </a:extLst>
          </p:cNvPr>
          <p:cNvSpPr/>
          <p:nvPr/>
        </p:nvSpPr>
        <p:spPr>
          <a:xfrm>
            <a:off x="365514" y="6073254"/>
            <a:ext cx="7825986" cy="3158935"/>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6" name="CuadroTexto 5">
            <a:extLst>
              <a:ext uri="{FF2B5EF4-FFF2-40B4-BE49-F238E27FC236}">
                <a16:creationId xmlns:a16="http://schemas.microsoft.com/office/drawing/2014/main" id="{7C6C94CC-CBDD-21BF-EFB2-92C4050C6A7B}"/>
              </a:ext>
            </a:extLst>
          </p:cNvPr>
          <p:cNvSpPr txBox="1"/>
          <p:nvPr/>
        </p:nvSpPr>
        <p:spPr>
          <a:xfrm>
            <a:off x="561642" y="6271260"/>
            <a:ext cx="7439358" cy="2923877"/>
          </a:xfrm>
          <a:prstGeom prst="rect">
            <a:avLst/>
          </a:prstGeom>
          <a:noFill/>
        </p:spPr>
        <p:txBody>
          <a:bodyPr wrap="square">
            <a:spAutoFit/>
          </a:bodyPr>
          <a:lstStyle/>
          <a:p>
            <a:r>
              <a:rPr lang="es-CO" sz="1800" b="1" dirty="0">
                <a:latin typeface="Arial Narrow" panose="020B0606020202030204" pitchFamily="34" charset="0"/>
              </a:rPr>
              <a:t>Implementar 100 % De Un Programa De Renovación De Vehículos De La Unidad Administrativa Cuerpo Oficial De Bomberos De Bogotá</a:t>
            </a:r>
          </a:p>
          <a:p>
            <a:endParaRPr lang="es-CO" dirty="0"/>
          </a:p>
          <a:p>
            <a:pPr marL="285750" indent="-285750">
              <a:buFont typeface="Wingdings" panose="05000000000000000000" pitchFamily="2" charset="2"/>
              <a:buChar char="Ø"/>
            </a:pPr>
            <a:r>
              <a:rPr lang="es-CO" sz="1600" dirty="0">
                <a:latin typeface="Arial Narrow" panose="020B0606020202030204" pitchFamily="34" charset="0"/>
              </a:rPr>
              <a:t>Programación de distribución de vehículos operativos a las estaciones de bomberos de la UAECOB</a:t>
            </a:r>
          </a:p>
          <a:p>
            <a:pPr marL="285750" indent="-285750">
              <a:buFont typeface="Wingdings" panose="05000000000000000000" pitchFamily="2" charset="2"/>
              <a:buChar char="Ø"/>
            </a:pPr>
            <a:r>
              <a:rPr lang="es-CO" sz="1600" dirty="0">
                <a:latin typeface="Arial Narrow" panose="020B0606020202030204" pitchFamily="34" charset="0"/>
              </a:rPr>
              <a:t>Recepción de los vehículos operativos al almacén de la Entidad.</a:t>
            </a:r>
          </a:p>
          <a:p>
            <a:pPr marL="285750" indent="-285750">
              <a:buFont typeface="Wingdings" panose="05000000000000000000" pitchFamily="2" charset="2"/>
              <a:buChar char="Ø"/>
            </a:pPr>
            <a:r>
              <a:rPr lang="es-CO" sz="1600" dirty="0">
                <a:latin typeface="Arial Narrow" panose="020B0606020202030204" pitchFamily="34" charset="0"/>
              </a:rPr>
              <a:t>Comunicación al Almacén para la asignación a las Estaciones de bomberos</a:t>
            </a:r>
          </a:p>
          <a:p>
            <a:pPr marL="285750" indent="-285750">
              <a:buFont typeface="Wingdings" panose="05000000000000000000" pitchFamily="2" charset="2"/>
              <a:buChar char="Ø"/>
            </a:pPr>
            <a:r>
              <a:rPr lang="es-CO" sz="1600" dirty="0">
                <a:latin typeface="Arial Narrow" panose="020B0606020202030204" pitchFamily="34" charset="0"/>
              </a:rPr>
              <a:t>Entrega de documentos del(os) vehículo(s) a la Subdirección Logística para los fines correspondientes</a:t>
            </a:r>
          </a:p>
          <a:p>
            <a:pPr marL="285750" indent="-285750">
              <a:buFont typeface="Wingdings" panose="05000000000000000000" pitchFamily="2" charset="2"/>
              <a:buChar char="Ø"/>
            </a:pPr>
            <a:r>
              <a:rPr lang="es-CO" sz="1600" dirty="0">
                <a:latin typeface="Arial Narrow" panose="020B0606020202030204" pitchFamily="34" charset="0"/>
              </a:rPr>
              <a:t>Informes de cierre del(os) contrato(s) del proceso de vehículos operativos</a:t>
            </a:r>
          </a:p>
          <a:p>
            <a:endParaRPr lang="es-CO" sz="1800" dirty="0"/>
          </a:p>
        </p:txBody>
      </p:sp>
      <p:sp>
        <p:nvSpPr>
          <p:cNvPr id="8" name="Rectángulo 7" descr="cuadro decortativo de texto" title="cuadro decortativo de texto">
            <a:extLst>
              <a:ext uri="{FF2B5EF4-FFF2-40B4-BE49-F238E27FC236}">
                <a16:creationId xmlns:a16="http://schemas.microsoft.com/office/drawing/2014/main" id="{FBAA4E0C-6633-8E6B-2AC6-AC25D743FDA7}"/>
              </a:ext>
            </a:extLst>
          </p:cNvPr>
          <p:cNvSpPr/>
          <p:nvPr/>
        </p:nvSpPr>
        <p:spPr>
          <a:xfrm>
            <a:off x="8743950" y="4630930"/>
            <a:ext cx="6240796" cy="5053087"/>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2" name="CuadroTexto 1">
            <a:extLst>
              <a:ext uri="{FF2B5EF4-FFF2-40B4-BE49-F238E27FC236}">
                <a16:creationId xmlns:a16="http://schemas.microsoft.com/office/drawing/2014/main" id="{0484AEF9-6837-F82F-7B3E-ECD2B62D204D}"/>
              </a:ext>
            </a:extLst>
          </p:cNvPr>
          <p:cNvSpPr txBox="1"/>
          <p:nvPr/>
        </p:nvSpPr>
        <p:spPr>
          <a:xfrm>
            <a:off x="8971756" y="4630930"/>
            <a:ext cx="6012989" cy="4893647"/>
          </a:xfrm>
          <a:prstGeom prst="rect">
            <a:avLst/>
          </a:prstGeom>
          <a:noFill/>
        </p:spPr>
        <p:txBody>
          <a:bodyPr wrap="square" rtlCol="0">
            <a:spAutoFit/>
          </a:bodyPr>
          <a:lstStyle/>
          <a:p>
            <a:r>
              <a:rPr lang="es-CO" sz="1800" b="1" dirty="0"/>
              <a:t>Implementar 100 % De Un Programa De Renovación De Equipo Menor, Herramientas, Accesorios Y Elementos De Protección Personal En La Uaecob.</a:t>
            </a:r>
          </a:p>
          <a:p>
            <a:endParaRPr lang="es-CO" b="1" dirty="0"/>
          </a:p>
          <a:p>
            <a:pPr marL="171450" indent="-171450">
              <a:buFont typeface="Wingdings" panose="05000000000000000000" pitchFamily="2" charset="2"/>
              <a:buChar char="Ø"/>
            </a:pPr>
            <a:r>
              <a:rPr lang="es-CO" sz="1600" dirty="0">
                <a:latin typeface="Arial Narrow" panose="020B0606020202030204" pitchFamily="34" charset="0"/>
              </a:rPr>
              <a:t>Programación de distribución de elementos (EPP) al personal operativo o estaciones de bomberos de la Entidad</a:t>
            </a:r>
          </a:p>
          <a:p>
            <a:pPr marL="171450" indent="-171450">
              <a:buFont typeface="Wingdings" panose="05000000000000000000" pitchFamily="2" charset="2"/>
              <a:buChar char="Ø"/>
            </a:pPr>
            <a:r>
              <a:rPr lang="es-CO" sz="1600" dirty="0">
                <a:latin typeface="Arial Narrow" panose="020B0606020202030204" pitchFamily="34" charset="0"/>
              </a:rPr>
              <a:t>Recepción de los elementos del(os) contrato(s) de E.P.P. por el almacén de la Entidad.</a:t>
            </a:r>
          </a:p>
          <a:p>
            <a:pPr marL="171450" indent="-171450">
              <a:buFont typeface="Wingdings" panose="05000000000000000000" pitchFamily="2" charset="2"/>
              <a:buChar char="Ø"/>
            </a:pPr>
            <a:r>
              <a:rPr lang="es-CO" sz="1600" dirty="0">
                <a:latin typeface="Arial Narrow" panose="020B0606020202030204" pitchFamily="34" charset="0"/>
              </a:rPr>
              <a:t>Comunicación al Almacén de la Entidad, sobre la distribución de los elementos o equipos al personal operativo o a las Estaciones</a:t>
            </a:r>
          </a:p>
          <a:p>
            <a:pPr marL="171450" indent="-171450">
              <a:buFont typeface="Wingdings" panose="05000000000000000000" pitchFamily="2" charset="2"/>
              <a:buChar char="Ø"/>
            </a:pPr>
            <a:r>
              <a:rPr lang="es-CO" sz="1600" dirty="0">
                <a:latin typeface="Arial Narrow" panose="020B0606020202030204" pitchFamily="34" charset="0"/>
              </a:rPr>
              <a:t>Informes de cierre del(os) contrato(s) de EPP</a:t>
            </a:r>
          </a:p>
          <a:p>
            <a:pPr marL="171450" indent="-171450">
              <a:buFont typeface="Wingdings" panose="05000000000000000000" pitchFamily="2" charset="2"/>
              <a:buChar char="Ø"/>
            </a:pPr>
            <a:r>
              <a:rPr lang="es-CO" sz="1600" dirty="0">
                <a:latin typeface="Arial Narrow" panose="020B0606020202030204" pitchFamily="34" charset="0"/>
              </a:rPr>
              <a:t>Programación de distribución de equipos, herramientas o accesorios (EHA) al personal operativo o estaciones de bomberos de la Entidad</a:t>
            </a:r>
          </a:p>
          <a:p>
            <a:pPr marL="171450" indent="-171450">
              <a:buFont typeface="Wingdings" panose="05000000000000000000" pitchFamily="2" charset="2"/>
              <a:buChar char="Ø"/>
            </a:pPr>
            <a:r>
              <a:rPr lang="es-CO" sz="1600" dirty="0">
                <a:latin typeface="Arial Narrow" panose="020B0606020202030204" pitchFamily="34" charset="0"/>
              </a:rPr>
              <a:t>Recepción de los elementos del(os) contrato(s) de equipos, herramientas o accesorios (EHA), por el almacén de la Entidad.</a:t>
            </a:r>
          </a:p>
          <a:p>
            <a:pPr marL="171450" indent="-171450">
              <a:buFont typeface="Wingdings" panose="05000000000000000000" pitchFamily="2" charset="2"/>
              <a:buChar char="Ø"/>
            </a:pPr>
            <a:r>
              <a:rPr lang="es-CO" sz="1600" dirty="0">
                <a:latin typeface="Arial Narrow" panose="020B0606020202030204" pitchFamily="34" charset="0"/>
              </a:rPr>
              <a:t>Comunicación al Almacén de la Entidad, sobre la distribución de equipos, herramientas o accesorios (EHA) al personal operativo o a las Estaciones</a:t>
            </a:r>
          </a:p>
          <a:p>
            <a:pPr marL="171450" indent="-171450">
              <a:buFont typeface="Wingdings" panose="05000000000000000000" pitchFamily="2" charset="2"/>
              <a:buChar char="Ø"/>
            </a:pPr>
            <a:r>
              <a:rPr lang="es-CO" sz="1600" dirty="0">
                <a:latin typeface="Arial Narrow" panose="020B0606020202030204" pitchFamily="34" charset="0"/>
              </a:rPr>
              <a:t>Informes de cierre del(os) contrato(s) de equipos, herramientas o accesorios (EHA)</a:t>
            </a:r>
          </a:p>
        </p:txBody>
      </p:sp>
      <p:sp>
        <p:nvSpPr>
          <p:cNvPr id="18" name="CuadroTexto 17">
            <a:extLst>
              <a:ext uri="{FF2B5EF4-FFF2-40B4-BE49-F238E27FC236}">
                <a16:creationId xmlns:a16="http://schemas.microsoft.com/office/drawing/2014/main" id="{DCA449A9-BE75-75B3-A429-ABB7B3EB9822}"/>
              </a:ext>
            </a:extLst>
          </p:cNvPr>
          <p:cNvSpPr txBox="1"/>
          <p:nvPr/>
        </p:nvSpPr>
        <p:spPr>
          <a:xfrm>
            <a:off x="261425" y="9684017"/>
            <a:ext cx="7104463" cy="276999"/>
          </a:xfrm>
          <a:prstGeom prst="rect">
            <a:avLst/>
          </a:prstGeom>
          <a:noFill/>
        </p:spPr>
        <p:txBody>
          <a:bodyPr wrap="square" rtlCol="0">
            <a:spAutoFit/>
          </a:bodyPr>
          <a:lstStyle/>
          <a:p>
            <a:r>
              <a:rPr lang="es-ES" sz="1200" i="1" dirty="0"/>
              <a:t>Fuente: Oficina Asesora de Planeación – U.A.E Cuerpo Oficial de Bomberos de Bogotá </a:t>
            </a:r>
            <a:endParaRPr lang="es-CO" sz="1200" i="1" dirty="0"/>
          </a:p>
        </p:txBody>
      </p:sp>
    </p:spTree>
    <p:extLst>
      <p:ext uri="{BB962C8B-B14F-4D97-AF65-F5344CB8AC3E}">
        <p14:creationId xmlns:p14="http://schemas.microsoft.com/office/powerpoint/2010/main" val="21866601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AA20C9BE-0082-C517-FE8E-769ACAA0464B}"/>
              </a:ext>
            </a:extLst>
          </p:cNvPr>
          <p:cNvSpPr txBox="1">
            <a:spLocks/>
          </p:cNvSpPr>
          <p:nvPr/>
        </p:nvSpPr>
        <p:spPr>
          <a:xfrm>
            <a:off x="5229736" y="513002"/>
            <a:ext cx="12609499" cy="785310"/>
          </a:xfrm>
          <a:prstGeom prst="rect">
            <a:avLst/>
          </a:prstGeom>
          <a:noFill/>
          <a:ln>
            <a:noFill/>
            <a:prstDash/>
          </a:ln>
          <a:effectLst/>
        </p:spPr>
        <p:txBody>
          <a:bodyPr rot="0" spcFirstLastPara="0" vertOverflow="overflow" horzOverflow="overflow" vert="horz" wrap="square" lIns="111092" tIns="55546" rIns="111092" bIns="55546" numCol="1" spcCol="0" rtlCol="0" fromWordArt="0" anchor="t" anchorCtr="0" forceAA="0" compatLnSpc="1">
            <a:prstTxWarp prst="textNoShape">
              <a:avLst/>
            </a:prstTxWarp>
            <a:spAutoFit/>
          </a:bodyPr>
          <a:lstStyle>
            <a:lvl1pPr algn="l" defTabSz="1341307" rtl="0" eaLnBrk="1" latinLnBrk="0" hangingPunct="1">
              <a:lnSpc>
                <a:spcPct val="90000"/>
              </a:lnSpc>
              <a:spcBef>
                <a:spcPct val="0"/>
              </a:spcBef>
              <a:buNone/>
              <a:defRPr sz="6455" kern="1200">
                <a:solidFill>
                  <a:schemeClr val="tx1"/>
                </a:solidFill>
                <a:latin typeface="+mj-lt"/>
                <a:ea typeface="+mj-ea"/>
                <a:cs typeface="+mj-cs"/>
              </a:defRPr>
            </a:lvl1pPr>
          </a:lstStyle>
          <a:p>
            <a:pPr algn="ctr" defTabSz="555452">
              <a:lnSpc>
                <a:spcPct val="100000"/>
              </a:lnSpc>
              <a:spcBef>
                <a:spcPts val="0"/>
              </a:spcBef>
              <a:defRPr/>
            </a:pPr>
            <a:r>
              <a:rPr lang="es-ES" sz="4374" b="1" dirty="0">
                <a:solidFill>
                  <a:srgbClr val="C00000"/>
                </a:solidFill>
                <a:effectLst>
                  <a:outerShdw blurRad="38100" dist="38100" dir="2700000" algn="tl">
                    <a:srgbClr val="000000">
                      <a:alpha val="43137"/>
                    </a:srgbClr>
                  </a:outerShdw>
                </a:effectLst>
                <a:latin typeface="Impact" panose="020B0806030902050204" pitchFamily="34" charset="0"/>
                <a:ea typeface="+mn-ea"/>
                <a:cs typeface="+mn-cs"/>
              </a:rPr>
              <a:t>Plan de Acción   </a:t>
            </a:r>
            <a:endParaRPr lang="es-CO" sz="4374" b="1" dirty="0">
              <a:solidFill>
                <a:srgbClr val="C00000"/>
              </a:solidFill>
              <a:effectLst>
                <a:outerShdw blurRad="38100" dist="38100" dir="2700000" algn="tl">
                  <a:srgbClr val="000000">
                    <a:alpha val="43137"/>
                  </a:srgbClr>
                </a:outerShdw>
              </a:effectLst>
              <a:latin typeface="Impact" panose="020B0806030902050204" pitchFamily="34" charset="0"/>
              <a:ea typeface="+mn-ea"/>
              <a:cs typeface="+mn-cs"/>
            </a:endParaRPr>
          </a:p>
        </p:txBody>
      </p:sp>
      <p:sp>
        <p:nvSpPr>
          <p:cNvPr id="12" name="Título 11">
            <a:extLst>
              <a:ext uri="{FF2B5EF4-FFF2-40B4-BE49-F238E27FC236}">
                <a16:creationId xmlns:a16="http://schemas.microsoft.com/office/drawing/2014/main" id="{60F01E6F-C070-8A90-738D-AE7F5B9F0ACA}"/>
              </a:ext>
            </a:extLst>
          </p:cNvPr>
          <p:cNvSpPr>
            <a:spLocks noGrp="1"/>
          </p:cNvSpPr>
          <p:nvPr>
            <p:ph type="title" idx="4294967295"/>
          </p:nvPr>
        </p:nvSpPr>
        <p:spPr>
          <a:xfrm>
            <a:off x="8717363" y="-65067"/>
            <a:ext cx="6121740" cy="830997"/>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1462704" rtl="0" eaLnBrk="1" fontAlgn="auto" latinLnBrk="0" hangingPunct="1">
              <a:lnSpc>
                <a:spcPct val="100000"/>
              </a:lnSpc>
              <a:spcBef>
                <a:spcPts val="0"/>
              </a:spcBef>
              <a:spcAft>
                <a:spcPts val="0"/>
              </a:spcAft>
              <a:buClrTx/>
              <a:buSzTx/>
              <a:buFontTx/>
              <a:buNone/>
              <a:tabLst/>
              <a:defRPr/>
            </a:pPr>
            <a:r>
              <a:rPr kumimoji="0" lang="es-MX" sz="4800" b="0" i="0" u="none" strike="noStrike" kern="1200" cap="none" spc="0" normalizeH="0" baseline="0" noProof="0" dirty="0">
                <a:ln>
                  <a:noFill/>
                </a:ln>
                <a:solidFill>
                  <a:prstClr val="white">
                    <a:lumMod val="50000"/>
                  </a:prstClr>
                </a:solidFill>
                <a:effectLst/>
                <a:uLnTx/>
                <a:uFillTx/>
                <a:latin typeface="Calibri"/>
                <a:ea typeface="+mn-ea"/>
                <a:cs typeface="+mn-cs"/>
              </a:rPr>
              <a:t>Tabla # 3 Indicadores     </a:t>
            </a:r>
            <a:endParaRPr kumimoji="0" lang="es-MX" sz="4500" b="0" i="0" u="none" strike="noStrike" kern="1200" cap="none" spc="0" normalizeH="0" baseline="0" noProof="0" dirty="0">
              <a:ln>
                <a:noFill/>
              </a:ln>
              <a:solidFill>
                <a:prstClr val="white">
                  <a:lumMod val="50000"/>
                </a:prstClr>
              </a:solidFill>
              <a:effectLst/>
              <a:uLnTx/>
              <a:uFillTx/>
              <a:latin typeface="Calibri"/>
              <a:ea typeface="+mn-ea"/>
              <a:cs typeface="+mn-cs"/>
            </a:endParaRPr>
          </a:p>
        </p:txBody>
      </p:sp>
      <p:sp>
        <p:nvSpPr>
          <p:cNvPr id="7" name="Rectángulo 6">
            <a:extLst>
              <a:ext uri="{FF2B5EF4-FFF2-40B4-BE49-F238E27FC236}">
                <a16:creationId xmlns:a16="http://schemas.microsoft.com/office/drawing/2014/main" id="{D39297D5-15CB-17A9-288C-1C42DC43526B}"/>
              </a:ext>
            </a:extLst>
          </p:cNvPr>
          <p:cNvSpPr/>
          <p:nvPr/>
        </p:nvSpPr>
        <p:spPr>
          <a:xfrm>
            <a:off x="336433" y="1036771"/>
            <a:ext cx="2393732" cy="276999"/>
          </a:xfrm>
          <a:prstGeom prst="rect">
            <a:avLst/>
          </a:prstGeom>
        </p:spPr>
        <p:txBody>
          <a:bodyPr wrap="none">
            <a:spAutoFit/>
          </a:bodyPr>
          <a:lstStyle/>
          <a:p>
            <a:r>
              <a:rPr lang="es-CO" sz="1200" i="1" dirty="0">
                <a:latin typeface="Arial Narrow" panose="020B0606020202030204" pitchFamily="34" charset="0"/>
              </a:rPr>
              <a:t>Tabla 3. Indicadores de Plan de Acción </a:t>
            </a:r>
          </a:p>
        </p:txBody>
      </p:sp>
      <p:graphicFrame>
        <p:nvGraphicFramePr>
          <p:cNvPr id="5" name="Tabla 4" descr="tabla de indicadores" title="tabla de indicadores"/>
          <p:cNvGraphicFramePr>
            <a:graphicFrameLocks noGrp="1"/>
          </p:cNvGraphicFramePr>
          <p:nvPr>
            <p:extLst>
              <p:ext uri="{D42A27DB-BD31-4B8C-83A1-F6EECF244321}">
                <p14:modId xmlns:p14="http://schemas.microsoft.com/office/powerpoint/2010/main" val="692831996"/>
              </p:ext>
            </p:extLst>
          </p:nvPr>
        </p:nvGraphicFramePr>
        <p:xfrm>
          <a:off x="662294" y="1473398"/>
          <a:ext cx="8413467" cy="7570109"/>
        </p:xfrm>
        <a:graphic>
          <a:graphicData uri="http://schemas.openxmlformats.org/drawingml/2006/table">
            <a:tbl>
              <a:tblPr firstRow="1">
                <a:tableStyleId>{5C22544A-7EE6-4342-B048-85BDC9FD1C3A}</a:tableStyleId>
              </a:tblPr>
              <a:tblGrid>
                <a:gridCol w="5306371">
                  <a:extLst>
                    <a:ext uri="{9D8B030D-6E8A-4147-A177-3AD203B41FA5}">
                      <a16:colId xmlns:a16="http://schemas.microsoft.com/office/drawing/2014/main" val="1388386351"/>
                    </a:ext>
                  </a:extLst>
                </a:gridCol>
                <a:gridCol w="1534513">
                  <a:extLst>
                    <a:ext uri="{9D8B030D-6E8A-4147-A177-3AD203B41FA5}">
                      <a16:colId xmlns:a16="http://schemas.microsoft.com/office/drawing/2014/main" val="2992534606"/>
                    </a:ext>
                  </a:extLst>
                </a:gridCol>
                <a:gridCol w="1572583">
                  <a:extLst>
                    <a:ext uri="{9D8B030D-6E8A-4147-A177-3AD203B41FA5}">
                      <a16:colId xmlns:a16="http://schemas.microsoft.com/office/drawing/2014/main" val="1624683805"/>
                    </a:ext>
                  </a:extLst>
                </a:gridCol>
              </a:tblGrid>
              <a:tr h="230964">
                <a:tc>
                  <a:txBody>
                    <a:bodyPr/>
                    <a:lstStyle/>
                    <a:p>
                      <a:pPr algn="l" rtl="0" fontAlgn="t"/>
                      <a:r>
                        <a:rPr lang="es-CO" sz="1400" u="none" strike="noStrike" dirty="0">
                          <a:effectLst/>
                          <a:latin typeface="Arial Narrow" panose="020B0606020202030204" pitchFamily="34" charset="0"/>
                        </a:rPr>
                        <a:t>Nombre del Indicador</a:t>
                      </a:r>
                      <a:endParaRPr lang="es-CO" sz="1400" b="1" i="0" u="none" strike="noStrike" dirty="0">
                        <a:solidFill>
                          <a:srgbClr val="FFFFFF"/>
                        </a:solidFill>
                        <a:effectLst/>
                        <a:latin typeface="Arial Narrow" panose="020B0606020202030204" pitchFamily="34" charset="0"/>
                      </a:endParaRPr>
                    </a:p>
                  </a:txBody>
                  <a:tcPr marL="0" marR="0" marT="0" marB="0">
                    <a:lnB w="12700" cap="flat" cmpd="sng" algn="ctr">
                      <a:solidFill>
                        <a:schemeClr val="tx1"/>
                      </a:solidFill>
                      <a:prstDash val="solid"/>
                      <a:round/>
                      <a:headEnd type="none" w="med" len="med"/>
                      <a:tailEnd type="none" w="med" len="med"/>
                    </a:lnB>
                    <a:solidFill>
                      <a:schemeClr val="tx1"/>
                    </a:solidFill>
                  </a:tcPr>
                </a:tc>
                <a:tc>
                  <a:txBody>
                    <a:bodyPr/>
                    <a:lstStyle/>
                    <a:p>
                      <a:pPr algn="l" rtl="0" fontAlgn="t"/>
                      <a:r>
                        <a:rPr lang="es-CO" sz="1400" u="none" strike="noStrike" dirty="0">
                          <a:effectLst/>
                          <a:latin typeface="Arial Narrow" panose="020B0606020202030204" pitchFamily="34" charset="0"/>
                        </a:rPr>
                        <a:t>Meta Anual </a:t>
                      </a:r>
                      <a:endParaRPr lang="es-CO" sz="1400" b="1" i="0" u="none" strike="noStrike" dirty="0">
                        <a:solidFill>
                          <a:srgbClr val="FFFFFF"/>
                        </a:solidFill>
                        <a:effectLst/>
                        <a:latin typeface="Arial Narrow" panose="020B0606020202030204" pitchFamily="34" charset="0"/>
                      </a:endParaRPr>
                    </a:p>
                  </a:txBody>
                  <a:tcPr marL="0" marR="0" marT="0" marB="0">
                    <a:lnB w="12700" cap="flat" cmpd="sng" algn="ctr">
                      <a:solidFill>
                        <a:schemeClr val="tx1"/>
                      </a:solidFill>
                      <a:prstDash val="solid"/>
                      <a:round/>
                      <a:headEnd type="none" w="med" len="med"/>
                      <a:tailEnd type="none" w="med" len="med"/>
                    </a:lnB>
                    <a:solidFill>
                      <a:schemeClr val="tx1"/>
                    </a:solidFill>
                  </a:tcPr>
                </a:tc>
                <a:tc>
                  <a:txBody>
                    <a:bodyPr/>
                    <a:lstStyle/>
                    <a:p>
                      <a:pPr algn="l" rtl="0" fontAlgn="t"/>
                      <a:r>
                        <a:rPr lang="es-CO" sz="1400" u="none" strike="noStrike" dirty="0">
                          <a:effectLst/>
                          <a:latin typeface="Arial Narrow" panose="020B0606020202030204" pitchFamily="34" charset="0"/>
                        </a:rPr>
                        <a:t>Valor del indicador*</a:t>
                      </a:r>
                      <a:endParaRPr lang="es-CO" sz="1400" b="1" i="0" u="none" strike="noStrike" dirty="0">
                        <a:solidFill>
                          <a:srgbClr val="FFFFFF"/>
                        </a:solidFill>
                        <a:effectLst/>
                        <a:latin typeface="Arial Narrow" panose="020B0606020202030204" pitchFamily="34" charset="0"/>
                      </a:endParaRPr>
                    </a:p>
                  </a:txBody>
                  <a:tcPr marL="0" marR="0" marT="0" marB="0">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1868808364"/>
                  </a:ext>
                </a:extLst>
              </a:tr>
              <a:tr h="453680">
                <a:tc>
                  <a:txBody>
                    <a:bodyPr/>
                    <a:lstStyle/>
                    <a:p>
                      <a:pPr algn="l" rtl="0" fontAlgn="t"/>
                      <a:r>
                        <a:rPr lang="es-CO" sz="1600" u="none" strike="noStrike" dirty="0">
                          <a:effectLst/>
                          <a:latin typeface="Arial Narrow" panose="020B0606020202030204" pitchFamily="34" charset="0"/>
                        </a:rPr>
                        <a:t>Porcentaje de requerimientos e inspecciones realizadas.</a:t>
                      </a:r>
                      <a:endParaRPr lang="es-CO" sz="1600" b="0" i="0" u="none" strike="noStrike" dirty="0">
                        <a:solidFill>
                          <a:srgbClr val="000000"/>
                        </a:solidFill>
                        <a:effectLst/>
                        <a:latin typeface="Arial Narrow" panose="020B060602020203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t"/>
                      <a:r>
                        <a:rPr lang="es-CO" sz="1600" u="none" strike="noStrike" dirty="0">
                          <a:effectLst/>
                          <a:latin typeface="Arial Narrow" panose="020B0606020202030204" pitchFamily="34" charset="0"/>
                        </a:rPr>
                        <a:t>A demanda </a:t>
                      </a:r>
                      <a:endParaRPr lang="es-CO" sz="1600" b="0" i="0" u="none" strike="noStrike" dirty="0">
                        <a:solidFill>
                          <a:srgbClr val="000000"/>
                        </a:solidFill>
                        <a:effectLst/>
                        <a:latin typeface="Arial Narrow" panose="020B060602020203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l" rtl="0" fontAlgn="t"/>
                      <a:r>
                        <a:rPr lang="es-CO" sz="1600" u="none" strike="noStrike" dirty="0">
                          <a:effectLst/>
                          <a:latin typeface="Arial Narrow" panose="020B0606020202030204" pitchFamily="34" charset="0"/>
                        </a:rPr>
                        <a:t>26581</a:t>
                      </a:r>
                      <a:endParaRPr lang="es-CO" sz="1600" b="0" i="0" u="none" strike="noStrike" dirty="0">
                        <a:solidFill>
                          <a:srgbClr val="000000"/>
                        </a:solidFill>
                        <a:effectLst/>
                        <a:latin typeface="Arial Narrow" panose="020B060602020203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2533570980"/>
                  </a:ext>
                </a:extLst>
              </a:tr>
              <a:tr h="484037">
                <a:tc>
                  <a:txBody>
                    <a:bodyPr/>
                    <a:lstStyle/>
                    <a:p>
                      <a:pPr algn="l" rtl="0" fontAlgn="t"/>
                      <a:r>
                        <a:rPr lang="es-ES" sz="1600" u="none" strike="noStrike" dirty="0">
                          <a:effectLst/>
                          <a:latin typeface="Arial Narrow" panose="020B0606020202030204" pitchFamily="34" charset="0"/>
                        </a:rPr>
                        <a:t>Número de planes, proyectos e instrumentos de gestión de riesgo misional formulados en el periodo</a:t>
                      </a:r>
                      <a:endParaRPr lang="es-ES" sz="1600" b="0" i="0" u="none" strike="noStrike" dirty="0">
                        <a:solidFill>
                          <a:srgbClr val="000000"/>
                        </a:solidFill>
                        <a:effectLst/>
                        <a:latin typeface="Arial Narrow" panose="020B060602020203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t"/>
                      <a:r>
                        <a:rPr lang="es-CO" sz="1600" u="none" strike="noStrike" dirty="0">
                          <a:effectLst/>
                          <a:latin typeface="Arial Narrow" panose="020B0606020202030204" pitchFamily="34" charset="0"/>
                        </a:rPr>
                        <a:t>30</a:t>
                      </a:r>
                      <a:endParaRPr lang="es-CO" sz="1600" b="0" i="0" u="none" strike="noStrike" dirty="0">
                        <a:solidFill>
                          <a:srgbClr val="000000"/>
                        </a:solidFill>
                        <a:effectLst/>
                        <a:latin typeface="Arial Narrow" panose="020B060602020203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l" rtl="0" fontAlgn="t"/>
                      <a:r>
                        <a:rPr lang="es-CO" sz="1600" u="none" strike="noStrike" dirty="0">
                          <a:effectLst/>
                          <a:latin typeface="Arial Narrow" panose="020B0606020202030204" pitchFamily="34" charset="0"/>
                        </a:rPr>
                        <a:t>32</a:t>
                      </a:r>
                      <a:endParaRPr lang="es-CO" sz="1600" b="0" i="0" u="none" strike="noStrike" dirty="0">
                        <a:solidFill>
                          <a:srgbClr val="000000"/>
                        </a:solidFill>
                        <a:effectLst/>
                        <a:latin typeface="Arial Narrow" panose="020B060602020203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746886673"/>
                  </a:ext>
                </a:extLst>
              </a:tr>
              <a:tr h="484037">
                <a:tc>
                  <a:txBody>
                    <a:bodyPr/>
                    <a:lstStyle/>
                    <a:p>
                      <a:pPr algn="l" rtl="0" fontAlgn="t"/>
                      <a:r>
                        <a:rPr lang="es-ES" sz="1600" u="none" strike="noStrike" dirty="0">
                          <a:effectLst/>
                          <a:latin typeface="Arial Narrow" panose="020B0606020202030204" pitchFamily="34" charset="0"/>
                        </a:rPr>
                        <a:t>Porcentaje de cumplimiento de la implementación del plan integrado de apoyo administrativo y financiero </a:t>
                      </a:r>
                      <a:endParaRPr lang="es-ES" sz="1600" b="0" i="0" u="none" strike="noStrike" dirty="0">
                        <a:solidFill>
                          <a:srgbClr val="000000"/>
                        </a:solidFill>
                        <a:effectLst/>
                        <a:latin typeface="Arial Narrow" panose="020B060602020203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t"/>
                      <a:r>
                        <a:rPr lang="es-CO" sz="1600" u="none" strike="noStrike" dirty="0">
                          <a:effectLst/>
                          <a:latin typeface="Arial Narrow" panose="020B0606020202030204" pitchFamily="34" charset="0"/>
                        </a:rPr>
                        <a:t>100,00%</a:t>
                      </a:r>
                      <a:endParaRPr lang="es-CO" sz="1600" b="0" i="0" u="none" strike="noStrike" dirty="0">
                        <a:solidFill>
                          <a:srgbClr val="000000"/>
                        </a:solidFill>
                        <a:effectLst/>
                        <a:latin typeface="Arial Narrow" panose="020B060602020203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l" rtl="0" fontAlgn="t"/>
                      <a:r>
                        <a:rPr lang="es-CO" sz="1600" u="none" strike="noStrike" dirty="0">
                          <a:effectLst/>
                          <a:latin typeface="Arial Narrow" panose="020B0606020202030204" pitchFamily="34" charset="0"/>
                        </a:rPr>
                        <a:t>100,00%</a:t>
                      </a:r>
                      <a:endParaRPr lang="es-CO" sz="1600" b="0" i="0" u="none" strike="noStrike" dirty="0">
                        <a:solidFill>
                          <a:srgbClr val="000000"/>
                        </a:solidFill>
                        <a:effectLst/>
                        <a:latin typeface="Arial Narrow" panose="020B060602020203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463421626"/>
                  </a:ext>
                </a:extLst>
              </a:tr>
              <a:tr h="263959">
                <a:tc>
                  <a:txBody>
                    <a:bodyPr/>
                    <a:lstStyle/>
                    <a:p>
                      <a:pPr algn="l" rtl="0" fontAlgn="t"/>
                      <a:r>
                        <a:rPr lang="es-ES" sz="1600" u="none" strike="noStrike" dirty="0">
                          <a:effectLst/>
                          <a:latin typeface="Arial Narrow" panose="020B0606020202030204" pitchFamily="34" charset="0"/>
                        </a:rPr>
                        <a:t>Porcentaje de cumplimiento de los niveles de servicio </a:t>
                      </a:r>
                      <a:endParaRPr lang="es-ES" sz="1600" b="0" i="0" u="none" strike="noStrike" dirty="0">
                        <a:solidFill>
                          <a:srgbClr val="000000"/>
                        </a:solidFill>
                        <a:effectLst/>
                        <a:latin typeface="Arial Narrow" panose="020B060602020203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t"/>
                      <a:r>
                        <a:rPr lang="es-CO" sz="1600" u="none" strike="noStrike" dirty="0">
                          <a:effectLst/>
                          <a:latin typeface="Arial Narrow" panose="020B0606020202030204" pitchFamily="34" charset="0"/>
                        </a:rPr>
                        <a:t>100%</a:t>
                      </a:r>
                      <a:endParaRPr lang="es-CO" sz="1600" b="0" i="0" u="none" strike="noStrike" dirty="0">
                        <a:solidFill>
                          <a:srgbClr val="000000"/>
                        </a:solidFill>
                        <a:effectLst/>
                        <a:latin typeface="Arial Narrow" panose="020B060602020203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l" rtl="0" fontAlgn="t"/>
                      <a:r>
                        <a:rPr lang="es-CO" sz="1600" u="none" strike="noStrike" dirty="0">
                          <a:effectLst/>
                          <a:latin typeface="Arial Narrow" panose="020B0606020202030204" pitchFamily="34" charset="0"/>
                        </a:rPr>
                        <a:t>100%</a:t>
                      </a:r>
                      <a:endParaRPr lang="es-CO" sz="1600" b="0" i="0" u="none" strike="noStrike" dirty="0">
                        <a:solidFill>
                          <a:srgbClr val="000000"/>
                        </a:solidFill>
                        <a:effectLst/>
                        <a:latin typeface="Arial Narrow" panose="020B060602020203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2159795484"/>
                  </a:ext>
                </a:extLst>
              </a:tr>
              <a:tr h="263959">
                <a:tc>
                  <a:txBody>
                    <a:bodyPr/>
                    <a:lstStyle/>
                    <a:p>
                      <a:pPr algn="l" rtl="0" fontAlgn="t"/>
                      <a:r>
                        <a:rPr lang="es-ES" sz="1600" u="none" strike="noStrike" dirty="0">
                          <a:effectLst/>
                          <a:latin typeface="Arial Narrow" panose="020B0606020202030204" pitchFamily="34" charset="0"/>
                        </a:rPr>
                        <a:t> Porcentaje de disponibilidad de la infraestructura tecnológica</a:t>
                      </a:r>
                      <a:endParaRPr lang="es-ES" sz="1600" b="0" i="0" u="none" strike="noStrike" dirty="0">
                        <a:solidFill>
                          <a:srgbClr val="000000"/>
                        </a:solidFill>
                        <a:effectLst/>
                        <a:latin typeface="Arial Narrow" panose="020B060602020203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t"/>
                      <a:r>
                        <a:rPr lang="es-CO" sz="1600" u="none" strike="noStrike" dirty="0">
                          <a:effectLst/>
                          <a:latin typeface="Arial Narrow" panose="020B0606020202030204" pitchFamily="34" charset="0"/>
                        </a:rPr>
                        <a:t>97,00%</a:t>
                      </a:r>
                      <a:endParaRPr lang="es-CO" sz="1600" b="0" i="0" u="none" strike="noStrike" dirty="0">
                        <a:solidFill>
                          <a:srgbClr val="000000"/>
                        </a:solidFill>
                        <a:effectLst/>
                        <a:latin typeface="Arial Narrow" panose="020B060602020203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l" rtl="0" fontAlgn="t"/>
                      <a:r>
                        <a:rPr lang="es-CO" sz="1600" u="none" strike="noStrike" dirty="0">
                          <a:effectLst/>
                          <a:latin typeface="Arial Narrow" panose="020B0606020202030204" pitchFamily="34" charset="0"/>
                        </a:rPr>
                        <a:t>99,30%</a:t>
                      </a:r>
                      <a:endParaRPr lang="es-CO" sz="1600" b="0" i="0" u="none" strike="noStrike" dirty="0">
                        <a:solidFill>
                          <a:srgbClr val="000000"/>
                        </a:solidFill>
                        <a:effectLst/>
                        <a:latin typeface="Arial Narrow" panose="020B060602020203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809781650"/>
                  </a:ext>
                </a:extLst>
              </a:tr>
              <a:tr h="263959">
                <a:tc>
                  <a:txBody>
                    <a:bodyPr/>
                    <a:lstStyle/>
                    <a:p>
                      <a:pPr algn="l" rtl="0" fontAlgn="t"/>
                      <a:r>
                        <a:rPr lang="es-ES" sz="1600" u="none" strike="noStrike" dirty="0">
                          <a:effectLst/>
                          <a:latin typeface="Arial Narrow" panose="020B0606020202030204" pitchFamily="34" charset="0"/>
                        </a:rPr>
                        <a:t>Mejora de interacción de los usuarios con los canales de servicios</a:t>
                      </a:r>
                      <a:endParaRPr lang="es-ES" sz="1600" b="0" i="0" u="none" strike="noStrike" dirty="0">
                        <a:solidFill>
                          <a:srgbClr val="000000"/>
                        </a:solidFill>
                        <a:effectLst/>
                        <a:latin typeface="Arial Narrow" panose="020B060602020203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t"/>
                      <a:r>
                        <a:rPr lang="es-CO" sz="1600" u="none" strike="noStrike" dirty="0">
                          <a:effectLst/>
                          <a:latin typeface="Arial Narrow" panose="020B0606020202030204" pitchFamily="34" charset="0"/>
                        </a:rPr>
                        <a:t>95,00%</a:t>
                      </a:r>
                      <a:endParaRPr lang="es-CO" sz="1600" b="0" i="0" u="none" strike="noStrike" dirty="0">
                        <a:solidFill>
                          <a:srgbClr val="000000"/>
                        </a:solidFill>
                        <a:effectLst/>
                        <a:latin typeface="Arial Narrow" panose="020B060602020203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l" rtl="0" fontAlgn="t"/>
                      <a:r>
                        <a:rPr lang="es-CO" sz="1600" u="none" strike="noStrike" dirty="0">
                          <a:effectLst/>
                          <a:latin typeface="Arial Narrow" panose="020B0606020202030204" pitchFamily="34" charset="0"/>
                        </a:rPr>
                        <a:t>99,00%</a:t>
                      </a:r>
                      <a:endParaRPr lang="es-CO" sz="1600" b="0" i="0" u="none" strike="noStrike" dirty="0">
                        <a:solidFill>
                          <a:srgbClr val="000000"/>
                        </a:solidFill>
                        <a:effectLst/>
                        <a:latin typeface="Arial Narrow" panose="020B060602020203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3226019204"/>
                  </a:ext>
                </a:extLst>
              </a:tr>
              <a:tr h="263959">
                <a:tc>
                  <a:txBody>
                    <a:bodyPr/>
                    <a:lstStyle/>
                    <a:p>
                      <a:pPr algn="l" rtl="0" fontAlgn="t"/>
                      <a:r>
                        <a:rPr lang="es-ES" sz="1600" u="none" strike="noStrike" dirty="0">
                          <a:effectLst/>
                          <a:latin typeface="Arial Narrow" panose="020B0606020202030204" pitchFamily="34" charset="0"/>
                        </a:rPr>
                        <a:t>Porcentaje de disponibilidad de la infraestructura tecnológica </a:t>
                      </a:r>
                      <a:endParaRPr lang="es-ES" sz="1600" b="0" i="0" u="none" strike="noStrike" dirty="0">
                        <a:solidFill>
                          <a:srgbClr val="000000"/>
                        </a:solidFill>
                        <a:effectLst/>
                        <a:latin typeface="Arial Narrow" panose="020B060602020203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t"/>
                      <a:r>
                        <a:rPr lang="es-CO" sz="1600" u="none" strike="noStrike" dirty="0">
                          <a:effectLst/>
                          <a:latin typeface="Arial Narrow" panose="020B0606020202030204" pitchFamily="34" charset="0"/>
                        </a:rPr>
                        <a:t>100,00%</a:t>
                      </a:r>
                      <a:endParaRPr lang="es-CO" sz="1600" b="0" i="0" u="none" strike="noStrike" dirty="0">
                        <a:solidFill>
                          <a:srgbClr val="000000"/>
                        </a:solidFill>
                        <a:effectLst/>
                        <a:latin typeface="Arial Narrow" panose="020B060602020203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l" rtl="0" fontAlgn="t"/>
                      <a:r>
                        <a:rPr lang="es-CO" sz="1600" u="none" strike="noStrike" dirty="0">
                          <a:effectLst/>
                          <a:latin typeface="Arial Narrow" panose="020B0606020202030204" pitchFamily="34" charset="0"/>
                        </a:rPr>
                        <a:t>99,00%</a:t>
                      </a:r>
                      <a:endParaRPr lang="es-CO" sz="1600" b="0" i="0" u="none" strike="noStrike" dirty="0">
                        <a:solidFill>
                          <a:srgbClr val="000000"/>
                        </a:solidFill>
                        <a:effectLst/>
                        <a:latin typeface="Arial Narrow" panose="020B060602020203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3593900774"/>
                  </a:ext>
                </a:extLst>
              </a:tr>
              <a:tr h="263959">
                <a:tc>
                  <a:txBody>
                    <a:bodyPr/>
                    <a:lstStyle/>
                    <a:p>
                      <a:pPr algn="l" rtl="0" fontAlgn="t"/>
                      <a:r>
                        <a:rPr lang="es-ES" sz="1600" u="none" strike="noStrike" dirty="0">
                          <a:effectLst/>
                          <a:latin typeface="Arial Narrow" panose="020B0606020202030204" pitchFamily="34" charset="0"/>
                        </a:rPr>
                        <a:t>Porcentaje de escenarios de riesgos caracterizados en el periodo</a:t>
                      </a:r>
                      <a:endParaRPr lang="es-ES" sz="1600" b="0" i="0" u="none" strike="noStrike" dirty="0">
                        <a:solidFill>
                          <a:srgbClr val="000000"/>
                        </a:solidFill>
                        <a:effectLst/>
                        <a:latin typeface="Arial Narrow" panose="020B060602020203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t"/>
                      <a:r>
                        <a:rPr lang="es-CO" sz="1600" u="none" strike="noStrike" dirty="0">
                          <a:effectLst/>
                          <a:latin typeface="Arial Narrow" panose="020B0606020202030204" pitchFamily="34" charset="0"/>
                        </a:rPr>
                        <a:t>100,00%</a:t>
                      </a:r>
                      <a:endParaRPr lang="es-CO" sz="1600" b="0" i="0" u="none" strike="noStrike" dirty="0">
                        <a:solidFill>
                          <a:srgbClr val="000000"/>
                        </a:solidFill>
                        <a:effectLst/>
                        <a:latin typeface="Arial Narrow" panose="020B060602020203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l" rtl="0" fontAlgn="t"/>
                      <a:r>
                        <a:rPr lang="es-CO" sz="1600" u="none" strike="noStrike" dirty="0">
                          <a:effectLst/>
                          <a:latin typeface="Arial Narrow" panose="020B0606020202030204" pitchFamily="34" charset="0"/>
                        </a:rPr>
                        <a:t>95,00%</a:t>
                      </a:r>
                      <a:endParaRPr lang="es-CO" sz="1600" b="0" i="0" u="none" strike="noStrike" dirty="0">
                        <a:solidFill>
                          <a:srgbClr val="000000"/>
                        </a:solidFill>
                        <a:effectLst/>
                        <a:latin typeface="Arial Narrow" panose="020B060602020203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2289455711"/>
                  </a:ext>
                </a:extLst>
              </a:tr>
              <a:tr h="263959">
                <a:tc>
                  <a:txBody>
                    <a:bodyPr/>
                    <a:lstStyle/>
                    <a:p>
                      <a:pPr algn="l" rtl="0" fontAlgn="t"/>
                      <a:r>
                        <a:rPr lang="es-ES" sz="1600" u="none" strike="noStrike" dirty="0">
                          <a:effectLst/>
                          <a:latin typeface="Arial Narrow" panose="020B0606020202030204" pitchFamily="34" charset="0"/>
                        </a:rPr>
                        <a:t>Porcentaje de implementación del plan de sostenibilidad </a:t>
                      </a:r>
                      <a:endParaRPr lang="es-ES" sz="1600" b="0" i="0" u="none" strike="noStrike" dirty="0">
                        <a:solidFill>
                          <a:srgbClr val="000000"/>
                        </a:solidFill>
                        <a:effectLst/>
                        <a:latin typeface="Arial Narrow" panose="020B060602020203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t"/>
                      <a:r>
                        <a:rPr lang="es-CO" sz="1600" u="none" strike="noStrike" dirty="0">
                          <a:effectLst/>
                          <a:latin typeface="Arial Narrow" panose="020B0606020202030204" pitchFamily="34" charset="0"/>
                        </a:rPr>
                        <a:t>100,00%</a:t>
                      </a:r>
                      <a:endParaRPr lang="es-CO" sz="1600" b="0" i="0" u="none" strike="noStrike" dirty="0">
                        <a:solidFill>
                          <a:srgbClr val="000000"/>
                        </a:solidFill>
                        <a:effectLst/>
                        <a:latin typeface="Arial Narrow" panose="020B060602020203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l" rtl="0" fontAlgn="t"/>
                      <a:r>
                        <a:rPr lang="es-CO" sz="1600" u="none" strike="noStrike" dirty="0">
                          <a:effectLst/>
                          <a:latin typeface="Arial Narrow" panose="020B0606020202030204" pitchFamily="34" charset="0"/>
                        </a:rPr>
                        <a:t>95,00%</a:t>
                      </a:r>
                      <a:endParaRPr lang="es-CO" sz="1600" b="0" i="0" u="none" strike="noStrike" dirty="0">
                        <a:solidFill>
                          <a:srgbClr val="000000"/>
                        </a:solidFill>
                        <a:effectLst/>
                        <a:latin typeface="Arial Narrow" panose="020B060602020203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4199262765"/>
                  </a:ext>
                </a:extLst>
              </a:tr>
              <a:tr h="263959">
                <a:tc>
                  <a:txBody>
                    <a:bodyPr/>
                    <a:lstStyle/>
                    <a:p>
                      <a:pPr algn="l" rtl="0" fontAlgn="t"/>
                      <a:r>
                        <a:rPr lang="es-ES" sz="1600" u="none" strike="noStrike" dirty="0">
                          <a:effectLst/>
                          <a:latin typeface="Arial Narrow" panose="020B0606020202030204" pitchFamily="34" charset="0"/>
                        </a:rPr>
                        <a:t>Porcentaje de oportunidad en la entrega de bienes y servicios.</a:t>
                      </a:r>
                      <a:endParaRPr lang="es-ES" sz="1600" b="0" i="0" u="none" strike="noStrike" dirty="0">
                        <a:solidFill>
                          <a:srgbClr val="000000"/>
                        </a:solidFill>
                        <a:effectLst/>
                        <a:latin typeface="Arial Narrow" panose="020B060602020203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t"/>
                      <a:r>
                        <a:rPr lang="es-CO" sz="1600" u="none" strike="noStrike" dirty="0">
                          <a:effectLst/>
                          <a:latin typeface="Arial Narrow" panose="020B0606020202030204" pitchFamily="34" charset="0"/>
                        </a:rPr>
                        <a:t>100%</a:t>
                      </a:r>
                      <a:endParaRPr lang="es-CO" sz="1600" b="0" i="0" u="none" strike="noStrike" dirty="0">
                        <a:solidFill>
                          <a:srgbClr val="000000"/>
                        </a:solidFill>
                        <a:effectLst/>
                        <a:latin typeface="Arial Narrow" panose="020B060602020203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l" rtl="0" fontAlgn="t"/>
                      <a:r>
                        <a:rPr lang="es-CO" sz="1600" u="none" strike="noStrike" dirty="0">
                          <a:effectLst/>
                          <a:latin typeface="Arial Narrow" panose="020B0606020202030204" pitchFamily="34" charset="0"/>
                        </a:rPr>
                        <a:t>93,00%</a:t>
                      </a:r>
                      <a:endParaRPr lang="es-CO" sz="1600" b="0" i="0" u="none" strike="noStrike" dirty="0">
                        <a:solidFill>
                          <a:srgbClr val="000000"/>
                        </a:solidFill>
                        <a:effectLst/>
                        <a:latin typeface="Arial Narrow" panose="020B060602020203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354268521"/>
                  </a:ext>
                </a:extLst>
              </a:tr>
              <a:tr h="484037">
                <a:tc>
                  <a:txBody>
                    <a:bodyPr/>
                    <a:lstStyle/>
                    <a:p>
                      <a:pPr algn="l" rtl="0" fontAlgn="t"/>
                      <a:r>
                        <a:rPr lang="es-ES" sz="1600" u="none" strike="noStrike" dirty="0">
                          <a:effectLst/>
                          <a:latin typeface="Arial Narrow" panose="020B0606020202030204" pitchFamily="34" charset="0"/>
                        </a:rPr>
                        <a:t>Nivel de percepción de la ciudadanía en términos de confianza, oportunidad, corresponsabilidad y prestación del servicio</a:t>
                      </a:r>
                      <a:endParaRPr lang="es-ES" sz="1600" b="0" i="0" u="none" strike="noStrike" dirty="0">
                        <a:solidFill>
                          <a:srgbClr val="000000"/>
                        </a:solidFill>
                        <a:effectLst/>
                        <a:latin typeface="Arial Narrow" panose="020B060602020203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t"/>
                      <a:r>
                        <a:rPr lang="es-CO" sz="1600" u="none" strike="noStrike" dirty="0">
                          <a:effectLst/>
                          <a:latin typeface="Arial Narrow" panose="020B0606020202030204" pitchFamily="34" charset="0"/>
                        </a:rPr>
                        <a:t>85,00%</a:t>
                      </a:r>
                      <a:endParaRPr lang="es-CO" sz="1600" b="0" i="0" u="none" strike="noStrike" dirty="0">
                        <a:solidFill>
                          <a:srgbClr val="000000"/>
                        </a:solidFill>
                        <a:effectLst/>
                        <a:latin typeface="Arial Narrow" panose="020B060602020203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l" rtl="0" fontAlgn="t"/>
                      <a:r>
                        <a:rPr lang="es-CO" sz="1600" u="none" strike="noStrike" dirty="0">
                          <a:effectLst/>
                          <a:latin typeface="Arial Narrow" panose="020B0606020202030204" pitchFamily="34" charset="0"/>
                        </a:rPr>
                        <a:t>92,00%</a:t>
                      </a:r>
                      <a:endParaRPr lang="es-CO" sz="1600" b="0" i="0" u="none" strike="noStrike" dirty="0">
                        <a:solidFill>
                          <a:srgbClr val="000000"/>
                        </a:solidFill>
                        <a:effectLst/>
                        <a:latin typeface="Arial Narrow" panose="020B060602020203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3766030184"/>
                  </a:ext>
                </a:extLst>
              </a:tr>
              <a:tr h="484037">
                <a:tc>
                  <a:txBody>
                    <a:bodyPr/>
                    <a:lstStyle/>
                    <a:p>
                      <a:pPr algn="l" rtl="0" fontAlgn="t"/>
                      <a:r>
                        <a:rPr lang="es-ES" sz="1600" u="none" strike="noStrike" dirty="0">
                          <a:effectLst/>
                          <a:latin typeface="Arial Narrow" panose="020B0606020202030204" pitchFamily="34" charset="0"/>
                        </a:rPr>
                        <a:t>Número de estudios y diseños para el reforzamiento y/o adecuación de estaciones de bomberos.</a:t>
                      </a:r>
                      <a:endParaRPr lang="es-ES" sz="1600" b="0" i="0" u="none" strike="noStrike" dirty="0">
                        <a:solidFill>
                          <a:srgbClr val="000000"/>
                        </a:solidFill>
                        <a:effectLst/>
                        <a:latin typeface="Arial Narrow" panose="020B060602020203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t"/>
                      <a:r>
                        <a:rPr lang="es-CO" sz="1600" u="none" strike="noStrike" dirty="0">
                          <a:effectLst/>
                          <a:latin typeface="Arial Narrow" panose="020B0606020202030204" pitchFamily="34" charset="0"/>
                        </a:rPr>
                        <a:t> 2 (100%)</a:t>
                      </a:r>
                      <a:endParaRPr lang="es-CO" sz="1600" b="0" i="0" u="none" strike="noStrike" dirty="0">
                        <a:solidFill>
                          <a:srgbClr val="000000"/>
                        </a:solidFill>
                        <a:effectLst/>
                        <a:latin typeface="Arial Narrow" panose="020B060602020203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l" rtl="0" fontAlgn="t"/>
                      <a:r>
                        <a:rPr lang="es-CO" sz="1600" u="none" strike="noStrike" dirty="0">
                          <a:effectLst/>
                          <a:latin typeface="Arial Narrow" panose="020B0606020202030204" pitchFamily="34" charset="0"/>
                        </a:rPr>
                        <a:t>91,00%</a:t>
                      </a:r>
                      <a:endParaRPr lang="es-CO" sz="1600" b="0" i="0" u="none" strike="noStrike" dirty="0">
                        <a:solidFill>
                          <a:srgbClr val="000000"/>
                        </a:solidFill>
                        <a:effectLst/>
                        <a:latin typeface="Arial Narrow" panose="020B060602020203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1589571770"/>
                  </a:ext>
                </a:extLst>
              </a:tr>
              <a:tr h="263959">
                <a:tc>
                  <a:txBody>
                    <a:bodyPr/>
                    <a:lstStyle/>
                    <a:p>
                      <a:pPr algn="l" rtl="0" fontAlgn="t"/>
                      <a:r>
                        <a:rPr lang="es-ES" sz="1600" u="none" strike="noStrike" dirty="0">
                          <a:effectLst/>
                          <a:latin typeface="Arial Narrow" panose="020B0606020202030204" pitchFamily="34" charset="0"/>
                        </a:rPr>
                        <a:t>Sensibilización en Modelo de Seguridad  y Privacidad de la Información</a:t>
                      </a:r>
                      <a:endParaRPr lang="es-ES" sz="1600" b="0" i="0" u="none" strike="noStrike" dirty="0">
                        <a:solidFill>
                          <a:srgbClr val="000000"/>
                        </a:solidFill>
                        <a:effectLst/>
                        <a:latin typeface="Arial Narrow" panose="020B060602020203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t"/>
                      <a:r>
                        <a:rPr lang="es-CO" sz="1600" u="none" strike="noStrike" dirty="0">
                          <a:effectLst/>
                          <a:latin typeface="Arial Narrow" panose="020B0606020202030204" pitchFamily="34" charset="0"/>
                        </a:rPr>
                        <a:t>100,00%</a:t>
                      </a:r>
                      <a:endParaRPr lang="es-CO" sz="1600" b="0" i="0" u="none" strike="noStrike" dirty="0">
                        <a:solidFill>
                          <a:srgbClr val="000000"/>
                        </a:solidFill>
                        <a:effectLst/>
                        <a:latin typeface="Arial Narrow" panose="020B060602020203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l" rtl="0" fontAlgn="t"/>
                      <a:r>
                        <a:rPr lang="es-CO" sz="1600" u="none" strike="noStrike" dirty="0">
                          <a:effectLst/>
                          <a:latin typeface="Arial Narrow" panose="020B0606020202030204" pitchFamily="34" charset="0"/>
                        </a:rPr>
                        <a:t>90%</a:t>
                      </a:r>
                      <a:endParaRPr lang="es-CO" sz="1600" b="0" i="0" u="none" strike="noStrike" dirty="0">
                        <a:solidFill>
                          <a:srgbClr val="000000"/>
                        </a:solidFill>
                        <a:effectLst/>
                        <a:latin typeface="Arial Narrow" panose="020B060602020203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1538198722"/>
                  </a:ext>
                </a:extLst>
              </a:tr>
              <a:tr h="263959">
                <a:tc>
                  <a:txBody>
                    <a:bodyPr/>
                    <a:lstStyle/>
                    <a:p>
                      <a:pPr algn="l" rtl="0" fontAlgn="t"/>
                      <a:r>
                        <a:rPr lang="es-ES" sz="1600" u="none" strike="noStrike" dirty="0">
                          <a:effectLst/>
                          <a:latin typeface="Arial Narrow" panose="020B0606020202030204" pitchFamily="34" charset="0"/>
                        </a:rPr>
                        <a:t>Porcentaje de cumplimiento de plan de mantenimiento de los vehículos.</a:t>
                      </a:r>
                      <a:endParaRPr lang="es-ES" sz="1600" b="0" i="0" u="none" strike="noStrike" dirty="0">
                        <a:solidFill>
                          <a:srgbClr val="000000"/>
                        </a:solidFill>
                        <a:effectLst/>
                        <a:latin typeface="Arial Narrow" panose="020B060602020203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t"/>
                      <a:r>
                        <a:rPr lang="es-CO" sz="1600" u="none" strike="noStrike" dirty="0">
                          <a:effectLst/>
                          <a:latin typeface="Arial Narrow" panose="020B0606020202030204" pitchFamily="34" charset="0"/>
                        </a:rPr>
                        <a:t>100%</a:t>
                      </a:r>
                      <a:endParaRPr lang="es-CO" sz="1600" b="0" i="0" u="none" strike="noStrike" dirty="0">
                        <a:solidFill>
                          <a:srgbClr val="000000"/>
                        </a:solidFill>
                        <a:effectLst/>
                        <a:latin typeface="Arial Narrow" panose="020B060602020203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l" rtl="0" fontAlgn="t"/>
                      <a:r>
                        <a:rPr lang="es-CO" sz="1600" u="none" strike="noStrike" dirty="0">
                          <a:effectLst/>
                          <a:latin typeface="Arial Narrow" panose="020B0606020202030204" pitchFamily="34" charset="0"/>
                        </a:rPr>
                        <a:t>88,00%</a:t>
                      </a:r>
                      <a:endParaRPr lang="es-CO" sz="1600" b="0" i="0" u="none" strike="noStrike" dirty="0">
                        <a:solidFill>
                          <a:srgbClr val="000000"/>
                        </a:solidFill>
                        <a:effectLst/>
                        <a:latin typeface="Arial Narrow" panose="020B060602020203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256892733"/>
                  </a:ext>
                </a:extLst>
              </a:tr>
              <a:tr h="263959">
                <a:tc>
                  <a:txBody>
                    <a:bodyPr/>
                    <a:lstStyle/>
                    <a:p>
                      <a:pPr algn="l" rtl="0" fontAlgn="t"/>
                      <a:r>
                        <a:rPr lang="es-ES" sz="1600" u="none" strike="noStrike" dirty="0">
                          <a:effectLst/>
                          <a:latin typeface="Arial Narrow" panose="020B0606020202030204" pitchFamily="34" charset="0"/>
                        </a:rPr>
                        <a:t>Gestión de Incidentes de Seguridad de la Información </a:t>
                      </a:r>
                      <a:endParaRPr lang="es-ES" sz="1600" b="0" i="0" u="none" strike="noStrike" dirty="0">
                        <a:solidFill>
                          <a:srgbClr val="000000"/>
                        </a:solidFill>
                        <a:effectLst/>
                        <a:latin typeface="Arial Narrow" panose="020B060602020203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t"/>
                      <a:r>
                        <a:rPr lang="es-CO" sz="1600" u="none" strike="noStrike" dirty="0">
                          <a:effectLst/>
                          <a:latin typeface="Arial Narrow" panose="020B0606020202030204" pitchFamily="34" charset="0"/>
                        </a:rPr>
                        <a:t>100,00%</a:t>
                      </a:r>
                      <a:endParaRPr lang="es-CO" sz="1600" b="0" i="0" u="none" strike="noStrike" dirty="0">
                        <a:solidFill>
                          <a:srgbClr val="000000"/>
                        </a:solidFill>
                        <a:effectLst/>
                        <a:latin typeface="Arial Narrow" panose="020B060602020203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l" rtl="0" fontAlgn="t"/>
                      <a:r>
                        <a:rPr lang="es-CO" sz="1600" u="none" strike="noStrike" dirty="0">
                          <a:effectLst/>
                          <a:latin typeface="Arial Narrow" panose="020B0606020202030204" pitchFamily="34" charset="0"/>
                        </a:rPr>
                        <a:t>88,00%</a:t>
                      </a:r>
                      <a:endParaRPr lang="es-CO" sz="1600" b="0" i="0" u="none" strike="noStrike" dirty="0">
                        <a:solidFill>
                          <a:srgbClr val="000000"/>
                        </a:solidFill>
                        <a:effectLst/>
                        <a:latin typeface="Arial Narrow" panose="020B060602020203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2507853821"/>
                  </a:ext>
                </a:extLst>
              </a:tr>
              <a:tr h="263959">
                <a:tc>
                  <a:txBody>
                    <a:bodyPr/>
                    <a:lstStyle/>
                    <a:p>
                      <a:pPr algn="l" rtl="0" fontAlgn="t"/>
                      <a:r>
                        <a:rPr lang="es-ES" sz="1600" u="none" strike="noStrike" dirty="0">
                          <a:effectLst/>
                          <a:latin typeface="Arial Narrow" panose="020B0606020202030204" pitchFamily="34" charset="0"/>
                        </a:rPr>
                        <a:t>Población impactada en el marco de los programas de sostenibilidad</a:t>
                      </a:r>
                      <a:endParaRPr lang="es-ES" sz="1600" b="0" i="0" u="none" strike="noStrike" dirty="0">
                        <a:solidFill>
                          <a:srgbClr val="000000"/>
                        </a:solidFill>
                        <a:effectLst/>
                        <a:latin typeface="Arial Narrow" panose="020B060602020203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t"/>
                      <a:r>
                        <a:rPr lang="es-CO" sz="1600" u="none" strike="noStrike" dirty="0">
                          <a:effectLst/>
                          <a:latin typeface="Arial Narrow" panose="020B0606020202030204" pitchFamily="34" charset="0"/>
                        </a:rPr>
                        <a:t>100,00%</a:t>
                      </a:r>
                      <a:endParaRPr lang="es-CO" sz="1600" b="0" i="0" u="none" strike="noStrike" dirty="0">
                        <a:solidFill>
                          <a:srgbClr val="000000"/>
                        </a:solidFill>
                        <a:effectLst/>
                        <a:latin typeface="Arial Narrow" panose="020B060602020203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l" rtl="0" fontAlgn="t"/>
                      <a:r>
                        <a:rPr lang="es-CO" sz="1600" u="none" strike="noStrike" dirty="0">
                          <a:effectLst/>
                          <a:latin typeface="Arial Narrow" panose="020B0606020202030204" pitchFamily="34" charset="0"/>
                        </a:rPr>
                        <a:t>80,00%</a:t>
                      </a:r>
                      <a:endParaRPr lang="es-CO" sz="1600" b="0" i="0" u="none" strike="noStrike" dirty="0">
                        <a:solidFill>
                          <a:srgbClr val="000000"/>
                        </a:solidFill>
                        <a:effectLst/>
                        <a:latin typeface="Arial Narrow" panose="020B060602020203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2202409690"/>
                  </a:ext>
                </a:extLst>
              </a:tr>
              <a:tr h="263959">
                <a:tc>
                  <a:txBody>
                    <a:bodyPr/>
                    <a:lstStyle/>
                    <a:p>
                      <a:pPr algn="l" rtl="0" fontAlgn="t"/>
                      <a:r>
                        <a:rPr lang="es-ES" sz="1600" u="none" strike="noStrike" dirty="0">
                          <a:effectLst/>
                          <a:latin typeface="Arial Narrow" panose="020B0606020202030204" pitchFamily="34" charset="0"/>
                        </a:rPr>
                        <a:t>Cultura en Seguridad de la información </a:t>
                      </a:r>
                      <a:endParaRPr lang="es-ES" sz="1600" b="0" i="0" u="none" strike="noStrike" dirty="0">
                        <a:solidFill>
                          <a:srgbClr val="000000"/>
                        </a:solidFill>
                        <a:effectLst/>
                        <a:latin typeface="Arial Narrow" panose="020B060602020203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t"/>
                      <a:r>
                        <a:rPr lang="es-CO" sz="1600" u="none" strike="noStrike" dirty="0">
                          <a:effectLst/>
                          <a:latin typeface="Arial Narrow" panose="020B0606020202030204" pitchFamily="34" charset="0"/>
                        </a:rPr>
                        <a:t>70,00%</a:t>
                      </a:r>
                      <a:endParaRPr lang="es-CO" sz="1600" b="0" i="0" u="none" strike="noStrike" dirty="0">
                        <a:solidFill>
                          <a:srgbClr val="000000"/>
                        </a:solidFill>
                        <a:effectLst/>
                        <a:latin typeface="Arial Narrow" panose="020B060602020203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l" rtl="0" fontAlgn="t"/>
                      <a:r>
                        <a:rPr lang="es-CO" sz="1600" u="none" strike="noStrike" dirty="0">
                          <a:effectLst/>
                          <a:latin typeface="Arial Narrow" panose="020B0606020202030204" pitchFamily="34" charset="0"/>
                        </a:rPr>
                        <a:t>75%</a:t>
                      </a:r>
                      <a:endParaRPr lang="es-CO" sz="1600" b="0" i="0" u="none" strike="noStrike" dirty="0">
                        <a:solidFill>
                          <a:srgbClr val="000000"/>
                        </a:solidFill>
                        <a:effectLst/>
                        <a:latin typeface="Arial Narrow" panose="020B060602020203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3920933418"/>
                  </a:ext>
                </a:extLst>
              </a:tr>
              <a:tr h="263959">
                <a:tc>
                  <a:txBody>
                    <a:bodyPr/>
                    <a:lstStyle/>
                    <a:p>
                      <a:pPr algn="l" rtl="0" fontAlgn="t"/>
                      <a:r>
                        <a:rPr lang="es-ES" sz="1600" u="none" strike="noStrike" dirty="0">
                          <a:effectLst/>
                          <a:latin typeface="Arial Narrow" panose="020B0606020202030204" pitchFamily="34" charset="0"/>
                        </a:rPr>
                        <a:t>Madurez del Modelo de Seguridad y Privacidad de la Información.</a:t>
                      </a:r>
                      <a:endParaRPr lang="es-ES" sz="1600" b="0" i="0" u="none" strike="noStrike" dirty="0">
                        <a:solidFill>
                          <a:srgbClr val="000000"/>
                        </a:solidFill>
                        <a:effectLst/>
                        <a:latin typeface="Arial Narrow" panose="020B060602020203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t"/>
                      <a:r>
                        <a:rPr lang="es-CO" sz="1600" u="none" strike="noStrike" dirty="0">
                          <a:effectLst/>
                          <a:latin typeface="Arial Narrow" panose="020B0606020202030204" pitchFamily="34" charset="0"/>
                        </a:rPr>
                        <a:t>76,00%</a:t>
                      </a:r>
                      <a:endParaRPr lang="es-CO" sz="1600" b="0" i="0" u="none" strike="noStrike" dirty="0">
                        <a:solidFill>
                          <a:srgbClr val="000000"/>
                        </a:solidFill>
                        <a:effectLst/>
                        <a:latin typeface="Arial Narrow" panose="020B060602020203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l" rtl="0" fontAlgn="t"/>
                      <a:r>
                        <a:rPr lang="es-CO" sz="1600" u="none" strike="noStrike" dirty="0">
                          <a:effectLst/>
                          <a:latin typeface="Arial Narrow" panose="020B0606020202030204" pitchFamily="34" charset="0"/>
                        </a:rPr>
                        <a:t>72,00%</a:t>
                      </a:r>
                      <a:endParaRPr lang="es-CO" sz="1600" b="0" i="0" u="none" strike="noStrike" dirty="0">
                        <a:solidFill>
                          <a:srgbClr val="000000"/>
                        </a:solidFill>
                        <a:effectLst/>
                        <a:latin typeface="Arial Narrow" panose="020B060602020203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3781092440"/>
                  </a:ext>
                </a:extLst>
              </a:tr>
              <a:tr h="263959">
                <a:tc>
                  <a:txBody>
                    <a:bodyPr/>
                    <a:lstStyle/>
                    <a:p>
                      <a:pPr algn="l" rtl="0" fontAlgn="t"/>
                      <a:r>
                        <a:rPr lang="es-ES" sz="1600" u="none" strike="noStrike" dirty="0">
                          <a:effectLst/>
                          <a:latin typeface="Arial Narrow" panose="020B0606020202030204" pitchFamily="34" charset="0"/>
                        </a:rPr>
                        <a:t>Porcentaje de avance en la construcción Estación Marichuela.</a:t>
                      </a:r>
                      <a:endParaRPr lang="es-ES" sz="1600" b="0" i="0" u="none" strike="noStrike" dirty="0">
                        <a:solidFill>
                          <a:srgbClr val="000000"/>
                        </a:solidFill>
                        <a:effectLst/>
                        <a:latin typeface="Arial Narrow" panose="020B060602020203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t"/>
                      <a:r>
                        <a:rPr lang="es-CO" sz="1600" u="none" strike="noStrike" dirty="0">
                          <a:effectLst/>
                          <a:latin typeface="Arial Narrow" panose="020B0606020202030204" pitchFamily="34" charset="0"/>
                        </a:rPr>
                        <a:t>70,00%</a:t>
                      </a:r>
                      <a:endParaRPr lang="es-CO" sz="1600" b="0" i="0" u="none" strike="noStrike" dirty="0">
                        <a:solidFill>
                          <a:srgbClr val="000000"/>
                        </a:solidFill>
                        <a:effectLst/>
                        <a:latin typeface="Arial Narrow" panose="020B060602020203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l" rtl="0" fontAlgn="t"/>
                      <a:r>
                        <a:rPr lang="es-CO" sz="1600" u="none" strike="noStrike" dirty="0">
                          <a:effectLst/>
                          <a:latin typeface="Arial Narrow" panose="020B0606020202030204" pitchFamily="34" charset="0"/>
                        </a:rPr>
                        <a:t>60%</a:t>
                      </a:r>
                      <a:endParaRPr lang="es-CO" sz="1600" b="0" i="0" u="none" strike="noStrike" dirty="0">
                        <a:solidFill>
                          <a:srgbClr val="000000"/>
                        </a:solidFill>
                        <a:effectLst/>
                        <a:latin typeface="Arial Narrow" panose="020B060602020203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1029578396"/>
                  </a:ext>
                </a:extLst>
              </a:tr>
              <a:tr h="484037">
                <a:tc>
                  <a:txBody>
                    <a:bodyPr/>
                    <a:lstStyle/>
                    <a:p>
                      <a:pPr algn="l" rtl="0" fontAlgn="t"/>
                      <a:r>
                        <a:rPr lang="es-ES" sz="1600" u="none" strike="noStrike" dirty="0">
                          <a:effectLst/>
                          <a:latin typeface="Arial Narrow" panose="020B0606020202030204" pitchFamily="34" charset="0"/>
                        </a:rPr>
                        <a:t>Número de espacios nuevos para el desarrollo de la misionalidad de la UAECOB.</a:t>
                      </a:r>
                      <a:endParaRPr lang="es-ES" sz="1600" b="0" i="0" u="none" strike="noStrike" dirty="0">
                        <a:solidFill>
                          <a:srgbClr val="000000"/>
                        </a:solidFill>
                        <a:effectLst/>
                        <a:latin typeface="Arial Narrow" panose="020B060602020203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t"/>
                      <a:r>
                        <a:rPr lang="es-CO" sz="1600" u="none" strike="noStrike" dirty="0">
                          <a:effectLst/>
                          <a:latin typeface="Arial Narrow" panose="020B0606020202030204" pitchFamily="34" charset="0"/>
                        </a:rPr>
                        <a:t>40,00%</a:t>
                      </a:r>
                      <a:endParaRPr lang="es-CO" sz="1600" b="0" i="0" u="none" strike="noStrike" dirty="0">
                        <a:solidFill>
                          <a:srgbClr val="000000"/>
                        </a:solidFill>
                        <a:effectLst/>
                        <a:latin typeface="Arial Narrow" panose="020B060602020203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l" rtl="0" fontAlgn="t"/>
                      <a:r>
                        <a:rPr lang="es-CO" sz="1600" u="none" strike="noStrike" dirty="0">
                          <a:effectLst/>
                          <a:latin typeface="Arial Narrow" panose="020B0606020202030204" pitchFamily="34" charset="0"/>
                        </a:rPr>
                        <a:t>30%</a:t>
                      </a:r>
                      <a:endParaRPr lang="es-CO" sz="1600" b="0" i="0" u="none" strike="noStrike" dirty="0">
                        <a:solidFill>
                          <a:srgbClr val="000000"/>
                        </a:solidFill>
                        <a:effectLst/>
                        <a:latin typeface="Arial Narrow" panose="020B060602020203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3684588644"/>
                  </a:ext>
                </a:extLst>
              </a:tr>
              <a:tr h="484037">
                <a:tc>
                  <a:txBody>
                    <a:bodyPr/>
                    <a:lstStyle/>
                    <a:p>
                      <a:pPr algn="l" rtl="0" fontAlgn="t"/>
                      <a:r>
                        <a:rPr lang="es-CO" sz="1600" u="none" strike="noStrike" dirty="0">
                          <a:effectLst/>
                          <a:latin typeface="Arial Narrow" panose="020B0606020202030204" pitchFamily="34" charset="0"/>
                        </a:rPr>
                        <a:t>Porcentaje de casuística asociada a incidentes antrópicos conforme a la estrategia Vivienda Segura - mi casa sin incendios</a:t>
                      </a:r>
                      <a:endParaRPr lang="es-CO" sz="1600" b="0" i="0" u="none" strike="noStrike" dirty="0">
                        <a:solidFill>
                          <a:srgbClr val="000000"/>
                        </a:solidFill>
                        <a:effectLst/>
                        <a:latin typeface="Arial Narrow" panose="020B060602020203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t"/>
                      <a:r>
                        <a:rPr lang="es-CO" sz="1600" u="none" strike="noStrike" dirty="0">
                          <a:effectLst/>
                          <a:latin typeface="Arial Narrow" panose="020B0606020202030204" pitchFamily="34" charset="0"/>
                        </a:rPr>
                        <a:t>0</a:t>
                      </a:r>
                      <a:endParaRPr lang="es-CO" sz="1600" b="0" i="0" u="none" strike="noStrike" dirty="0">
                        <a:solidFill>
                          <a:srgbClr val="000000"/>
                        </a:solidFill>
                        <a:effectLst/>
                        <a:latin typeface="Arial Narrow" panose="020B060602020203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l" rtl="0" fontAlgn="t"/>
                      <a:r>
                        <a:rPr lang="es-CO" sz="1600" u="none" strike="noStrike" dirty="0">
                          <a:effectLst/>
                          <a:latin typeface="Arial Narrow" panose="020B0606020202030204" pitchFamily="34" charset="0"/>
                        </a:rPr>
                        <a:t>0</a:t>
                      </a:r>
                      <a:endParaRPr lang="es-CO" sz="1600" b="0" i="0" u="none" strike="noStrike" dirty="0">
                        <a:solidFill>
                          <a:srgbClr val="000000"/>
                        </a:solidFill>
                        <a:effectLst/>
                        <a:latin typeface="Arial Narrow" panose="020B060602020203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extLst>
                  <a:ext uri="{0D108BD9-81ED-4DB2-BD59-A6C34878D82A}">
                    <a16:rowId xmlns:a16="http://schemas.microsoft.com/office/drawing/2014/main" val="1404941257"/>
                  </a:ext>
                </a:extLst>
              </a:tr>
              <a:tr h="263959">
                <a:tc>
                  <a:txBody>
                    <a:bodyPr/>
                    <a:lstStyle/>
                    <a:p>
                      <a:pPr algn="l" rtl="0" fontAlgn="t"/>
                      <a:r>
                        <a:rPr lang="es-ES" sz="1600" u="none" strike="noStrike" dirty="0">
                          <a:effectLst/>
                          <a:latin typeface="Arial Narrow" panose="020B0606020202030204" pitchFamily="34" charset="0"/>
                        </a:rPr>
                        <a:t>Gestión de vulnerabilidades de TI </a:t>
                      </a:r>
                      <a:endParaRPr lang="es-ES" sz="1600" b="0" i="0" u="none" strike="noStrike" dirty="0">
                        <a:solidFill>
                          <a:srgbClr val="000000"/>
                        </a:solidFill>
                        <a:effectLst/>
                        <a:latin typeface="Arial Narrow" panose="020B060602020203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rtl="0" fontAlgn="t"/>
                      <a:r>
                        <a:rPr lang="es-CO" sz="1600" u="none" strike="noStrike" dirty="0">
                          <a:effectLst/>
                          <a:latin typeface="Arial Narrow" panose="020B0606020202030204" pitchFamily="34" charset="0"/>
                        </a:rPr>
                        <a:t>100,00%</a:t>
                      </a:r>
                      <a:endParaRPr lang="es-CO" sz="1600" b="0" i="0" u="none" strike="noStrike" dirty="0">
                        <a:solidFill>
                          <a:srgbClr val="000000"/>
                        </a:solidFill>
                        <a:effectLst/>
                        <a:latin typeface="Arial Narrow" panose="020B060602020203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l" rtl="0" fontAlgn="t"/>
                      <a:r>
                        <a:rPr lang="es-CO" sz="1600" u="none" strike="noStrike" dirty="0">
                          <a:effectLst/>
                          <a:latin typeface="Arial Narrow" panose="020B0606020202030204" pitchFamily="34" charset="0"/>
                        </a:rPr>
                        <a:t>45,00%</a:t>
                      </a:r>
                      <a:endParaRPr lang="es-CO" sz="1600" b="0" i="0" u="none" strike="noStrike" dirty="0">
                        <a:solidFill>
                          <a:srgbClr val="000000"/>
                        </a:solidFill>
                        <a:effectLst/>
                        <a:latin typeface="Arial Narrow" panose="020B060602020203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4002463937"/>
                  </a:ext>
                </a:extLst>
              </a:tr>
            </a:tbl>
          </a:graphicData>
        </a:graphic>
      </p:graphicFrame>
      <p:sp>
        <p:nvSpPr>
          <p:cNvPr id="3" name="Rectángulo 2" descr="cuadro decortativo de texto" title="cuadro decortativo de texto">
            <a:extLst>
              <a:ext uri="{FF2B5EF4-FFF2-40B4-BE49-F238E27FC236}">
                <a16:creationId xmlns:a16="http://schemas.microsoft.com/office/drawing/2014/main" id="{29072B45-2765-1B37-0520-CDBEB8A59871}"/>
              </a:ext>
            </a:extLst>
          </p:cNvPr>
          <p:cNvSpPr/>
          <p:nvPr/>
        </p:nvSpPr>
        <p:spPr>
          <a:xfrm>
            <a:off x="9589722" y="1771650"/>
            <a:ext cx="5116454" cy="668655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6" name="CuadroTexto 5"/>
          <p:cNvSpPr txBox="1"/>
          <p:nvPr/>
        </p:nvSpPr>
        <p:spPr>
          <a:xfrm>
            <a:off x="9722649" y="2203016"/>
            <a:ext cx="4850601" cy="5632311"/>
          </a:xfrm>
          <a:prstGeom prst="rect">
            <a:avLst/>
          </a:prstGeom>
          <a:noFill/>
        </p:spPr>
        <p:txBody>
          <a:bodyPr wrap="square" rtlCol="0">
            <a:spAutoFit/>
          </a:bodyPr>
          <a:lstStyle/>
          <a:p>
            <a:pPr algn="just"/>
            <a:r>
              <a:rPr lang="es-CO" sz="2000" dirty="0">
                <a:latin typeface="Arial Narrow" panose="020B0606020202030204" pitchFamily="34" charset="0"/>
              </a:rPr>
              <a:t>El indicador de gestión con un menor nivel de avance, se encuentra relacionado directamente con actividades asociadas al  Plan de Seguridad y Privacidad de la Información, y a la Política de Seguridad Digital  y se vio afectado debido a la inexistencia de un Software de vulnerabilidades que permitiera</a:t>
            </a:r>
          </a:p>
          <a:p>
            <a:pPr algn="just"/>
            <a:r>
              <a:rPr lang="es-ES" sz="2000" dirty="0">
                <a:latin typeface="Arial Narrow" panose="020B0606020202030204" pitchFamily="34" charset="0"/>
              </a:rPr>
              <a:t>realizar resets para verificar la mitigación de vulnerabilidades y la aplicación de actualizaciones e instalación  de parches de seguridad en los sistemas de información.</a:t>
            </a:r>
            <a:r>
              <a:rPr lang="es-CO" sz="2000" dirty="0">
                <a:latin typeface="Arial Narrow" panose="020B0606020202030204" pitchFamily="34" charset="0"/>
              </a:rPr>
              <a:t> </a:t>
            </a:r>
          </a:p>
          <a:p>
            <a:endParaRPr lang="es-CO" sz="2000" dirty="0">
              <a:latin typeface="Arial Narrow" panose="020B0606020202030204" pitchFamily="34" charset="0"/>
            </a:endParaRPr>
          </a:p>
          <a:p>
            <a:r>
              <a:rPr lang="es-CO" sz="2000" dirty="0">
                <a:latin typeface="Arial Narrow" panose="020B0606020202030204" pitchFamily="34" charset="0"/>
              </a:rPr>
              <a:t>Cabe mencionar que la Oficina Asesora de Planeación, programo la adquisición del Software de vulnerabilidades, el cual no fue posible adquirir a razón de la modalidad de selección dispuesta para el mismo, y a la no disponibilidad del servicio en la Plataforma de Colombia Compra eficiente </a:t>
            </a:r>
          </a:p>
        </p:txBody>
      </p:sp>
      <p:sp>
        <p:nvSpPr>
          <p:cNvPr id="8" name="CuadroTexto 7">
            <a:extLst>
              <a:ext uri="{FF2B5EF4-FFF2-40B4-BE49-F238E27FC236}">
                <a16:creationId xmlns:a16="http://schemas.microsoft.com/office/drawing/2014/main" id="{74B91AB4-EC70-6008-5755-BADCE9C4C6C7}"/>
              </a:ext>
            </a:extLst>
          </p:cNvPr>
          <p:cNvSpPr txBox="1"/>
          <p:nvPr/>
        </p:nvSpPr>
        <p:spPr>
          <a:xfrm>
            <a:off x="399732" y="9249812"/>
            <a:ext cx="7104463" cy="276999"/>
          </a:xfrm>
          <a:prstGeom prst="rect">
            <a:avLst/>
          </a:prstGeom>
          <a:noFill/>
        </p:spPr>
        <p:txBody>
          <a:bodyPr wrap="square" rtlCol="0">
            <a:spAutoFit/>
          </a:bodyPr>
          <a:lstStyle/>
          <a:p>
            <a:r>
              <a:rPr lang="es-ES" sz="1200" i="1" dirty="0"/>
              <a:t>Fuente: Oficina Asesora de Planeación – U.A.E Cuerpo Oficial de Bomberos de Bogotá </a:t>
            </a:r>
            <a:endParaRPr lang="es-CO" sz="1200" i="1" dirty="0"/>
          </a:p>
        </p:txBody>
      </p:sp>
    </p:spTree>
    <p:extLst>
      <p:ext uri="{BB962C8B-B14F-4D97-AF65-F5344CB8AC3E}">
        <p14:creationId xmlns:p14="http://schemas.microsoft.com/office/powerpoint/2010/main" val="8040582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AA20C9BE-0082-C517-FE8E-769ACAA0464B}"/>
              </a:ext>
            </a:extLst>
          </p:cNvPr>
          <p:cNvSpPr txBox="1">
            <a:spLocks/>
          </p:cNvSpPr>
          <p:nvPr/>
        </p:nvSpPr>
        <p:spPr>
          <a:xfrm>
            <a:off x="5229736" y="490700"/>
            <a:ext cx="12609499" cy="785310"/>
          </a:xfrm>
          <a:prstGeom prst="rect">
            <a:avLst/>
          </a:prstGeom>
          <a:noFill/>
          <a:ln>
            <a:noFill/>
            <a:prstDash/>
          </a:ln>
          <a:effectLst/>
        </p:spPr>
        <p:txBody>
          <a:bodyPr rot="0" spcFirstLastPara="0" vertOverflow="overflow" horzOverflow="overflow" vert="horz" wrap="square" lIns="111092" tIns="55546" rIns="111092" bIns="55546" numCol="1" spcCol="0" rtlCol="0" fromWordArt="0" anchor="t" anchorCtr="0" forceAA="0" compatLnSpc="1">
            <a:prstTxWarp prst="textNoShape">
              <a:avLst/>
            </a:prstTxWarp>
            <a:spAutoFit/>
          </a:bodyPr>
          <a:lstStyle>
            <a:lvl1pPr algn="l" defTabSz="1341307" rtl="0" eaLnBrk="1" latinLnBrk="0" hangingPunct="1">
              <a:lnSpc>
                <a:spcPct val="90000"/>
              </a:lnSpc>
              <a:spcBef>
                <a:spcPct val="0"/>
              </a:spcBef>
              <a:buNone/>
              <a:defRPr sz="6455" kern="1200">
                <a:solidFill>
                  <a:schemeClr val="tx1"/>
                </a:solidFill>
                <a:latin typeface="+mj-lt"/>
                <a:ea typeface="+mj-ea"/>
                <a:cs typeface="+mj-cs"/>
              </a:defRPr>
            </a:lvl1pPr>
          </a:lstStyle>
          <a:p>
            <a:pPr algn="ctr" defTabSz="555452">
              <a:lnSpc>
                <a:spcPct val="100000"/>
              </a:lnSpc>
              <a:spcBef>
                <a:spcPts val="0"/>
              </a:spcBef>
              <a:defRPr/>
            </a:pPr>
            <a:r>
              <a:rPr lang="es-ES" sz="4374" b="1" dirty="0">
                <a:solidFill>
                  <a:srgbClr val="C00000"/>
                </a:solidFill>
                <a:effectLst>
                  <a:outerShdw blurRad="38100" dist="38100" dir="2700000" algn="tl">
                    <a:srgbClr val="000000">
                      <a:alpha val="43137"/>
                    </a:srgbClr>
                  </a:outerShdw>
                </a:effectLst>
                <a:latin typeface="Impact" panose="020B0806030902050204" pitchFamily="34" charset="0"/>
                <a:ea typeface="+mn-ea"/>
                <a:cs typeface="+mn-cs"/>
              </a:rPr>
              <a:t>Plan de Acción  </a:t>
            </a:r>
            <a:endParaRPr lang="es-CO" sz="4374" b="1" dirty="0">
              <a:solidFill>
                <a:srgbClr val="C00000"/>
              </a:solidFill>
              <a:effectLst>
                <a:outerShdw blurRad="38100" dist="38100" dir="2700000" algn="tl">
                  <a:srgbClr val="000000">
                    <a:alpha val="43137"/>
                  </a:srgbClr>
                </a:outerShdw>
              </a:effectLst>
              <a:latin typeface="Impact" panose="020B0806030902050204" pitchFamily="34" charset="0"/>
              <a:ea typeface="+mn-ea"/>
              <a:cs typeface="+mn-cs"/>
            </a:endParaRPr>
          </a:p>
        </p:txBody>
      </p:sp>
      <p:sp>
        <p:nvSpPr>
          <p:cNvPr id="12" name="Título 11">
            <a:extLst>
              <a:ext uri="{FF2B5EF4-FFF2-40B4-BE49-F238E27FC236}">
                <a16:creationId xmlns:a16="http://schemas.microsoft.com/office/drawing/2014/main" id="{60F01E6F-C070-8A90-738D-AE7F5B9F0ACA}"/>
              </a:ext>
            </a:extLst>
          </p:cNvPr>
          <p:cNvSpPr>
            <a:spLocks noGrp="1"/>
          </p:cNvSpPr>
          <p:nvPr>
            <p:ph type="title" idx="4294967295"/>
          </p:nvPr>
        </p:nvSpPr>
        <p:spPr>
          <a:xfrm>
            <a:off x="10067458" y="-65067"/>
            <a:ext cx="3474028" cy="830997"/>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1462704" rtl="0" eaLnBrk="1" fontAlgn="auto" latinLnBrk="0" hangingPunct="1">
              <a:lnSpc>
                <a:spcPct val="100000"/>
              </a:lnSpc>
              <a:spcBef>
                <a:spcPts val="0"/>
              </a:spcBef>
              <a:spcAft>
                <a:spcPts val="0"/>
              </a:spcAft>
              <a:buClrTx/>
              <a:buSzTx/>
              <a:buFontTx/>
              <a:buNone/>
              <a:tabLst/>
              <a:defRPr/>
            </a:pPr>
            <a:r>
              <a:rPr kumimoji="0" lang="es-MX" sz="4800" b="0" i="0" u="none" strike="noStrike" kern="1200" cap="none" spc="0" normalizeH="0" baseline="0" noProof="0" dirty="0">
                <a:ln>
                  <a:noFill/>
                </a:ln>
                <a:solidFill>
                  <a:prstClr val="white">
                    <a:lumMod val="50000"/>
                  </a:prstClr>
                </a:solidFill>
                <a:effectLst/>
                <a:uLnTx/>
                <a:uFillTx/>
                <a:latin typeface="Calibri"/>
                <a:ea typeface="+mn-ea"/>
                <a:cs typeface="+mn-cs"/>
              </a:rPr>
              <a:t>Actividades   </a:t>
            </a:r>
            <a:endParaRPr kumimoji="0" lang="es-MX" sz="4500" b="0" i="0" u="none" strike="noStrike" kern="1200" cap="none" spc="0" normalizeH="0" baseline="0" noProof="0" dirty="0">
              <a:ln>
                <a:noFill/>
              </a:ln>
              <a:solidFill>
                <a:prstClr val="white">
                  <a:lumMod val="50000"/>
                </a:prstClr>
              </a:solidFill>
              <a:effectLst/>
              <a:uLnTx/>
              <a:uFillTx/>
              <a:latin typeface="Calibri"/>
              <a:ea typeface="+mn-ea"/>
              <a:cs typeface="+mn-cs"/>
            </a:endParaRPr>
          </a:p>
        </p:txBody>
      </p:sp>
      <p:sp>
        <p:nvSpPr>
          <p:cNvPr id="3" name="Rectángulo 2" descr="cuadro decortativo de texto" title="cuadro decortativo de texto">
            <a:extLst>
              <a:ext uri="{FF2B5EF4-FFF2-40B4-BE49-F238E27FC236}">
                <a16:creationId xmlns:a16="http://schemas.microsoft.com/office/drawing/2014/main" id="{EC46DF5F-09AE-2E42-E162-D08DF3957274}"/>
              </a:ext>
            </a:extLst>
          </p:cNvPr>
          <p:cNvSpPr/>
          <p:nvPr/>
        </p:nvSpPr>
        <p:spPr>
          <a:xfrm>
            <a:off x="788293" y="628650"/>
            <a:ext cx="8584307" cy="8940638"/>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4" name="Rectángulo 3" descr="cuadro decortativo de texto" title="cuadro decortativo de texto">
            <a:extLst>
              <a:ext uri="{FF2B5EF4-FFF2-40B4-BE49-F238E27FC236}">
                <a16:creationId xmlns:a16="http://schemas.microsoft.com/office/drawing/2014/main" id="{DDB0E208-EBD6-18FA-DA53-267B800A69BF}"/>
              </a:ext>
            </a:extLst>
          </p:cNvPr>
          <p:cNvSpPr/>
          <p:nvPr/>
        </p:nvSpPr>
        <p:spPr>
          <a:xfrm>
            <a:off x="990600" y="765930"/>
            <a:ext cx="8229600" cy="8665408"/>
          </a:xfrm>
          <a:prstGeom prst="rect">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2" name="CuadroTexto 1">
            <a:extLst>
              <a:ext uri="{FF2B5EF4-FFF2-40B4-BE49-F238E27FC236}">
                <a16:creationId xmlns:a16="http://schemas.microsoft.com/office/drawing/2014/main" id="{0BCADEE9-796A-8C8C-D115-921B8DF76BBA}"/>
              </a:ext>
            </a:extLst>
          </p:cNvPr>
          <p:cNvSpPr txBox="1"/>
          <p:nvPr/>
        </p:nvSpPr>
        <p:spPr>
          <a:xfrm>
            <a:off x="1143000" y="1108830"/>
            <a:ext cx="7486650" cy="8940909"/>
          </a:xfrm>
          <a:prstGeom prst="rect">
            <a:avLst/>
          </a:prstGeom>
          <a:noFill/>
        </p:spPr>
        <p:txBody>
          <a:bodyPr wrap="square" rtlCol="0">
            <a:spAutoFit/>
          </a:bodyPr>
          <a:lstStyle/>
          <a:p>
            <a:pPr algn="just"/>
            <a:r>
              <a:rPr lang="es-MX" sz="2300" dirty="0">
                <a:latin typeface="Arial Narrow" panose="020B0606020202030204" pitchFamily="34" charset="0"/>
              </a:rPr>
              <a:t>Al finalizar la vigencia 2022, se identifico un avance del </a:t>
            </a:r>
            <a:r>
              <a:rPr lang="es-MX" sz="2300" b="1" dirty="0">
                <a:latin typeface="Arial Narrow" panose="020B0606020202030204" pitchFamily="34" charset="0"/>
              </a:rPr>
              <a:t>92,25%</a:t>
            </a:r>
            <a:r>
              <a:rPr lang="es-MX" sz="2300" dirty="0">
                <a:latin typeface="Arial Narrow" panose="020B0606020202030204" pitchFamily="34" charset="0"/>
              </a:rPr>
              <a:t> en el Plan de Acción Institucional, cabe mencionar que este porcentaje no comprende dos actividades que fueron definidas en el Plan de Acción 2022 : </a:t>
            </a:r>
          </a:p>
          <a:p>
            <a:pPr algn="just"/>
            <a:endParaRPr lang="es-MX" sz="2300" dirty="0">
              <a:latin typeface="Arial Narrow" panose="020B0606020202030204" pitchFamily="34" charset="0"/>
            </a:endParaRPr>
          </a:p>
          <a:p>
            <a:pPr marL="342900" indent="-342900" algn="just">
              <a:buFont typeface="Wingdings" panose="05000000000000000000" pitchFamily="2" charset="2"/>
              <a:buChar char="Ø"/>
            </a:pPr>
            <a:r>
              <a:rPr lang="es-MX" sz="2300" dirty="0">
                <a:latin typeface="Arial Narrow" panose="020B0606020202030204" pitchFamily="34" charset="0"/>
              </a:rPr>
              <a:t>Desarrollar el plan de continuidad de la operación sustentado en los planes de contingencia</a:t>
            </a:r>
          </a:p>
          <a:p>
            <a:pPr marL="342900" indent="-342900" algn="just">
              <a:buFont typeface="Wingdings" panose="05000000000000000000" pitchFamily="2" charset="2"/>
              <a:buChar char="Ø"/>
            </a:pPr>
            <a:r>
              <a:rPr lang="es-MX" sz="2300" dirty="0">
                <a:latin typeface="Arial Narrow" panose="020B0606020202030204" pitchFamily="34" charset="0"/>
              </a:rPr>
              <a:t>Propuesta de documento de política publica.</a:t>
            </a:r>
          </a:p>
          <a:p>
            <a:pPr algn="just"/>
            <a:endParaRPr lang="es-MX" sz="2300" dirty="0">
              <a:latin typeface="Arial Narrow" panose="020B0606020202030204" pitchFamily="34" charset="0"/>
            </a:endParaRPr>
          </a:p>
          <a:p>
            <a:pPr algn="just"/>
            <a:r>
              <a:rPr lang="es-MX" sz="2300" dirty="0">
                <a:latin typeface="Arial Narrow" panose="020B0606020202030204" pitchFamily="34" charset="0"/>
              </a:rPr>
              <a:t>Lo anterior teniendo en cuenta dos aspectos ; el desarrollo del plan de continuidad si vio supeditado a la capacidad presupuestal de la entidad para la suscripción de un contrato para su desarrollo </a:t>
            </a:r>
            <a:r>
              <a:rPr lang="es-MX" sz="2300" dirty="0">
                <a:highlight>
                  <a:srgbClr val="FFFF00"/>
                </a:highlight>
                <a:latin typeface="Arial Narrow" panose="020B0606020202030204" pitchFamily="34" charset="0"/>
              </a:rPr>
              <a:t>(..)</a:t>
            </a:r>
          </a:p>
          <a:p>
            <a:pPr algn="just"/>
            <a:endParaRPr lang="es-MX" sz="2300" dirty="0">
              <a:highlight>
                <a:srgbClr val="FFFF00"/>
              </a:highlight>
              <a:latin typeface="Arial Narrow" panose="020B0606020202030204" pitchFamily="34" charset="0"/>
            </a:endParaRPr>
          </a:p>
          <a:p>
            <a:pPr algn="just"/>
            <a:r>
              <a:rPr lang="es-MX" sz="2300" dirty="0">
                <a:latin typeface="Arial Narrow" panose="020B0606020202030204" pitchFamily="34" charset="0"/>
              </a:rPr>
              <a:t>La propuesta de documento de política publica no comprendió la competencia institucional para el desarrollo de la misma pues la entidad, funcionalmente no es hacedora de política, aspecto que fue conversado en el Comité de Gestión y Desempeño Institucional y desde el cual se opto modificar, sin embargo no existió solicitud formal por parte de subdirección Operativa que determinara la modificación de la acción y la actualización del Plan de Acción 2022</a:t>
            </a:r>
          </a:p>
          <a:p>
            <a:pPr algn="just"/>
            <a:endParaRPr lang="es-MX" sz="2300" dirty="0">
              <a:latin typeface="Arial Narrow" panose="020B0606020202030204" pitchFamily="34" charset="0"/>
            </a:endParaRPr>
          </a:p>
          <a:p>
            <a:pPr algn="just"/>
            <a:r>
              <a:rPr lang="es-MX" sz="2300" dirty="0">
                <a:latin typeface="Arial Narrow" panose="020B0606020202030204" pitchFamily="34" charset="0"/>
              </a:rPr>
              <a:t>En tal sentido se presentan a continuación los avances en la ejecución de las 29 acciones definidas en el Plan de Acción </a:t>
            </a:r>
          </a:p>
          <a:p>
            <a:pPr algn="just"/>
            <a:r>
              <a:rPr lang="es-MX" sz="2300" dirty="0">
                <a:latin typeface="Arial Narrow" panose="020B0606020202030204" pitchFamily="34" charset="0"/>
              </a:rPr>
              <a:t>   </a:t>
            </a:r>
            <a:br>
              <a:rPr lang="es-MX" sz="2300" b="1" dirty="0">
                <a:solidFill>
                  <a:srgbClr val="FF0000"/>
                </a:solidFill>
                <a:latin typeface="Arial Narrow" panose="020B0606020202030204" pitchFamily="34" charset="0"/>
              </a:rPr>
            </a:br>
            <a:endParaRPr lang="es-CO" sz="2300" dirty="0">
              <a:solidFill>
                <a:srgbClr val="FF0000"/>
              </a:solidFill>
              <a:latin typeface="Arial Narrow" panose="020B0606020202030204" pitchFamily="34" charset="0"/>
            </a:endParaRPr>
          </a:p>
        </p:txBody>
      </p:sp>
      <p:pic>
        <p:nvPicPr>
          <p:cNvPr id="9" name="Imagen 8" descr="Imagen Institucional Bomberos Bogotá, bombero manejando una manguera">
            <a:extLst>
              <a:ext uri="{FF2B5EF4-FFF2-40B4-BE49-F238E27FC236}">
                <a16:creationId xmlns:a16="http://schemas.microsoft.com/office/drawing/2014/main" id="{ED7E1471-C163-84D6-D8C6-6CD29FE35D61}"/>
              </a:ext>
            </a:extLst>
          </p:cNvPr>
          <p:cNvPicPr>
            <a:picLocks noChangeAspect="1"/>
          </p:cNvPicPr>
          <p:nvPr/>
        </p:nvPicPr>
        <p:blipFill>
          <a:blip r:embed="rId2"/>
          <a:stretch>
            <a:fillRect/>
          </a:stretch>
        </p:blipFill>
        <p:spPr>
          <a:xfrm>
            <a:off x="9867900" y="2699879"/>
            <a:ext cx="4873828" cy="5445539"/>
          </a:xfrm>
          <a:prstGeom prst="rect">
            <a:avLst/>
          </a:prstGeom>
        </p:spPr>
      </p:pic>
    </p:spTree>
    <p:extLst>
      <p:ext uri="{BB962C8B-B14F-4D97-AF65-F5344CB8AC3E}">
        <p14:creationId xmlns:p14="http://schemas.microsoft.com/office/powerpoint/2010/main" val="11053123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10" name="Rectángulo 9" descr="Resaltado titulo Plan de Accion- FOGED" title="Resaltado titulo Plan de Accion- FOGEDI ">
            <a:extLst>
              <a:ext uri="{FF2B5EF4-FFF2-40B4-BE49-F238E27FC236}">
                <a16:creationId xmlns:a16="http://schemas.microsoft.com/office/drawing/2014/main" id="{5816736F-D2C4-746D-3797-6935798962D9}"/>
              </a:ext>
            </a:extLst>
          </p:cNvPr>
          <p:cNvSpPr/>
          <p:nvPr/>
        </p:nvSpPr>
        <p:spPr>
          <a:xfrm>
            <a:off x="0" y="549157"/>
            <a:ext cx="15546388" cy="7853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1" name="Título 1">
            <a:extLst>
              <a:ext uri="{FF2B5EF4-FFF2-40B4-BE49-F238E27FC236}">
                <a16:creationId xmlns:a16="http://schemas.microsoft.com/office/drawing/2014/main" id="{D78AF34F-CB16-A5CF-2F05-A79D943C760F}"/>
              </a:ext>
            </a:extLst>
          </p:cNvPr>
          <p:cNvSpPr txBox="1">
            <a:spLocks noGrp="1"/>
          </p:cNvSpPr>
          <p:nvPr>
            <p:ph type="title" idx="4294967295"/>
          </p:nvPr>
        </p:nvSpPr>
        <p:spPr>
          <a:xfrm>
            <a:off x="1457669" y="518374"/>
            <a:ext cx="12631049" cy="785310"/>
          </a:xfrm>
          <a:prstGeom prst="rect">
            <a:avLst/>
          </a:prstGeom>
          <a:noFill/>
          <a:ln>
            <a:noFill/>
            <a:prstDash/>
          </a:ln>
          <a:effectLst/>
        </p:spPr>
        <p:txBody>
          <a:bodyPr rot="0" spcFirstLastPara="0" vertOverflow="overflow" horzOverflow="overflow" vert="horz" wrap="square" lIns="111092" tIns="55546" rIns="111092" bIns="55546" numCol="1" spcCol="0" rtlCol="0" fromWordArt="0" anchor="t" anchorCtr="0" forceAA="0" compatLnSpc="1">
            <a:prstTxWarp prst="textNoShape">
              <a:avLst/>
            </a:prstTxWarp>
            <a:spAutoFit/>
          </a:bodyPr>
          <a:lstStyle>
            <a:lvl1pPr algn="l" defTabSz="1341307" rtl="0" eaLnBrk="1" latinLnBrk="0" hangingPunct="1">
              <a:lnSpc>
                <a:spcPct val="90000"/>
              </a:lnSpc>
              <a:spcBef>
                <a:spcPct val="0"/>
              </a:spcBef>
              <a:buNone/>
              <a:defRPr sz="6455" kern="1200">
                <a:solidFill>
                  <a:schemeClr val="tx1"/>
                </a:solidFill>
                <a:latin typeface="+mj-lt"/>
                <a:ea typeface="+mj-ea"/>
                <a:cs typeface="+mj-cs"/>
              </a:defRPr>
            </a:lvl1pPr>
          </a:lstStyle>
          <a:p>
            <a:pPr marL="0" marR="0" lvl="0" indent="0" algn="ctr" defTabSz="555452" rtl="0" eaLnBrk="1" fontAlgn="auto" latinLnBrk="0" hangingPunct="1">
              <a:lnSpc>
                <a:spcPct val="100000"/>
              </a:lnSpc>
              <a:spcBef>
                <a:spcPts val="0"/>
              </a:spcBef>
              <a:spcAft>
                <a:spcPts val="0"/>
              </a:spcAft>
              <a:buClrTx/>
              <a:buSzTx/>
              <a:buFontTx/>
              <a:buNone/>
              <a:tabLst/>
              <a:defRPr/>
            </a:pPr>
            <a:r>
              <a:rPr kumimoji="0" lang="es-ES" sz="4374" b="1" i="0" u="none" strike="noStrike" kern="1200" cap="none" spc="0" normalizeH="0" baseline="0" noProof="0" dirty="0">
                <a:ln>
                  <a:noFill/>
                </a:ln>
                <a:solidFill>
                  <a:srgbClr val="E21A00"/>
                </a:solidFill>
                <a:effectLst>
                  <a:outerShdw blurRad="38100" dist="38100" dir="2700000" algn="tl">
                    <a:srgbClr val="000000">
                      <a:alpha val="43137"/>
                    </a:srgbClr>
                  </a:outerShdw>
                </a:effectLst>
                <a:uLnTx/>
                <a:uFillTx/>
                <a:latin typeface="Impact" panose="020B0806030902050204" pitchFamily="34" charset="0"/>
                <a:ea typeface="+mn-ea"/>
                <a:cs typeface="+mn-cs"/>
              </a:rPr>
              <a:t>Plan de Acción - FOGEDI </a:t>
            </a:r>
            <a:endParaRPr kumimoji="0" lang="es-CO" sz="4374" b="1" i="0" u="none" strike="noStrike" kern="1200" cap="none" spc="0" normalizeH="0" baseline="0" noProof="0" dirty="0">
              <a:ln>
                <a:noFill/>
              </a:ln>
              <a:solidFill>
                <a:srgbClr val="E21A00"/>
              </a:solidFill>
              <a:effectLst>
                <a:outerShdw blurRad="38100" dist="38100" dir="2700000" algn="tl">
                  <a:srgbClr val="000000">
                    <a:alpha val="43137"/>
                  </a:srgbClr>
                </a:outerShdw>
              </a:effectLst>
              <a:uLnTx/>
              <a:uFillTx/>
              <a:latin typeface="Impact" panose="020B0806030902050204" pitchFamily="34" charset="0"/>
              <a:ea typeface="+mn-ea"/>
              <a:cs typeface="+mn-cs"/>
            </a:endParaRPr>
          </a:p>
        </p:txBody>
      </p:sp>
      <p:grpSp>
        <p:nvGrpSpPr>
          <p:cNvPr id="5" name="Grupo 4" descr="Grafica de avance en las acciones del Plan de Acción ">
            <a:extLst>
              <a:ext uri="{FF2B5EF4-FFF2-40B4-BE49-F238E27FC236}">
                <a16:creationId xmlns:a16="http://schemas.microsoft.com/office/drawing/2014/main" id="{6898904B-FD57-2DF2-47E3-B2E8AA4B90AD}"/>
              </a:ext>
            </a:extLst>
          </p:cNvPr>
          <p:cNvGrpSpPr/>
          <p:nvPr/>
        </p:nvGrpSpPr>
        <p:grpSpPr>
          <a:xfrm>
            <a:off x="563263" y="1377685"/>
            <a:ext cx="7652997" cy="8346496"/>
            <a:chOff x="563263" y="1377685"/>
            <a:chExt cx="7652997" cy="8346496"/>
          </a:xfrm>
        </p:grpSpPr>
        <p:sp>
          <p:nvSpPr>
            <p:cNvPr id="12" name="Rectángulo 11">
              <a:extLst>
                <a:ext uri="{FF2B5EF4-FFF2-40B4-BE49-F238E27FC236}">
                  <a16:creationId xmlns:a16="http://schemas.microsoft.com/office/drawing/2014/main" id="{3A4BE461-23B2-DE88-5BA8-2E03A0662279}"/>
                </a:ext>
              </a:extLst>
            </p:cNvPr>
            <p:cNvSpPr/>
            <p:nvPr/>
          </p:nvSpPr>
          <p:spPr>
            <a:xfrm>
              <a:off x="563263" y="1377685"/>
              <a:ext cx="4268584" cy="276999"/>
            </a:xfrm>
            <a:prstGeom prst="rect">
              <a:avLst/>
            </a:prstGeom>
          </p:spPr>
          <p:txBody>
            <a:bodyPr wrap="square">
              <a:spAutoFit/>
            </a:bodyPr>
            <a:lstStyle/>
            <a:p>
              <a:r>
                <a:rPr lang="es-CO" sz="1200" i="1" dirty="0">
                  <a:latin typeface="Arial Narrow" panose="020B0606020202030204" pitchFamily="34" charset="0"/>
                </a:rPr>
                <a:t>Gráfica 3 . Avance en las acciones del Plan de Acción   </a:t>
              </a:r>
            </a:p>
          </p:txBody>
        </p:sp>
        <p:sp>
          <p:nvSpPr>
            <p:cNvPr id="7" name="Rectángulo 6"/>
            <p:cNvSpPr/>
            <p:nvPr/>
          </p:nvSpPr>
          <p:spPr>
            <a:xfrm>
              <a:off x="563263" y="9444874"/>
              <a:ext cx="7652997" cy="279307"/>
            </a:xfrm>
            <a:prstGeom prst="rect">
              <a:avLst/>
            </a:prstGeom>
          </p:spPr>
          <p:txBody>
            <a:bodyPr>
              <a:spAutoFit/>
            </a:bodyPr>
            <a:lstStyle/>
            <a:p>
              <a:pPr defTabSz="555452"/>
              <a:r>
                <a:rPr lang="es-ES" sz="1215" i="1" dirty="0">
                  <a:solidFill>
                    <a:prstClr val="black"/>
                  </a:solidFill>
                  <a:latin typeface="Calibri" panose="020F0502020204030204"/>
                </a:rPr>
                <a:t>Fuente: Oficina Asesora de Planeación – U.A.E Cuerpo Oficial de Bomberos de Bogotá </a:t>
              </a:r>
              <a:endParaRPr lang="es-CO" sz="1215" i="1" dirty="0">
                <a:solidFill>
                  <a:prstClr val="black"/>
                </a:solidFill>
                <a:latin typeface="Calibri" panose="020F0502020204030204"/>
              </a:endParaRPr>
            </a:p>
          </p:txBody>
        </p:sp>
      </p:grpSp>
      <p:graphicFrame>
        <p:nvGraphicFramePr>
          <p:cNvPr id="9" name="Tabla 8" descr="tabla de avances en acciones" title="tabla de avances en acciones">
            <a:extLst>
              <a:ext uri="{FF2B5EF4-FFF2-40B4-BE49-F238E27FC236}">
                <a16:creationId xmlns:a16="http://schemas.microsoft.com/office/drawing/2014/main" id="{C0980AAA-80AB-BA94-3E9A-0ECF1F5F734E}"/>
              </a:ext>
            </a:extLst>
          </p:cNvPr>
          <p:cNvGraphicFramePr>
            <a:graphicFrameLocks noGrp="1"/>
          </p:cNvGraphicFramePr>
          <p:nvPr>
            <p:extLst>
              <p:ext uri="{D42A27DB-BD31-4B8C-83A1-F6EECF244321}">
                <p14:modId xmlns:p14="http://schemas.microsoft.com/office/powerpoint/2010/main" val="3757028447"/>
              </p:ext>
            </p:extLst>
          </p:nvPr>
        </p:nvGraphicFramePr>
        <p:xfrm>
          <a:off x="595710" y="1894976"/>
          <a:ext cx="13813464" cy="7549900"/>
        </p:xfrm>
        <a:graphic>
          <a:graphicData uri="http://schemas.openxmlformats.org/drawingml/2006/table">
            <a:tbl>
              <a:tblPr firstRow="1">
                <a:tableStyleId>{5C22544A-7EE6-4342-B048-85BDC9FD1C3A}</a:tableStyleId>
              </a:tblPr>
              <a:tblGrid>
                <a:gridCol w="7306385">
                  <a:extLst>
                    <a:ext uri="{9D8B030D-6E8A-4147-A177-3AD203B41FA5}">
                      <a16:colId xmlns:a16="http://schemas.microsoft.com/office/drawing/2014/main" val="3888797021"/>
                    </a:ext>
                  </a:extLst>
                </a:gridCol>
                <a:gridCol w="6507079">
                  <a:extLst>
                    <a:ext uri="{9D8B030D-6E8A-4147-A177-3AD203B41FA5}">
                      <a16:colId xmlns:a16="http://schemas.microsoft.com/office/drawing/2014/main" val="1415314430"/>
                    </a:ext>
                  </a:extLst>
                </a:gridCol>
              </a:tblGrid>
              <a:tr h="333084">
                <a:tc>
                  <a:txBody>
                    <a:bodyPr/>
                    <a:lstStyle/>
                    <a:p>
                      <a:pPr algn="l" fontAlgn="t"/>
                      <a:r>
                        <a:rPr lang="es-MX" sz="2000" u="none" strike="noStrike" dirty="0">
                          <a:solidFill>
                            <a:srgbClr val="EFEFEF"/>
                          </a:solidFill>
                          <a:effectLst/>
                        </a:rPr>
                        <a:t>Acciones del Plan de Acción </a:t>
                      </a:r>
                      <a:endParaRPr lang="es-MX" sz="2000" b="1" i="0" u="none" strike="noStrike" dirty="0">
                        <a:solidFill>
                          <a:srgbClr val="EFEFEF"/>
                        </a:solidFill>
                        <a:effectLst/>
                        <a:latin typeface="Arial Narrow" panose="020B0606020202030204" pitchFamily="34" charset="0"/>
                      </a:endParaRPr>
                    </a:p>
                  </a:txBody>
                  <a:tcPr marL="0" marR="0" marT="0" marB="0">
                    <a:solidFill>
                      <a:srgbClr val="C00000"/>
                    </a:solidFill>
                  </a:tcPr>
                </a:tc>
                <a:tc>
                  <a:txBody>
                    <a:bodyPr/>
                    <a:lstStyle/>
                    <a:p>
                      <a:pPr algn="l" fontAlgn="t"/>
                      <a:r>
                        <a:rPr lang="es-CO" sz="2000" u="none" strike="noStrike" dirty="0">
                          <a:solidFill>
                            <a:srgbClr val="EFEFEF"/>
                          </a:solidFill>
                          <a:effectLst/>
                        </a:rPr>
                        <a:t>Promedio de avance </a:t>
                      </a:r>
                      <a:endParaRPr lang="es-CO" sz="2000" b="1" i="0" u="none" strike="noStrike" dirty="0">
                        <a:solidFill>
                          <a:srgbClr val="EFEFEF"/>
                        </a:solidFill>
                        <a:effectLst/>
                        <a:latin typeface="Arial Narrow" panose="020B0606020202030204" pitchFamily="34" charset="0"/>
                      </a:endParaRPr>
                    </a:p>
                  </a:txBody>
                  <a:tcPr marL="0" marR="0" marT="0" marB="0">
                    <a:solidFill>
                      <a:srgbClr val="C00000"/>
                    </a:solidFill>
                  </a:tcPr>
                </a:tc>
                <a:extLst>
                  <a:ext uri="{0D108BD9-81ED-4DB2-BD59-A6C34878D82A}">
                    <a16:rowId xmlns:a16="http://schemas.microsoft.com/office/drawing/2014/main" val="726561268"/>
                  </a:ext>
                </a:extLst>
              </a:tr>
              <a:tr h="555140">
                <a:tc>
                  <a:txBody>
                    <a:bodyPr/>
                    <a:lstStyle/>
                    <a:p>
                      <a:pPr algn="l" fontAlgn="t"/>
                      <a:r>
                        <a:rPr lang="es-MX" sz="1800" u="none" strike="noStrike" dirty="0">
                          <a:effectLst/>
                        </a:rPr>
                        <a:t>Actualizar el Sistema de Gestión Documental Electrónico - SGDE   con las Tablas de Retención Documental convalidadas y adoptadas en la UAECOB</a:t>
                      </a:r>
                      <a:endParaRPr lang="es-MX" sz="1800" b="0" i="0" u="none" strike="noStrike" dirty="0">
                        <a:solidFill>
                          <a:srgbClr val="000000"/>
                        </a:solidFill>
                        <a:effectLst/>
                        <a:latin typeface="Arial Narrow" panose="020B0606020202030204" pitchFamily="34" charset="0"/>
                      </a:endParaRPr>
                    </a:p>
                  </a:txBody>
                  <a:tcPr marL="0" marR="0" marT="0" marB="0">
                    <a:solidFill>
                      <a:srgbClr val="FFC000"/>
                    </a:solidFill>
                  </a:tcPr>
                </a:tc>
                <a:tc>
                  <a:txBody>
                    <a:bodyPr/>
                    <a:lstStyle/>
                    <a:p>
                      <a:pPr algn="ctr" fontAlgn="t"/>
                      <a:r>
                        <a:rPr lang="es-CO" sz="1800" u="none" strike="noStrike" dirty="0">
                          <a:effectLst/>
                        </a:rPr>
                        <a:t>99,22%</a:t>
                      </a:r>
                      <a:endParaRPr lang="es-CO" sz="1800" b="0" i="0" u="none" strike="noStrike" dirty="0">
                        <a:solidFill>
                          <a:srgbClr val="000000"/>
                        </a:solidFill>
                        <a:effectLst/>
                        <a:latin typeface="Arial Narrow" panose="020B0606020202030204" pitchFamily="34" charset="0"/>
                      </a:endParaRPr>
                    </a:p>
                  </a:txBody>
                  <a:tcPr marL="0" marR="0" marT="0" marB="0">
                    <a:solidFill>
                      <a:srgbClr val="FFC000"/>
                    </a:solidFill>
                  </a:tcPr>
                </a:tc>
                <a:extLst>
                  <a:ext uri="{0D108BD9-81ED-4DB2-BD59-A6C34878D82A}">
                    <a16:rowId xmlns:a16="http://schemas.microsoft.com/office/drawing/2014/main" val="4023699794"/>
                  </a:ext>
                </a:extLst>
              </a:tr>
              <a:tr h="555140">
                <a:tc>
                  <a:txBody>
                    <a:bodyPr/>
                    <a:lstStyle/>
                    <a:p>
                      <a:pPr algn="l" fontAlgn="t"/>
                      <a:r>
                        <a:rPr lang="es-MX" sz="1800" u="none" strike="noStrike" dirty="0">
                          <a:effectLst/>
                        </a:rPr>
                        <a:t>Actualizar, socializar y hacer seguimiento al proceso de administración de seguridad y privacidad de la información</a:t>
                      </a:r>
                      <a:endParaRPr lang="es-MX" sz="1800" b="0" i="0" u="none" strike="noStrike" dirty="0">
                        <a:solidFill>
                          <a:srgbClr val="000000"/>
                        </a:solidFill>
                        <a:effectLst/>
                        <a:latin typeface="Arial Narrow" panose="020B0606020202030204" pitchFamily="34" charset="0"/>
                      </a:endParaRPr>
                    </a:p>
                  </a:txBody>
                  <a:tcPr marL="0" marR="0" marT="0" marB="0">
                    <a:solidFill>
                      <a:srgbClr val="FFC000"/>
                    </a:solidFill>
                  </a:tcPr>
                </a:tc>
                <a:tc>
                  <a:txBody>
                    <a:bodyPr/>
                    <a:lstStyle/>
                    <a:p>
                      <a:pPr algn="ctr" fontAlgn="t"/>
                      <a:r>
                        <a:rPr lang="es-CO" sz="1800" u="none" strike="noStrike" dirty="0">
                          <a:effectLst/>
                        </a:rPr>
                        <a:t>91,25%</a:t>
                      </a:r>
                      <a:endParaRPr lang="es-CO" sz="1800" b="0" i="0" u="none" strike="noStrike" dirty="0">
                        <a:solidFill>
                          <a:srgbClr val="000000"/>
                        </a:solidFill>
                        <a:effectLst/>
                        <a:latin typeface="Arial Narrow" panose="020B0606020202030204" pitchFamily="34" charset="0"/>
                      </a:endParaRPr>
                    </a:p>
                  </a:txBody>
                  <a:tcPr marL="0" marR="0" marT="0" marB="0">
                    <a:solidFill>
                      <a:srgbClr val="FFC000"/>
                    </a:solidFill>
                  </a:tcPr>
                </a:tc>
                <a:extLst>
                  <a:ext uri="{0D108BD9-81ED-4DB2-BD59-A6C34878D82A}">
                    <a16:rowId xmlns:a16="http://schemas.microsoft.com/office/drawing/2014/main" val="1149584351"/>
                  </a:ext>
                </a:extLst>
              </a:tr>
              <a:tr h="832709">
                <a:tc>
                  <a:txBody>
                    <a:bodyPr/>
                    <a:lstStyle/>
                    <a:p>
                      <a:pPr algn="l" fontAlgn="t"/>
                      <a:r>
                        <a:rPr lang="es-MX" sz="1800" u="none" strike="noStrike" dirty="0">
                          <a:effectLst/>
                        </a:rPr>
                        <a:t>Atender las necesidades y requerimientos relacionados con el mantenimiento preventivo y correctivo del parque automotor y del equipo menor de la UAECOB</a:t>
                      </a:r>
                      <a:endParaRPr lang="es-MX" sz="1800" b="0" i="0" u="none" strike="noStrike" dirty="0">
                        <a:solidFill>
                          <a:srgbClr val="000000"/>
                        </a:solidFill>
                        <a:effectLst/>
                        <a:latin typeface="Arial Narrow" panose="020B0606020202030204" pitchFamily="34" charset="0"/>
                      </a:endParaRPr>
                    </a:p>
                  </a:txBody>
                  <a:tcPr marL="0" marR="0" marT="0" marB="0">
                    <a:solidFill>
                      <a:srgbClr val="FFC000"/>
                    </a:solidFill>
                  </a:tcPr>
                </a:tc>
                <a:tc>
                  <a:txBody>
                    <a:bodyPr/>
                    <a:lstStyle/>
                    <a:p>
                      <a:pPr algn="ctr" fontAlgn="t"/>
                      <a:r>
                        <a:rPr lang="es-CO" sz="1800" u="none" strike="noStrike" dirty="0">
                          <a:effectLst/>
                        </a:rPr>
                        <a:t>99,88%</a:t>
                      </a:r>
                      <a:endParaRPr lang="es-CO" sz="1800" b="0" i="0" u="none" strike="noStrike" dirty="0">
                        <a:solidFill>
                          <a:srgbClr val="000000"/>
                        </a:solidFill>
                        <a:effectLst/>
                        <a:latin typeface="Arial Narrow" panose="020B0606020202030204" pitchFamily="34" charset="0"/>
                      </a:endParaRPr>
                    </a:p>
                  </a:txBody>
                  <a:tcPr marL="0" marR="0" marT="0" marB="0">
                    <a:solidFill>
                      <a:srgbClr val="FFC000"/>
                    </a:solidFill>
                  </a:tcPr>
                </a:tc>
                <a:extLst>
                  <a:ext uri="{0D108BD9-81ED-4DB2-BD59-A6C34878D82A}">
                    <a16:rowId xmlns:a16="http://schemas.microsoft.com/office/drawing/2014/main" val="3872334397"/>
                  </a:ext>
                </a:extLst>
              </a:tr>
              <a:tr h="832709">
                <a:tc>
                  <a:txBody>
                    <a:bodyPr/>
                    <a:lstStyle/>
                    <a:p>
                      <a:pPr algn="l" fontAlgn="t"/>
                      <a:r>
                        <a:rPr lang="es-MX" sz="1800" u="none" strike="noStrike" dirty="0">
                          <a:effectLst/>
                        </a:rPr>
                        <a:t>Atender las necesidades y requerimientos relacionados con el mantenimiento preventivo y correctivo en las 17 estaciones de bomberos y el edificio comando </a:t>
                      </a:r>
                      <a:endParaRPr lang="es-MX" sz="1800" b="0" i="0" u="none" strike="noStrike" dirty="0">
                        <a:solidFill>
                          <a:srgbClr val="000000"/>
                        </a:solidFill>
                        <a:effectLst/>
                        <a:latin typeface="Arial Narrow" panose="020B0606020202030204" pitchFamily="34" charset="0"/>
                      </a:endParaRPr>
                    </a:p>
                  </a:txBody>
                  <a:tcPr marL="0" marR="0" marT="0" marB="0">
                    <a:solidFill>
                      <a:srgbClr val="FFC000"/>
                    </a:solidFill>
                  </a:tcPr>
                </a:tc>
                <a:tc>
                  <a:txBody>
                    <a:bodyPr/>
                    <a:lstStyle/>
                    <a:p>
                      <a:pPr algn="ctr" fontAlgn="t"/>
                      <a:r>
                        <a:rPr lang="es-CO" sz="1800" u="none" strike="noStrike" dirty="0">
                          <a:effectLst/>
                        </a:rPr>
                        <a:t>99,00%</a:t>
                      </a:r>
                      <a:endParaRPr lang="es-CO" sz="1800" b="0" i="0" u="none" strike="noStrike" dirty="0">
                        <a:solidFill>
                          <a:srgbClr val="000000"/>
                        </a:solidFill>
                        <a:effectLst/>
                        <a:latin typeface="Arial Narrow" panose="020B0606020202030204" pitchFamily="34" charset="0"/>
                      </a:endParaRPr>
                    </a:p>
                  </a:txBody>
                  <a:tcPr marL="0" marR="0" marT="0" marB="0">
                    <a:solidFill>
                      <a:srgbClr val="FFC000"/>
                    </a:solidFill>
                  </a:tcPr>
                </a:tc>
                <a:extLst>
                  <a:ext uri="{0D108BD9-81ED-4DB2-BD59-A6C34878D82A}">
                    <a16:rowId xmlns:a16="http://schemas.microsoft.com/office/drawing/2014/main" val="4226145686"/>
                  </a:ext>
                </a:extLst>
              </a:tr>
              <a:tr h="277570">
                <a:tc>
                  <a:txBody>
                    <a:bodyPr/>
                    <a:lstStyle/>
                    <a:p>
                      <a:pPr algn="l" fontAlgn="t"/>
                      <a:r>
                        <a:rPr lang="es-MX" sz="1800" u="none" strike="noStrike" dirty="0">
                          <a:effectLst/>
                        </a:rPr>
                        <a:t>Caracterizar los grupos de valor dentro la entidad</a:t>
                      </a:r>
                      <a:endParaRPr lang="es-MX" sz="1800" b="0" i="0" u="none" strike="noStrike" dirty="0">
                        <a:solidFill>
                          <a:srgbClr val="000000"/>
                        </a:solidFill>
                        <a:effectLst/>
                        <a:latin typeface="Arial Narrow" panose="020B0606020202030204" pitchFamily="34" charset="0"/>
                      </a:endParaRPr>
                    </a:p>
                  </a:txBody>
                  <a:tcPr marL="0" marR="0" marT="0" marB="0">
                    <a:solidFill>
                      <a:srgbClr val="FFC000"/>
                    </a:solidFill>
                  </a:tcPr>
                </a:tc>
                <a:tc>
                  <a:txBody>
                    <a:bodyPr/>
                    <a:lstStyle/>
                    <a:p>
                      <a:pPr algn="ctr" fontAlgn="t"/>
                      <a:r>
                        <a:rPr lang="es-CO" sz="1800" u="none" strike="noStrike" dirty="0">
                          <a:effectLst/>
                        </a:rPr>
                        <a:t>95,00%</a:t>
                      </a:r>
                      <a:endParaRPr lang="es-CO" sz="1800" b="0" i="0" u="none" strike="noStrike" dirty="0">
                        <a:solidFill>
                          <a:srgbClr val="000000"/>
                        </a:solidFill>
                        <a:effectLst/>
                        <a:latin typeface="Arial Narrow" panose="020B0606020202030204" pitchFamily="34" charset="0"/>
                      </a:endParaRPr>
                    </a:p>
                  </a:txBody>
                  <a:tcPr marL="0" marR="0" marT="0" marB="0">
                    <a:solidFill>
                      <a:srgbClr val="FFC000"/>
                    </a:solidFill>
                  </a:tcPr>
                </a:tc>
                <a:extLst>
                  <a:ext uri="{0D108BD9-81ED-4DB2-BD59-A6C34878D82A}">
                    <a16:rowId xmlns:a16="http://schemas.microsoft.com/office/drawing/2014/main" val="3194664170"/>
                  </a:ext>
                </a:extLst>
              </a:tr>
              <a:tr h="555140">
                <a:tc>
                  <a:txBody>
                    <a:bodyPr/>
                    <a:lstStyle/>
                    <a:p>
                      <a:pPr algn="l" fontAlgn="t"/>
                      <a:r>
                        <a:rPr lang="es-MX" sz="1800" u="none" strike="noStrike" dirty="0">
                          <a:effectLst/>
                        </a:rPr>
                        <a:t>Definir y hacer seguimiento a los riesgos de seguridad digital y realizar la implementación de controles.</a:t>
                      </a:r>
                      <a:endParaRPr lang="es-MX" sz="1800" b="0" i="0" u="none" strike="noStrike" dirty="0">
                        <a:solidFill>
                          <a:srgbClr val="000000"/>
                        </a:solidFill>
                        <a:effectLst/>
                        <a:latin typeface="Arial Narrow" panose="020B0606020202030204" pitchFamily="34" charset="0"/>
                      </a:endParaRPr>
                    </a:p>
                  </a:txBody>
                  <a:tcPr marL="0" marR="0" marT="0" marB="0">
                    <a:solidFill>
                      <a:srgbClr val="FFC000"/>
                    </a:solidFill>
                  </a:tcPr>
                </a:tc>
                <a:tc>
                  <a:txBody>
                    <a:bodyPr/>
                    <a:lstStyle/>
                    <a:p>
                      <a:pPr algn="ctr" fontAlgn="t"/>
                      <a:r>
                        <a:rPr lang="es-CO" sz="1800" u="none" strike="noStrike" dirty="0">
                          <a:effectLst/>
                        </a:rPr>
                        <a:t>100,00%</a:t>
                      </a:r>
                      <a:endParaRPr lang="es-CO" sz="1800" b="0" i="0" u="none" strike="noStrike" dirty="0">
                        <a:solidFill>
                          <a:srgbClr val="000000"/>
                        </a:solidFill>
                        <a:effectLst/>
                        <a:latin typeface="Arial Narrow" panose="020B0606020202030204" pitchFamily="34" charset="0"/>
                      </a:endParaRPr>
                    </a:p>
                  </a:txBody>
                  <a:tcPr marL="0" marR="0" marT="0" marB="0">
                    <a:solidFill>
                      <a:srgbClr val="FFC000"/>
                    </a:solidFill>
                  </a:tcPr>
                </a:tc>
                <a:extLst>
                  <a:ext uri="{0D108BD9-81ED-4DB2-BD59-A6C34878D82A}">
                    <a16:rowId xmlns:a16="http://schemas.microsoft.com/office/drawing/2014/main" val="3026513639"/>
                  </a:ext>
                </a:extLst>
              </a:tr>
              <a:tr h="555140">
                <a:tc>
                  <a:txBody>
                    <a:bodyPr/>
                    <a:lstStyle/>
                    <a:p>
                      <a:pPr algn="l" fontAlgn="t"/>
                      <a:r>
                        <a:rPr lang="es-MX" sz="1800" u="none" strike="noStrike" dirty="0">
                          <a:effectLst/>
                        </a:rPr>
                        <a:t>Desarrollar programa para potenciar las capacidades de los servidores a partir del ser, saber y hacer</a:t>
                      </a:r>
                      <a:endParaRPr lang="es-MX" sz="1800" b="0" i="0" u="none" strike="noStrike" dirty="0">
                        <a:solidFill>
                          <a:srgbClr val="000000"/>
                        </a:solidFill>
                        <a:effectLst/>
                        <a:latin typeface="Arial Narrow" panose="020B0606020202030204" pitchFamily="34" charset="0"/>
                      </a:endParaRPr>
                    </a:p>
                  </a:txBody>
                  <a:tcPr marL="0" marR="0" marT="0" marB="0">
                    <a:solidFill>
                      <a:srgbClr val="FFC000"/>
                    </a:solidFill>
                  </a:tcPr>
                </a:tc>
                <a:tc>
                  <a:txBody>
                    <a:bodyPr/>
                    <a:lstStyle/>
                    <a:p>
                      <a:pPr algn="ctr" fontAlgn="t"/>
                      <a:r>
                        <a:rPr lang="es-CO" sz="1800" u="none" strike="noStrike" dirty="0">
                          <a:effectLst/>
                        </a:rPr>
                        <a:t>100,00%</a:t>
                      </a:r>
                      <a:endParaRPr lang="es-CO" sz="1800" b="0" i="0" u="none" strike="noStrike" dirty="0">
                        <a:solidFill>
                          <a:srgbClr val="000000"/>
                        </a:solidFill>
                        <a:effectLst/>
                        <a:latin typeface="Arial Narrow" panose="020B0606020202030204" pitchFamily="34" charset="0"/>
                      </a:endParaRPr>
                    </a:p>
                  </a:txBody>
                  <a:tcPr marL="0" marR="0" marT="0" marB="0">
                    <a:solidFill>
                      <a:srgbClr val="FFC000"/>
                    </a:solidFill>
                  </a:tcPr>
                </a:tc>
                <a:extLst>
                  <a:ext uri="{0D108BD9-81ED-4DB2-BD59-A6C34878D82A}">
                    <a16:rowId xmlns:a16="http://schemas.microsoft.com/office/drawing/2014/main" val="3989863488"/>
                  </a:ext>
                </a:extLst>
              </a:tr>
              <a:tr h="277570">
                <a:tc>
                  <a:txBody>
                    <a:bodyPr/>
                    <a:lstStyle/>
                    <a:p>
                      <a:pPr algn="l" fontAlgn="t"/>
                      <a:r>
                        <a:rPr lang="es-CO" sz="1800" u="none" strike="noStrike" dirty="0">
                          <a:effectLst/>
                        </a:rPr>
                        <a:t>Diseñar e implementar el programa de arquitectura de TI de la UAECOB</a:t>
                      </a:r>
                      <a:endParaRPr lang="es-CO" sz="1800" b="0" i="0" u="none" strike="noStrike" dirty="0">
                        <a:solidFill>
                          <a:srgbClr val="000000"/>
                        </a:solidFill>
                        <a:effectLst/>
                        <a:latin typeface="Arial Narrow" panose="020B0606020202030204" pitchFamily="34" charset="0"/>
                      </a:endParaRPr>
                    </a:p>
                  </a:txBody>
                  <a:tcPr marL="0" marR="0" marT="0" marB="0">
                    <a:solidFill>
                      <a:srgbClr val="FFC000"/>
                    </a:solidFill>
                  </a:tcPr>
                </a:tc>
                <a:tc>
                  <a:txBody>
                    <a:bodyPr/>
                    <a:lstStyle/>
                    <a:p>
                      <a:pPr algn="ctr" fontAlgn="t"/>
                      <a:r>
                        <a:rPr lang="es-CO" sz="1800" u="none" strike="noStrike" dirty="0">
                          <a:effectLst/>
                        </a:rPr>
                        <a:t>98,68%</a:t>
                      </a:r>
                      <a:endParaRPr lang="es-CO" sz="1800" b="0" i="0" u="none" strike="noStrike" dirty="0">
                        <a:solidFill>
                          <a:srgbClr val="000000"/>
                        </a:solidFill>
                        <a:effectLst/>
                        <a:latin typeface="Arial Narrow" panose="020B0606020202030204" pitchFamily="34" charset="0"/>
                      </a:endParaRPr>
                    </a:p>
                  </a:txBody>
                  <a:tcPr marL="0" marR="0" marT="0" marB="0">
                    <a:solidFill>
                      <a:srgbClr val="FFC000"/>
                    </a:solidFill>
                  </a:tcPr>
                </a:tc>
                <a:extLst>
                  <a:ext uri="{0D108BD9-81ED-4DB2-BD59-A6C34878D82A}">
                    <a16:rowId xmlns:a16="http://schemas.microsoft.com/office/drawing/2014/main" val="4261703731"/>
                  </a:ext>
                </a:extLst>
              </a:tr>
              <a:tr h="832709">
                <a:tc>
                  <a:txBody>
                    <a:bodyPr/>
                    <a:lstStyle/>
                    <a:p>
                      <a:pPr algn="l" fontAlgn="t"/>
                      <a:r>
                        <a:rPr lang="es-MX" sz="1800" u="none" strike="noStrike" dirty="0">
                          <a:effectLst/>
                        </a:rPr>
                        <a:t>Elaborar los estudios y diseños técnicos para la construcción de las Estación de Bomberos Puente Aranda B-4, Caobos Salazar B-13, Ferias B-7,  de la UAE Cuerpo Oficial de Bomberos de Bogotá-SGC</a:t>
                      </a:r>
                      <a:endParaRPr lang="es-MX" sz="1800" b="0" i="0" u="none" strike="noStrike" dirty="0">
                        <a:solidFill>
                          <a:srgbClr val="000000"/>
                        </a:solidFill>
                        <a:effectLst/>
                        <a:latin typeface="Arial Narrow" panose="020B0606020202030204" pitchFamily="34" charset="0"/>
                      </a:endParaRPr>
                    </a:p>
                  </a:txBody>
                  <a:tcPr marL="0" marR="0" marT="0" marB="0">
                    <a:solidFill>
                      <a:srgbClr val="FFC000"/>
                    </a:solidFill>
                  </a:tcPr>
                </a:tc>
                <a:tc>
                  <a:txBody>
                    <a:bodyPr/>
                    <a:lstStyle/>
                    <a:p>
                      <a:pPr algn="ctr" fontAlgn="t"/>
                      <a:r>
                        <a:rPr lang="es-CO" sz="1800" u="none" strike="noStrike" dirty="0">
                          <a:effectLst/>
                        </a:rPr>
                        <a:t>96,00%</a:t>
                      </a:r>
                      <a:endParaRPr lang="es-CO" sz="1800" b="0" i="0" u="none" strike="noStrike" dirty="0">
                        <a:solidFill>
                          <a:srgbClr val="000000"/>
                        </a:solidFill>
                        <a:effectLst/>
                        <a:latin typeface="Arial Narrow" panose="020B0606020202030204" pitchFamily="34" charset="0"/>
                      </a:endParaRPr>
                    </a:p>
                  </a:txBody>
                  <a:tcPr marL="0" marR="0" marT="0" marB="0">
                    <a:solidFill>
                      <a:srgbClr val="FFC000"/>
                    </a:solidFill>
                  </a:tcPr>
                </a:tc>
                <a:extLst>
                  <a:ext uri="{0D108BD9-81ED-4DB2-BD59-A6C34878D82A}">
                    <a16:rowId xmlns:a16="http://schemas.microsoft.com/office/drawing/2014/main" val="119308297"/>
                  </a:ext>
                </a:extLst>
              </a:tr>
              <a:tr h="555140">
                <a:tc>
                  <a:txBody>
                    <a:bodyPr/>
                    <a:lstStyle/>
                    <a:p>
                      <a:pPr algn="l" fontAlgn="t"/>
                      <a:r>
                        <a:rPr lang="es-MX" sz="1800" u="none" strike="noStrike" dirty="0">
                          <a:effectLst/>
                        </a:rPr>
                        <a:t>Formular e implementar el PIGA en articulación con el Plan de sostenibilidad </a:t>
                      </a:r>
                      <a:endParaRPr lang="es-MX" sz="1800" b="0" i="0" u="none" strike="noStrike" dirty="0">
                        <a:solidFill>
                          <a:srgbClr val="000000"/>
                        </a:solidFill>
                        <a:effectLst/>
                        <a:latin typeface="Arial Narrow" panose="020B0606020202030204" pitchFamily="34" charset="0"/>
                      </a:endParaRPr>
                    </a:p>
                  </a:txBody>
                  <a:tcPr marL="0" marR="0" marT="0" marB="0">
                    <a:solidFill>
                      <a:srgbClr val="FFC000"/>
                    </a:solidFill>
                  </a:tcPr>
                </a:tc>
                <a:tc>
                  <a:txBody>
                    <a:bodyPr/>
                    <a:lstStyle/>
                    <a:p>
                      <a:pPr algn="ctr" fontAlgn="t"/>
                      <a:r>
                        <a:rPr lang="es-CO" sz="1800" u="none" strike="noStrike" dirty="0">
                          <a:effectLst/>
                        </a:rPr>
                        <a:t>99,17%</a:t>
                      </a:r>
                      <a:endParaRPr lang="es-CO" sz="1800" b="0" i="0" u="none" strike="noStrike" dirty="0">
                        <a:solidFill>
                          <a:srgbClr val="000000"/>
                        </a:solidFill>
                        <a:effectLst/>
                        <a:latin typeface="Arial Narrow" panose="020B0606020202030204" pitchFamily="34" charset="0"/>
                      </a:endParaRPr>
                    </a:p>
                  </a:txBody>
                  <a:tcPr marL="0" marR="0" marT="0" marB="0">
                    <a:solidFill>
                      <a:srgbClr val="FFC000"/>
                    </a:solidFill>
                  </a:tcPr>
                </a:tc>
                <a:extLst>
                  <a:ext uri="{0D108BD9-81ED-4DB2-BD59-A6C34878D82A}">
                    <a16:rowId xmlns:a16="http://schemas.microsoft.com/office/drawing/2014/main" val="3470382309"/>
                  </a:ext>
                </a:extLst>
              </a:tr>
              <a:tr h="832709">
                <a:tc>
                  <a:txBody>
                    <a:bodyPr/>
                    <a:lstStyle/>
                    <a:p>
                      <a:pPr algn="l" fontAlgn="t"/>
                      <a:r>
                        <a:rPr lang="es-CO" sz="1800" u="none" strike="noStrike" dirty="0">
                          <a:effectLst/>
                        </a:rPr>
                        <a:t>Formular e implementar un plan integrado de apoyo administrativo -financiero  orientado a fortalecer capacidad administrativa que da soporta a la misión institucional </a:t>
                      </a:r>
                      <a:endParaRPr lang="es-CO" sz="1800" b="0" i="0" u="none" strike="noStrike" dirty="0">
                        <a:solidFill>
                          <a:srgbClr val="000000"/>
                        </a:solidFill>
                        <a:effectLst/>
                        <a:latin typeface="Arial Narrow" panose="020B0606020202030204" pitchFamily="34" charset="0"/>
                      </a:endParaRPr>
                    </a:p>
                  </a:txBody>
                  <a:tcPr marL="0" marR="0" marT="0" marB="0">
                    <a:solidFill>
                      <a:srgbClr val="FFC000"/>
                    </a:solidFill>
                  </a:tcPr>
                </a:tc>
                <a:tc>
                  <a:txBody>
                    <a:bodyPr/>
                    <a:lstStyle/>
                    <a:p>
                      <a:pPr algn="ctr" fontAlgn="t"/>
                      <a:r>
                        <a:rPr lang="es-CO" sz="1800" u="none" strike="noStrike" dirty="0">
                          <a:effectLst/>
                        </a:rPr>
                        <a:t>100,00%</a:t>
                      </a:r>
                      <a:endParaRPr lang="es-CO" sz="1800" b="0" i="0" u="none" strike="noStrike" dirty="0">
                        <a:solidFill>
                          <a:srgbClr val="000000"/>
                        </a:solidFill>
                        <a:effectLst/>
                        <a:latin typeface="Arial Narrow" panose="020B0606020202030204" pitchFamily="34" charset="0"/>
                      </a:endParaRPr>
                    </a:p>
                  </a:txBody>
                  <a:tcPr marL="0" marR="0" marT="0" marB="0">
                    <a:solidFill>
                      <a:srgbClr val="FFC000"/>
                    </a:solidFill>
                  </a:tcPr>
                </a:tc>
                <a:extLst>
                  <a:ext uri="{0D108BD9-81ED-4DB2-BD59-A6C34878D82A}">
                    <a16:rowId xmlns:a16="http://schemas.microsoft.com/office/drawing/2014/main" val="832936806"/>
                  </a:ext>
                </a:extLst>
              </a:tr>
              <a:tr h="555140">
                <a:tc>
                  <a:txBody>
                    <a:bodyPr/>
                    <a:lstStyle/>
                    <a:p>
                      <a:pPr algn="l" fontAlgn="t"/>
                      <a:r>
                        <a:rPr lang="es-MX" sz="1800" u="none" strike="noStrike" dirty="0">
                          <a:effectLst/>
                        </a:rPr>
                        <a:t>Formular, ejecutar y hacer seguimiento a la matriz de fortalecimiento a la Gestión Institucional FOGEDI  (Planes Institucionales)</a:t>
                      </a:r>
                      <a:endParaRPr lang="es-MX" sz="1800" b="0" i="0" u="none" strike="noStrike" dirty="0">
                        <a:solidFill>
                          <a:srgbClr val="000000"/>
                        </a:solidFill>
                        <a:effectLst/>
                        <a:latin typeface="Arial Narrow" panose="020B0606020202030204" pitchFamily="34" charset="0"/>
                      </a:endParaRPr>
                    </a:p>
                  </a:txBody>
                  <a:tcPr marL="0" marR="0" marT="0" marB="0">
                    <a:solidFill>
                      <a:srgbClr val="FFC000"/>
                    </a:solidFill>
                  </a:tcPr>
                </a:tc>
                <a:tc>
                  <a:txBody>
                    <a:bodyPr/>
                    <a:lstStyle/>
                    <a:p>
                      <a:pPr algn="ctr" fontAlgn="t"/>
                      <a:r>
                        <a:rPr lang="es-CO" sz="1800" u="none" strike="noStrike" dirty="0">
                          <a:effectLst/>
                        </a:rPr>
                        <a:t>98,50%</a:t>
                      </a:r>
                      <a:endParaRPr lang="es-CO" sz="1800" b="0" i="0" u="none" strike="noStrike" dirty="0">
                        <a:solidFill>
                          <a:srgbClr val="000000"/>
                        </a:solidFill>
                        <a:effectLst/>
                        <a:latin typeface="Arial Narrow" panose="020B0606020202030204" pitchFamily="34" charset="0"/>
                      </a:endParaRPr>
                    </a:p>
                  </a:txBody>
                  <a:tcPr marL="0" marR="0" marT="0" marB="0">
                    <a:solidFill>
                      <a:srgbClr val="FFC000"/>
                    </a:solidFill>
                  </a:tcPr>
                </a:tc>
                <a:extLst>
                  <a:ext uri="{0D108BD9-81ED-4DB2-BD59-A6C34878D82A}">
                    <a16:rowId xmlns:a16="http://schemas.microsoft.com/office/drawing/2014/main" val="372121746"/>
                  </a:ext>
                </a:extLst>
              </a:tr>
            </a:tbl>
          </a:graphicData>
        </a:graphic>
      </p:graphicFrame>
    </p:spTree>
    <p:extLst>
      <p:ext uri="{BB962C8B-B14F-4D97-AF65-F5344CB8AC3E}">
        <p14:creationId xmlns:p14="http://schemas.microsoft.com/office/powerpoint/2010/main" val="37379471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10" name="Rectángulo 9" descr="Resaltado titulo Plan de Accion- FOGED" title="Resaltado titulo Plan de Accion- FOGED">
            <a:extLst>
              <a:ext uri="{FF2B5EF4-FFF2-40B4-BE49-F238E27FC236}">
                <a16:creationId xmlns:a16="http://schemas.microsoft.com/office/drawing/2014/main" id="{3E5B226D-8D9C-3A39-98BD-2A4A373F85F9}"/>
              </a:ext>
            </a:extLst>
          </p:cNvPr>
          <p:cNvSpPr/>
          <p:nvPr/>
        </p:nvSpPr>
        <p:spPr>
          <a:xfrm>
            <a:off x="0" y="549157"/>
            <a:ext cx="15546388" cy="7853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2" name="Título 1">
            <a:extLst>
              <a:ext uri="{FF2B5EF4-FFF2-40B4-BE49-F238E27FC236}">
                <a16:creationId xmlns:a16="http://schemas.microsoft.com/office/drawing/2014/main" id="{919D0CD6-14DB-4B98-8949-DF137B014F57}"/>
              </a:ext>
            </a:extLst>
          </p:cNvPr>
          <p:cNvSpPr>
            <a:spLocks noGrp="1"/>
          </p:cNvSpPr>
          <p:nvPr>
            <p:ph type="title" idx="4294967295"/>
          </p:nvPr>
        </p:nvSpPr>
        <p:spPr>
          <a:xfrm>
            <a:off x="1572717" y="562226"/>
            <a:ext cx="12631049" cy="785310"/>
          </a:xfrm>
          <a:prstGeom prst="rect">
            <a:avLst/>
          </a:prstGeom>
          <a:noFill/>
          <a:ln>
            <a:noFill/>
            <a:prstDash/>
          </a:ln>
          <a:effectLst/>
        </p:spPr>
        <p:txBody>
          <a:bodyPr rot="0" spcFirstLastPara="0" vertOverflow="overflow" horzOverflow="overflow" vert="horz" wrap="square" lIns="111092" tIns="55546" rIns="111092" bIns="55546" numCol="1" spcCol="0" rtlCol="0" fromWordArt="0" anchor="t" anchorCtr="0" forceAA="0" compatLnSpc="1">
            <a:prstTxWarp prst="textNoShape">
              <a:avLst/>
            </a:prstTxWarp>
            <a:spAutoFit/>
          </a:bodyPr>
          <a:lstStyle/>
          <a:p>
            <a:pPr algn="ctr" defTabSz="555452">
              <a:lnSpc>
                <a:spcPct val="100000"/>
              </a:lnSpc>
              <a:spcBef>
                <a:spcPts val="0"/>
              </a:spcBef>
              <a:defRPr/>
            </a:pPr>
            <a:r>
              <a:rPr lang="es-ES" sz="4374" b="1" dirty="0">
                <a:solidFill>
                  <a:srgbClr val="E21A00"/>
                </a:solidFill>
                <a:effectLst>
                  <a:outerShdw blurRad="38100" dist="38100" dir="2700000" algn="tl">
                    <a:srgbClr val="000000">
                      <a:alpha val="43137"/>
                    </a:srgbClr>
                  </a:outerShdw>
                </a:effectLst>
                <a:latin typeface="Impact" panose="020B0806030902050204" pitchFamily="34" charset="0"/>
                <a:ea typeface="+mn-ea"/>
                <a:cs typeface="+mn-cs"/>
              </a:rPr>
              <a:t>Plan de Acción – FOGEDI   </a:t>
            </a:r>
            <a:endParaRPr lang="es-CO" sz="4374" b="1" dirty="0">
              <a:solidFill>
                <a:srgbClr val="E21A00"/>
              </a:solidFill>
              <a:effectLst>
                <a:outerShdw blurRad="38100" dist="38100" dir="2700000" algn="tl">
                  <a:srgbClr val="000000">
                    <a:alpha val="43137"/>
                  </a:srgbClr>
                </a:outerShdw>
              </a:effectLst>
              <a:latin typeface="Impact" panose="020B0806030902050204" pitchFamily="34" charset="0"/>
              <a:ea typeface="+mn-ea"/>
              <a:cs typeface="+mn-cs"/>
            </a:endParaRPr>
          </a:p>
        </p:txBody>
      </p:sp>
      <p:grpSp>
        <p:nvGrpSpPr>
          <p:cNvPr id="5" name="Grupo 4" descr="Continuación Grafica 3 ">
            <a:extLst>
              <a:ext uri="{FF2B5EF4-FFF2-40B4-BE49-F238E27FC236}">
                <a16:creationId xmlns:a16="http://schemas.microsoft.com/office/drawing/2014/main" id="{8D4DF1AA-366C-B6D9-E2EF-85553FEF4D44}"/>
              </a:ext>
            </a:extLst>
          </p:cNvPr>
          <p:cNvGrpSpPr/>
          <p:nvPr/>
        </p:nvGrpSpPr>
        <p:grpSpPr>
          <a:xfrm>
            <a:off x="385250" y="1686560"/>
            <a:ext cx="7822092" cy="7934871"/>
            <a:chOff x="385319" y="1347536"/>
            <a:chExt cx="7945241" cy="8273895"/>
          </a:xfrm>
        </p:grpSpPr>
        <p:sp>
          <p:nvSpPr>
            <p:cNvPr id="9" name="Rectángulo 8"/>
            <p:cNvSpPr/>
            <p:nvPr/>
          </p:nvSpPr>
          <p:spPr>
            <a:xfrm>
              <a:off x="677563" y="9342124"/>
              <a:ext cx="7652997" cy="279307"/>
            </a:xfrm>
            <a:prstGeom prst="rect">
              <a:avLst/>
            </a:prstGeom>
          </p:spPr>
          <p:txBody>
            <a:bodyPr>
              <a:spAutoFit/>
            </a:bodyPr>
            <a:lstStyle/>
            <a:p>
              <a:pPr defTabSz="555452"/>
              <a:r>
                <a:rPr lang="es-ES" sz="1215" i="1" dirty="0">
                  <a:solidFill>
                    <a:prstClr val="black"/>
                  </a:solidFill>
                  <a:latin typeface="Calibri" panose="020F0502020204030204"/>
                </a:rPr>
                <a:t>Fuente: Oficina Asesora de Planeación – U.A.E Cuerpo Oficial de Bomberos de Bogotá </a:t>
              </a:r>
              <a:endParaRPr lang="es-CO" sz="1215" i="1" dirty="0">
                <a:solidFill>
                  <a:prstClr val="black"/>
                </a:solidFill>
                <a:latin typeface="Calibri" panose="020F0502020204030204"/>
              </a:endParaRPr>
            </a:p>
          </p:txBody>
        </p:sp>
        <p:sp>
          <p:nvSpPr>
            <p:cNvPr id="11" name="Rectángulo 10">
              <a:extLst>
                <a:ext uri="{FF2B5EF4-FFF2-40B4-BE49-F238E27FC236}">
                  <a16:creationId xmlns:a16="http://schemas.microsoft.com/office/drawing/2014/main" id="{6E50E885-1B7A-E2EE-5CC3-15F13197FA8A}"/>
                </a:ext>
              </a:extLst>
            </p:cNvPr>
            <p:cNvSpPr/>
            <p:nvPr/>
          </p:nvSpPr>
          <p:spPr>
            <a:xfrm>
              <a:off x="385319" y="1347536"/>
              <a:ext cx="4268584" cy="276999"/>
            </a:xfrm>
            <a:prstGeom prst="rect">
              <a:avLst/>
            </a:prstGeom>
          </p:spPr>
          <p:txBody>
            <a:bodyPr wrap="square">
              <a:spAutoFit/>
            </a:bodyPr>
            <a:lstStyle/>
            <a:p>
              <a:r>
                <a:rPr lang="es-CO" sz="1200" i="1" dirty="0">
                  <a:latin typeface="Arial Narrow" panose="020B0606020202030204" pitchFamily="34" charset="0"/>
                </a:rPr>
                <a:t>Continuación Gráfica 3 . Avance en las acciones del Plan de Acción   </a:t>
              </a:r>
            </a:p>
          </p:txBody>
        </p:sp>
      </p:grpSp>
      <p:graphicFrame>
        <p:nvGraphicFramePr>
          <p:cNvPr id="3" name="Tabla 2" descr="cuadro decortativo de texto" title="cuadro decortativo de texto">
            <a:extLst>
              <a:ext uri="{FF2B5EF4-FFF2-40B4-BE49-F238E27FC236}">
                <a16:creationId xmlns:a16="http://schemas.microsoft.com/office/drawing/2014/main" id="{D3C4872D-62F1-8A56-A4F3-CAF7F8A232FF}"/>
              </a:ext>
            </a:extLst>
          </p:cNvPr>
          <p:cNvGraphicFramePr>
            <a:graphicFrameLocks noGrp="1"/>
          </p:cNvGraphicFramePr>
          <p:nvPr>
            <p:extLst>
              <p:ext uri="{D42A27DB-BD31-4B8C-83A1-F6EECF244321}">
                <p14:modId xmlns:p14="http://schemas.microsoft.com/office/powerpoint/2010/main" val="1149007442"/>
              </p:ext>
            </p:extLst>
          </p:nvPr>
        </p:nvGraphicFramePr>
        <p:xfrm>
          <a:off x="672964" y="2178169"/>
          <a:ext cx="13976486" cy="6949440"/>
        </p:xfrm>
        <a:graphic>
          <a:graphicData uri="http://schemas.openxmlformats.org/drawingml/2006/table">
            <a:tbl>
              <a:tblPr firstRow="1">
                <a:tableStyleId>{073A0DAA-6AF3-43AB-8588-CEC1D06C72B9}</a:tableStyleId>
              </a:tblPr>
              <a:tblGrid>
                <a:gridCol w="9307777">
                  <a:extLst>
                    <a:ext uri="{9D8B030D-6E8A-4147-A177-3AD203B41FA5}">
                      <a16:colId xmlns:a16="http://schemas.microsoft.com/office/drawing/2014/main" val="3717161672"/>
                    </a:ext>
                  </a:extLst>
                </a:gridCol>
                <a:gridCol w="4668709">
                  <a:extLst>
                    <a:ext uri="{9D8B030D-6E8A-4147-A177-3AD203B41FA5}">
                      <a16:colId xmlns:a16="http://schemas.microsoft.com/office/drawing/2014/main" val="2672741373"/>
                    </a:ext>
                  </a:extLst>
                </a:gridCol>
              </a:tblGrid>
              <a:tr h="345828">
                <a:tc>
                  <a:txBody>
                    <a:bodyPr/>
                    <a:lstStyle/>
                    <a:p>
                      <a:pPr algn="l" fontAlgn="t"/>
                      <a:r>
                        <a:rPr lang="es-MX" sz="2400" u="none" strike="noStrike" dirty="0">
                          <a:solidFill>
                            <a:schemeClr val="bg1"/>
                          </a:solidFill>
                          <a:effectLst/>
                          <a:latin typeface="Arial Narrow" panose="020B0606020202030204" pitchFamily="34" charset="0"/>
                        </a:rPr>
                        <a:t>Acciones del Plan de Acción </a:t>
                      </a:r>
                      <a:endParaRPr lang="es-MX" sz="2400" b="1" i="0" u="none" strike="noStrike" dirty="0">
                        <a:solidFill>
                          <a:schemeClr val="bg1"/>
                        </a:solidFill>
                        <a:effectLst/>
                        <a:latin typeface="Arial Narrow" panose="020B060602020203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tc>
                  <a:txBody>
                    <a:bodyPr/>
                    <a:lstStyle/>
                    <a:p>
                      <a:pPr algn="l" fontAlgn="t"/>
                      <a:r>
                        <a:rPr lang="es-CO" sz="2400" u="none" strike="noStrike" dirty="0">
                          <a:solidFill>
                            <a:schemeClr val="bg1"/>
                          </a:solidFill>
                          <a:effectLst/>
                          <a:latin typeface="Arial Narrow" panose="020B0606020202030204" pitchFamily="34" charset="0"/>
                        </a:rPr>
                        <a:t>Promedio de avance </a:t>
                      </a:r>
                      <a:endParaRPr lang="es-CO" sz="2400" b="1" i="0" u="none" strike="noStrike" dirty="0">
                        <a:solidFill>
                          <a:schemeClr val="bg1"/>
                        </a:solidFill>
                        <a:effectLst/>
                        <a:latin typeface="Arial Narrow" panose="020B060602020203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00000"/>
                    </a:solidFill>
                  </a:tcPr>
                </a:tc>
                <a:extLst>
                  <a:ext uri="{0D108BD9-81ED-4DB2-BD59-A6C34878D82A}">
                    <a16:rowId xmlns:a16="http://schemas.microsoft.com/office/drawing/2014/main" val="3091613452"/>
                  </a:ext>
                </a:extLst>
              </a:tr>
              <a:tr h="259371">
                <a:tc>
                  <a:txBody>
                    <a:bodyPr/>
                    <a:lstStyle/>
                    <a:p>
                      <a:pPr algn="l" fontAlgn="t"/>
                      <a:r>
                        <a:rPr lang="es-MX" sz="1800" u="none" strike="noStrike" dirty="0">
                          <a:effectLst/>
                          <a:latin typeface="Arial Narrow" panose="020B0606020202030204" pitchFamily="34" charset="0"/>
                        </a:rPr>
                        <a:t>Gestionar las vulnerabilidad de seguridad digital</a:t>
                      </a:r>
                      <a:endParaRPr lang="es-MX" sz="1800" b="0" i="0" u="none" strike="noStrike" dirty="0">
                        <a:solidFill>
                          <a:srgbClr val="000000"/>
                        </a:solidFill>
                        <a:effectLst/>
                        <a:latin typeface="Arial Narrow" panose="020B060602020203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t"/>
                      <a:r>
                        <a:rPr lang="es-CO" sz="1800" u="none" strike="noStrike" dirty="0">
                          <a:effectLst/>
                          <a:latin typeface="Arial Narrow" panose="020B0606020202030204" pitchFamily="34" charset="0"/>
                        </a:rPr>
                        <a:t>60,00%</a:t>
                      </a:r>
                      <a:endParaRPr lang="es-CO" sz="1800" b="0" i="0" u="none" strike="noStrike" dirty="0">
                        <a:solidFill>
                          <a:srgbClr val="000000"/>
                        </a:solidFill>
                        <a:effectLst/>
                        <a:latin typeface="Arial Narrow" panose="020B060602020203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548996540"/>
                  </a:ext>
                </a:extLst>
              </a:tr>
              <a:tr h="518742">
                <a:tc>
                  <a:txBody>
                    <a:bodyPr/>
                    <a:lstStyle/>
                    <a:p>
                      <a:pPr algn="l" fontAlgn="t"/>
                      <a:r>
                        <a:rPr lang="es-MX" sz="1800" u="none" strike="noStrike" dirty="0">
                          <a:effectLst/>
                          <a:latin typeface="Arial Narrow" panose="020B0606020202030204" pitchFamily="34" charset="0"/>
                        </a:rPr>
                        <a:t>Identificar los escenarios de riesgo misionales y desarrollar monitorio  de los mismos en la ciudad de Bogotá D.C, a partir de las causas y origen de los incidentes identificados. </a:t>
                      </a:r>
                      <a:endParaRPr lang="es-MX" sz="1800" b="0" i="0" u="none" strike="noStrike" dirty="0">
                        <a:solidFill>
                          <a:srgbClr val="000000"/>
                        </a:solidFill>
                        <a:effectLst/>
                        <a:latin typeface="Arial Narrow" panose="020B060602020203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t"/>
                      <a:r>
                        <a:rPr lang="es-CO" sz="1800" u="none" strike="noStrike" dirty="0">
                          <a:effectLst/>
                          <a:latin typeface="Arial Narrow" panose="020B0606020202030204" pitchFamily="34" charset="0"/>
                        </a:rPr>
                        <a:t>95,71%</a:t>
                      </a:r>
                      <a:endParaRPr lang="es-CO" sz="1800" b="0" i="0" u="none" strike="noStrike" dirty="0">
                        <a:solidFill>
                          <a:srgbClr val="000000"/>
                        </a:solidFill>
                        <a:effectLst/>
                        <a:latin typeface="Arial Narrow" panose="020B060602020203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2946435987"/>
                  </a:ext>
                </a:extLst>
              </a:tr>
              <a:tr h="259371">
                <a:tc>
                  <a:txBody>
                    <a:bodyPr/>
                    <a:lstStyle/>
                    <a:p>
                      <a:pPr algn="l" fontAlgn="t"/>
                      <a:r>
                        <a:rPr lang="es-MX" sz="1800" u="none" strike="noStrike" dirty="0">
                          <a:effectLst/>
                          <a:latin typeface="Arial Narrow" panose="020B0606020202030204" pitchFamily="34" charset="0"/>
                        </a:rPr>
                        <a:t>Implementar en  un 80%  la construcción de la estación Marichuela </a:t>
                      </a:r>
                      <a:endParaRPr lang="es-MX" sz="1800" b="0" i="0" u="none" strike="noStrike" dirty="0">
                        <a:solidFill>
                          <a:srgbClr val="000000"/>
                        </a:solidFill>
                        <a:effectLst/>
                        <a:latin typeface="Arial Narrow" panose="020B060602020203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t"/>
                      <a:r>
                        <a:rPr lang="es-CO" sz="1800" u="none" strike="noStrike" dirty="0">
                          <a:effectLst/>
                          <a:latin typeface="Arial Narrow" panose="020B0606020202030204" pitchFamily="34" charset="0"/>
                        </a:rPr>
                        <a:t>60,00%</a:t>
                      </a:r>
                      <a:endParaRPr lang="es-CO" sz="1800" b="0" i="0" u="none" strike="noStrike" dirty="0">
                        <a:solidFill>
                          <a:srgbClr val="000000"/>
                        </a:solidFill>
                        <a:effectLst/>
                        <a:latin typeface="Arial Narrow" panose="020B060602020203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514200086"/>
                  </a:ext>
                </a:extLst>
              </a:tr>
              <a:tr h="259371">
                <a:tc>
                  <a:txBody>
                    <a:bodyPr/>
                    <a:lstStyle/>
                    <a:p>
                      <a:pPr algn="l" fontAlgn="t"/>
                      <a:r>
                        <a:rPr lang="es-MX" sz="1800" u="none" strike="noStrike" dirty="0">
                          <a:effectLst/>
                          <a:latin typeface="Arial Narrow" panose="020B0606020202030204" pitchFamily="34" charset="0"/>
                        </a:rPr>
                        <a:t>Implementar multicanales para la interacción con la ciudadanía y grupos de valor.</a:t>
                      </a:r>
                      <a:endParaRPr lang="es-MX" sz="1800" b="0" i="0" u="none" strike="noStrike" dirty="0">
                        <a:solidFill>
                          <a:srgbClr val="000000"/>
                        </a:solidFill>
                        <a:effectLst/>
                        <a:latin typeface="Arial Narrow" panose="020B060602020203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t"/>
                      <a:r>
                        <a:rPr lang="es-CO" sz="1800" u="none" strike="noStrike" dirty="0">
                          <a:effectLst/>
                          <a:latin typeface="Arial Narrow" panose="020B0606020202030204" pitchFamily="34" charset="0"/>
                        </a:rPr>
                        <a:t>100,00%</a:t>
                      </a:r>
                      <a:endParaRPr lang="es-CO" sz="1800" b="0" i="0" u="none" strike="noStrike" dirty="0">
                        <a:solidFill>
                          <a:srgbClr val="000000"/>
                        </a:solidFill>
                        <a:effectLst/>
                        <a:latin typeface="Arial Narrow" panose="020B060602020203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4064992994"/>
                  </a:ext>
                </a:extLst>
              </a:tr>
              <a:tr h="518742">
                <a:tc>
                  <a:txBody>
                    <a:bodyPr/>
                    <a:lstStyle/>
                    <a:p>
                      <a:pPr algn="l" fontAlgn="t"/>
                      <a:r>
                        <a:rPr lang="es-MX" sz="1800" u="none" strike="noStrike" dirty="0">
                          <a:effectLst/>
                          <a:latin typeface="Arial Narrow" panose="020B0606020202030204" pitchFamily="34" charset="0"/>
                        </a:rPr>
                        <a:t>Potenciar el talento humano mediante la administración y desarrollo de rutas que permitan el acompañamiento y fortalecimiento de los servidores en su ciclo de vida laboral</a:t>
                      </a:r>
                      <a:endParaRPr lang="es-MX" sz="1800" b="0" i="0" u="none" strike="noStrike" dirty="0">
                        <a:solidFill>
                          <a:srgbClr val="000000"/>
                        </a:solidFill>
                        <a:effectLst/>
                        <a:latin typeface="Arial Narrow" panose="020B060602020203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t"/>
                      <a:r>
                        <a:rPr lang="es-CO" sz="1800" u="none" strike="noStrike" dirty="0">
                          <a:effectLst/>
                          <a:latin typeface="Arial Narrow" panose="020B0606020202030204" pitchFamily="34" charset="0"/>
                        </a:rPr>
                        <a:t>96,67%</a:t>
                      </a:r>
                      <a:endParaRPr lang="es-CO" sz="1800" b="0" i="0" u="none" strike="noStrike" dirty="0">
                        <a:solidFill>
                          <a:srgbClr val="000000"/>
                        </a:solidFill>
                        <a:effectLst/>
                        <a:latin typeface="Arial Narrow" panose="020B060602020203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4226120118"/>
                  </a:ext>
                </a:extLst>
              </a:tr>
              <a:tr h="518742">
                <a:tc>
                  <a:txBody>
                    <a:bodyPr/>
                    <a:lstStyle/>
                    <a:p>
                      <a:pPr algn="l" fontAlgn="t"/>
                      <a:r>
                        <a:rPr lang="es-MX" sz="1800" u="none" strike="noStrike" dirty="0">
                          <a:effectLst/>
                          <a:latin typeface="Arial Narrow" panose="020B0606020202030204" pitchFamily="34" charset="0"/>
                        </a:rPr>
                        <a:t>Soportar y atender los requerimientos de necesidades  locativas en las 17 estaciones de bomberos y el edificio Comando.</a:t>
                      </a:r>
                      <a:endParaRPr lang="es-MX" sz="1800" b="0" i="0" u="none" strike="noStrike" dirty="0">
                        <a:solidFill>
                          <a:srgbClr val="000000"/>
                        </a:solidFill>
                        <a:effectLst/>
                        <a:latin typeface="Arial Narrow" panose="020B060602020203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t"/>
                      <a:r>
                        <a:rPr lang="es-CO" sz="1800" u="none" strike="noStrike" dirty="0">
                          <a:effectLst/>
                          <a:latin typeface="Arial Narrow" panose="020B0606020202030204" pitchFamily="34" charset="0"/>
                        </a:rPr>
                        <a:t>99,00%</a:t>
                      </a:r>
                      <a:endParaRPr lang="es-CO" sz="1800" b="0" i="0" u="none" strike="noStrike" dirty="0">
                        <a:solidFill>
                          <a:srgbClr val="000000"/>
                        </a:solidFill>
                        <a:effectLst/>
                        <a:latin typeface="Arial Narrow" panose="020B060602020203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3874202746"/>
                  </a:ext>
                </a:extLst>
              </a:tr>
              <a:tr h="518742">
                <a:tc>
                  <a:txBody>
                    <a:bodyPr/>
                    <a:lstStyle/>
                    <a:p>
                      <a:pPr algn="l" fontAlgn="t"/>
                      <a:r>
                        <a:rPr lang="es-MX" sz="1800" u="none" strike="noStrike" dirty="0">
                          <a:effectLst/>
                          <a:latin typeface="Arial Narrow" panose="020B0606020202030204" pitchFamily="34" charset="0"/>
                        </a:rPr>
                        <a:t>Soportar y atender los requerimientos y servicios logísticos para la atención de emergencias que requiera la Entidad.</a:t>
                      </a:r>
                      <a:endParaRPr lang="es-MX" sz="1800" b="0" i="0" u="none" strike="noStrike" dirty="0">
                        <a:solidFill>
                          <a:srgbClr val="000000"/>
                        </a:solidFill>
                        <a:effectLst/>
                        <a:latin typeface="Arial Narrow" panose="020B060602020203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t"/>
                      <a:r>
                        <a:rPr lang="es-CO" sz="1800" u="none" strike="noStrike" dirty="0">
                          <a:effectLst/>
                          <a:latin typeface="Arial Narrow" panose="020B0606020202030204" pitchFamily="34" charset="0"/>
                        </a:rPr>
                        <a:t>100,00%</a:t>
                      </a:r>
                      <a:endParaRPr lang="es-CO" sz="1800" b="0" i="0" u="none" strike="noStrike" dirty="0">
                        <a:solidFill>
                          <a:srgbClr val="000000"/>
                        </a:solidFill>
                        <a:effectLst/>
                        <a:latin typeface="Arial Narrow" panose="020B060602020203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3064627483"/>
                  </a:ext>
                </a:extLst>
              </a:tr>
              <a:tr h="259371">
                <a:tc>
                  <a:txBody>
                    <a:bodyPr/>
                    <a:lstStyle/>
                    <a:p>
                      <a:pPr algn="l" fontAlgn="t"/>
                      <a:r>
                        <a:rPr lang="es-MX" sz="1800" u="none" strike="noStrike" dirty="0">
                          <a:effectLst/>
                          <a:latin typeface="Arial Narrow" panose="020B0606020202030204" pitchFamily="34" charset="0"/>
                        </a:rPr>
                        <a:t>Suministrar oportunamente los bienes fungibles que soportan la operación bomberil</a:t>
                      </a:r>
                      <a:endParaRPr lang="es-MX" sz="1800" b="0" i="0" u="none" strike="noStrike" dirty="0">
                        <a:solidFill>
                          <a:srgbClr val="000000"/>
                        </a:solidFill>
                        <a:effectLst/>
                        <a:latin typeface="Arial Narrow" panose="020B060602020203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t"/>
                      <a:r>
                        <a:rPr lang="es-CO" sz="1800" u="none" strike="noStrike" dirty="0">
                          <a:effectLst/>
                          <a:latin typeface="Arial Narrow" panose="020B0606020202030204" pitchFamily="34" charset="0"/>
                        </a:rPr>
                        <a:t>99,06%</a:t>
                      </a:r>
                      <a:endParaRPr lang="es-CO" sz="1800" b="0" i="0" u="none" strike="noStrike" dirty="0">
                        <a:solidFill>
                          <a:srgbClr val="000000"/>
                        </a:solidFill>
                        <a:effectLst/>
                        <a:latin typeface="Arial Narrow" panose="020B060602020203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675869877"/>
                  </a:ext>
                </a:extLst>
              </a:tr>
              <a:tr h="518742">
                <a:tc>
                  <a:txBody>
                    <a:bodyPr/>
                    <a:lstStyle/>
                    <a:p>
                      <a:pPr algn="l" fontAlgn="t"/>
                      <a:r>
                        <a:rPr lang="es-MX" sz="1800" u="none" strike="noStrike" dirty="0">
                          <a:effectLst/>
                          <a:latin typeface="Arial Narrow" panose="020B0606020202030204" pitchFamily="34" charset="0"/>
                        </a:rPr>
                        <a:t>Diseñar y desarrollar programas y campañas orientadas a reducir los riesgo misionales en la ciudad de Bogotá de cara a la comunidad.</a:t>
                      </a:r>
                      <a:endParaRPr lang="es-MX" sz="1800" b="0" i="0" u="none" strike="noStrike" dirty="0">
                        <a:solidFill>
                          <a:srgbClr val="000000"/>
                        </a:solidFill>
                        <a:effectLst/>
                        <a:latin typeface="Arial Narrow" panose="020B060602020203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t"/>
                      <a:r>
                        <a:rPr lang="es-CO" sz="1800" u="none" strike="noStrike" dirty="0">
                          <a:effectLst/>
                          <a:latin typeface="Arial Narrow" panose="020B0606020202030204" pitchFamily="34" charset="0"/>
                        </a:rPr>
                        <a:t>100,00%</a:t>
                      </a:r>
                      <a:endParaRPr lang="es-CO" sz="1800" b="0" i="0" u="none" strike="noStrike" dirty="0">
                        <a:solidFill>
                          <a:srgbClr val="000000"/>
                        </a:solidFill>
                        <a:effectLst/>
                        <a:latin typeface="Arial Narrow" panose="020B060602020203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594983600"/>
                  </a:ext>
                </a:extLst>
              </a:tr>
              <a:tr h="518742">
                <a:tc>
                  <a:txBody>
                    <a:bodyPr/>
                    <a:lstStyle/>
                    <a:p>
                      <a:pPr algn="l" fontAlgn="t"/>
                      <a:r>
                        <a:rPr lang="es-MX" sz="1800" u="none" strike="noStrike" dirty="0">
                          <a:effectLst/>
                          <a:latin typeface="Arial Narrow" panose="020B0606020202030204" pitchFamily="34" charset="0"/>
                        </a:rPr>
                        <a:t>Desarrollar el plan de  revisiones técnicas y conceptos técnicos de seguridad humana y protección contra incendios en la ciudad de Bogotá</a:t>
                      </a:r>
                      <a:endParaRPr lang="es-MX" sz="1800" b="0" i="0" u="none" strike="noStrike" dirty="0">
                        <a:solidFill>
                          <a:srgbClr val="000000"/>
                        </a:solidFill>
                        <a:effectLst/>
                        <a:latin typeface="Arial Narrow" panose="020B060602020203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t"/>
                      <a:r>
                        <a:rPr lang="es-CO" sz="1800" u="none" strike="noStrike" dirty="0">
                          <a:effectLst/>
                          <a:latin typeface="Arial Narrow" panose="020B0606020202030204" pitchFamily="34" charset="0"/>
                        </a:rPr>
                        <a:t>100,00%</a:t>
                      </a:r>
                      <a:endParaRPr lang="es-CO" sz="1800" b="0" i="0" u="none" strike="noStrike" dirty="0">
                        <a:solidFill>
                          <a:srgbClr val="000000"/>
                        </a:solidFill>
                        <a:effectLst/>
                        <a:latin typeface="Arial Narrow" panose="020B060602020203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259301786"/>
                  </a:ext>
                </a:extLst>
              </a:tr>
              <a:tr h="259371">
                <a:tc>
                  <a:txBody>
                    <a:bodyPr/>
                    <a:lstStyle/>
                    <a:p>
                      <a:pPr algn="l" fontAlgn="t"/>
                      <a:r>
                        <a:rPr lang="es-MX" sz="1800" u="none" strike="noStrike" dirty="0">
                          <a:effectLst/>
                          <a:latin typeface="Arial Narrow" panose="020B0606020202030204" pitchFamily="34" charset="0"/>
                        </a:rPr>
                        <a:t>Formular y ejecutar los planes, proyectos e instrumentos de gestión de riesgo misional.</a:t>
                      </a:r>
                      <a:endParaRPr lang="es-MX" sz="1800" b="0" i="0" u="none" strike="noStrike" dirty="0">
                        <a:solidFill>
                          <a:srgbClr val="000000"/>
                        </a:solidFill>
                        <a:effectLst/>
                        <a:latin typeface="Arial Narrow" panose="020B060602020203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t"/>
                      <a:r>
                        <a:rPr lang="es-CO" sz="1800" u="none" strike="noStrike" dirty="0">
                          <a:effectLst/>
                          <a:latin typeface="Arial Narrow" panose="020B0606020202030204" pitchFamily="34" charset="0"/>
                        </a:rPr>
                        <a:t>95,00%</a:t>
                      </a:r>
                      <a:endParaRPr lang="es-CO" sz="1800" b="0" i="0" u="none" strike="noStrike" dirty="0">
                        <a:solidFill>
                          <a:srgbClr val="000000"/>
                        </a:solidFill>
                        <a:effectLst/>
                        <a:latin typeface="Arial Narrow" panose="020B060602020203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3870694680"/>
                  </a:ext>
                </a:extLst>
              </a:tr>
              <a:tr h="518742">
                <a:tc>
                  <a:txBody>
                    <a:bodyPr/>
                    <a:lstStyle/>
                    <a:p>
                      <a:pPr algn="l" fontAlgn="t"/>
                      <a:r>
                        <a:rPr lang="es-MX" sz="1800" u="none" strike="noStrike" dirty="0">
                          <a:effectLst/>
                          <a:latin typeface="Arial Narrow" panose="020B0606020202030204" pitchFamily="34" charset="0"/>
                        </a:rPr>
                        <a:t>Ejecutar actividades de un programa de renovación de equipo menor, herramientas, accesorios y elementos de protección personal en la UAECOB</a:t>
                      </a:r>
                      <a:endParaRPr lang="es-MX" sz="1800" b="0" i="0" u="none" strike="noStrike" dirty="0">
                        <a:solidFill>
                          <a:srgbClr val="000000"/>
                        </a:solidFill>
                        <a:effectLst/>
                        <a:latin typeface="Arial Narrow" panose="020B060602020203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t"/>
                      <a:r>
                        <a:rPr lang="es-CO" sz="1800" u="none" strike="noStrike" dirty="0">
                          <a:effectLst/>
                          <a:latin typeface="Arial Narrow" panose="020B0606020202030204" pitchFamily="34" charset="0"/>
                        </a:rPr>
                        <a:t>100,00%</a:t>
                      </a:r>
                      <a:endParaRPr lang="es-CO" sz="1800" b="0" i="0" u="none" strike="noStrike" dirty="0">
                        <a:solidFill>
                          <a:srgbClr val="000000"/>
                        </a:solidFill>
                        <a:effectLst/>
                        <a:latin typeface="Arial Narrow" panose="020B060602020203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4006637554"/>
                  </a:ext>
                </a:extLst>
              </a:tr>
              <a:tr h="259371">
                <a:tc>
                  <a:txBody>
                    <a:bodyPr/>
                    <a:lstStyle/>
                    <a:p>
                      <a:pPr algn="l" fontAlgn="t"/>
                      <a:r>
                        <a:rPr lang="es-MX" sz="1800" u="none" strike="noStrike" dirty="0">
                          <a:effectLst/>
                          <a:latin typeface="Arial Narrow" panose="020B0606020202030204" pitchFamily="34" charset="0"/>
                        </a:rPr>
                        <a:t>Ejecutar actividades del programa de renovación de vehículos UAECOB.</a:t>
                      </a:r>
                      <a:endParaRPr lang="es-MX" sz="1800" b="0" i="0" u="none" strike="noStrike" dirty="0">
                        <a:solidFill>
                          <a:srgbClr val="000000"/>
                        </a:solidFill>
                        <a:effectLst/>
                        <a:latin typeface="Arial Narrow" panose="020B060602020203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t"/>
                      <a:r>
                        <a:rPr lang="es-CO" sz="1800" u="none" strike="noStrike" dirty="0">
                          <a:effectLst/>
                          <a:latin typeface="Arial Narrow" panose="020B0606020202030204" pitchFamily="34" charset="0"/>
                        </a:rPr>
                        <a:t>100,00%</a:t>
                      </a:r>
                      <a:endParaRPr lang="es-CO" sz="1800" b="0" i="0" u="none" strike="noStrike" dirty="0">
                        <a:solidFill>
                          <a:srgbClr val="000000"/>
                        </a:solidFill>
                        <a:effectLst/>
                        <a:latin typeface="Arial Narrow" panose="020B060602020203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3708973465"/>
                  </a:ext>
                </a:extLst>
              </a:tr>
              <a:tr h="259371">
                <a:tc>
                  <a:txBody>
                    <a:bodyPr/>
                    <a:lstStyle/>
                    <a:p>
                      <a:pPr algn="l" fontAlgn="t"/>
                      <a:r>
                        <a:rPr lang="es-MX" sz="1800" u="none" strike="noStrike" dirty="0">
                          <a:effectLst/>
                          <a:latin typeface="Arial Narrow" panose="020B0606020202030204" pitchFamily="34" charset="0"/>
                        </a:rPr>
                        <a:t>Soportar la operación  o la respuesta con técnica y tecnología</a:t>
                      </a:r>
                      <a:endParaRPr lang="es-MX" sz="1800" b="0" i="0" u="none" strike="noStrike" dirty="0">
                        <a:solidFill>
                          <a:srgbClr val="000000"/>
                        </a:solidFill>
                        <a:effectLst/>
                        <a:latin typeface="Arial Narrow" panose="020B060602020203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t"/>
                      <a:r>
                        <a:rPr lang="es-CO" sz="1800" u="none" strike="noStrike" dirty="0">
                          <a:effectLst/>
                          <a:latin typeface="Arial Narrow" panose="020B0606020202030204" pitchFamily="34" charset="0"/>
                        </a:rPr>
                        <a:t>99,33%</a:t>
                      </a:r>
                      <a:endParaRPr lang="es-CO" sz="1800" b="0" i="0" u="none" strike="noStrike" dirty="0">
                        <a:solidFill>
                          <a:srgbClr val="000000"/>
                        </a:solidFill>
                        <a:effectLst/>
                        <a:latin typeface="Arial Narrow" panose="020B060602020203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664859117"/>
                  </a:ext>
                </a:extLst>
              </a:tr>
              <a:tr h="259371">
                <a:tc>
                  <a:txBody>
                    <a:bodyPr/>
                    <a:lstStyle/>
                    <a:p>
                      <a:pPr algn="l" fontAlgn="t"/>
                      <a:r>
                        <a:rPr lang="es-MX" sz="1800" u="none" strike="noStrike" dirty="0">
                          <a:effectLst/>
                          <a:latin typeface="Arial Narrow" panose="020B0606020202030204" pitchFamily="34" charset="0"/>
                        </a:rPr>
                        <a:t>Habilitar el espacio la  para el  desarrollo de la Academia Bomberil </a:t>
                      </a:r>
                      <a:endParaRPr lang="es-MX" sz="1800" b="0" i="0" u="none" strike="noStrike" dirty="0">
                        <a:solidFill>
                          <a:srgbClr val="000000"/>
                        </a:solidFill>
                        <a:effectLst/>
                        <a:latin typeface="Arial Narrow" panose="020B060602020203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t"/>
                      <a:r>
                        <a:rPr lang="es-CO" sz="1800" u="none" strike="noStrike" dirty="0">
                          <a:effectLst/>
                          <a:latin typeface="Arial Narrow" panose="020B0606020202030204" pitchFamily="34" charset="0"/>
                        </a:rPr>
                        <a:t>30,00%</a:t>
                      </a:r>
                      <a:endParaRPr lang="es-CO" sz="1800" b="0" i="0" u="none" strike="noStrike" dirty="0">
                        <a:solidFill>
                          <a:srgbClr val="000000"/>
                        </a:solidFill>
                        <a:effectLst/>
                        <a:latin typeface="Arial Narrow" panose="020B060602020203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227514563"/>
                  </a:ext>
                </a:extLst>
              </a:tr>
              <a:tr h="518742">
                <a:tc>
                  <a:txBody>
                    <a:bodyPr/>
                    <a:lstStyle/>
                    <a:p>
                      <a:pPr algn="l" fontAlgn="t"/>
                      <a:r>
                        <a:rPr lang="es-MX" sz="1800" u="none" strike="noStrike" dirty="0">
                          <a:effectLst/>
                          <a:latin typeface="Arial Narrow" panose="020B0606020202030204" pitchFamily="34" charset="0"/>
                        </a:rPr>
                        <a:t>Implementar plan de sostenibilidad social, ambiental y de contribución regional</a:t>
                      </a:r>
                      <a:br>
                        <a:rPr lang="es-MX" sz="1800" u="none" strike="noStrike" dirty="0">
                          <a:effectLst/>
                          <a:latin typeface="Arial Narrow" panose="020B0606020202030204" pitchFamily="34" charset="0"/>
                        </a:rPr>
                      </a:br>
                      <a:endParaRPr lang="es-MX" sz="1800" b="0" i="0" u="none" strike="noStrike" dirty="0">
                        <a:solidFill>
                          <a:srgbClr val="000000"/>
                        </a:solidFill>
                        <a:effectLst/>
                        <a:latin typeface="Arial Narrow" panose="020B060602020203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pPr algn="ctr" fontAlgn="t"/>
                      <a:r>
                        <a:rPr lang="es-CO" sz="1800" u="none" strike="noStrike" dirty="0">
                          <a:effectLst/>
                          <a:latin typeface="Arial Narrow" panose="020B0606020202030204" pitchFamily="34" charset="0"/>
                        </a:rPr>
                        <a:t>67,49%</a:t>
                      </a:r>
                      <a:endParaRPr lang="es-CO" sz="1800" b="0" i="0" u="none" strike="noStrike" dirty="0">
                        <a:solidFill>
                          <a:srgbClr val="000000"/>
                        </a:solidFill>
                        <a:effectLst/>
                        <a:latin typeface="Arial Narrow" panose="020B0606020202030204"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414023239"/>
                  </a:ext>
                </a:extLst>
              </a:tr>
            </a:tbl>
          </a:graphicData>
        </a:graphic>
      </p:graphicFrame>
    </p:spTree>
    <p:extLst>
      <p:ext uri="{BB962C8B-B14F-4D97-AF65-F5344CB8AC3E}">
        <p14:creationId xmlns:p14="http://schemas.microsoft.com/office/powerpoint/2010/main" val="18923224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10" name="Rectángulo 9" descr="Resaltado titulo Plan de Accion- FOGED" title="Resaltado titulo Plan de Accion- FOGED">
            <a:extLst>
              <a:ext uri="{FF2B5EF4-FFF2-40B4-BE49-F238E27FC236}">
                <a16:creationId xmlns:a16="http://schemas.microsoft.com/office/drawing/2014/main" id="{3E5B226D-8D9C-3A39-98BD-2A4A373F85F9}"/>
              </a:ext>
            </a:extLst>
          </p:cNvPr>
          <p:cNvSpPr/>
          <p:nvPr/>
        </p:nvSpPr>
        <p:spPr>
          <a:xfrm>
            <a:off x="0" y="549157"/>
            <a:ext cx="15546388" cy="7853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2" name="Título 1">
            <a:extLst>
              <a:ext uri="{FF2B5EF4-FFF2-40B4-BE49-F238E27FC236}">
                <a16:creationId xmlns:a16="http://schemas.microsoft.com/office/drawing/2014/main" id="{919D0CD6-14DB-4B98-8949-DF137B014F57}"/>
              </a:ext>
            </a:extLst>
          </p:cNvPr>
          <p:cNvSpPr>
            <a:spLocks noGrp="1"/>
          </p:cNvSpPr>
          <p:nvPr>
            <p:ph type="title" idx="4294967295"/>
          </p:nvPr>
        </p:nvSpPr>
        <p:spPr>
          <a:xfrm>
            <a:off x="1572717" y="562226"/>
            <a:ext cx="12631049" cy="785310"/>
          </a:xfrm>
          <a:prstGeom prst="rect">
            <a:avLst/>
          </a:prstGeom>
          <a:noFill/>
          <a:ln>
            <a:noFill/>
            <a:prstDash/>
          </a:ln>
          <a:effectLst/>
        </p:spPr>
        <p:txBody>
          <a:bodyPr rot="0" spcFirstLastPara="0" vertOverflow="overflow" horzOverflow="overflow" vert="horz" wrap="square" lIns="111092" tIns="55546" rIns="111092" bIns="55546" numCol="1" spcCol="0" rtlCol="0" fromWordArt="0" anchor="t" anchorCtr="0" forceAA="0" compatLnSpc="1">
            <a:prstTxWarp prst="textNoShape">
              <a:avLst/>
            </a:prstTxWarp>
            <a:spAutoFit/>
          </a:bodyPr>
          <a:lstStyle/>
          <a:p>
            <a:pPr algn="ctr" defTabSz="555452">
              <a:lnSpc>
                <a:spcPct val="100000"/>
              </a:lnSpc>
              <a:spcBef>
                <a:spcPts val="0"/>
              </a:spcBef>
              <a:defRPr/>
            </a:pPr>
            <a:r>
              <a:rPr lang="es-ES" sz="4374" b="1" dirty="0">
                <a:solidFill>
                  <a:srgbClr val="E21A00"/>
                </a:solidFill>
                <a:effectLst>
                  <a:outerShdw blurRad="38100" dist="38100" dir="2700000" algn="tl">
                    <a:srgbClr val="000000">
                      <a:alpha val="43137"/>
                    </a:srgbClr>
                  </a:outerShdw>
                </a:effectLst>
                <a:latin typeface="Impact" panose="020B0806030902050204" pitchFamily="34" charset="0"/>
                <a:ea typeface="+mn-ea"/>
                <a:cs typeface="+mn-cs"/>
              </a:rPr>
              <a:t>Plan de Acción – FOGEDI  (Observaciones) </a:t>
            </a:r>
            <a:endParaRPr lang="es-CO" sz="4374" b="1" dirty="0">
              <a:solidFill>
                <a:srgbClr val="E21A00"/>
              </a:solidFill>
              <a:effectLst>
                <a:outerShdw blurRad="38100" dist="38100" dir="2700000" algn="tl">
                  <a:srgbClr val="000000">
                    <a:alpha val="43137"/>
                  </a:srgbClr>
                </a:outerShdw>
              </a:effectLst>
              <a:latin typeface="Impact" panose="020B0806030902050204" pitchFamily="34" charset="0"/>
              <a:ea typeface="+mn-ea"/>
              <a:cs typeface="+mn-cs"/>
            </a:endParaRPr>
          </a:p>
        </p:txBody>
      </p:sp>
      <p:sp>
        <p:nvSpPr>
          <p:cNvPr id="3" name="Rectángulo 2" descr="cuadro decortativo de texto&#10;&#10;cuadro decortativo de texto&#10;&#10;cuadro decortativo de texto">
            <a:extLst>
              <a:ext uri="{FF2B5EF4-FFF2-40B4-BE49-F238E27FC236}">
                <a16:creationId xmlns:a16="http://schemas.microsoft.com/office/drawing/2014/main" id="{F790CFBC-CCF3-094E-6616-45574618F182}"/>
              </a:ext>
              <a:ext uri="{C183D7F6-B498-43B3-948B-1728B52AA6E4}">
                <adec:decorative xmlns:adec="http://schemas.microsoft.com/office/drawing/2017/decorative" val="0"/>
              </a:ext>
            </a:extLst>
          </p:cNvPr>
          <p:cNvSpPr/>
          <p:nvPr/>
        </p:nvSpPr>
        <p:spPr>
          <a:xfrm>
            <a:off x="768214" y="1885950"/>
            <a:ext cx="6629400" cy="3524250"/>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9" name="Rectángulo 8"/>
          <p:cNvSpPr/>
          <p:nvPr/>
        </p:nvSpPr>
        <p:spPr>
          <a:xfrm>
            <a:off x="1238250" y="2216407"/>
            <a:ext cx="5886450" cy="3049296"/>
          </a:xfrm>
          <a:prstGeom prst="rect">
            <a:avLst/>
          </a:prstGeom>
        </p:spPr>
        <p:txBody>
          <a:bodyPr wrap="square">
            <a:spAutoFit/>
          </a:bodyPr>
          <a:lstStyle/>
          <a:p>
            <a:pPr algn="just" defTabSz="555452"/>
            <a:r>
              <a:rPr lang="es-MX" sz="2000" dirty="0">
                <a:solidFill>
                  <a:prstClr val="black"/>
                </a:solidFill>
                <a:latin typeface="Arial Narrow" panose="020B0606020202030204" pitchFamily="34" charset="0"/>
              </a:rPr>
              <a:t>Al cierre de la vigencia 2022 se solicito desde la Subdirección Operativa la eliminación de actividades de la FOGEDI asociadas a la acción “</a:t>
            </a:r>
            <a:r>
              <a:rPr lang="es-MX" sz="2000" u="none" strike="noStrike" dirty="0">
                <a:effectLst/>
                <a:latin typeface="Arial Narrow" panose="020B0606020202030204" pitchFamily="34" charset="0"/>
              </a:rPr>
              <a:t>Ejecutar actividades de un programa de renovación de equipo menor, herramientas, accesorios y elementos de protección personal en la UAECOB”,</a:t>
            </a:r>
            <a:r>
              <a:rPr lang="es-MX" sz="2000" dirty="0">
                <a:latin typeface="Arial Narrow" panose="020B0606020202030204" pitchFamily="34" charset="0"/>
              </a:rPr>
              <a:t> así como a actividades asociadas la</a:t>
            </a:r>
            <a:r>
              <a:rPr lang="es-CO" sz="2000" b="1" dirty="0">
                <a:latin typeface="Arial Narrow" panose="020B0606020202030204" pitchFamily="34" charset="0"/>
              </a:rPr>
              <a:t> </a:t>
            </a:r>
            <a:r>
              <a:rPr lang="es-CO" sz="2000" dirty="0">
                <a:latin typeface="Arial Narrow" panose="020B0606020202030204" pitchFamily="34" charset="0"/>
              </a:rPr>
              <a:t>Renovación De Vehículos</a:t>
            </a:r>
            <a:r>
              <a:rPr lang="es-MX" sz="2000" dirty="0">
                <a:latin typeface="Arial Narrow" panose="020B0606020202030204" pitchFamily="34" charset="0"/>
              </a:rPr>
              <a:t>, factor que conllevo al cumplimiento del 100% de la acción, no obstante se reseño la necesidad de incluir de nuevo dichas actividades en el plan operativo 2023, </a:t>
            </a:r>
            <a:endParaRPr lang="es-MX" sz="2000" b="0" u="none" strike="noStrike" dirty="0">
              <a:solidFill>
                <a:srgbClr val="000000"/>
              </a:solidFill>
              <a:effectLst/>
              <a:latin typeface="Arial Narrow" panose="020B0606020202030204" pitchFamily="34" charset="0"/>
            </a:endParaRPr>
          </a:p>
          <a:p>
            <a:pPr defTabSz="555452"/>
            <a:r>
              <a:rPr lang="es-MX" sz="1215" i="1" dirty="0">
                <a:solidFill>
                  <a:prstClr val="black"/>
                </a:solidFill>
                <a:latin typeface="Calibri" panose="020F0502020204030204"/>
              </a:rPr>
              <a:t>  </a:t>
            </a:r>
            <a:endParaRPr lang="es-CO" sz="1215" i="1" dirty="0">
              <a:solidFill>
                <a:prstClr val="black"/>
              </a:solidFill>
              <a:latin typeface="Calibri" panose="020F0502020204030204"/>
            </a:endParaRPr>
          </a:p>
        </p:txBody>
      </p:sp>
      <p:sp>
        <p:nvSpPr>
          <p:cNvPr id="5" name="Rectángulo 4" descr="cuadro decortativo de texto" title="cuadro decortativo de texto">
            <a:extLst>
              <a:ext uri="{FF2B5EF4-FFF2-40B4-BE49-F238E27FC236}">
                <a16:creationId xmlns:a16="http://schemas.microsoft.com/office/drawing/2014/main" id="{084566D6-4002-802D-9EDE-21FF2AFFB729}"/>
              </a:ext>
            </a:extLst>
          </p:cNvPr>
          <p:cNvSpPr/>
          <p:nvPr/>
        </p:nvSpPr>
        <p:spPr>
          <a:xfrm>
            <a:off x="768214" y="5891330"/>
            <a:ext cx="6629400" cy="3524250"/>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14" name="Imagen 13" descr="Persona en el agua">
            <a:extLst>
              <a:ext uri="{FF2B5EF4-FFF2-40B4-BE49-F238E27FC236}">
                <a16:creationId xmlns:a16="http://schemas.microsoft.com/office/drawing/2014/main" id="{9D0A97F1-07FB-EC29-6141-A5F8D9FC17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87595" y="1526134"/>
            <a:ext cx="4952206" cy="3712413"/>
          </a:xfrm>
          <a:prstGeom prst="rect">
            <a:avLst/>
          </a:prstGeom>
        </p:spPr>
      </p:pic>
      <p:sp>
        <p:nvSpPr>
          <p:cNvPr id="7" name="CuadroTexto 6">
            <a:extLst>
              <a:ext uri="{FF2B5EF4-FFF2-40B4-BE49-F238E27FC236}">
                <a16:creationId xmlns:a16="http://schemas.microsoft.com/office/drawing/2014/main" id="{B9416562-68B2-467B-AE29-1253E30B01CB}"/>
              </a:ext>
            </a:extLst>
          </p:cNvPr>
          <p:cNvSpPr txBox="1"/>
          <p:nvPr/>
        </p:nvSpPr>
        <p:spPr>
          <a:xfrm>
            <a:off x="1238250" y="6265828"/>
            <a:ext cx="5753100" cy="2246769"/>
          </a:xfrm>
          <a:prstGeom prst="rect">
            <a:avLst/>
          </a:prstGeom>
          <a:noFill/>
        </p:spPr>
        <p:txBody>
          <a:bodyPr wrap="square">
            <a:spAutoFit/>
          </a:bodyPr>
          <a:lstStyle/>
          <a:p>
            <a:pPr algn="just" fontAlgn="t"/>
            <a:r>
              <a:rPr lang="es-MX" sz="2000" u="none" strike="noStrike" dirty="0">
                <a:effectLst/>
                <a:latin typeface="Arial Narrow" panose="020B0606020202030204" pitchFamily="34" charset="0"/>
              </a:rPr>
              <a:t>Como se evidencia en los porcentaje de avance , la acción de Gestionar las vulnerabilidad de seguridad digital, fue una de las acciones con un nivel de ejecución mas bajo, esto debido a las dificultades para la adquisición de un Software de Vulnerabilidades, que permitiese el desarrollo de mas actividades de gestión asociadas a la acción definida en el Plan de Acción 2023 </a:t>
            </a:r>
            <a:endParaRPr lang="es-MX" sz="2000" b="0" i="0" u="none" strike="noStrike" dirty="0">
              <a:solidFill>
                <a:srgbClr val="000000"/>
              </a:solidFill>
              <a:effectLst/>
              <a:latin typeface="Arial Narrow" panose="020B0606020202030204" pitchFamily="34" charset="0"/>
            </a:endParaRPr>
          </a:p>
        </p:txBody>
      </p:sp>
      <p:sp>
        <p:nvSpPr>
          <p:cNvPr id="4" name="Rectángulo 3" descr="cuadro decortativo de texto" title="cuadro decortativo de texto">
            <a:extLst>
              <a:ext uri="{FF2B5EF4-FFF2-40B4-BE49-F238E27FC236}">
                <a16:creationId xmlns:a16="http://schemas.microsoft.com/office/drawing/2014/main" id="{7229BBE6-7040-C514-43F2-94BD44C435F1}"/>
              </a:ext>
            </a:extLst>
          </p:cNvPr>
          <p:cNvSpPr/>
          <p:nvPr/>
        </p:nvSpPr>
        <p:spPr>
          <a:xfrm>
            <a:off x="8151740" y="5443281"/>
            <a:ext cx="7069209" cy="4348419"/>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1" name="CuadroTexto 10">
            <a:extLst>
              <a:ext uri="{FF2B5EF4-FFF2-40B4-BE49-F238E27FC236}">
                <a16:creationId xmlns:a16="http://schemas.microsoft.com/office/drawing/2014/main" id="{46BC9426-781C-2BB8-7563-310581BAA0A5}"/>
              </a:ext>
            </a:extLst>
          </p:cNvPr>
          <p:cNvSpPr txBox="1"/>
          <p:nvPr/>
        </p:nvSpPr>
        <p:spPr>
          <a:xfrm>
            <a:off x="8480583" y="5769216"/>
            <a:ext cx="6411522" cy="3477875"/>
          </a:xfrm>
          <a:prstGeom prst="rect">
            <a:avLst/>
          </a:prstGeom>
          <a:noFill/>
        </p:spPr>
        <p:txBody>
          <a:bodyPr wrap="square">
            <a:spAutoFit/>
          </a:bodyPr>
          <a:lstStyle/>
          <a:p>
            <a:pPr algn="just"/>
            <a:r>
              <a:rPr lang="es-MX" sz="2000" dirty="0">
                <a:latin typeface="Arial Narrow" panose="020B0606020202030204" pitchFamily="34" charset="0"/>
              </a:rPr>
              <a:t>Frente a la acción denominada  “Implementar plan de sostenibilidad social, ambiental y de contribución regional” se evidenció un bajo nivel de ejecución, toda vez que durante el segundo trimestre del año, existió una modificación en la responsabilidad de la ejecución de la acción, no obstante el equipo de sostenibilidad reporto un avance del 59,2% de avance en relación a la matriz de trabajo 2021-2022 y un avance del 54% para la vigencia 2022, esta acción tuvo un aporte del 12,49% obtenido en la feria del conocimiento y la innovación en el eje de Gestión del conocimiento programa sostenibilidad  y la entrega de billeteras elaboradas con trajes de bomberos reutilizados </a:t>
            </a:r>
            <a:endParaRPr lang="es-CO" sz="2000" dirty="0">
              <a:latin typeface="Arial Narrow" panose="020B0606020202030204" pitchFamily="34" charset="0"/>
            </a:endParaRPr>
          </a:p>
        </p:txBody>
      </p:sp>
    </p:spTree>
    <p:extLst>
      <p:ext uri="{BB962C8B-B14F-4D97-AF65-F5344CB8AC3E}">
        <p14:creationId xmlns:p14="http://schemas.microsoft.com/office/powerpoint/2010/main" val="25193626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Grafica separatoria resultados de planes institucionales" title="Grafica separatoria resultados de planes institucionales ">
            <a:extLst>
              <a:ext uri="{FF2B5EF4-FFF2-40B4-BE49-F238E27FC236}">
                <a16:creationId xmlns:a16="http://schemas.microsoft.com/office/drawing/2014/main" id="{288F78F7-5689-4BDD-A0BC-2100118152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73" y="0"/>
            <a:ext cx="15546388" cy="8504244"/>
          </a:xfrm>
          <a:prstGeom prst="rect">
            <a:avLst/>
          </a:prstGeom>
        </p:spPr>
      </p:pic>
      <p:sp>
        <p:nvSpPr>
          <p:cNvPr id="5" name="Rectángulo 4" descr="Portada Planes Institucionales " title="Portada Planes Institucionales ">
            <a:extLst>
              <a:ext uri="{FF2B5EF4-FFF2-40B4-BE49-F238E27FC236}">
                <a16:creationId xmlns:a16="http://schemas.microsoft.com/office/drawing/2014/main" id="{25C13D98-F03C-E675-ABEA-C73A676CCC6F}"/>
              </a:ext>
            </a:extLst>
          </p:cNvPr>
          <p:cNvSpPr/>
          <p:nvPr/>
        </p:nvSpPr>
        <p:spPr>
          <a:xfrm>
            <a:off x="0" y="6178164"/>
            <a:ext cx="15546388" cy="3877866"/>
          </a:xfrm>
          <a:prstGeom prst="rect">
            <a:avLst/>
          </a:prstGeom>
          <a:gradFill>
            <a:gsLst>
              <a:gs pos="7000">
                <a:schemeClr val="bg1">
                  <a:alpha val="0"/>
                </a:schemeClr>
              </a:gs>
              <a:gs pos="28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462704" rtl="0" eaLnBrk="1" fontAlgn="auto" latinLnBrk="0" hangingPunct="1">
              <a:lnSpc>
                <a:spcPct val="100000"/>
              </a:lnSpc>
              <a:spcBef>
                <a:spcPts val="0"/>
              </a:spcBef>
              <a:spcAft>
                <a:spcPts val="0"/>
              </a:spcAft>
              <a:buClrTx/>
              <a:buSzTx/>
              <a:buFontTx/>
              <a:buNone/>
              <a:tabLst/>
              <a:defRPr/>
            </a:pPr>
            <a:endParaRPr kumimoji="0" lang="es-CO" sz="290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Título 7">
            <a:extLst>
              <a:ext uri="{FF2B5EF4-FFF2-40B4-BE49-F238E27FC236}">
                <a16:creationId xmlns:a16="http://schemas.microsoft.com/office/drawing/2014/main" id="{8EAA604D-73D5-5CA2-A5F3-C12CAF5BBD64}"/>
              </a:ext>
            </a:extLst>
          </p:cNvPr>
          <p:cNvSpPr>
            <a:spLocks noGrp="1"/>
          </p:cNvSpPr>
          <p:nvPr>
            <p:ph type="title" idx="4294967295"/>
          </p:nvPr>
        </p:nvSpPr>
        <p:spPr>
          <a:xfrm>
            <a:off x="657654" y="7537836"/>
            <a:ext cx="14306474" cy="163121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00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Impact" panose="020B0806030902050204" pitchFamily="34" charset="0"/>
                <a:ea typeface="+mn-ea"/>
                <a:cs typeface="+mn-cs"/>
              </a:rPr>
              <a:t>Planes Institucionales</a:t>
            </a:r>
            <a:endParaRPr kumimoji="0" lang="es-CO" sz="100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Impact" panose="020B0806030902050204" pitchFamily="34" charset="0"/>
              <a:ea typeface="+mn-ea"/>
              <a:cs typeface="+mn-cs"/>
            </a:endParaRPr>
          </a:p>
        </p:txBody>
      </p:sp>
      <p:pic>
        <p:nvPicPr>
          <p:cNvPr id="9" name="Gráfico 8" descr="Logo de bomberos " title="Logo de bomberos ">
            <a:extLst>
              <a:ext uri="{FF2B5EF4-FFF2-40B4-BE49-F238E27FC236}">
                <a16:creationId xmlns:a16="http://schemas.microsoft.com/office/drawing/2014/main" id="{9E8B92AE-3808-1D60-F5FD-C068F551FA5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721549" y="110725"/>
            <a:ext cx="7612485" cy="1814039"/>
          </a:xfrm>
          <a:prstGeom prst="rect">
            <a:avLst/>
          </a:prstGeom>
        </p:spPr>
      </p:pic>
    </p:spTree>
    <p:extLst>
      <p:ext uri="{BB962C8B-B14F-4D97-AF65-F5344CB8AC3E}">
        <p14:creationId xmlns:p14="http://schemas.microsoft.com/office/powerpoint/2010/main" val="339467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1E84F0D-5409-4DD6-96D9-868B79444425}"/>
              </a:ext>
              <a:ext uri="{C183D7F6-B498-43B3-948B-1728B52AA6E4}">
                <adec:decorative xmlns:adec="http://schemas.microsoft.com/office/drawing/2017/decorative" val="0"/>
              </a:ext>
            </a:extLst>
          </p:cNvPr>
          <p:cNvSpPr>
            <a:spLocks noGrp="1"/>
          </p:cNvSpPr>
          <p:nvPr>
            <p:ph type="title" idx="4294967295"/>
          </p:nvPr>
        </p:nvSpPr>
        <p:spPr>
          <a:xfrm>
            <a:off x="1799808" y="583966"/>
            <a:ext cx="12631049" cy="785310"/>
          </a:xfrm>
          <a:prstGeom prst="rect">
            <a:avLst/>
          </a:prstGeom>
          <a:noFill/>
          <a:ln>
            <a:noFill/>
            <a:prstDash/>
          </a:ln>
          <a:effectLst/>
        </p:spPr>
        <p:txBody>
          <a:bodyPr rot="0" spcFirstLastPara="0" vertOverflow="overflow" horzOverflow="overflow" vert="horz" wrap="square" lIns="111092" tIns="55546" rIns="111092" bIns="55546" numCol="1" spcCol="0" rtlCol="0" fromWordArt="0" anchor="t" anchorCtr="0" forceAA="0" compatLnSpc="1">
            <a:prstTxWarp prst="textNoShape">
              <a:avLst/>
            </a:prstTxWarp>
            <a:spAutoFit/>
          </a:bodyPr>
          <a:lstStyle/>
          <a:p>
            <a:pPr defTabSz="555452">
              <a:spcBef>
                <a:spcPts val="0"/>
              </a:spcBef>
              <a:defRPr/>
            </a:pPr>
            <a:r>
              <a:rPr lang="es-ES" sz="4374" b="1" dirty="0">
                <a:solidFill>
                  <a:srgbClr val="E21A00"/>
                </a:solidFill>
                <a:effectLst>
                  <a:outerShdw blurRad="38100" dist="38100" dir="2700000" algn="tl">
                    <a:srgbClr val="000000">
                      <a:alpha val="43137"/>
                    </a:srgbClr>
                  </a:outerShdw>
                </a:effectLst>
                <a:latin typeface="Impact" panose="020B0806030902050204" pitchFamily="34" charset="0"/>
                <a:ea typeface="+mn-ea"/>
                <a:cs typeface="+mn-cs"/>
              </a:rPr>
              <a:t>Introducción</a:t>
            </a:r>
            <a:r>
              <a:rPr lang="es-ES" sz="4374" dirty="0">
                <a:solidFill>
                  <a:srgbClr val="E21A00"/>
                </a:solidFill>
                <a:effectLst>
                  <a:outerShdw blurRad="38100" dist="38100" dir="2700000" algn="tl">
                    <a:srgbClr val="000000">
                      <a:alpha val="43137"/>
                    </a:srgbClr>
                  </a:outerShdw>
                </a:effectLst>
                <a:latin typeface="Impact" panose="020B0806030902050204" pitchFamily="34" charset="0"/>
                <a:ea typeface="+mn-ea"/>
                <a:cs typeface="+mn-cs"/>
              </a:rPr>
              <a:t> </a:t>
            </a:r>
            <a:endParaRPr lang="es-CO" sz="4374" dirty="0">
              <a:solidFill>
                <a:srgbClr val="E21A00"/>
              </a:solidFill>
              <a:effectLst>
                <a:outerShdw blurRad="38100" dist="38100" dir="2700000" algn="tl">
                  <a:srgbClr val="000000">
                    <a:alpha val="43137"/>
                  </a:srgbClr>
                </a:outerShdw>
              </a:effectLst>
              <a:latin typeface="Impact" panose="020B0806030902050204" pitchFamily="34" charset="0"/>
              <a:ea typeface="+mn-ea"/>
              <a:cs typeface="+mn-cs"/>
            </a:endParaRPr>
          </a:p>
        </p:txBody>
      </p:sp>
      <p:pic>
        <p:nvPicPr>
          <p:cNvPr id="6" name="Imagen 5" descr="Logo bomberos &#10;&#10;Logo bomberos &#10;&#10;Logo bomberos">
            <a:extLst>
              <a:ext uri="{FF2B5EF4-FFF2-40B4-BE49-F238E27FC236}">
                <a16:creationId xmlns:a16="http://schemas.microsoft.com/office/drawing/2014/main" id="{F2571408-61B6-2138-BED9-DA67706CBAE4}"/>
              </a:ext>
              <a:ext uri="{C183D7F6-B498-43B3-948B-1728B52AA6E4}">
                <adec:decorative xmlns:adec="http://schemas.microsoft.com/office/drawing/2017/decorative" val="0"/>
              </a:ext>
            </a:extLst>
          </p:cNvPr>
          <p:cNvPicPr>
            <a:picLocks noChangeAspect="1"/>
          </p:cNvPicPr>
          <p:nvPr/>
        </p:nvPicPr>
        <p:blipFill rotWithShape="1">
          <a:blip r:embed="rId2"/>
          <a:srcRect r="91881"/>
          <a:stretch/>
        </p:blipFill>
        <p:spPr>
          <a:xfrm>
            <a:off x="-12139" y="5326"/>
            <a:ext cx="499819" cy="10059988"/>
          </a:xfrm>
          <a:prstGeom prst="rect">
            <a:avLst/>
          </a:prstGeom>
        </p:spPr>
      </p:pic>
      <p:sp>
        <p:nvSpPr>
          <p:cNvPr id="3" name="CuadroTexto 2">
            <a:extLst>
              <a:ext uri="{FF2B5EF4-FFF2-40B4-BE49-F238E27FC236}">
                <a16:creationId xmlns:a16="http://schemas.microsoft.com/office/drawing/2014/main" id="{05449DBA-1283-4860-AEB2-F68C945970B8}"/>
              </a:ext>
              <a:ext uri="{C183D7F6-B498-43B3-948B-1728B52AA6E4}">
                <adec:decorative xmlns:adec="http://schemas.microsoft.com/office/drawing/2017/decorative" val="0"/>
              </a:ext>
            </a:extLst>
          </p:cNvPr>
          <p:cNvSpPr txBox="1"/>
          <p:nvPr/>
        </p:nvSpPr>
        <p:spPr>
          <a:xfrm>
            <a:off x="7095227" y="2673828"/>
            <a:ext cx="7489064" cy="6150530"/>
          </a:xfrm>
          <a:prstGeom prst="rect">
            <a:avLst/>
          </a:prstGeom>
          <a:noFill/>
        </p:spPr>
        <p:txBody>
          <a:bodyPr wrap="square" rtlCol="0">
            <a:spAutoFit/>
          </a:bodyPr>
          <a:lstStyle/>
          <a:p>
            <a:pPr algn="just"/>
            <a:r>
              <a:rPr lang="es-MX" sz="2187" dirty="0">
                <a:latin typeface="Arial Narrow" panose="020B0606020202030204" pitchFamily="34" charset="0"/>
              </a:rPr>
              <a:t>El presente informe se define como un instrumento de gestión administrativa, que pretende establecer los avances en la ejecución del Plan estratégico Institucional 2020-2024ª través de los proyectos estratégicos, así como de la ejecución de las acciones definidas en el Plan de Acción 2022, y las actividades programadas en los diferentes planes institucionales, señalados en el Decreto 612 de 2018 “Por el cual se fijan directrices para la integración de los planes institucionales y estratégicos al Plan de Acción por parte de las entidades del Estado.”</a:t>
            </a:r>
          </a:p>
          <a:p>
            <a:pPr algn="just"/>
            <a:endParaRPr lang="es-MX" sz="2187" dirty="0">
              <a:latin typeface="Arial Narrow" panose="020B0606020202030204" pitchFamily="34" charset="0"/>
            </a:endParaRPr>
          </a:p>
          <a:p>
            <a:pPr algn="just"/>
            <a:r>
              <a:rPr lang="es-MX" sz="2187" dirty="0">
                <a:latin typeface="Arial Narrow" panose="020B0606020202030204" pitchFamily="34" charset="0"/>
              </a:rPr>
              <a:t>A su vez, se presentan en este documento los avances en la ejecución de las actividades realizadas en el marco de la implementación del Modelo Integrado de Planeación y Gestión, para finalmente exponer los avances en la ejecución presupuestal asociada a las metas plan y los proyectos de inversión </a:t>
            </a:r>
          </a:p>
          <a:p>
            <a:pPr algn="just"/>
            <a:endParaRPr lang="es-MX" sz="2187" dirty="0">
              <a:latin typeface="Arial Narrow" panose="020B0606020202030204" pitchFamily="34" charset="0"/>
            </a:endParaRPr>
          </a:p>
          <a:p>
            <a:pPr algn="just"/>
            <a:r>
              <a:rPr lang="es-MX" sz="2187" dirty="0">
                <a:latin typeface="Arial Narrow" panose="020B0606020202030204" pitchFamily="34" charset="0"/>
              </a:rPr>
              <a:t>Cabe mencionar que este es el cuarto informe trimestral a la gestión institucional, el cual hace parte de los cuatros informes de seguimiento los cuales se realizan con la periodicidad mencionada.  </a:t>
            </a:r>
            <a:endParaRPr lang="es-CO" sz="2187" dirty="0">
              <a:latin typeface="Arial Narrow" panose="020B0606020202030204" pitchFamily="34" charset="0"/>
            </a:endParaRPr>
          </a:p>
        </p:txBody>
      </p:sp>
      <p:pic>
        <p:nvPicPr>
          <p:cNvPr id="5" name="Imagen 4" descr="Logo bomberos &#10;&#10;Logo bomberos &#10;&#10;Logo bomberos">
            <a:extLst>
              <a:ext uri="{C183D7F6-B498-43B3-948B-1728B52AA6E4}">
                <adec:decorative xmlns:adec="http://schemas.microsoft.com/office/drawing/2017/decorative" val="0"/>
              </a:ext>
            </a:extLst>
          </p:cNvPr>
          <p:cNvPicPr>
            <a:picLocks noChangeAspect="1"/>
          </p:cNvPicPr>
          <p:nvPr/>
        </p:nvPicPr>
        <p:blipFill rotWithShape="1">
          <a:blip r:embed="rId2"/>
          <a:srcRect l="7922" t="90287" b="1520"/>
          <a:stretch/>
        </p:blipFill>
        <p:spPr>
          <a:xfrm>
            <a:off x="568960" y="9103723"/>
            <a:ext cx="5668420" cy="824184"/>
          </a:xfrm>
          <a:prstGeom prst="rect">
            <a:avLst/>
          </a:prstGeom>
        </p:spPr>
      </p:pic>
      <p:pic>
        <p:nvPicPr>
          <p:cNvPr id="7" name="Modelo 3D 3" descr="Imagen decorativa" title="Imagen decorativa">
            <a:extLst>
              <a:ext uri="{FF2B5EF4-FFF2-40B4-BE49-F238E27FC236}">
                <a16:creationId xmlns:a16="http://schemas.microsoft.com/office/drawing/2014/main" id="{C7D1D963-D63E-2C76-0800-0A01808B708B}"/>
              </a:ext>
              <a:ext uri="{C183D7F6-B498-43B3-948B-1728B52AA6E4}">
                <adec:decorative xmlns:adec="http://schemas.microsoft.com/office/drawing/2017/decorative" val="1"/>
              </a:ext>
            </a:extLst>
          </p:cNvPr>
          <p:cNvPicPr/>
          <p:nvPr/>
        </p:nvPicPr>
        <p:blipFill>
          <a:blip r:embed="rId3"/>
          <a:stretch>
            <a:fillRect/>
          </a:stretch>
        </p:blipFill>
        <p:spPr>
          <a:xfrm>
            <a:off x="1115531" y="976585"/>
            <a:ext cx="5516383" cy="5638630"/>
          </a:xfrm>
          <a:prstGeom prst="rect">
            <a:avLst/>
          </a:prstGeom>
        </p:spPr>
      </p:pic>
    </p:spTree>
    <p:extLst>
      <p:ext uri="{BB962C8B-B14F-4D97-AF65-F5344CB8AC3E}">
        <p14:creationId xmlns:p14="http://schemas.microsoft.com/office/powerpoint/2010/main" val="34018540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AA20C9BE-0082-C517-FE8E-769ACAA0464B}"/>
              </a:ext>
            </a:extLst>
          </p:cNvPr>
          <p:cNvSpPr txBox="1">
            <a:spLocks/>
          </p:cNvSpPr>
          <p:nvPr/>
        </p:nvSpPr>
        <p:spPr>
          <a:xfrm>
            <a:off x="5001136" y="721236"/>
            <a:ext cx="12609499" cy="785310"/>
          </a:xfrm>
          <a:prstGeom prst="rect">
            <a:avLst/>
          </a:prstGeom>
          <a:noFill/>
          <a:ln>
            <a:noFill/>
            <a:prstDash/>
          </a:ln>
          <a:effectLst/>
        </p:spPr>
        <p:txBody>
          <a:bodyPr rot="0" spcFirstLastPara="0" vertOverflow="overflow" horzOverflow="overflow" vert="horz" wrap="square" lIns="111092" tIns="55546" rIns="111092" bIns="55546" numCol="1" spcCol="0" rtlCol="0" fromWordArt="0" anchor="t" anchorCtr="0" forceAA="0" compatLnSpc="1">
            <a:prstTxWarp prst="textNoShape">
              <a:avLst/>
            </a:prstTxWarp>
            <a:spAutoFit/>
          </a:bodyPr>
          <a:lstStyle>
            <a:lvl1pPr algn="l" defTabSz="1341307" rtl="0" eaLnBrk="1" latinLnBrk="0" hangingPunct="1">
              <a:lnSpc>
                <a:spcPct val="90000"/>
              </a:lnSpc>
              <a:spcBef>
                <a:spcPct val="0"/>
              </a:spcBef>
              <a:buNone/>
              <a:defRPr sz="6455" kern="1200">
                <a:solidFill>
                  <a:schemeClr val="tx1"/>
                </a:solidFill>
                <a:latin typeface="+mj-lt"/>
                <a:ea typeface="+mj-ea"/>
                <a:cs typeface="+mj-cs"/>
              </a:defRPr>
            </a:lvl1pPr>
          </a:lstStyle>
          <a:p>
            <a:pPr algn="ctr" defTabSz="555452">
              <a:lnSpc>
                <a:spcPct val="100000"/>
              </a:lnSpc>
              <a:spcBef>
                <a:spcPts val="0"/>
              </a:spcBef>
              <a:defRPr/>
            </a:pPr>
            <a:r>
              <a:rPr lang="es-ES" sz="4374" b="1" dirty="0">
                <a:solidFill>
                  <a:srgbClr val="C00000"/>
                </a:solidFill>
                <a:effectLst>
                  <a:outerShdw blurRad="38100" dist="38100" dir="2700000" algn="tl">
                    <a:srgbClr val="000000">
                      <a:alpha val="43137"/>
                    </a:srgbClr>
                  </a:outerShdw>
                </a:effectLst>
                <a:latin typeface="Impact" panose="020B0806030902050204" pitchFamily="34" charset="0"/>
                <a:ea typeface="+mn-ea"/>
                <a:cs typeface="+mn-cs"/>
              </a:rPr>
              <a:t>Planes Institucionales - FOGEDI  </a:t>
            </a:r>
            <a:endParaRPr lang="es-CO" sz="4374" b="1" dirty="0">
              <a:solidFill>
                <a:srgbClr val="C00000"/>
              </a:solidFill>
              <a:effectLst>
                <a:outerShdw blurRad="38100" dist="38100" dir="2700000" algn="tl">
                  <a:srgbClr val="000000">
                    <a:alpha val="43137"/>
                  </a:srgbClr>
                </a:outerShdw>
              </a:effectLst>
              <a:latin typeface="Impact" panose="020B0806030902050204" pitchFamily="34" charset="0"/>
              <a:ea typeface="+mn-ea"/>
              <a:cs typeface="+mn-cs"/>
            </a:endParaRPr>
          </a:p>
        </p:txBody>
      </p:sp>
      <p:sp>
        <p:nvSpPr>
          <p:cNvPr id="12" name="Título 11">
            <a:extLst>
              <a:ext uri="{FF2B5EF4-FFF2-40B4-BE49-F238E27FC236}">
                <a16:creationId xmlns:a16="http://schemas.microsoft.com/office/drawing/2014/main" id="{60F01E6F-C070-8A90-738D-AE7F5B9F0ACA}"/>
              </a:ext>
              <a:ext uri="{C183D7F6-B498-43B3-948B-1728B52AA6E4}">
                <adec:decorative xmlns:adec="http://schemas.microsoft.com/office/drawing/2017/decorative" val="0"/>
              </a:ext>
            </a:extLst>
          </p:cNvPr>
          <p:cNvSpPr>
            <a:spLocks noGrp="1"/>
          </p:cNvSpPr>
          <p:nvPr>
            <p:ph type="title" idx="4294967295"/>
          </p:nvPr>
        </p:nvSpPr>
        <p:spPr>
          <a:xfrm>
            <a:off x="9411882" y="56391"/>
            <a:ext cx="4679358" cy="830997"/>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1462704" rtl="0" eaLnBrk="1" fontAlgn="auto" latinLnBrk="0" hangingPunct="1">
              <a:lnSpc>
                <a:spcPct val="100000"/>
              </a:lnSpc>
              <a:spcBef>
                <a:spcPts val="0"/>
              </a:spcBef>
              <a:spcAft>
                <a:spcPts val="0"/>
              </a:spcAft>
              <a:buClrTx/>
              <a:buSzTx/>
              <a:buFontTx/>
              <a:buNone/>
              <a:tabLst/>
              <a:defRPr/>
            </a:pPr>
            <a:r>
              <a:rPr kumimoji="0" lang="es-MX" sz="4800" b="0" i="0" u="none" strike="noStrike" kern="1200" cap="none" spc="0" normalizeH="0" baseline="0" noProof="0" dirty="0">
                <a:ln>
                  <a:noFill/>
                </a:ln>
                <a:solidFill>
                  <a:prstClr val="white">
                    <a:lumMod val="50000"/>
                  </a:prstClr>
                </a:solidFill>
                <a:effectLst/>
                <a:uLnTx/>
                <a:uFillTx/>
                <a:latin typeface="Calibri"/>
                <a:ea typeface="+mn-ea"/>
                <a:cs typeface="+mn-cs"/>
              </a:rPr>
              <a:t>Gráfica Avances    </a:t>
            </a:r>
            <a:endParaRPr kumimoji="0" lang="es-MX" sz="4500" b="0" i="0" u="none" strike="noStrike" kern="1200" cap="none" spc="0" normalizeH="0" baseline="0" noProof="0" dirty="0">
              <a:ln>
                <a:noFill/>
              </a:ln>
              <a:solidFill>
                <a:prstClr val="white">
                  <a:lumMod val="50000"/>
                </a:prstClr>
              </a:solidFill>
              <a:effectLst/>
              <a:uLnTx/>
              <a:uFillTx/>
              <a:latin typeface="Calibri"/>
              <a:ea typeface="+mn-ea"/>
              <a:cs typeface="+mn-cs"/>
            </a:endParaRPr>
          </a:p>
        </p:txBody>
      </p:sp>
      <p:pic>
        <p:nvPicPr>
          <p:cNvPr id="4" name="Imagen 3" descr="avance de planes institucionales" title="avance de planes institucionales"/>
          <p:cNvPicPr>
            <a:picLocks noChangeAspect="1"/>
          </p:cNvPicPr>
          <p:nvPr/>
        </p:nvPicPr>
        <p:blipFill>
          <a:blip r:embed="rId2"/>
          <a:stretch>
            <a:fillRect/>
          </a:stretch>
        </p:blipFill>
        <p:spPr>
          <a:xfrm>
            <a:off x="19488" y="2004294"/>
            <a:ext cx="15089786" cy="6682505"/>
          </a:xfrm>
          <a:prstGeom prst="rect">
            <a:avLst/>
          </a:prstGeom>
        </p:spPr>
      </p:pic>
      <p:grpSp>
        <p:nvGrpSpPr>
          <p:cNvPr id="2" name="Grupo 1" descr="Grafica de avance en los planes institucionales">
            <a:extLst>
              <a:ext uri="{FF2B5EF4-FFF2-40B4-BE49-F238E27FC236}">
                <a16:creationId xmlns:a16="http://schemas.microsoft.com/office/drawing/2014/main" id="{1E39CDFC-7EA1-0F43-EEA1-6BAC048AB81C}"/>
              </a:ext>
            </a:extLst>
          </p:cNvPr>
          <p:cNvGrpSpPr/>
          <p:nvPr/>
        </p:nvGrpSpPr>
        <p:grpSpPr>
          <a:xfrm>
            <a:off x="630275" y="1494324"/>
            <a:ext cx="14038404" cy="7365927"/>
            <a:chOff x="635017" y="2881971"/>
            <a:chExt cx="14383299" cy="7365927"/>
          </a:xfrm>
        </p:grpSpPr>
        <p:sp>
          <p:nvSpPr>
            <p:cNvPr id="19" name="Rectángulo 18">
              <a:extLst>
                <a:ext uri="{FF2B5EF4-FFF2-40B4-BE49-F238E27FC236}">
                  <a16:creationId xmlns:a16="http://schemas.microsoft.com/office/drawing/2014/main" id="{50238014-76C1-7325-56D3-F68CF5B6FA9B}"/>
                </a:ext>
              </a:extLst>
            </p:cNvPr>
            <p:cNvSpPr/>
            <p:nvPr/>
          </p:nvSpPr>
          <p:spPr>
            <a:xfrm>
              <a:off x="1014503" y="2881971"/>
              <a:ext cx="2979616" cy="276999"/>
            </a:xfrm>
            <a:prstGeom prst="rect">
              <a:avLst/>
            </a:prstGeom>
          </p:spPr>
          <p:txBody>
            <a:bodyPr wrap="none">
              <a:spAutoFit/>
            </a:bodyPr>
            <a:lstStyle/>
            <a:p>
              <a:r>
                <a:rPr lang="es-CO" sz="1200" i="1" dirty="0">
                  <a:latin typeface="Arial Narrow" panose="020B0606020202030204" pitchFamily="34" charset="0"/>
                </a:rPr>
                <a:t>Gráfica 4. % de avance Planes Institucionales *  </a:t>
              </a:r>
            </a:p>
          </p:txBody>
        </p:sp>
        <p:cxnSp>
          <p:nvCxnSpPr>
            <p:cNvPr id="9" name="Conector recto 8" descr="Línea de referencia avance 25% primer trimestre">
              <a:extLst>
                <a:ext uri="{FF2B5EF4-FFF2-40B4-BE49-F238E27FC236}">
                  <a16:creationId xmlns:a16="http://schemas.microsoft.com/office/drawing/2014/main" id="{BE9982CC-5996-5629-EF12-2093A6BC95CF}"/>
                </a:ext>
              </a:extLst>
            </p:cNvPr>
            <p:cNvCxnSpPr>
              <a:cxnSpLocks/>
            </p:cNvCxnSpPr>
            <p:nvPr/>
          </p:nvCxnSpPr>
          <p:spPr>
            <a:xfrm>
              <a:off x="816251" y="6103267"/>
              <a:ext cx="13818896" cy="0"/>
            </a:xfrm>
            <a:prstGeom prst="line">
              <a:avLst/>
            </a:prstGeom>
            <a:ln w="57150">
              <a:solidFill>
                <a:srgbClr val="E21A00"/>
              </a:solidFill>
              <a:prstDash val="sysDot"/>
            </a:ln>
          </p:spPr>
          <p:style>
            <a:lnRef idx="1">
              <a:schemeClr val="accent1"/>
            </a:lnRef>
            <a:fillRef idx="0">
              <a:schemeClr val="accent1"/>
            </a:fillRef>
            <a:effectRef idx="0">
              <a:schemeClr val="accent1"/>
            </a:effectRef>
            <a:fontRef idx="minor">
              <a:schemeClr val="tx1"/>
            </a:fontRef>
          </p:style>
        </p:cxnSp>
        <p:cxnSp>
          <p:nvCxnSpPr>
            <p:cNvPr id="15" name="Conector recto 14" descr="Línea de referencia avance 50% segundo  trimestre">
              <a:extLst>
                <a:ext uri="{FF2B5EF4-FFF2-40B4-BE49-F238E27FC236}">
                  <a16:creationId xmlns:a16="http://schemas.microsoft.com/office/drawing/2014/main" id="{E31F3C2C-9BAF-724F-587F-F1C4F2524241}"/>
                </a:ext>
              </a:extLst>
            </p:cNvPr>
            <p:cNvCxnSpPr>
              <a:cxnSpLocks/>
            </p:cNvCxnSpPr>
            <p:nvPr/>
          </p:nvCxnSpPr>
          <p:spPr>
            <a:xfrm>
              <a:off x="816252" y="4938005"/>
              <a:ext cx="13818896" cy="0"/>
            </a:xfrm>
            <a:prstGeom prst="line">
              <a:avLst/>
            </a:prstGeom>
            <a:ln w="57150">
              <a:solidFill>
                <a:srgbClr val="E21A00"/>
              </a:solidFill>
              <a:prstDash val="sysDot"/>
            </a:ln>
          </p:spPr>
          <p:style>
            <a:lnRef idx="1">
              <a:schemeClr val="accent1"/>
            </a:lnRef>
            <a:fillRef idx="0">
              <a:schemeClr val="accent1"/>
            </a:fillRef>
            <a:effectRef idx="0">
              <a:schemeClr val="accent1"/>
            </a:effectRef>
            <a:fontRef idx="minor">
              <a:schemeClr val="tx1"/>
            </a:fontRef>
          </p:style>
        </p:cxnSp>
        <p:cxnSp>
          <p:nvCxnSpPr>
            <p:cNvPr id="18" name="Conector recto de flecha 17" descr="Nivel de diferencia entre el avance de un plan y la referencia del 1 trimestre ">
              <a:extLst>
                <a:ext uri="{FF2B5EF4-FFF2-40B4-BE49-F238E27FC236}">
                  <a16:creationId xmlns:a16="http://schemas.microsoft.com/office/drawing/2014/main" id="{331BA2A1-3944-5967-2978-FA7C9CA7BE93}"/>
                </a:ext>
              </a:extLst>
            </p:cNvPr>
            <p:cNvCxnSpPr>
              <a:cxnSpLocks/>
            </p:cNvCxnSpPr>
            <p:nvPr/>
          </p:nvCxnSpPr>
          <p:spPr>
            <a:xfrm>
              <a:off x="15018316" y="3500268"/>
              <a:ext cx="0" cy="2875473"/>
            </a:xfrm>
            <a:prstGeom prst="straightConnector1">
              <a:avLst/>
            </a:prstGeom>
            <a:ln w="38100">
              <a:solidFill>
                <a:srgbClr val="E21A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1" name="CuadroTexto 20">
              <a:extLst>
                <a:ext uri="{FF2B5EF4-FFF2-40B4-BE49-F238E27FC236}">
                  <a16:creationId xmlns:a16="http://schemas.microsoft.com/office/drawing/2014/main" id="{32BB1242-2534-4A91-5324-1D0E1576A5F5}"/>
                </a:ext>
              </a:extLst>
            </p:cNvPr>
            <p:cNvSpPr txBox="1"/>
            <p:nvPr/>
          </p:nvSpPr>
          <p:spPr>
            <a:xfrm>
              <a:off x="635017" y="9970899"/>
              <a:ext cx="7104463" cy="276999"/>
            </a:xfrm>
            <a:prstGeom prst="rect">
              <a:avLst/>
            </a:prstGeom>
            <a:noFill/>
          </p:spPr>
          <p:txBody>
            <a:bodyPr wrap="square" rtlCol="0">
              <a:spAutoFit/>
            </a:bodyPr>
            <a:lstStyle/>
            <a:p>
              <a:r>
                <a:rPr lang="es-ES" sz="1200" i="1" dirty="0"/>
                <a:t>Fuente: Oficina Asesora de Planeación – U.A.E Cuerpo Oficial de Bomberos de Bogotá </a:t>
              </a:r>
              <a:endParaRPr lang="es-CO" sz="1200" i="1" dirty="0"/>
            </a:p>
          </p:txBody>
        </p:sp>
      </p:grpSp>
      <p:cxnSp>
        <p:nvCxnSpPr>
          <p:cNvPr id="3" name="Conector recto 2" descr="Línea de referencia avance 50% segundo  trimestre">
            <a:extLst>
              <a:ext uri="{FF2B5EF4-FFF2-40B4-BE49-F238E27FC236}">
                <a16:creationId xmlns:a16="http://schemas.microsoft.com/office/drawing/2014/main" id="{665A0A1A-DC62-E763-0EDC-98C064BFA0D8}"/>
              </a:ext>
            </a:extLst>
          </p:cNvPr>
          <p:cNvCxnSpPr>
            <a:cxnSpLocks/>
          </p:cNvCxnSpPr>
          <p:nvPr/>
        </p:nvCxnSpPr>
        <p:spPr>
          <a:xfrm>
            <a:off x="833827" y="5956087"/>
            <a:ext cx="13834852" cy="0"/>
          </a:xfrm>
          <a:prstGeom prst="line">
            <a:avLst/>
          </a:prstGeom>
          <a:ln w="57150">
            <a:solidFill>
              <a:srgbClr val="E21A00"/>
            </a:solidFill>
            <a:prstDash val="sysDot"/>
          </a:ln>
        </p:spPr>
        <p:style>
          <a:lnRef idx="1">
            <a:schemeClr val="accent1"/>
          </a:lnRef>
          <a:fillRef idx="0">
            <a:schemeClr val="accent1"/>
          </a:fillRef>
          <a:effectRef idx="0">
            <a:schemeClr val="accent1"/>
          </a:effectRef>
          <a:fontRef idx="minor">
            <a:schemeClr val="tx1"/>
          </a:fontRef>
        </p:style>
      </p:cxnSp>
      <p:sp>
        <p:nvSpPr>
          <p:cNvPr id="26" name="CuadroTexto 25">
            <a:extLst>
              <a:ext uri="{FF2B5EF4-FFF2-40B4-BE49-F238E27FC236}">
                <a16:creationId xmlns:a16="http://schemas.microsoft.com/office/drawing/2014/main" id="{00770425-E421-8B54-190E-02D2DD3F8352}"/>
              </a:ext>
            </a:extLst>
          </p:cNvPr>
          <p:cNvSpPr txBox="1"/>
          <p:nvPr/>
        </p:nvSpPr>
        <p:spPr>
          <a:xfrm>
            <a:off x="628650" y="9239250"/>
            <a:ext cx="10401300" cy="461665"/>
          </a:xfrm>
          <a:prstGeom prst="rect">
            <a:avLst/>
          </a:prstGeom>
          <a:noFill/>
        </p:spPr>
        <p:txBody>
          <a:bodyPr wrap="square" rtlCol="0">
            <a:spAutoFit/>
          </a:bodyPr>
          <a:lstStyle/>
          <a:p>
            <a:r>
              <a:rPr lang="es-MX" sz="1200" dirty="0">
                <a:latin typeface="Arial Narrow" panose="020B0606020202030204" pitchFamily="34" charset="0"/>
              </a:rPr>
              <a:t>La numeración de los planes corresponde a una estandarización interna, razón por la cual pueden no evidenciarse algunos consecutivos, debido a que , planes como el estandarizado con el numero 11 plan de tratamiento de riesgos son metodológicos, mientras que otros como los planes de mejoramiento son medidos por la Oficina de Control Interno</a:t>
            </a:r>
            <a:endParaRPr lang="es-CO" sz="1200" dirty="0">
              <a:latin typeface="Arial Narrow" panose="020B0606020202030204" pitchFamily="34" charset="0"/>
            </a:endParaRPr>
          </a:p>
        </p:txBody>
      </p:sp>
    </p:spTree>
    <p:extLst>
      <p:ext uri="{BB962C8B-B14F-4D97-AF65-F5344CB8AC3E}">
        <p14:creationId xmlns:p14="http://schemas.microsoft.com/office/powerpoint/2010/main" val="28698466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75" name="Título 74">
            <a:extLst>
              <a:ext uri="{FF2B5EF4-FFF2-40B4-BE49-F238E27FC236}">
                <a16:creationId xmlns:a16="http://schemas.microsoft.com/office/drawing/2014/main" id="{EB61829A-3433-9313-815E-FF006B051E27}"/>
              </a:ext>
            </a:extLst>
          </p:cNvPr>
          <p:cNvSpPr>
            <a:spLocks noGrp="1"/>
          </p:cNvSpPr>
          <p:nvPr>
            <p:ph type="title" idx="4294967295"/>
          </p:nvPr>
        </p:nvSpPr>
        <p:spPr>
          <a:xfrm>
            <a:off x="8455252" y="252772"/>
            <a:ext cx="5032147" cy="830997"/>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1462704" rtl="0" eaLnBrk="1" fontAlgn="auto" latinLnBrk="0" hangingPunct="1">
              <a:lnSpc>
                <a:spcPct val="100000"/>
              </a:lnSpc>
              <a:spcBef>
                <a:spcPts val="0"/>
              </a:spcBef>
              <a:spcAft>
                <a:spcPts val="0"/>
              </a:spcAft>
              <a:buClrTx/>
              <a:buSzTx/>
              <a:buFontTx/>
              <a:buNone/>
              <a:tabLst/>
              <a:defRPr/>
            </a:pPr>
            <a:r>
              <a:rPr lang="es-MX" sz="4800" b="1" dirty="0">
                <a:solidFill>
                  <a:prstClr val="white">
                    <a:lumMod val="50000"/>
                  </a:prstClr>
                </a:solidFill>
                <a:ea typeface="+mn-ea"/>
                <a:cs typeface="+mn-cs"/>
              </a:rPr>
              <a:t>Avance de Planes </a:t>
            </a:r>
            <a:r>
              <a:rPr kumimoji="0" lang="es-MX" sz="4800" b="1" i="0" u="none" strike="noStrike" kern="1200" cap="none" spc="0" normalizeH="0" baseline="0" noProof="0" dirty="0">
                <a:ln>
                  <a:noFill/>
                </a:ln>
                <a:solidFill>
                  <a:prstClr val="white">
                    <a:lumMod val="50000"/>
                  </a:prstClr>
                </a:solidFill>
                <a:effectLst/>
                <a:uLnTx/>
                <a:uFillTx/>
                <a:latin typeface="Calibri"/>
                <a:ea typeface="+mn-ea"/>
                <a:cs typeface="+mn-cs"/>
              </a:rPr>
              <a:t>  </a:t>
            </a:r>
            <a:endParaRPr kumimoji="0" lang="es-MX" sz="4500" b="1" i="0" u="none" strike="noStrike" kern="1200" cap="none" spc="0" normalizeH="0" baseline="0" noProof="0" dirty="0">
              <a:ln>
                <a:noFill/>
              </a:ln>
              <a:solidFill>
                <a:prstClr val="white">
                  <a:lumMod val="50000"/>
                </a:prstClr>
              </a:solidFill>
              <a:effectLst/>
              <a:uLnTx/>
              <a:uFillTx/>
              <a:latin typeface="Calibri"/>
              <a:ea typeface="+mn-ea"/>
              <a:cs typeface="+mn-cs"/>
            </a:endParaRPr>
          </a:p>
        </p:txBody>
      </p:sp>
      <p:sp>
        <p:nvSpPr>
          <p:cNvPr id="2" name="Rectángulo 1" descr="cuadro de texto decorativo" title="cuadro de texto decorativo">
            <a:extLst>
              <a:ext uri="{FF2B5EF4-FFF2-40B4-BE49-F238E27FC236}">
                <a16:creationId xmlns:a16="http://schemas.microsoft.com/office/drawing/2014/main" id="{28C3058F-A020-5F56-DB5C-E5BB27E203B1}"/>
              </a:ext>
            </a:extLst>
          </p:cNvPr>
          <p:cNvSpPr/>
          <p:nvPr/>
        </p:nvSpPr>
        <p:spPr>
          <a:xfrm>
            <a:off x="378042" y="1885949"/>
            <a:ext cx="9413658" cy="6574478"/>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4" name="CuadroTexto 3">
            <a:extLst>
              <a:ext uri="{FF2B5EF4-FFF2-40B4-BE49-F238E27FC236}">
                <a16:creationId xmlns:a16="http://schemas.microsoft.com/office/drawing/2014/main" id="{58571A1C-A9DA-D548-CEC6-30960FC9AC14}"/>
              </a:ext>
            </a:extLst>
          </p:cNvPr>
          <p:cNvSpPr txBox="1"/>
          <p:nvPr/>
        </p:nvSpPr>
        <p:spPr>
          <a:xfrm>
            <a:off x="420689" y="2086536"/>
            <a:ext cx="9189700" cy="6524863"/>
          </a:xfrm>
          <a:prstGeom prst="rect">
            <a:avLst/>
          </a:prstGeom>
          <a:noFill/>
        </p:spPr>
        <p:txBody>
          <a:bodyPr wrap="square">
            <a:spAutoFit/>
          </a:bodyPr>
          <a:lstStyle/>
          <a:p>
            <a:pPr algn="just"/>
            <a:r>
              <a:rPr lang="es-MX" sz="2000" dirty="0">
                <a:latin typeface="Arial Narrow" panose="020B0606020202030204" pitchFamily="34" charset="0"/>
              </a:rPr>
              <a:t>Una vez culminada la vigencia 2023 los avances en la ejecución del PETI fueron los siguientes:</a:t>
            </a:r>
          </a:p>
          <a:p>
            <a:pPr algn="just"/>
            <a:endParaRPr lang="es-MX" sz="2000" dirty="0">
              <a:latin typeface="Arial Narrow" panose="020B0606020202030204" pitchFamily="34" charset="0"/>
            </a:endParaRPr>
          </a:p>
          <a:p>
            <a:pPr marL="285750" indent="-285750" algn="just">
              <a:buFont typeface="Wingdings" panose="05000000000000000000" pitchFamily="2" charset="2"/>
              <a:buChar char="Ø"/>
            </a:pPr>
            <a:r>
              <a:rPr lang="es-MX" sz="2000" dirty="0">
                <a:latin typeface="Arial Narrow" panose="020B0606020202030204" pitchFamily="34" charset="0"/>
              </a:rPr>
              <a:t>Se adopto el IPv6 en la entidad, (incluyendo la estandarización del cableado estructurado y la implementación de sistemas de seguridad electrónica)</a:t>
            </a:r>
          </a:p>
          <a:p>
            <a:pPr marL="285750" indent="-285750" algn="just">
              <a:buFont typeface="Wingdings" panose="05000000000000000000" pitchFamily="2" charset="2"/>
              <a:buChar char="Ø"/>
            </a:pPr>
            <a:r>
              <a:rPr lang="es-MX" sz="2000" dirty="0">
                <a:latin typeface="Arial Narrow" panose="020B0606020202030204" pitchFamily="34" charset="0"/>
              </a:rPr>
              <a:t>Consolidación  y actualización de inventario de activos de seguridad y privacidad de la información de la entidad clasificado de acuerdo con los criterios de disponibilidad, integridad y confidencialidad </a:t>
            </a:r>
          </a:p>
          <a:p>
            <a:pPr marL="285750" indent="-285750" algn="just">
              <a:buFont typeface="Wingdings" panose="05000000000000000000" pitchFamily="2" charset="2"/>
              <a:buChar char="Ø"/>
            </a:pPr>
            <a:r>
              <a:rPr lang="es-MX" sz="2000" dirty="0">
                <a:latin typeface="Arial Narrow" panose="020B0606020202030204" pitchFamily="34" charset="0"/>
              </a:rPr>
              <a:t>Desarrollo de iniciativas o proyectos basados en el uso de tecnologías emergentes (Inteligencia artificial, Internet de las cosas, Blockchain, Big Data, Robótica, drones, entre otros)	</a:t>
            </a:r>
          </a:p>
          <a:p>
            <a:pPr marL="285750" indent="-285750" algn="just">
              <a:buFont typeface="Wingdings" panose="05000000000000000000" pitchFamily="2" charset="2"/>
              <a:buChar char="Ø"/>
            </a:pPr>
            <a:r>
              <a:rPr lang="es-MX" sz="2000" dirty="0">
                <a:latin typeface="Arial Narrow" panose="020B0606020202030204" pitchFamily="34" charset="0"/>
              </a:rPr>
              <a:t>Desarrollo de programas de capacitación y actividades para el conocimiento y apropiación  de capacidades tecnologías</a:t>
            </a:r>
          </a:p>
          <a:p>
            <a:pPr marL="285750" indent="-285750" algn="just">
              <a:buFont typeface="Wingdings" panose="05000000000000000000" pitchFamily="2" charset="2"/>
              <a:buChar char="Ø"/>
            </a:pPr>
            <a:r>
              <a:rPr lang="es-MX" sz="2000" dirty="0">
                <a:latin typeface="Arial Narrow" panose="020B0606020202030204" pitchFamily="34" charset="0"/>
              </a:rPr>
              <a:t>Ejecución de campañas de concientización en temas de seguridad de la información </a:t>
            </a:r>
          </a:p>
          <a:p>
            <a:pPr marL="285750" indent="-285750" algn="just">
              <a:buFont typeface="Wingdings" panose="05000000000000000000" pitchFamily="2" charset="2"/>
              <a:buChar char="Ø"/>
            </a:pPr>
            <a:r>
              <a:rPr lang="es-MX" sz="2000" dirty="0">
                <a:latin typeface="Arial Narrow" panose="020B0606020202030204" pitchFamily="34" charset="0"/>
              </a:rPr>
              <a:t>Desarrolló de software y documentos de arquitectura de software (Adoptar las mejores prácticas asociadas en el proceso de desarrollo de software seguro)"	</a:t>
            </a:r>
          </a:p>
          <a:p>
            <a:pPr marL="285750" indent="-285750" algn="just">
              <a:buFont typeface="Wingdings" panose="05000000000000000000" pitchFamily="2" charset="2"/>
              <a:buChar char="Ø"/>
            </a:pPr>
            <a:r>
              <a:rPr lang="es-MX" sz="2000" dirty="0">
                <a:latin typeface="Arial Narrow" panose="020B0606020202030204" pitchFamily="34" charset="0"/>
              </a:rPr>
              <a:t>seguimiento a través de indicadores y ejecución de acciones de mejora sobre la estrategia de uso y apropiación de TI en la entidad.</a:t>
            </a:r>
          </a:p>
          <a:p>
            <a:pPr marL="285750" indent="-285750" algn="just">
              <a:buFont typeface="Wingdings" panose="05000000000000000000" pitchFamily="2" charset="2"/>
              <a:buChar char="Ø"/>
            </a:pPr>
            <a:endParaRPr lang="es-MX" sz="2000" dirty="0">
              <a:latin typeface="Arial Narrow" panose="020B0606020202030204" pitchFamily="34" charset="0"/>
            </a:endParaRPr>
          </a:p>
          <a:p>
            <a:pPr algn="just"/>
            <a:r>
              <a:rPr lang="es-MX" sz="2000" dirty="0">
                <a:latin typeface="Arial Narrow" panose="020B0606020202030204" pitchFamily="34" charset="0"/>
              </a:rPr>
              <a:t>La actividad denominada “Disponer en línea todos los trámites de la entidad, que sean susceptibles de disponerse en línea.” quedo con un porcentaje de avance del 85%</a:t>
            </a:r>
          </a:p>
          <a:p>
            <a:pPr marL="285750" indent="-285750">
              <a:buFont typeface="Wingdings" panose="05000000000000000000" pitchFamily="2" charset="2"/>
              <a:buChar char="Ø"/>
            </a:pPr>
            <a:endParaRPr lang="es-MX" dirty="0"/>
          </a:p>
        </p:txBody>
      </p:sp>
      <p:sp>
        <p:nvSpPr>
          <p:cNvPr id="74" name="Título 1">
            <a:extLst>
              <a:ext uri="{FF2B5EF4-FFF2-40B4-BE49-F238E27FC236}">
                <a16:creationId xmlns:a16="http://schemas.microsoft.com/office/drawing/2014/main" id="{F56DB680-CE2E-E6E5-F1C2-7FDBAC8E8973}"/>
              </a:ext>
            </a:extLst>
          </p:cNvPr>
          <p:cNvSpPr txBox="1">
            <a:spLocks/>
          </p:cNvSpPr>
          <p:nvPr/>
        </p:nvSpPr>
        <p:spPr>
          <a:xfrm>
            <a:off x="9632846" y="2086536"/>
            <a:ext cx="5759554" cy="1835726"/>
          </a:xfrm>
          <a:prstGeom prst="rect">
            <a:avLst/>
          </a:prstGeom>
          <a:noFill/>
          <a:ln>
            <a:noFill/>
            <a:prstDash/>
          </a:ln>
          <a:effectLst/>
        </p:spPr>
        <p:txBody>
          <a:bodyPr rot="0" spcFirstLastPara="0" vertOverflow="overflow" horzOverflow="overflow" vert="horz" wrap="square" lIns="111092" tIns="55546" rIns="111092" bIns="55546" numCol="1" spcCol="0" rtlCol="0" fromWordArt="0" anchor="t" anchorCtr="0" forceAA="0" compatLnSpc="1">
            <a:prstTxWarp prst="textNoShape">
              <a:avLst/>
            </a:prstTxWarp>
            <a:spAutoFit/>
          </a:bodyPr>
          <a:lstStyle>
            <a:lvl1pPr algn="l" defTabSz="1341307" rtl="0" eaLnBrk="1" latinLnBrk="0" hangingPunct="1">
              <a:lnSpc>
                <a:spcPct val="90000"/>
              </a:lnSpc>
              <a:spcBef>
                <a:spcPct val="0"/>
              </a:spcBef>
              <a:buNone/>
              <a:defRPr sz="6455" kern="1200">
                <a:solidFill>
                  <a:schemeClr val="tx1"/>
                </a:solidFill>
                <a:latin typeface="+mj-lt"/>
                <a:ea typeface="+mj-ea"/>
                <a:cs typeface="+mj-cs"/>
              </a:defRPr>
            </a:lvl1pPr>
          </a:lstStyle>
          <a:p>
            <a:pPr algn="ctr" defTabSz="555452">
              <a:lnSpc>
                <a:spcPct val="100000"/>
              </a:lnSpc>
              <a:spcBef>
                <a:spcPts val="0"/>
              </a:spcBef>
              <a:defRPr/>
            </a:pPr>
            <a:r>
              <a:rPr lang="es-CO" sz="2800" dirty="0">
                <a:solidFill>
                  <a:srgbClr val="C00000"/>
                </a:solidFill>
                <a:latin typeface="Impact" panose="020B0806030902050204" pitchFamily="34" charset="0"/>
                <a:ea typeface="+mn-ea"/>
                <a:cs typeface="+mn-cs"/>
              </a:rPr>
              <a:t>Plan Estratégico de Tecnologías</a:t>
            </a:r>
          </a:p>
          <a:p>
            <a:pPr algn="ctr" defTabSz="555452">
              <a:lnSpc>
                <a:spcPct val="100000"/>
              </a:lnSpc>
              <a:spcBef>
                <a:spcPts val="0"/>
              </a:spcBef>
              <a:defRPr/>
            </a:pPr>
            <a:r>
              <a:rPr lang="es-CO" sz="2800" dirty="0">
                <a:solidFill>
                  <a:srgbClr val="C00000"/>
                </a:solidFill>
                <a:latin typeface="Impact" panose="020B0806030902050204" pitchFamily="34" charset="0"/>
                <a:ea typeface="+mn-ea"/>
                <a:cs typeface="+mn-cs"/>
              </a:rPr>
              <a:t> de la Información y las Comunicaciones</a:t>
            </a:r>
            <a:r>
              <a:rPr lang="es-ES" sz="2800" dirty="0">
                <a:solidFill>
                  <a:srgbClr val="C00000"/>
                </a:solidFill>
                <a:effectLst>
                  <a:outerShdw blurRad="38100" dist="38100" dir="2700000" algn="tl">
                    <a:srgbClr val="000000">
                      <a:alpha val="43137"/>
                    </a:srgbClr>
                  </a:outerShdw>
                </a:effectLst>
                <a:latin typeface="Impact" panose="020B0806030902050204" pitchFamily="34" charset="0"/>
                <a:ea typeface="+mn-ea"/>
                <a:cs typeface="+mn-cs"/>
              </a:rPr>
              <a:t>  </a:t>
            </a:r>
          </a:p>
          <a:p>
            <a:pPr algn="ctr" defTabSz="555452">
              <a:lnSpc>
                <a:spcPct val="100000"/>
              </a:lnSpc>
              <a:spcBef>
                <a:spcPts val="0"/>
              </a:spcBef>
              <a:defRPr/>
            </a:pPr>
            <a:r>
              <a:rPr lang="es-ES" sz="2800" dirty="0">
                <a:solidFill>
                  <a:srgbClr val="C00000"/>
                </a:solidFill>
                <a:effectLst>
                  <a:outerShdw blurRad="38100" dist="38100" dir="2700000" algn="tl">
                    <a:srgbClr val="000000">
                      <a:alpha val="43137"/>
                    </a:srgbClr>
                  </a:outerShdw>
                </a:effectLst>
                <a:latin typeface="Impact" panose="020B0806030902050204" pitchFamily="34" charset="0"/>
                <a:ea typeface="+mn-ea"/>
                <a:cs typeface="+mn-cs"/>
              </a:rPr>
              <a:t>PETI</a:t>
            </a:r>
            <a:endParaRPr lang="es-CO" sz="2800" dirty="0">
              <a:solidFill>
                <a:srgbClr val="C00000"/>
              </a:solidFill>
              <a:effectLst>
                <a:outerShdw blurRad="38100" dist="38100" dir="2700000" algn="tl">
                  <a:srgbClr val="000000">
                    <a:alpha val="43137"/>
                  </a:srgbClr>
                </a:outerShdw>
              </a:effectLst>
              <a:latin typeface="Impact" panose="020B0806030902050204" pitchFamily="34" charset="0"/>
              <a:ea typeface="+mn-ea"/>
              <a:cs typeface="+mn-cs"/>
            </a:endParaRPr>
          </a:p>
        </p:txBody>
      </p:sp>
      <p:pic>
        <p:nvPicPr>
          <p:cNvPr id="5" name="Imagen 4" descr="Portada plan estrategico de tecnologias de la informacion y de las comunicacione" title="Portada plan estrategico de tecnologias de la informacion y de las comunicaciones ">
            <a:extLst>
              <a:ext uri="{FF2B5EF4-FFF2-40B4-BE49-F238E27FC236}">
                <a16:creationId xmlns:a16="http://schemas.microsoft.com/office/drawing/2014/main" id="{3B5F6A71-26C3-6DD5-BD2C-F9BB6CEE6098}"/>
              </a:ext>
            </a:extLst>
          </p:cNvPr>
          <p:cNvPicPr>
            <a:picLocks noChangeAspect="1"/>
          </p:cNvPicPr>
          <p:nvPr/>
        </p:nvPicPr>
        <p:blipFill>
          <a:blip r:embed="rId3"/>
          <a:stretch>
            <a:fillRect/>
          </a:stretch>
        </p:blipFill>
        <p:spPr>
          <a:xfrm>
            <a:off x="11017018" y="4122849"/>
            <a:ext cx="3006236" cy="3850603"/>
          </a:xfrm>
          <a:prstGeom prst="rect">
            <a:avLst/>
          </a:prstGeom>
        </p:spPr>
      </p:pic>
    </p:spTree>
    <p:extLst>
      <p:ext uri="{BB962C8B-B14F-4D97-AF65-F5344CB8AC3E}">
        <p14:creationId xmlns:p14="http://schemas.microsoft.com/office/powerpoint/2010/main" val="21721027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75" name="Título 74">
            <a:extLst>
              <a:ext uri="{FF2B5EF4-FFF2-40B4-BE49-F238E27FC236}">
                <a16:creationId xmlns:a16="http://schemas.microsoft.com/office/drawing/2014/main" id="{EB61829A-3433-9313-815E-FF006B051E27}"/>
              </a:ext>
            </a:extLst>
          </p:cNvPr>
          <p:cNvSpPr>
            <a:spLocks noGrp="1"/>
          </p:cNvSpPr>
          <p:nvPr>
            <p:ph type="title" idx="4294967295"/>
          </p:nvPr>
        </p:nvSpPr>
        <p:spPr>
          <a:xfrm>
            <a:off x="11304764" y="392133"/>
            <a:ext cx="2024913" cy="830997"/>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1462704" rtl="0" eaLnBrk="1" fontAlgn="auto" latinLnBrk="0" hangingPunct="1">
              <a:lnSpc>
                <a:spcPct val="100000"/>
              </a:lnSpc>
              <a:spcBef>
                <a:spcPts val="0"/>
              </a:spcBef>
              <a:spcAft>
                <a:spcPts val="0"/>
              </a:spcAft>
              <a:buClrTx/>
              <a:buSzTx/>
              <a:buFontTx/>
              <a:buNone/>
              <a:tabLst/>
              <a:defRPr/>
            </a:pPr>
            <a:r>
              <a:rPr kumimoji="0" lang="es-MX" sz="4800" b="0" i="0" u="none" strike="noStrike" kern="1200" cap="none" spc="0" normalizeH="0" baseline="0" noProof="0" dirty="0">
                <a:ln>
                  <a:noFill/>
                </a:ln>
                <a:solidFill>
                  <a:prstClr val="white">
                    <a:lumMod val="50000"/>
                  </a:prstClr>
                </a:solidFill>
                <a:effectLst/>
                <a:uLnTx/>
                <a:uFillTx/>
                <a:latin typeface="Calibri"/>
                <a:ea typeface="+mn-ea"/>
                <a:cs typeface="+mn-cs"/>
              </a:rPr>
              <a:t>PINAR  </a:t>
            </a:r>
            <a:endParaRPr kumimoji="0" lang="es-MX" sz="4500" b="0" i="0" u="none" strike="noStrike" kern="1200" cap="none" spc="0" normalizeH="0" baseline="0" noProof="0" dirty="0">
              <a:ln>
                <a:noFill/>
              </a:ln>
              <a:solidFill>
                <a:prstClr val="white">
                  <a:lumMod val="50000"/>
                </a:prstClr>
              </a:solidFill>
              <a:effectLst/>
              <a:uLnTx/>
              <a:uFillTx/>
              <a:latin typeface="Calibri"/>
              <a:ea typeface="+mn-ea"/>
              <a:cs typeface="+mn-cs"/>
            </a:endParaRPr>
          </a:p>
        </p:txBody>
      </p:sp>
      <p:sp>
        <p:nvSpPr>
          <p:cNvPr id="74" name="Título 1">
            <a:extLst>
              <a:ext uri="{FF2B5EF4-FFF2-40B4-BE49-F238E27FC236}">
                <a16:creationId xmlns:a16="http://schemas.microsoft.com/office/drawing/2014/main" id="{F56DB680-CE2E-E6E5-F1C2-7FDBAC8E8973}"/>
              </a:ext>
            </a:extLst>
          </p:cNvPr>
          <p:cNvSpPr txBox="1">
            <a:spLocks/>
          </p:cNvSpPr>
          <p:nvPr/>
        </p:nvSpPr>
        <p:spPr>
          <a:xfrm>
            <a:off x="8786106" y="1990581"/>
            <a:ext cx="7062230" cy="1097062"/>
          </a:xfrm>
          <a:prstGeom prst="rect">
            <a:avLst/>
          </a:prstGeom>
          <a:noFill/>
          <a:ln>
            <a:noFill/>
            <a:prstDash/>
          </a:ln>
          <a:effectLst/>
        </p:spPr>
        <p:txBody>
          <a:bodyPr rot="0" spcFirstLastPara="0" vertOverflow="overflow" horzOverflow="overflow" vert="horz" wrap="square" lIns="111092" tIns="55546" rIns="111092" bIns="55546" numCol="1" spcCol="0" rtlCol="0" fromWordArt="0" anchor="t" anchorCtr="0" forceAA="0" compatLnSpc="1">
            <a:prstTxWarp prst="textNoShape">
              <a:avLst/>
            </a:prstTxWarp>
            <a:spAutoFit/>
          </a:bodyPr>
          <a:lstStyle>
            <a:lvl1pPr algn="l" defTabSz="1341307" rtl="0" eaLnBrk="1" latinLnBrk="0" hangingPunct="1">
              <a:lnSpc>
                <a:spcPct val="90000"/>
              </a:lnSpc>
              <a:spcBef>
                <a:spcPct val="0"/>
              </a:spcBef>
              <a:buNone/>
              <a:defRPr sz="6455" kern="1200">
                <a:solidFill>
                  <a:schemeClr val="tx1"/>
                </a:solidFill>
                <a:latin typeface="+mj-lt"/>
                <a:ea typeface="+mj-ea"/>
                <a:cs typeface="+mj-cs"/>
              </a:defRPr>
            </a:lvl1pPr>
          </a:lstStyle>
          <a:p>
            <a:pPr algn="ctr" defTabSz="555452">
              <a:lnSpc>
                <a:spcPct val="100000"/>
              </a:lnSpc>
              <a:spcBef>
                <a:spcPts val="0"/>
              </a:spcBef>
              <a:defRPr/>
            </a:pPr>
            <a:r>
              <a:rPr lang="es-CO" sz="3200" b="1" dirty="0">
                <a:solidFill>
                  <a:srgbClr val="C00000"/>
                </a:solidFill>
                <a:latin typeface="Impact" panose="020B0806030902050204" pitchFamily="34" charset="0"/>
                <a:ea typeface="+mn-ea"/>
                <a:cs typeface="+mn-cs"/>
              </a:rPr>
              <a:t>Plan Institucional de </a:t>
            </a:r>
            <a:r>
              <a:rPr lang="es-CO" sz="3200" b="1" dirty="0">
                <a:solidFill>
                  <a:srgbClr val="C00000"/>
                </a:solidFill>
                <a:effectLst>
                  <a:outerShdw blurRad="38100" dist="38100" dir="2700000" algn="tl">
                    <a:srgbClr val="000000">
                      <a:alpha val="43137"/>
                    </a:srgbClr>
                  </a:outerShdw>
                </a:effectLst>
                <a:latin typeface="Impact" panose="020B0806030902050204" pitchFamily="34" charset="0"/>
                <a:ea typeface="Calibri" panose="020F0502020204030204" pitchFamily="34" charset="0"/>
                <a:cs typeface="Times New Roman" panose="02020603050405020304" pitchFamily="18" charset="0"/>
              </a:rPr>
              <a:t> Archivos de la Entidad</a:t>
            </a:r>
            <a:r>
              <a:rPr lang="es-ES" sz="3200" b="1" dirty="0">
                <a:solidFill>
                  <a:srgbClr val="C00000"/>
                </a:solidFill>
                <a:effectLst>
                  <a:outerShdw blurRad="38100" dist="38100" dir="2700000" algn="tl">
                    <a:srgbClr val="000000">
                      <a:alpha val="43137"/>
                    </a:srgbClr>
                  </a:outerShdw>
                </a:effectLst>
                <a:latin typeface="Impact" panose="020B0806030902050204" pitchFamily="34" charset="0"/>
                <a:ea typeface="+mn-ea"/>
                <a:cs typeface="+mn-cs"/>
              </a:rPr>
              <a:t>  </a:t>
            </a:r>
            <a:endParaRPr lang="es-CO" sz="3200" b="1" dirty="0">
              <a:solidFill>
                <a:srgbClr val="C00000"/>
              </a:solidFill>
              <a:effectLst>
                <a:outerShdw blurRad="38100" dist="38100" dir="2700000" algn="tl">
                  <a:srgbClr val="000000">
                    <a:alpha val="43137"/>
                  </a:srgbClr>
                </a:outerShdw>
              </a:effectLst>
              <a:latin typeface="Impact" panose="020B0806030902050204" pitchFamily="34" charset="0"/>
              <a:ea typeface="+mn-ea"/>
              <a:cs typeface="+mn-cs"/>
            </a:endParaRPr>
          </a:p>
        </p:txBody>
      </p:sp>
      <p:sp>
        <p:nvSpPr>
          <p:cNvPr id="6" name="CuadroTexto 5">
            <a:extLst>
              <a:ext uri="{FF2B5EF4-FFF2-40B4-BE49-F238E27FC236}">
                <a16:creationId xmlns:a16="http://schemas.microsoft.com/office/drawing/2014/main" id="{A5A3745E-DD92-EB0B-56B0-ACBFB9BB43CC}"/>
              </a:ext>
            </a:extLst>
          </p:cNvPr>
          <p:cNvSpPr txBox="1"/>
          <p:nvPr/>
        </p:nvSpPr>
        <p:spPr>
          <a:xfrm>
            <a:off x="630172" y="2183773"/>
            <a:ext cx="13871451" cy="457369"/>
          </a:xfrm>
          <a:prstGeom prst="rect">
            <a:avLst/>
          </a:prstGeom>
          <a:noFill/>
        </p:spPr>
        <p:txBody>
          <a:bodyPr wrap="square">
            <a:spAutoFit/>
          </a:bodyPr>
          <a:lstStyle/>
          <a:p>
            <a:pPr algn="just" defTabSz="555452">
              <a:lnSpc>
                <a:spcPct val="107000"/>
              </a:lnSpc>
              <a:spcAft>
                <a:spcPts val="972"/>
              </a:spcAft>
            </a:pPr>
            <a:r>
              <a:rPr lang="es-MX" sz="2400" dirty="0">
                <a:solidFill>
                  <a:prstClr val="black"/>
                </a:solidFill>
                <a:latin typeface="Arial Narrow" panose="020B0606020202030204" pitchFamily="34" charset="0"/>
                <a:ea typeface="Calibri" panose="020F0502020204030204" pitchFamily="34" charset="0"/>
                <a:cs typeface="Times New Roman" panose="02020603050405020304" pitchFamily="18" charset="0"/>
              </a:rPr>
              <a:t>.</a:t>
            </a:r>
          </a:p>
        </p:txBody>
      </p:sp>
      <p:sp>
        <p:nvSpPr>
          <p:cNvPr id="4" name="CuadroTexto 3">
            <a:extLst>
              <a:ext uri="{FF2B5EF4-FFF2-40B4-BE49-F238E27FC236}">
                <a16:creationId xmlns:a16="http://schemas.microsoft.com/office/drawing/2014/main" id="{ADAFCB3E-AD3B-A35B-3FB0-9FEA0BBAC0B6}"/>
              </a:ext>
            </a:extLst>
          </p:cNvPr>
          <p:cNvSpPr txBox="1"/>
          <p:nvPr/>
        </p:nvSpPr>
        <p:spPr>
          <a:xfrm>
            <a:off x="733821" y="1990581"/>
            <a:ext cx="7948637" cy="6832640"/>
          </a:xfrm>
          <a:prstGeom prst="rect">
            <a:avLst/>
          </a:prstGeom>
          <a:noFill/>
        </p:spPr>
        <p:txBody>
          <a:bodyPr wrap="square">
            <a:spAutoFit/>
          </a:bodyPr>
          <a:lstStyle/>
          <a:p>
            <a:r>
              <a:rPr lang="es-MX" sz="2000" dirty="0">
                <a:latin typeface="Arial Narrow" panose="020B0606020202030204" pitchFamily="34" charset="0"/>
              </a:rPr>
              <a:t>Los principales avances institucionales tras la ejecución del PINAR fueron:</a:t>
            </a:r>
          </a:p>
          <a:p>
            <a:endParaRPr lang="es-MX" sz="2000" dirty="0">
              <a:latin typeface="Arial Narrow" panose="020B0606020202030204" pitchFamily="34" charset="0"/>
            </a:endParaRPr>
          </a:p>
          <a:p>
            <a:pPr marL="285750" indent="-285750">
              <a:buFont typeface="Wingdings" panose="05000000000000000000" pitchFamily="2" charset="2"/>
              <a:buChar char="Ø"/>
            </a:pPr>
            <a:r>
              <a:rPr lang="es-MX" sz="2000" dirty="0">
                <a:latin typeface="Arial Narrow" panose="020B0606020202030204" pitchFamily="34" charset="0"/>
              </a:rPr>
              <a:t>Definición de la versión final del Manual de requisitos para la Gestión de documentos electrónicos en la UAECOB .</a:t>
            </a:r>
          </a:p>
          <a:p>
            <a:pPr marL="285750" indent="-285750">
              <a:buFont typeface="Wingdings" panose="05000000000000000000" pitchFamily="2" charset="2"/>
              <a:buChar char="Ø"/>
            </a:pPr>
            <a:r>
              <a:rPr lang="es-MX" sz="2000" dirty="0">
                <a:latin typeface="Arial Narrow" panose="020B0606020202030204" pitchFamily="34" charset="0"/>
              </a:rPr>
              <a:t>Implementación y </a:t>
            </a:r>
            <a:r>
              <a:rPr lang="es-CO" sz="2000" dirty="0">
                <a:latin typeface="Arial Narrow" panose="020B0606020202030204" pitchFamily="34" charset="0"/>
              </a:rPr>
              <a:t>elaboración</a:t>
            </a:r>
            <a:r>
              <a:rPr lang="es-MX" sz="2000" dirty="0">
                <a:latin typeface="Arial Narrow" panose="020B0606020202030204" pitchFamily="34" charset="0"/>
              </a:rPr>
              <a:t> del reporte anual  de  los planes y programas del Sistema Integrado de Conservación —SIC—definidos para la vigencia 2022 </a:t>
            </a:r>
          </a:p>
          <a:p>
            <a:pPr marL="285750" indent="-285750">
              <a:buFont typeface="Wingdings" panose="05000000000000000000" pitchFamily="2" charset="2"/>
              <a:buChar char="Ø"/>
            </a:pPr>
            <a:r>
              <a:rPr lang="es-MX" sz="2000" dirty="0">
                <a:latin typeface="Arial Narrow" panose="020B0606020202030204" pitchFamily="34" charset="0"/>
              </a:rPr>
              <a:t>Ejecución de la  jornada de capacitación en instrumentos, procedimientos y guías de gestión documental  asociado al  levantamiento de inventarios en los archivos de gestión.</a:t>
            </a:r>
          </a:p>
          <a:p>
            <a:pPr marL="285750" indent="-285750">
              <a:buFont typeface="Wingdings" panose="05000000000000000000" pitchFamily="2" charset="2"/>
              <a:buChar char="Ø"/>
            </a:pPr>
            <a:r>
              <a:rPr lang="es-MX" sz="2000" dirty="0">
                <a:latin typeface="Arial Narrow" panose="020B0606020202030204" pitchFamily="34" charset="0"/>
              </a:rPr>
              <a:t>Eliminación autorizada por el Comité de Gestión y Desempeño en la vigencia 2021 como resultado de la Implementación de las Tablas de Valoración Documental – TVD, en el archivo central de la UAECOB	</a:t>
            </a:r>
          </a:p>
          <a:p>
            <a:pPr marL="285750" indent="-285750">
              <a:buFont typeface="Wingdings" panose="05000000000000000000" pitchFamily="2" charset="2"/>
              <a:buChar char="Ø"/>
            </a:pPr>
            <a:r>
              <a:rPr lang="es-MX" sz="2000" dirty="0">
                <a:latin typeface="Arial Narrow" panose="020B0606020202030204" pitchFamily="34" charset="0"/>
              </a:rPr>
              <a:t>Convalidación  las TRD frente al Consejo Distrital de archivos de Bogotá.</a:t>
            </a:r>
          </a:p>
          <a:p>
            <a:pPr marL="285750" indent="-285750">
              <a:buFont typeface="Wingdings" panose="05000000000000000000" pitchFamily="2" charset="2"/>
              <a:buChar char="Ø"/>
            </a:pPr>
            <a:r>
              <a:rPr lang="es-MX" sz="2000" dirty="0">
                <a:latin typeface="Arial Narrow" panose="020B0606020202030204" pitchFamily="34" charset="0"/>
              </a:rPr>
              <a:t>2 Visitas a las diferentes áreas para verificar la elaboración y actualización de los inventarios documentales en los archivos de gestión de la UAECOB</a:t>
            </a:r>
          </a:p>
          <a:p>
            <a:endParaRPr lang="es-MX" sz="2000" dirty="0">
              <a:latin typeface="Arial Narrow" panose="020B0606020202030204" pitchFamily="34" charset="0"/>
            </a:endParaRPr>
          </a:p>
          <a:p>
            <a:r>
              <a:rPr lang="es-MX" sz="2000" dirty="0">
                <a:latin typeface="Arial Narrow" panose="020B0606020202030204" pitchFamily="34" charset="0"/>
              </a:rPr>
              <a:t>Se identifico que la actividad denominada “Implementar la Política Cero Papel en la Unidad Administrativa Especial Cuerpo de Bomberos, a través de la ejecución en un 100% de las estrategias definidas para la actual vigencia por parte la Oficina Asesora Jurídica y la Subdirección de Gestión Corporativa. Tuvo un avance del 90</a:t>
            </a:r>
            <a:r>
              <a:rPr lang="es-MX" dirty="0">
                <a:latin typeface="Arial Narrow" panose="020B0606020202030204" pitchFamily="34" charset="0"/>
              </a:rPr>
              <a:t>% </a:t>
            </a:r>
          </a:p>
          <a:p>
            <a:pPr marL="285750" indent="-285750">
              <a:buFont typeface="Wingdings" panose="05000000000000000000" pitchFamily="2" charset="2"/>
              <a:buChar char="Ø"/>
            </a:pPr>
            <a:endParaRPr lang="es-MX" dirty="0"/>
          </a:p>
        </p:txBody>
      </p:sp>
      <p:sp>
        <p:nvSpPr>
          <p:cNvPr id="2" name="Rectángulo 1" descr="cuadro decorativo de texto " title="cuadro decorativo de texto ">
            <a:extLst>
              <a:ext uri="{FF2B5EF4-FFF2-40B4-BE49-F238E27FC236}">
                <a16:creationId xmlns:a16="http://schemas.microsoft.com/office/drawing/2014/main" id="{399D436A-6CA4-0442-35C6-6D9AC9BC29EF}"/>
              </a:ext>
            </a:extLst>
          </p:cNvPr>
          <p:cNvSpPr/>
          <p:nvPr/>
        </p:nvSpPr>
        <p:spPr>
          <a:xfrm>
            <a:off x="378042" y="1885949"/>
            <a:ext cx="8556408" cy="6832640"/>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5" name="Imagen 4" descr="cuadro decorativo de texto " title="cuadro decorativo de texto ">
            <a:extLst>
              <a:ext uri="{FF2B5EF4-FFF2-40B4-BE49-F238E27FC236}">
                <a16:creationId xmlns:a16="http://schemas.microsoft.com/office/drawing/2014/main" id="{02234912-0C4B-E117-DF12-3E78CDE15EAC}"/>
              </a:ext>
            </a:extLst>
          </p:cNvPr>
          <p:cNvPicPr>
            <a:picLocks noChangeAspect="1"/>
          </p:cNvPicPr>
          <p:nvPr/>
        </p:nvPicPr>
        <p:blipFill>
          <a:blip r:embed="rId3"/>
          <a:stretch>
            <a:fillRect/>
          </a:stretch>
        </p:blipFill>
        <p:spPr>
          <a:xfrm>
            <a:off x="9647699" y="3620928"/>
            <a:ext cx="5325601" cy="3950786"/>
          </a:xfrm>
          <a:prstGeom prst="rect">
            <a:avLst/>
          </a:prstGeom>
        </p:spPr>
      </p:pic>
    </p:spTree>
    <p:extLst>
      <p:ext uri="{BB962C8B-B14F-4D97-AF65-F5344CB8AC3E}">
        <p14:creationId xmlns:p14="http://schemas.microsoft.com/office/powerpoint/2010/main" val="26529248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9" name="Título 8">
            <a:extLst>
              <a:ext uri="{FF2B5EF4-FFF2-40B4-BE49-F238E27FC236}">
                <a16:creationId xmlns:a16="http://schemas.microsoft.com/office/drawing/2014/main" id="{59DCBBDE-FBE2-3580-401A-974FD0C4207D}"/>
              </a:ext>
            </a:extLst>
          </p:cNvPr>
          <p:cNvSpPr>
            <a:spLocks noGrp="1"/>
          </p:cNvSpPr>
          <p:nvPr>
            <p:ph type="title" idx="4294967295"/>
          </p:nvPr>
        </p:nvSpPr>
        <p:spPr>
          <a:xfrm>
            <a:off x="11896888" y="566371"/>
            <a:ext cx="1513941" cy="830997"/>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1462704" rtl="0" eaLnBrk="1" fontAlgn="auto" latinLnBrk="0" hangingPunct="1">
              <a:lnSpc>
                <a:spcPct val="100000"/>
              </a:lnSpc>
              <a:spcBef>
                <a:spcPts val="0"/>
              </a:spcBef>
              <a:spcAft>
                <a:spcPts val="0"/>
              </a:spcAft>
              <a:buClrTx/>
              <a:buSzTx/>
              <a:buFontTx/>
              <a:buNone/>
              <a:tabLst/>
              <a:defRPr/>
            </a:pPr>
            <a:r>
              <a:rPr kumimoji="0" lang="es-MX" sz="4800" b="0" i="0" u="none" strike="noStrike" kern="1200" cap="none" spc="0" normalizeH="0" baseline="0" noProof="0" dirty="0">
                <a:ln>
                  <a:noFill/>
                </a:ln>
                <a:solidFill>
                  <a:prstClr val="white">
                    <a:lumMod val="50000"/>
                  </a:prstClr>
                </a:solidFill>
                <a:effectLst/>
                <a:uLnTx/>
                <a:uFillTx/>
                <a:latin typeface="Calibri"/>
                <a:ea typeface="+mn-ea"/>
                <a:cs typeface="+mn-cs"/>
              </a:rPr>
              <a:t>PESI  </a:t>
            </a:r>
            <a:endParaRPr kumimoji="0" lang="es-MX" sz="4500" b="0" i="0" u="none" strike="noStrike" kern="1200" cap="none" spc="0" normalizeH="0" baseline="0" noProof="0" dirty="0">
              <a:ln>
                <a:noFill/>
              </a:ln>
              <a:solidFill>
                <a:prstClr val="white">
                  <a:lumMod val="50000"/>
                </a:prstClr>
              </a:solidFill>
              <a:effectLst/>
              <a:uLnTx/>
              <a:uFillTx/>
              <a:latin typeface="Calibri"/>
              <a:ea typeface="+mn-ea"/>
              <a:cs typeface="+mn-cs"/>
            </a:endParaRPr>
          </a:p>
        </p:txBody>
      </p:sp>
      <p:sp>
        <p:nvSpPr>
          <p:cNvPr id="8" name="Título 1">
            <a:extLst>
              <a:ext uri="{FF2B5EF4-FFF2-40B4-BE49-F238E27FC236}">
                <a16:creationId xmlns:a16="http://schemas.microsoft.com/office/drawing/2014/main" id="{52EA3F04-3C9B-5B82-0C87-ED42E5DAA1EA}"/>
              </a:ext>
            </a:extLst>
          </p:cNvPr>
          <p:cNvSpPr txBox="1">
            <a:spLocks/>
          </p:cNvSpPr>
          <p:nvPr/>
        </p:nvSpPr>
        <p:spPr>
          <a:xfrm>
            <a:off x="10349087" y="1569793"/>
            <a:ext cx="4723103" cy="1589504"/>
          </a:xfrm>
          <a:prstGeom prst="rect">
            <a:avLst/>
          </a:prstGeom>
          <a:noFill/>
          <a:ln>
            <a:noFill/>
            <a:prstDash/>
          </a:ln>
          <a:effectLst/>
        </p:spPr>
        <p:txBody>
          <a:bodyPr rot="0" spcFirstLastPara="0" vertOverflow="overflow" horzOverflow="overflow" vert="horz" wrap="square" lIns="111092" tIns="55546" rIns="111092" bIns="55546" numCol="1" spcCol="0" rtlCol="0" fromWordArt="0" anchor="t" anchorCtr="0" forceAA="0" compatLnSpc="1">
            <a:prstTxWarp prst="textNoShape">
              <a:avLst/>
            </a:prstTxWarp>
            <a:spAutoFit/>
          </a:bodyPr>
          <a:lstStyle>
            <a:lvl1pPr algn="l" defTabSz="1341307" rtl="0" eaLnBrk="1" latinLnBrk="0" hangingPunct="1">
              <a:lnSpc>
                <a:spcPct val="90000"/>
              </a:lnSpc>
              <a:spcBef>
                <a:spcPct val="0"/>
              </a:spcBef>
              <a:buNone/>
              <a:defRPr sz="6455" kern="1200">
                <a:solidFill>
                  <a:schemeClr val="tx1"/>
                </a:solidFill>
                <a:latin typeface="+mj-lt"/>
                <a:ea typeface="+mj-ea"/>
                <a:cs typeface="+mj-cs"/>
              </a:defRPr>
            </a:lvl1pPr>
          </a:lstStyle>
          <a:p>
            <a:pPr algn="ctr" defTabSz="555452">
              <a:lnSpc>
                <a:spcPct val="100000"/>
              </a:lnSpc>
              <a:spcBef>
                <a:spcPts val="0"/>
              </a:spcBef>
              <a:defRPr/>
            </a:pPr>
            <a:r>
              <a:rPr lang="es-CO" sz="3200" b="1" dirty="0">
                <a:solidFill>
                  <a:srgbClr val="C00000"/>
                </a:solidFill>
                <a:latin typeface="Impact" panose="020B0806030902050204" pitchFamily="34" charset="0"/>
                <a:ea typeface="+mn-ea"/>
                <a:cs typeface="+mn-cs"/>
              </a:rPr>
              <a:t>Plan de Seguridad y Privacidad de la Información</a:t>
            </a:r>
            <a:r>
              <a:rPr lang="es-ES" sz="3200" b="1" dirty="0">
                <a:solidFill>
                  <a:srgbClr val="C00000"/>
                </a:solidFill>
                <a:latin typeface="Impact" panose="020B0806030902050204" pitchFamily="34" charset="0"/>
                <a:ea typeface="+mn-ea"/>
                <a:cs typeface="+mn-cs"/>
              </a:rPr>
              <a:t>  </a:t>
            </a:r>
            <a:endParaRPr lang="es-CO" sz="3200" b="1" dirty="0">
              <a:solidFill>
                <a:srgbClr val="C00000"/>
              </a:solidFill>
              <a:latin typeface="Impact" panose="020B0806030902050204" pitchFamily="34" charset="0"/>
              <a:ea typeface="+mn-ea"/>
              <a:cs typeface="+mn-cs"/>
            </a:endParaRPr>
          </a:p>
        </p:txBody>
      </p:sp>
      <p:sp>
        <p:nvSpPr>
          <p:cNvPr id="7" name="CuadroTexto 6" descr="PIE DE PAGINA BOMBEROS BOGOTA" title="PIE DE PAGINA BOMBEROS BOGOTA ">
            <a:extLst>
              <a:ext uri="{FF2B5EF4-FFF2-40B4-BE49-F238E27FC236}">
                <a16:creationId xmlns:a16="http://schemas.microsoft.com/office/drawing/2014/main" id="{3035FF0F-27FE-53CE-2B9A-72D0423C6A61}"/>
              </a:ext>
            </a:extLst>
          </p:cNvPr>
          <p:cNvSpPr txBox="1"/>
          <p:nvPr/>
        </p:nvSpPr>
        <p:spPr>
          <a:xfrm>
            <a:off x="210658" y="1719831"/>
            <a:ext cx="14804753" cy="952312"/>
          </a:xfrm>
          <a:prstGeom prst="rect">
            <a:avLst/>
          </a:prstGeom>
          <a:noFill/>
        </p:spPr>
        <p:txBody>
          <a:bodyPr wrap="square" rtlCol="0">
            <a:spAutoFit/>
          </a:bodyPr>
          <a:lstStyle/>
          <a:p>
            <a:pPr algn="just" defTabSz="555452">
              <a:lnSpc>
                <a:spcPct val="107000"/>
              </a:lnSpc>
              <a:spcAft>
                <a:spcPts val="972"/>
              </a:spcAft>
              <a:buClr>
                <a:srgbClr val="FF0000"/>
              </a:buClr>
            </a:pPr>
            <a:endParaRPr lang="es-CO" sz="2400" dirty="0">
              <a:solidFill>
                <a:prstClr val="black"/>
              </a:solidFill>
              <a:latin typeface="Arial Narrow" panose="020B0606020202030204" pitchFamily="34" charset="0"/>
            </a:endParaRPr>
          </a:p>
          <a:p>
            <a:pPr defTabSz="555452"/>
            <a:endParaRPr lang="es-CO" sz="2187" dirty="0">
              <a:solidFill>
                <a:prstClr val="black"/>
              </a:solidFill>
              <a:latin typeface="Calibri" panose="020F0502020204030204"/>
            </a:endParaRPr>
          </a:p>
        </p:txBody>
      </p:sp>
      <p:sp>
        <p:nvSpPr>
          <p:cNvPr id="2" name="Rectángulo 1" descr="PIE DE PAGINA BOMBEROS BOGOTA" title="PIE DE PAGINA BOMBEROS BOGOTA">
            <a:extLst>
              <a:ext uri="{FF2B5EF4-FFF2-40B4-BE49-F238E27FC236}">
                <a16:creationId xmlns:a16="http://schemas.microsoft.com/office/drawing/2014/main" id="{08B6A65B-B607-F2E8-95AE-11CEDCB475F3}"/>
              </a:ext>
            </a:extLst>
          </p:cNvPr>
          <p:cNvSpPr/>
          <p:nvPr/>
        </p:nvSpPr>
        <p:spPr>
          <a:xfrm>
            <a:off x="0" y="8919148"/>
            <a:ext cx="15546388" cy="112585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5" name="CuadroTexto 4">
            <a:extLst>
              <a:ext uri="{FF2B5EF4-FFF2-40B4-BE49-F238E27FC236}">
                <a16:creationId xmlns:a16="http://schemas.microsoft.com/office/drawing/2014/main" id="{BB064E3F-1505-D87D-C6CD-24DF5746531B}"/>
              </a:ext>
            </a:extLst>
          </p:cNvPr>
          <p:cNvSpPr txBox="1"/>
          <p:nvPr/>
        </p:nvSpPr>
        <p:spPr>
          <a:xfrm>
            <a:off x="210658" y="1640662"/>
            <a:ext cx="10081650" cy="8002191"/>
          </a:xfrm>
          <a:prstGeom prst="rect">
            <a:avLst/>
          </a:prstGeom>
          <a:noFill/>
        </p:spPr>
        <p:txBody>
          <a:bodyPr wrap="square">
            <a:spAutoFit/>
          </a:bodyPr>
          <a:lstStyle/>
          <a:p>
            <a:pPr algn="just"/>
            <a:r>
              <a:rPr lang="es-MX" sz="2000" dirty="0">
                <a:latin typeface="Arial Narrow" panose="020B0606020202030204" pitchFamily="34" charset="0"/>
              </a:rPr>
              <a:t>Los principales avances en la ejecución del Plan de seguridad y privacidad de la Información, fueron:</a:t>
            </a:r>
          </a:p>
          <a:p>
            <a:pPr algn="just"/>
            <a:r>
              <a:rPr lang="es-MX" sz="2000" dirty="0">
                <a:latin typeface="Arial Narrow" panose="020B0606020202030204" pitchFamily="34" charset="0"/>
              </a:rPr>
              <a:t> </a:t>
            </a:r>
          </a:p>
          <a:p>
            <a:pPr marL="285750" indent="-285750" algn="just">
              <a:buFont typeface="Wingdings" panose="05000000000000000000" pitchFamily="2" charset="2"/>
              <a:buChar char="Ø"/>
            </a:pPr>
            <a:r>
              <a:rPr lang="es-MX" sz="2000" dirty="0">
                <a:latin typeface="Arial Narrow" panose="020B0606020202030204" pitchFamily="34" charset="0"/>
              </a:rPr>
              <a:t>Identificación aprobación , valoración y actualización de los riesgos de seguridad y privacidad de la información, adoptando e implementando los lineamientos para la gestión de riesgos de seguridad digital, establecidos en el anexo 4 de la Guía para la Administración del Riesgo y el Diseño de Controles en Entidades Públicas. </a:t>
            </a:r>
          </a:p>
          <a:p>
            <a:pPr marL="285750" indent="-285750" algn="just">
              <a:buFont typeface="Wingdings" panose="05000000000000000000" pitchFamily="2" charset="2"/>
              <a:buChar char="Ø"/>
            </a:pPr>
            <a:r>
              <a:rPr lang="es-MX" sz="2000" dirty="0">
                <a:latin typeface="Arial Narrow" panose="020B0606020202030204" pitchFamily="34" charset="0"/>
              </a:rPr>
              <a:t>Ejecución del PLAN DE SENSIBILIZACIÓN SEGURIDAD DE LA INFORMACIÓN</a:t>
            </a:r>
          </a:p>
          <a:p>
            <a:pPr marL="285750" indent="-285750" algn="just">
              <a:buFont typeface="Wingdings" panose="05000000000000000000" pitchFamily="2" charset="2"/>
              <a:buChar char="Ø"/>
            </a:pPr>
            <a:r>
              <a:rPr lang="es-MX" sz="2000" dirty="0">
                <a:latin typeface="Arial Narrow" panose="020B0606020202030204" pitchFamily="34" charset="0"/>
              </a:rPr>
              <a:t>Aplicación del diagnóstico de seguridad y privacidad de la información para la vigencia, construido a través de la herramienta de autodiagnóstico del Modelo de Seguridad y Privacidad de la Información (MSPI)</a:t>
            </a:r>
          </a:p>
          <a:p>
            <a:pPr marL="285750" indent="-285750" algn="just">
              <a:buFont typeface="Wingdings" panose="05000000000000000000" pitchFamily="2" charset="2"/>
              <a:buChar char="Ø"/>
            </a:pPr>
            <a:r>
              <a:rPr lang="es-MX" sz="2000" dirty="0">
                <a:latin typeface="Arial Narrow" panose="020B0606020202030204" pitchFamily="34" charset="0"/>
              </a:rPr>
              <a:t>Elaboración, aprobación, implementación  y actualización de los procedimientos de seguridad y privacidad de la información 	</a:t>
            </a:r>
          </a:p>
          <a:p>
            <a:pPr marL="285750" indent="-285750" algn="just">
              <a:buFont typeface="Wingdings" panose="05000000000000000000" pitchFamily="2" charset="2"/>
              <a:buChar char="Ø"/>
            </a:pPr>
            <a:r>
              <a:rPr lang="es-MX" sz="2000" dirty="0">
                <a:latin typeface="Arial Narrow" panose="020B0606020202030204" pitchFamily="34" charset="0"/>
              </a:rPr>
              <a:t>Identificar, valorar y actualizar de acuerdo con los cambios en el contexto de la entidad los factores externos e internos (contexto) que puedan afectar la seguridad de su información</a:t>
            </a:r>
          </a:p>
          <a:p>
            <a:pPr marL="285750" indent="-285750" algn="just">
              <a:buFont typeface="Wingdings" panose="05000000000000000000" pitchFamily="2" charset="2"/>
              <a:buChar char="Ø"/>
            </a:pPr>
            <a:r>
              <a:rPr lang="es-MX" sz="2000" dirty="0">
                <a:latin typeface="Arial Narrow" panose="020B0606020202030204" pitchFamily="34" charset="0"/>
              </a:rPr>
              <a:t>Participación en las jornadas de sensibilización y/o capacitaciones del uso seguro de entorno digital o relacionadas con seguridad digital (ciberseguridad y/o ciberdefensa).</a:t>
            </a:r>
          </a:p>
          <a:p>
            <a:pPr algn="just"/>
            <a:r>
              <a:rPr lang="es-MX" sz="2000" dirty="0">
                <a:latin typeface="Arial Narrow" panose="020B0606020202030204" pitchFamily="34" charset="0"/>
              </a:rPr>
              <a:t>Actividades que no alcanzaron el 100%</a:t>
            </a:r>
          </a:p>
          <a:p>
            <a:pPr marL="285750" indent="-285750" algn="just">
              <a:buFont typeface="Wingdings" panose="05000000000000000000" pitchFamily="2" charset="2"/>
              <a:buChar char="Ø"/>
            </a:pPr>
            <a:endParaRPr lang="es-MX" sz="2000" dirty="0">
              <a:latin typeface="Arial Narrow" panose="020B0606020202030204" pitchFamily="34" charset="0"/>
            </a:endParaRPr>
          </a:p>
          <a:p>
            <a:pPr marL="285750" indent="-285750" algn="just">
              <a:buFont typeface="Wingdings" panose="05000000000000000000" pitchFamily="2" charset="2"/>
              <a:buChar char="Ø"/>
            </a:pPr>
            <a:r>
              <a:rPr lang="es-MX" sz="2000" dirty="0">
                <a:latin typeface="Arial Narrow" panose="020B0606020202030204" pitchFamily="34" charset="0"/>
              </a:rPr>
              <a:t>Desarrollar un protocolo estandarizado para la anonimizarían y protección de datos personales (seguridad y privacidad)- 30%</a:t>
            </a:r>
          </a:p>
          <a:p>
            <a:pPr marL="285750" indent="-285750" algn="just">
              <a:buFont typeface="Wingdings" panose="05000000000000000000" pitchFamily="2" charset="2"/>
              <a:buChar char="Ø"/>
            </a:pPr>
            <a:r>
              <a:rPr lang="es-MX" sz="2000" dirty="0">
                <a:latin typeface="Arial Narrow" panose="020B0606020202030204" pitchFamily="34" charset="0"/>
              </a:rPr>
              <a:t>Diseñar e implementar en Plan de Continuidad de Negocio de la UAECOB.- 65%</a:t>
            </a:r>
          </a:p>
          <a:p>
            <a:pPr marL="285750" indent="-285750" algn="just">
              <a:buFont typeface="Wingdings" panose="05000000000000000000" pitchFamily="2" charset="2"/>
              <a:buChar char="Ø"/>
            </a:pPr>
            <a:r>
              <a:rPr lang="es-MX" sz="2000" dirty="0">
                <a:latin typeface="Arial Narrow" panose="020B0606020202030204" pitchFamily="34" charset="0"/>
              </a:rPr>
              <a:t>Documentar e implementar un plan de continuidad de los servicios tecnológicos mediante pruebas y verificaciones acordes a las necesidades de la entidad - 40%</a:t>
            </a:r>
          </a:p>
          <a:p>
            <a:pPr marL="285750" indent="-285750">
              <a:buFont typeface="Wingdings" panose="05000000000000000000" pitchFamily="2" charset="2"/>
              <a:buChar char="Ø"/>
            </a:pPr>
            <a:endParaRPr lang="es-MX" dirty="0"/>
          </a:p>
          <a:p>
            <a:pPr marL="285750" indent="-285750">
              <a:buFont typeface="Wingdings" panose="05000000000000000000" pitchFamily="2" charset="2"/>
              <a:buChar char="Ø"/>
            </a:pPr>
            <a:endParaRPr lang="es-MX" dirty="0"/>
          </a:p>
          <a:p>
            <a:pPr marL="285750" indent="-285750">
              <a:buFont typeface="Wingdings" panose="05000000000000000000" pitchFamily="2" charset="2"/>
              <a:buChar char="Ø"/>
            </a:pPr>
            <a:endParaRPr lang="es-MX" dirty="0"/>
          </a:p>
        </p:txBody>
      </p:sp>
      <p:sp>
        <p:nvSpPr>
          <p:cNvPr id="3" name="Rectángulo 2" descr="cuadro decorativo de texto " title="cuadro decorativo de texto ">
            <a:extLst>
              <a:ext uri="{FF2B5EF4-FFF2-40B4-BE49-F238E27FC236}">
                <a16:creationId xmlns:a16="http://schemas.microsoft.com/office/drawing/2014/main" id="{D8BA6809-8EB1-D050-1965-20C98F253724}"/>
              </a:ext>
            </a:extLst>
          </p:cNvPr>
          <p:cNvSpPr/>
          <p:nvPr/>
        </p:nvSpPr>
        <p:spPr>
          <a:xfrm>
            <a:off x="210658" y="1640662"/>
            <a:ext cx="10266842" cy="7278486"/>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7170" name="Picture 2" descr="Seguridad Digital">
            <a:extLst>
              <a:ext uri="{FF2B5EF4-FFF2-40B4-BE49-F238E27FC236}">
                <a16:creationId xmlns:a16="http://schemas.microsoft.com/office/drawing/2014/main" id="{AA6F3304-DEE2-C815-C5BD-F100406A9D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65826" y="3999229"/>
            <a:ext cx="3899793" cy="31229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94882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7CABF0D4-9533-80B7-52CB-ABD2A9582306}"/>
              </a:ext>
            </a:extLst>
          </p:cNvPr>
          <p:cNvSpPr>
            <a:spLocks noGrp="1"/>
          </p:cNvSpPr>
          <p:nvPr>
            <p:ph type="title"/>
          </p:nvPr>
        </p:nvSpPr>
        <p:spPr>
          <a:xfrm>
            <a:off x="9222100" y="1595986"/>
            <a:ext cx="6583598" cy="1723114"/>
          </a:xfrm>
        </p:spPr>
        <p:txBody>
          <a:bodyPr>
            <a:noAutofit/>
          </a:bodyPr>
          <a:lstStyle/>
          <a:p>
            <a:pPr defTabSz="555452">
              <a:defRPr/>
            </a:pPr>
            <a:r>
              <a:rPr lang="es-CO" sz="3600" dirty="0">
                <a:solidFill>
                  <a:srgbClr val="C00000"/>
                </a:solidFill>
                <a:effectLst>
                  <a:outerShdw blurRad="38100" dist="38100" dir="2700000" algn="tl">
                    <a:srgbClr val="000000">
                      <a:alpha val="43137"/>
                    </a:srgbClr>
                  </a:outerShdw>
                </a:effectLst>
                <a:latin typeface="Impact" panose="020B0806030902050204" pitchFamily="34" charset="0"/>
                <a:ea typeface="Calibri" panose="020F0502020204030204" pitchFamily="34" charset="0"/>
                <a:cs typeface="Times New Roman" panose="02020603050405020304" pitchFamily="18" charset="0"/>
              </a:rPr>
              <a:t>Plan Anticorrupción y de Atención al Ciudadano</a:t>
            </a:r>
            <a:r>
              <a:rPr lang="es-CO" sz="3600" dirty="0">
                <a:effectLst>
                  <a:outerShdw blurRad="38100" dist="38100" dir="2700000" algn="tl">
                    <a:srgbClr val="000000">
                      <a:alpha val="43137"/>
                    </a:srgbClr>
                  </a:outerShdw>
                </a:effectLst>
                <a:latin typeface="Impact" panose="020B0806030902050204" pitchFamily="34" charset="0"/>
                <a:ea typeface="Calibri" panose="020F0502020204030204" pitchFamily="34" charset="0"/>
                <a:cs typeface="Times New Roman" panose="02020603050405020304" pitchFamily="18" charset="0"/>
              </a:rPr>
              <a:t> </a:t>
            </a:r>
            <a:endParaRPr lang="es-CO" sz="3600" dirty="0">
              <a:effectLst>
                <a:outerShdw blurRad="38100" dist="38100" dir="2700000" algn="tl">
                  <a:srgbClr val="000000">
                    <a:alpha val="43137"/>
                  </a:srgbClr>
                </a:outerShdw>
              </a:effectLst>
              <a:latin typeface="Impact" panose="020B0806030902050204" pitchFamily="34" charset="0"/>
            </a:endParaRPr>
          </a:p>
        </p:txBody>
      </p:sp>
      <p:sp>
        <p:nvSpPr>
          <p:cNvPr id="3" name="Rectángulo 2" descr="cuadro decorativo de texto " title="cuadro decorativo de texto ">
            <a:extLst>
              <a:ext uri="{FF2B5EF4-FFF2-40B4-BE49-F238E27FC236}">
                <a16:creationId xmlns:a16="http://schemas.microsoft.com/office/drawing/2014/main" id="{D8BA6809-8EB1-D050-1965-20C98F253724}"/>
              </a:ext>
            </a:extLst>
          </p:cNvPr>
          <p:cNvSpPr/>
          <p:nvPr/>
        </p:nvSpPr>
        <p:spPr>
          <a:xfrm>
            <a:off x="210658" y="1640663"/>
            <a:ext cx="9475713" cy="6778664"/>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0" name="CuadroTexto 9">
            <a:extLst>
              <a:ext uri="{FF2B5EF4-FFF2-40B4-BE49-F238E27FC236}">
                <a16:creationId xmlns:a16="http://schemas.microsoft.com/office/drawing/2014/main" id="{5DE69047-0339-7A8F-B313-E611F351599F}"/>
              </a:ext>
            </a:extLst>
          </p:cNvPr>
          <p:cNvSpPr txBox="1"/>
          <p:nvPr/>
        </p:nvSpPr>
        <p:spPr>
          <a:xfrm>
            <a:off x="320319" y="1936839"/>
            <a:ext cx="8901781" cy="6186309"/>
          </a:xfrm>
          <a:prstGeom prst="rect">
            <a:avLst/>
          </a:prstGeom>
          <a:noFill/>
        </p:spPr>
        <p:txBody>
          <a:bodyPr wrap="square">
            <a:spAutoFit/>
          </a:bodyPr>
          <a:lstStyle/>
          <a:p>
            <a:r>
              <a:rPr lang="es-MX" dirty="0">
                <a:latin typeface="Arial Narrow" panose="020B0606020202030204" pitchFamily="34" charset="0"/>
              </a:rPr>
              <a:t>Los principales avances asociados al plan anticorrupción y de atención a la ciudadanía se consiguieron tras el desarrollo de las siguientes actividades de gestión:</a:t>
            </a:r>
          </a:p>
          <a:p>
            <a:endParaRPr lang="es-MX" dirty="0">
              <a:latin typeface="Arial Narrow" panose="020B0606020202030204" pitchFamily="34" charset="0"/>
            </a:endParaRPr>
          </a:p>
          <a:p>
            <a:pPr marL="285750" indent="-285750">
              <a:buFont typeface="Wingdings" panose="05000000000000000000" pitchFamily="2" charset="2"/>
              <a:buChar char="Ø"/>
            </a:pPr>
            <a:r>
              <a:rPr lang="es-CO" noProof="1">
                <a:latin typeface="Arial Narrow" panose="020B0606020202030204" pitchFamily="34" charset="0"/>
              </a:rPr>
              <a:t>Elaboraracion</a:t>
            </a:r>
            <a:r>
              <a:rPr lang="es-MX" dirty="0">
                <a:latin typeface="Arial Narrow" panose="020B0606020202030204" pitchFamily="34" charset="0"/>
              </a:rPr>
              <a:t> y publicación el informe de rendición de cuentas de la entidad así como la audiencia publica y participativa de rendición de cuentas </a:t>
            </a:r>
          </a:p>
          <a:p>
            <a:pPr marL="285750" indent="-285750">
              <a:buFont typeface="Wingdings" panose="05000000000000000000" pitchFamily="2" charset="2"/>
              <a:buChar char="Ø"/>
            </a:pPr>
            <a:r>
              <a:rPr lang="es-MX" dirty="0">
                <a:latin typeface="Arial Narrow" panose="020B0606020202030204" pitchFamily="34" charset="0"/>
              </a:rPr>
              <a:t>Actualización del mapa de riesgos de corrupción institucional y de los controles asociados a los mismos, de acuerdo con la metodología establecida por la secretaría de</a:t>
            </a:r>
          </a:p>
          <a:p>
            <a:pPr marL="285750" indent="-285750">
              <a:buFont typeface="Wingdings" panose="05000000000000000000" pitchFamily="2" charset="2"/>
              <a:buChar char="Ø"/>
            </a:pPr>
            <a:r>
              <a:rPr lang="es-MX" dirty="0">
                <a:latin typeface="Arial Narrow" panose="020B0606020202030204" pitchFamily="34" charset="0"/>
              </a:rPr>
              <a:t>Elaboración de  propuesta de Fortalecimiento de atención canal telefónico.</a:t>
            </a:r>
          </a:p>
          <a:p>
            <a:pPr marL="285750" indent="-285750">
              <a:buFont typeface="Wingdings" panose="05000000000000000000" pitchFamily="2" charset="2"/>
              <a:buChar char="Ø"/>
            </a:pPr>
            <a:r>
              <a:rPr lang="es-MX" dirty="0">
                <a:latin typeface="Arial Narrow" panose="020B0606020202030204" pitchFamily="34" charset="0"/>
              </a:rPr>
              <a:t>Elaboración del documento de traducción a otras lenguas</a:t>
            </a:r>
          </a:p>
          <a:p>
            <a:pPr marL="285750" indent="-285750">
              <a:buFont typeface="Wingdings" panose="05000000000000000000" pitchFamily="2" charset="2"/>
              <a:buChar char="Ø"/>
            </a:pPr>
            <a:r>
              <a:rPr lang="es-MX" dirty="0">
                <a:latin typeface="Arial Narrow" panose="020B0606020202030204" pitchFamily="34" charset="0"/>
              </a:rPr>
              <a:t>Implementación de estratégica de señalización de Servicio a la ciudadanía en el edificio comando	</a:t>
            </a:r>
          </a:p>
          <a:p>
            <a:pPr marL="285750" indent="-285750">
              <a:buFont typeface="Wingdings" panose="05000000000000000000" pitchFamily="2" charset="2"/>
              <a:buChar char="Ø"/>
            </a:pPr>
            <a:r>
              <a:rPr lang="es-MX" dirty="0">
                <a:latin typeface="Arial Narrow" panose="020B0606020202030204" pitchFamily="34" charset="0"/>
              </a:rPr>
              <a:t>Implementación de virtual de  la inscripción al club bomberitos utilizando la página WEB de la entidad y permitiendo dicha inscripción las 24 horas, dentro de los días establecidos en el cronograma	</a:t>
            </a:r>
          </a:p>
          <a:p>
            <a:pPr marL="285750" indent="-285750">
              <a:buFont typeface="Wingdings" panose="05000000000000000000" pitchFamily="2" charset="2"/>
              <a:buChar char="Ø"/>
            </a:pPr>
            <a:r>
              <a:rPr lang="es-MX" dirty="0">
                <a:latin typeface="Arial Narrow" panose="020B0606020202030204" pitchFamily="34" charset="0"/>
              </a:rPr>
              <a:t>Desarrollo de conversatorios con la Defensora de la Ciudadanía 	</a:t>
            </a:r>
          </a:p>
          <a:p>
            <a:pPr marL="285750" indent="-285750">
              <a:buFont typeface="Wingdings" panose="05000000000000000000" pitchFamily="2" charset="2"/>
              <a:buChar char="Ø"/>
            </a:pPr>
            <a:r>
              <a:rPr lang="es-MX" dirty="0">
                <a:latin typeface="Arial Narrow" panose="020B0606020202030204" pitchFamily="34" charset="0"/>
              </a:rPr>
              <a:t>Publicación en la página web de la UAECOB, el mapa de riesgos de Corrupción de la vigencia 	</a:t>
            </a:r>
          </a:p>
          <a:p>
            <a:pPr marL="285750" indent="-285750">
              <a:buFont typeface="Wingdings" panose="05000000000000000000" pitchFamily="2" charset="2"/>
              <a:buChar char="Ø"/>
            </a:pPr>
            <a:r>
              <a:rPr lang="es-MX" dirty="0">
                <a:latin typeface="Arial Narrow" panose="020B0606020202030204" pitchFamily="34" charset="0"/>
              </a:rPr>
              <a:t>Seguimientos periódicos al mapa de riesgos de corrupción por parte de La Oficina de Control Interno</a:t>
            </a:r>
          </a:p>
          <a:p>
            <a:pPr marL="285750" indent="-285750">
              <a:buFont typeface="Wingdings" panose="05000000000000000000" pitchFamily="2" charset="2"/>
              <a:buChar char="Ø"/>
            </a:pPr>
            <a:r>
              <a:rPr lang="es-MX" dirty="0">
                <a:latin typeface="Arial Narrow" panose="020B0606020202030204" pitchFamily="34" charset="0"/>
              </a:rPr>
              <a:t>Seguimientos a la implementación de la estrategia de divulgación de la figura de la defensora de la ciudadanía</a:t>
            </a:r>
          </a:p>
          <a:p>
            <a:pPr marL="285750" indent="-285750">
              <a:buFont typeface="Wingdings" panose="05000000000000000000" pitchFamily="2" charset="2"/>
              <a:buChar char="Ø"/>
            </a:pPr>
            <a:r>
              <a:rPr lang="es-MX" dirty="0">
                <a:latin typeface="Arial Narrow" panose="020B0606020202030204" pitchFamily="34" charset="0"/>
              </a:rPr>
              <a:t>Ejecución de visitas de acompañamiento a la atención ciudadana</a:t>
            </a:r>
          </a:p>
          <a:p>
            <a:pPr marL="285750" indent="-285750">
              <a:buFont typeface="Wingdings" panose="05000000000000000000" pitchFamily="2" charset="2"/>
              <a:buChar char="Ø"/>
            </a:pPr>
            <a:r>
              <a:rPr lang="es-MX" dirty="0">
                <a:latin typeface="Arial Narrow" panose="020B0606020202030204" pitchFamily="34" charset="0"/>
              </a:rPr>
              <a:t>Socialización al Comité Institucional de Gestión y Desempeño los resultados de la gestión de servicio a la ciudadanía	</a:t>
            </a:r>
            <a:endParaRPr lang="es-MX" sz="2400" dirty="0">
              <a:latin typeface="Arial Narrow" panose="020B0606020202030204" pitchFamily="34" charset="0"/>
            </a:endParaRPr>
          </a:p>
        </p:txBody>
      </p:sp>
      <p:pic>
        <p:nvPicPr>
          <p:cNvPr id="3074" name="Picture 2" descr="imagen de jornada de participacion ciudadana" title="imagen de jornada de participacion ciudadana">
            <a:extLst>
              <a:ext uri="{FF2B5EF4-FFF2-40B4-BE49-F238E27FC236}">
                <a16:creationId xmlns:a16="http://schemas.microsoft.com/office/drawing/2014/main" id="{5E85E0B3-3009-84AA-9C13-B10185B243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79390" y="4299349"/>
            <a:ext cx="5356340" cy="3573128"/>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descr="PIE DE PAGINA BOMBEROS BOGOTA" title="PIE DE PAGINA BOMBEROS BOGOTA">
            <a:extLst>
              <a:ext uri="{FF2B5EF4-FFF2-40B4-BE49-F238E27FC236}">
                <a16:creationId xmlns:a16="http://schemas.microsoft.com/office/drawing/2014/main" id="{08B6A65B-B607-F2E8-95AE-11CEDCB475F3}"/>
              </a:ext>
            </a:extLst>
          </p:cNvPr>
          <p:cNvSpPr/>
          <p:nvPr/>
        </p:nvSpPr>
        <p:spPr>
          <a:xfrm>
            <a:off x="0" y="8919148"/>
            <a:ext cx="15546388" cy="112585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Tree>
    <p:extLst>
      <p:ext uri="{BB962C8B-B14F-4D97-AF65-F5344CB8AC3E}">
        <p14:creationId xmlns:p14="http://schemas.microsoft.com/office/powerpoint/2010/main" val="5493647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DEE2A588-74B3-4A65-027B-1AFFF0225765}"/>
              </a:ext>
            </a:extLst>
          </p:cNvPr>
          <p:cNvSpPr>
            <a:spLocks noGrp="1"/>
          </p:cNvSpPr>
          <p:nvPr>
            <p:ph type="title"/>
          </p:nvPr>
        </p:nvSpPr>
        <p:spPr>
          <a:xfrm>
            <a:off x="7019974" y="558437"/>
            <a:ext cx="7995436" cy="1215190"/>
          </a:xfrm>
        </p:spPr>
        <p:txBody>
          <a:bodyPr>
            <a:normAutofit/>
          </a:bodyPr>
          <a:lstStyle/>
          <a:p>
            <a:pPr defTabSz="555452">
              <a:defRPr/>
            </a:pPr>
            <a:r>
              <a:rPr lang="es-CO" sz="4800" dirty="0">
                <a:solidFill>
                  <a:srgbClr val="C00000"/>
                </a:solidFill>
                <a:effectLst>
                  <a:outerShdw blurRad="38100" dist="38100" dir="2700000" algn="tl">
                    <a:srgbClr val="000000">
                      <a:alpha val="43137"/>
                    </a:srgbClr>
                  </a:outerShdw>
                </a:effectLst>
                <a:latin typeface="Impact" panose="020B0806030902050204" pitchFamily="34" charset="0"/>
                <a:ea typeface="Calibri" panose="020F0502020204030204" pitchFamily="34" charset="0"/>
                <a:cs typeface="Times New Roman" panose="02020603050405020304" pitchFamily="18" charset="0"/>
              </a:rPr>
              <a:t>Plan anual de auditorias</a:t>
            </a:r>
            <a:endParaRPr lang="es-CO" sz="4800" dirty="0">
              <a:solidFill>
                <a:srgbClr val="C00000"/>
              </a:solidFill>
              <a:effectLst>
                <a:outerShdw blurRad="38100" dist="38100" dir="2700000" algn="tl">
                  <a:srgbClr val="000000">
                    <a:alpha val="43137"/>
                  </a:srgbClr>
                </a:outerShdw>
              </a:effectLst>
              <a:latin typeface="Impact" panose="020B0806030902050204" pitchFamily="34" charset="0"/>
            </a:endParaRPr>
          </a:p>
        </p:txBody>
      </p:sp>
      <p:sp>
        <p:nvSpPr>
          <p:cNvPr id="3" name="Rectángulo 2" descr="cuadro decorativo de texto&#10;&#10;cuadro decorativo de texto" title="cuadro decorativo de texto">
            <a:extLst>
              <a:ext uri="{FF2B5EF4-FFF2-40B4-BE49-F238E27FC236}">
                <a16:creationId xmlns:a16="http://schemas.microsoft.com/office/drawing/2014/main" id="{D8BA6809-8EB1-D050-1965-20C98F253724}"/>
              </a:ext>
            </a:extLst>
          </p:cNvPr>
          <p:cNvSpPr/>
          <p:nvPr/>
        </p:nvSpPr>
        <p:spPr>
          <a:xfrm>
            <a:off x="380999" y="1920057"/>
            <a:ext cx="14634411" cy="4212280"/>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8" name="CuadroTexto 7">
            <a:extLst>
              <a:ext uri="{FF2B5EF4-FFF2-40B4-BE49-F238E27FC236}">
                <a16:creationId xmlns:a16="http://schemas.microsoft.com/office/drawing/2014/main" id="{8A4F600F-4DC9-A7EF-123D-2B25E6250535}"/>
              </a:ext>
            </a:extLst>
          </p:cNvPr>
          <p:cNvSpPr txBox="1"/>
          <p:nvPr/>
        </p:nvSpPr>
        <p:spPr>
          <a:xfrm>
            <a:off x="530977" y="1920057"/>
            <a:ext cx="13661273" cy="4005184"/>
          </a:xfrm>
          <a:prstGeom prst="rect">
            <a:avLst/>
          </a:prstGeom>
          <a:noFill/>
        </p:spPr>
        <p:txBody>
          <a:bodyPr wrap="square">
            <a:spAutoFit/>
          </a:bodyPr>
          <a:lstStyle/>
          <a:p>
            <a:r>
              <a:rPr lang="es-MX" sz="2000" dirty="0">
                <a:latin typeface="Arial Narrow" panose="020B0606020202030204" pitchFamily="34" charset="0"/>
              </a:rPr>
              <a:t>Las principales actividades ejecutadas en el marco del Plan anual de auditorias, fueron: </a:t>
            </a:r>
          </a:p>
          <a:p>
            <a:endParaRPr lang="es-MX" sz="2000" dirty="0">
              <a:latin typeface="Arial Narrow" panose="020B0606020202030204" pitchFamily="34" charset="0"/>
            </a:endParaRPr>
          </a:p>
          <a:p>
            <a:pPr marL="285750" indent="-285750">
              <a:buFont typeface="Wingdings" panose="05000000000000000000" pitchFamily="2" charset="2"/>
              <a:buChar char="Ø"/>
            </a:pPr>
            <a:r>
              <a:rPr lang="es-MX" dirty="0">
                <a:latin typeface="Arial Narrow" panose="020B0606020202030204" pitchFamily="34" charset="0"/>
              </a:rPr>
              <a:t>Análisis  las evaluaciones de la gestión del riesgo, elaboradas por la segunda línea de defensa	</a:t>
            </a:r>
          </a:p>
          <a:p>
            <a:pPr marL="285750" indent="-285750">
              <a:buFont typeface="Wingdings" panose="05000000000000000000" pitchFamily="2" charset="2"/>
              <a:buChar char="Ø"/>
            </a:pPr>
            <a:r>
              <a:rPr lang="es-MX" dirty="0">
                <a:latin typeface="Arial Narrow" panose="020B0606020202030204" pitchFamily="34" charset="0"/>
              </a:rPr>
              <a:t>Comunicaciones al Comité de Coordinación de Control Interno posibles cambios e impactos en la evaluación del riesgo, detectados en las auditorías, por parte de la Oficina de Control Interno 	100%</a:t>
            </a:r>
          </a:p>
          <a:p>
            <a:pPr marL="285750" indent="-285750">
              <a:buFont typeface="Wingdings" panose="05000000000000000000" pitchFamily="2" charset="2"/>
              <a:buChar char="Ø"/>
            </a:pPr>
            <a:r>
              <a:rPr lang="es-MX" dirty="0">
                <a:latin typeface="Arial Narrow" panose="020B0606020202030204" pitchFamily="34" charset="0"/>
              </a:rPr>
              <a:t>Análisis de los resultados de los informes presentados por parte del jefe de control interno , presentados ante el comité de coordinación de control interno </a:t>
            </a:r>
          </a:p>
          <a:p>
            <a:pPr marL="285750" indent="-285750">
              <a:buFont typeface="Wingdings" panose="05000000000000000000" pitchFamily="2" charset="2"/>
              <a:buChar char="Ø"/>
            </a:pPr>
            <a:r>
              <a:rPr lang="es-MX" dirty="0">
                <a:latin typeface="Arial Narrow" panose="020B0606020202030204" pitchFamily="34" charset="0"/>
              </a:rPr>
              <a:t>Desarrollo de  monitoreado de hallazgos y recomendaciones de las diferentes auditorias adelantadas por la Oficina de Control Interno </a:t>
            </a:r>
          </a:p>
          <a:p>
            <a:pPr marL="285750" indent="-285750">
              <a:buFont typeface="Wingdings" panose="05000000000000000000" pitchFamily="2" charset="2"/>
              <a:buChar char="Ø"/>
            </a:pPr>
            <a:r>
              <a:rPr lang="es-MX" dirty="0">
                <a:latin typeface="Arial Narrow" panose="020B0606020202030204" pitchFamily="34" charset="0"/>
              </a:rPr>
              <a:t>Evaluación de los controles  presentes en políticas y procedimientos con el fin de validar su funcionamiento , apoyando el control de los riesgos y el logro de los objetivos establecidos en la planeación institucional</a:t>
            </a:r>
          </a:p>
          <a:p>
            <a:pPr marL="285750" indent="-285750">
              <a:buFont typeface="Wingdings" panose="05000000000000000000" pitchFamily="2" charset="2"/>
              <a:buChar char="Ø"/>
            </a:pPr>
            <a:r>
              <a:rPr lang="es-MX" dirty="0">
                <a:latin typeface="Arial Narrow" panose="020B0606020202030204" pitchFamily="34" charset="0"/>
              </a:rPr>
              <a:t>Verificación de ejecución de las acciones de mejora institucionales a razón de las observaciones de los entes de control y los seguimientos efectuados por la entidad, también verificar que las acciones de mejora se realicen por parte de los responsables en el tiempo programado, así mismo que sean efectivas y contribuyan al logro de los resultados 	</a:t>
            </a:r>
          </a:p>
          <a:p>
            <a:pPr marL="285750" indent="-285750">
              <a:buFont typeface="Wingdings" panose="05000000000000000000" pitchFamily="2" charset="2"/>
              <a:buChar char="Ø"/>
            </a:pPr>
            <a:r>
              <a:rPr lang="es-MX" dirty="0">
                <a:latin typeface="Arial Narrow" panose="020B0606020202030204" pitchFamily="34" charset="0"/>
              </a:rPr>
              <a:t>Verificación de las labores de supervisión del desempeño del Sistema de Control Interno y determinación de acciones de mejora a  las que hubiese lugar, por parte del Comité Institucional de Coordinación de Control Interno	</a:t>
            </a:r>
          </a:p>
        </p:txBody>
      </p:sp>
      <p:pic>
        <p:nvPicPr>
          <p:cNvPr id="9218" name="Picture 2" descr="Plan Anual de Auditorias – Concejo de Dosquebradas">
            <a:extLst>
              <a:ext uri="{FF2B5EF4-FFF2-40B4-BE49-F238E27FC236}">
                <a16:creationId xmlns:a16="http://schemas.microsoft.com/office/drawing/2014/main" id="{F07E71B0-F50F-5A29-9BDB-7BB946C015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999" y="6425197"/>
            <a:ext cx="14484433" cy="2007461"/>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descr="PIE DE PAGINA BOMBEROS BOGOTA" title="PIE DE PAGINA BOMBEROS BOGOTA">
            <a:extLst>
              <a:ext uri="{FF2B5EF4-FFF2-40B4-BE49-F238E27FC236}">
                <a16:creationId xmlns:a16="http://schemas.microsoft.com/office/drawing/2014/main" id="{08B6A65B-B607-F2E8-95AE-11CEDCB475F3}"/>
              </a:ext>
            </a:extLst>
          </p:cNvPr>
          <p:cNvSpPr/>
          <p:nvPr/>
        </p:nvSpPr>
        <p:spPr>
          <a:xfrm>
            <a:off x="0" y="8919148"/>
            <a:ext cx="15546388" cy="1125850"/>
          </a:xfrm>
          <a:prstGeom prst="rect">
            <a:avLst/>
          </a:pr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Tree>
    <p:extLst>
      <p:ext uri="{BB962C8B-B14F-4D97-AF65-F5344CB8AC3E}">
        <p14:creationId xmlns:p14="http://schemas.microsoft.com/office/powerpoint/2010/main" val="36088598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a:extLst>
              <a:ext uri="{FF2B5EF4-FFF2-40B4-BE49-F238E27FC236}">
                <a16:creationId xmlns:a16="http://schemas.microsoft.com/office/drawing/2014/main" id="{3C845CB9-6766-5B35-6C6F-F0131FFAC29D}"/>
              </a:ext>
            </a:extLst>
          </p:cNvPr>
          <p:cNvSpPr txBox="1">
            <a:spLocks noGrp="1"/>
          </p:cNvSpPr>
          <p:nvPr>
            <p:ph type="title" idx="4294967295"/>
          </p:nvPr>
        </p:nvSpPr>
        <p:spPr>
          <a:xfrm>
            <a:off x="517746" y="2610344"/>
            <a:ext cx="5980112" cy="1491646"/>
          </a:xfrm>
          <a:prstGeom prst="rect">
            <a:avLst/>
          </a:prstGeom>
          <a:noFill/>
          <a:ln>
            <a:noFill/>
            <a:prstDash/>
          </a:ln>
          <a:effectLst/>
        </p:spPr>
        <p:txBody>
          <a:bodyPr rot="0" spcFirstLastPara="0" vertOverflow="overflow" horzOverflow="overflow" vert="horz" wrap="square" lIns="111092" tIns="55546" rIns="111092" bIns="55546" numCol="1" spcCol="0" rtlCol="0" fromWordArt="0" anchor="t" anchorCtr="0" forceAA="0" compatLnSpc="1">
            <a:prstTxWarp prst="textNoShape">
              <a:avLst/>
            </a:prstTxWarp>
            <a:spAutoFit/>
          </a:bodyPr>
          <a:lstStyle>
            <a:lvl1pPr marL="0" marR="0" lvl="0" indent="0" algn="ctr" defTabSz="1462701" rtl="0" fontAlgn="auto" hangingPunct="1">
              <a:lnSpc>
                <a:spcPct val="100000"/>
              </a:lnSpc>
              <a:spcBef>
                <a:spcPts val="0"/>
              </a:spcBef>
              <a:spcAft>
                <a:spcPts val="0"/>
              </a:spcAft>
              <a:buNone/>
              <a:tabLst/>
              <a:defRPr lang="es-ES" sz="7000" b="0" i="0" u="none" strike="noStrike" kern="1200" cap="none" spc="0" baseline="0">
                <a:solidFill>
                  <a:srgbClr val="000000"/>
                </a:solidFill>
                <a:uFillTx/>
                <a:latin typeface="Calibri"/>
              </a:defRPr>
            </a:lvl1pPr>
          </a:lstStyle>
          <a:p>
            <a:pPr marL="0" marR="0" lvl="0" indent="0" algn="ctr" defTabSz="555452" rtl="0" eaLnBrk="1" fontAlgn="auto" latinLnBrk="0" hangingPunct="1">
              <a:lnSpc>
                <a:spcPct val="100000"/>
              </a:lnSpc>
              <a:spcBef>
                <a:spcPts val="0"/>
              </a:spcBef>
              <a:spcAft>
                <a:spcPts val="0"/>
              </a:spcAft>
              <a:buClrTx/>
              <a:buSzTx/>
              <a:buFontTx/>
              <a:buNone/>
              <a:tabLst/>
              <a:defRPr/>
            </a:pPr>
            <a:r>
              <a:rPr kumimoji="0" lang="es-CO" sz="4374"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Impact" panose="020B0806030902050204" pitchFamily="34" charset="0"/>
                <a:ea typeface="Calibri" panose="020F0502020204030204" pitchFamily="34" charset="0"/>
                <a:cs typeface="Times New Roman" panose="02020603050405020304" pitchFamily="18" charset="0"/>
              </a:rPr>
              <a:t>Plan Institucional de Gestión Ambiental – PIGA</a:t>
            </a:r>
            <a:endParaRPr kumimoji="0" lang="es-CO" sz="4374"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Impact" panose="020B0806030902050204" pitchFamily="34" charset="0"/>
              <a:ea typeface="+mn-ea"/>
              <a:cs typeface="+mn-cs"/>
            </a:endParaRPr>
          </a:p>
        </p:txBody>
      </p:sp>
      <p:pic>
        <p:nvPicPr>
          <p:cNvPr id="6146" name="Picture 2" descr="PLAN INSTITUCIONAL DE GESTIÓN AMBIENTAL – PIGA – Establecimiento Público  Ambiental, EPA Cartagena">
            <a:extLst>
              <a:ext uri="{FF2B5EF4-FFF2-40B4-BE49-F238E27FC236}">
                <a16:creationId xmlns:a16="http://schemas.microsoft.com/office/drawing/2014/main" id="{733B1FF2-FD1C-B8E6-0454-EDDC02FA24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0732" y="273274"/>
            <a:ext cx="4674140" cy="2337070"/>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descr="cuadro decorativo de texto" title="cuadro decorativo de texto">
            <a:extLst>
              <a:ext uri="{FF2B5EF4-FFF2-40B4-BE49-F238E27FC236}">
                <a16:creationId xmlns:a16="http://schemas.microsoft.com/office/drawing/2014/main" id="{985C39A9-A3FE-E479-EC67-B9C45D4C27CA}"/>
              </a:ext>
            </a:extLst>
          </p:cNvPr>
          <p:cNvSpPr/>
          <p:nvPr/>
        </p:nvSpPr>
        <p:spPr>
          <a:xfrm>
            <a:off x="729106" y="4248150"/>
            <a:ext cx="5557393" cy="5252991"/>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4" name="CuadroTexto 3">
            <a:extLst>
              <a:ext uri="{FF2B5EF4-FFF2-40B4-BE49-F238E27FC236}">
                <a16:creationId xmlns:a16="http://schemas.microsoft.com/office/drawing/2014/main" id="{0F57AD63-EDF4-2FC5-F2FD-FCFDDE639D6E}"/>
              </a:ext>
            </a:extLst>
          </p:cNvPr>
          <p:cNvSpPr txBox="1"/>
          <p:nvPr/>
        </p:nvSpPr>
        <p:spPr>
          <a:xfrm>
            <a:off x="888460" y="4540471"/>
            <a:ext cx="5132551" cy="4708981"/>
          </a:xfrm>
          <a:prstGeom prst="rect">
            <a:avLst/>
          </a:prstGeom>
          <a:noFill/>
        </p:spPr>
        <p:txBody>
          <a:bodyPr wrap="square">
            <a:spAutoFit/>
          </a:bodyPr>
          <a:lstStyle/>
          <a:p>
            <a:pPr algn="just"/>
            <a:r>
              <a:rPr lang="es-MX" sz="2000" dirty="0">
                <a:latin typeface="Arial Narrow" panose="020B0606020202030204" pitchFamily="34" charset="0"/>
              </a:rPr>
              <a:t>Los principales logros del PIGA se relacionan con la ejecución de las siguientes actividades:</a:t>
            </a:r>
          </a:p>
          <a:p>
            <a:pPr algn="just"/>
            <a:endParaRPr lang="es-MX" sz="2000" dirty="0">
              <a:latin typeface="Arial Narrow" panose="020B0606020202030204" pitchFamily="34" charset="0"/>
            </a:endParaRPr>
          </a:p>
          <a:p>
            <a:pPr marL="342900" indent="-342900" algn="just">
              <a:buFont typeface="Wingdings" panose="05000000000000000000" pitchFamily="2" charset="2"/>
              <a:buChar char="Ø"/>
            </a:pPr>
            <a:r>
              <a:rPr lang="es-MX" sz="2000" dirty="0">
                <a:latin typeface="Arial Narrow" panose="020B0606020202030204" pitchFamily="34" charset="0"/>
              </a:rPr>
              <a:t>Adquisición de bienes amigables con el medio ambiente Estructura general Manual de compras verdes </a:t>
            </a:r>
          </a:p>
          <a:p>
            <a:pPr marL="342900" indent="-342900" algn="just">
              <a:buFont typeface="Wingdings" panose="05000000000000000000" pitchFamily="2" charset="2"/>
              <a:buChar char="Ø"/>
            </a:pPr>
            <a:r>
              <a:rPr lang="es-MX" sz="2000" dirty="0">
                <a:latin typeface="Arial Narrow" panose="020B0606020202030204" pitchFamily="34" charset="0"/>
              </a:rPr>
              <a:t>Oficialización de Manual de compras verdes </a:t>
            </a:r>
          </a:p>
          <a:p>
            <a:pPr marL="342900" indent="-342900" algn="just">
              <a:buFont typeface="Wingdings" panose="05000000000000000000" pitchFamily="2" charset="2"/>
              <a:buChar char="Ø"/>
            </a:pPr>
            <a:r>
              <a:rPr lang="es-MX" sz="2000" dirty="0">
                <a:latin typeface="Arial Narrow" panose="020B0606020202030204" pitchFamily="34" charset="0"/>
              </a:rPr>
              <a:t>Divulgación de manual de compras verdes </a:t>
            </a:r>
          </a:p>
          <a:p>
            <a:pPr marL="342900" indent="-342900" algn="just">
              <a:buFont typeface="Wingdings" panose="05000000000000000000" pitchFamily="2" charset="2"/>
              <a:buChar char="Ø"/>
            </a:pPr>
            <a:r>
              <a:rPr lang="es-MX" sz="2000" dirty="0">
                <a:latin typeface="Arial Narrow" panose="020B0606020202030204" pitchFamily="34" charset="0"/>
              </a:rPr>
              <a:t>Capacitación de manual de compras verdes </a:t>
            </a:r>
          </a:p>
          <a:p>
            <a:pPr marL="342900" indent="-342900" algn="just">
              <a:buFont typeface="Wingdings" panose="05000000000000000000" pitchFamily="2" charset="2"/>
              <a:buChar char="Ø"/>
            </a:pPr>
            <a:r>
              <a:rPr lang="es-MX" sz="2000" dirty="0">
                <a:latin typeface="Arial Narrow" panose="020B0606020202030204" pitchFamily="34" charset="0"/>
              </a:rPr>
              <a:t>Diseño de una política ambiental 	</a:t>
            </a:r>
          </a:p>
          <a:p>
            <a:pPr marL="342900" indent="-342900" algn="just">
              <a:buFont typeface="Wingdings" panose="05000000000000000000" pitchFamily="2" charset="2"/>
              <a:buChar char="Ø"/>
            </a:pPr>
            <a:r>
              <a:rPr lang="es-MX" sz="2000" dirty="0">
                <a:latin typeface="Arial Narrow" panose="020B0606020202030204" pitchFamily="34" charset="0"/>
              </a:rPr>
              <a:t>Desarrollo de acciones de reciclaje	</a:t>
            </a:r>
          </a:p>
          <a:p>
            <a:pPr marL="342900" indent="-342900" algn="just">
              <a:buFont typeface="Wingdings" panose="05000000000000000000" pitchFamily="2" charset="2"/>
              <a:buChar char="Ø"/>
            </a:pPr>
            <a:r>
              <a:rPr lang="es-MX" sz="2000" dirty="0">
                <a:latin typeface="Arial Narrow" panose="020B0606020202030204" pitchFamily="34" charset="0"/>
              </a:rPr>
              <a:t>Identificación de los riesgos de contaminación ambiental	</a:t>
            </a:r>
          </a:p>
          <a:p>
            <a:pPr marL="342900" indent="-342900" algn="just">
              <a:buFont typeface="Wingdings" panose="05000000000000000000" pitchFamily="2" charset="2"/>
              <a:buChar char="Ø"/>
            </a:pPr>
            <a:r>
              <a:rPr lang="es-MX" sz="2000" dirty="0">
                <a:latin typeface="Arial Narrow" panose="020B0606020202030204" pitchFamily="34" charset="0"/>
              </a:rPr>
              <a:t>Promoción del el uso racional de los recursos naturales 	</a:t>
            </a:r>
          </a:p>
        </p:txBody>
      </p:sp>
      <p:sp>
        <p:nvSpPr>
          <p:cNvPr id="9" name="Rectángulo 8">
            <a:extLst>
              <a:ext uri="{FF2B5EF4-FFF2-40B4-BE49-F238E27FC236}">
                <a16:creationId xmlns:a16="http://schemas.microsoft.com/office/drawing/2014/main" id="{A4608079-B623-A4AB-2A7B-885994019AFA}"/>
              </a:ext>
            </a:extLst>
          </p:cNvPr>
          <p:cNvSpPr/>
          <p:nvPr/>
        </p:nvSpPr>
        <p:spPr>
          <a:xfrm>
            <a:off x="11439922" y="30340"/>
            <a:ext cx="6049616" cy="2111732"/>
          </a:xfrm>
          <a:prstGeom prst="rect">
            <a:avLst/>
          </a:prstGeom>
        </p:spPr>
        <p:txBody>
          <a:bodyPr wrap="square">
            <a:spAutoFit/>
          </a:bodyPr>
          <a:lstStyle/>
          <a:p>
            <a:pPr defTabSz="555452">
              <a:defRPr/>
            </a:pPr>
            <a:r>
              <a:rPr lang="es-CO" sz="4374" dirty="0">
                <a:solidFill>
                  <a:srgbClr val="C00000"/>
                </a:solidFill>
                <a:effectLst>
                  <a:outerShdw blurRad="38100" dist="38100" dir="2700000" algn="tl">
                    <a:srgbClr val="000000">
                      <a:alpha val="43137"/>
                    </a:srgbClr>
                  </a:outerShdw>
                </a:effectLst>
                <a:latin typeface="Impact" panose="020B0806030902050204" pitchFamily="34" charset="0"/>
                <a:ea typeface="Calibri" panose="020F0502020204030204" pitchFamily="34" charset="0"/>
                <a:cs typeface="Times New Roman" panose="02020603050405020304" pitchFamily="18" charset="0"/>
              </a:rPr>
              <a:t>Plan Anual de Adquisiciones</a:t>
            </a:r>
          </a:p>
          <a:p>
            <a:pPr defTabSz="555452">
              <a:defRPr/>
            </a:pPr>
            <a:endParaRPr lang="es-CO" sz="4374" b="1" dirty="0">
              <a:solidFill>
                <a:srgbClr val="C00000"/>
              </a:solidFill>
              <a:effectLst>
                <a:outerShdw blurRad="38100" dist="38100" dir="2700000" algn="tl">
                  <a:srgbClr val="000000">
                    <a:alpha val="43137"/>
                  </a:srgbClr>
                </a:outerShdw>
              </a:effectLst>
              <a:latin typeface="Impact" panose="020B0806030902050204" pitchFamily="34" charset="0"/>
            </a:endParaRPr>
          </a:p>
        </p:txBody>
      </p:sp>
      <p:sp>
        <p:nvSpPr>
          <p:cNvPr id="3" name="Rectángulo 2" descr="cuadro decorativo de texto" title="cuadro decorativo de texto">
            <a:extLst>
              <a:ext uri="{FF2B5EF4-FFF2-40B4-BE49-F238E27FC236}">
                <a16:creationId xmlns:a16="http://schemas.microsoft.com/office/drawing/2014/main" id="{3808B550-D693-CF11-D306-D4820EB2282A}"/>
              </a:ext>
            </a:extLst>
          </p:cNvPr>
          <p:cNvSpPr/>
          <p:nvPr/>
        </p:nvSpPr>
        <p:spPr>
          <a:xfrm>
            <a:off x="7773194" y="1581150"/>
            <a:ext cx="7333456" cy="7947773"/>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8" name="CuadroTexto 7">
            <a:extLst>
              <a:ext uri="{FF2B5EF4-FFF2-40B4-BE49-F238E27FC236}">
                <a16:creationId xmlns:a16="http://schemas.microsoft.com/office/drawing/2014/main" id="{B1952F73-F2D0-5A37-DC30-4CE6474A570D}"/>
              </a:ext>
            </a:extLst>
          </p:cNvPr>
          <p:cNvSpPr txBox="1"/>
          <p:nvPr/>
        </p:nvSpPr>
        <p:spPr>
          <a:xfrm>
            <a:off x="7978265" y="1742176"/>
            <a:ext cx="6923314" cy="7786747"/>
          </a:xfrm>
          <a:prstGeom prst="rect">
            <a:avLst/>
          </a:prstGeom>
          <a:noFill/>
        </p:spPr>
        <p:txBody>
          <a:bodyPr wrap="square">
            <a:spAutoFit/>
          </a:bodyPr>
          <a:lstStyle/>
          <a:p>
            <a:pPr algn="just"/>
            <a:r>
              <a:rPr lang="es-MX" sz="2000" dirty="0">
                <a:latin typeface="Arial Narrow" panose="020B0606020202030204" pitchFamily="34" charset="0"/>
              </a:rPr>
              <a:t>Si bien el Plan anual de adquisiciones se encuentra asociado a la gestión institucional en muchos de os ámbitos de la gestión administrativa, se presentan a continuación logros asociados a la Subdirección Logística, puesto que las demás dependencias exponen sus logros en otros Planes institucionales que pueden relacionarse con el plan anual de adquisiciones:</a:t>
            </a:r>
          </a:p>
          <a:p>
            <a:pPr algn="just"/>
            <a:endParaRPr lang="es-MX" sz="2000" dirty="0">
              <a:latin typeface="Arial Narrow" panose="020B0606020202030204" pitchFamily="34" charset="0"/>
            </a:endParaRPr>
          </a:p>
          <a:p>
            <a:pPr marL="285750" indent="-285750" algn="just">
              <a:buFont typeface="Wingdings" panose="05000000000000000000" pitchFamily="2" charset="2"/>
              <a:buChar char="Ø"/>
            </a:pPr>
            <a:r>
              <a:rPr lang="es-MX" sz="2000" dirty="0">
                <a:latin typeface="Arial Narrow" panose="020B0606020202030204" pitchFamily="34" charset="0"/>
              </a:rPr>
              <a:t>Entrega de los diferentes suministros para el cumplimiento de las diferentes actividades del cuerpo bomberil	</a:t>
            </a:r>
          </a:p>
          <a:p>
            <a:pPr marL="285750" indent="-285750" algn="just">
              <a:buFont typeface="Wingdings" panose="05000000000000000000" pitchFamily="2" charset="2"/>
              <a:buChar char="Ø"/>
            </a:pPr>
            <a:r>
              <a:rPr lang="es-MX" sz="2000" dirty="0">
                <a:latin typeface="Arial Narrow" panose="020B0606020202030204" pitchFamily="34" charset="0"/>
              </a:rPr>
              <a:t>Ejecución del  cronograma de visitas de mantenimiento preventivo de equipo menor a la estaciones de la UAECOB en los 3 turnos (105 visitas)	</a:t>
            </a:r>
          </a:p>
          <a:p>
            <a:pPr marL="285750" indent="-285750" algn="just">
              <a:buFont typeface="Wingdings" panose="05000000000000000000" pitchFamily="2" charset="2"/>
              <a:buChar char="Ø"/>
            </a:pPr>
            <a:r>
              <a:rPr lang="es-MX" sz="2000" dirty="0">
                <a:latin typeface="Arial Narrow" panose="020B0606020202030204" pitchFamily="34" charset="0"/>
              </a:rPr>
              <a:t>Elaboración de los reportes con información relevante para las estaciones, sobre los diferentes procesos de la subdirección Logística	</a:t>
            </a:r>
          </a:p>
          <a:p>
            <a:pPr marL="285750" indent="-285750" algn="just">
              <a:buFont typeface="Wingdings" panose="05000000000000000000" pitchFamily="2" charset="2"/>
              <a:buChar char="Ø"/>
            </a:pPr>
            <a:r>
              <a:rPr lang="es-MX" sz="2000" dirty="0">
                <a:latin typeface="Arial Narrow" panose="020B0606020202030204" pitchFamily="34" charset="0"/>
              </a:rPr>
              <a:t>Formulación e implementación  del plan de metrología de la Unidad, Fase 1 - Conceptualización teórica	</a:t>
            </a:r>
          </a:p>
          <a:p>
            <a:pPr marL="285750" indent="-285750" algn="just">
              <a:buFont typeface="Wingdings" panose="05000000000000000000" pitchFamily="2" charset="2"/>
              <a:buChar char="Ø"/>
            </a:pPr>
            <a:r>
              <a:rPr lang="es-MX" sz="2000" dirty="0">
                <a:latin typeface="Arial Narrow" panose="020B0606020202030204" pitchFamily="34" charset="0"/>
              </a:rPr>
              <a:t>Atención de los diferentes requerimientos recibidos a través de mesa logística, para la entrega de suministros</a:t>
            </a:r>
            <a:endParaRPr lang="es-MX" sz="2000" dirty="0">
              <a:highlight>
                <a:srgbClr val="FFFF00"/>
              </a:highlight>
              <a:latin typeface="Arial Narrow" panose="020B0606020202030204" pitchFamily="34" charset="0"/>
            </a:endParaRPr>
          </a:p>
          <a:p>
            <a:pPr marL="285750" indent="-285750" algn="just">
              <a:buFont typeface="Wingdings" panose="05000000000000000000" pitchFamily="2" charset="2"/>
              <a:buChar char="Ø"/>
            </a:pPr>
            <a:r>
              <a:rPr lang="es-MX" sz="2000" dirty="0">
                <a:latin typeface="Arial Narrow" panose="020B0606020202030204" pitchFamily="34" charset="0"/>
              </a:rPr>
              <a:t>Ejecución del mantenimiento correctivo y preventivo de los HEA´S y el Parque Automotor de la UAECOB  (17 entregables): </a:t>
            </a:r>
          </a:p>
          <a:p>
            <a:pPr marL="285750" indent="-285750" algn="just">
              <a:buFont typeface="Wingdings" panose="05000000000000000000" pitchFamily="2" charset="2"/>
              <a:buChar char="Ø"/>
            </a:pPr>
            <a:r>
              <a:rPr lang="es-MX" sz="2000" dirty="0">
                <a:latin typeface="Arial Narrow" panose="020B0606020202030204" pitchFamily="34" charset="0"/>
              </a:rPr>
              <a:t>Implementación del segundo modulo del sistema de seguimiento a los requerimientos del parque automotor. 	</a:t>
            </a:r>
          </a:p>
          <a:p>
            <a:pPr marL="285750" indent="-285750" algn="just">
              <a:buFont typeface="Wingdings" panose="05000000000000000000" pitchFamily="2" charset="2"/>
              <a:buChar char="Ø"/>
            </a:pPr>
            <a:r>
              <a:rPr lang="es-MX" sz="2000" dirty="0">
                <a:latin typeface="Arial Narrow" panose="020B0606020202030204" pitchFamily="34" charset="0"/>
              </a:rPr>
              <a:t>Cumplimiento al plan de revisiones e inspecciones preventivas al parque automotor  propiedad de la UAECOB (124)	</a:t>
            </a:r>
          </a:p>
        </p:txBody>
      </p:sp>
    </p:spTree>
    <p:extLst>
      <p:ext uri="{BB962C8B-B14F-4D97-AF65-F5344CB8AC3E}">
        <p14:creationId xmlns:p14="http://schemas.microsoft.com/office/powerpoint/2010/main" val="22323242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CA9AC439-0FFA-ACB5-751A-4E09BF27C8D5}"/>
              </a:ext>
            </a:extLst>
          </p:cNvPr>
          <p:cNvSpPr txBox="1">
            <a:spLocks noGrp="1"/>
          </p:cNvSpPr>
          <p:nvPr>
            <p:ph type="title" idx="4294967295"/>
          </p:nvPr>
        </p:nvSpPr>
        <p:spPr>
          <a:xfrm>
            <a:off x="7603788" y="198243"/>
            <a:ext cx="8128935" cy="1220173"/>
          </a:xfrm>
          <a:prstGeom prst="rect">
            <a:avLst/>
          </a:prstGeom>
          <a:noFill/>
          <a:ln>
            <a:noFill/>
            <a:prstDash/>
          </a:ln>
          <a:effectLst/>
        </p:spPr>
        <p:txBody>
          <a:bodyPr rot="0" spcFirstLastPara="0" vertOverflow="overflow" horzOverflow="overflow" vert="horz" wrap="square" lIns="111092" tIns="55546" rIns="111092" bIns="55546" numCol="1" spcCol="0" rtlCol="0" fromWordArt="0" anchor="t" anchorCtr="0" forceAA="0" compatLnSpc="1">
            <a:prstTxWarp prst="textNoShape">
              <a:avLst/>
            </a:prstTxWarp>
            <a:spAutoFit/>
          </a:bodyPr>
          <a:lstStyle>
            <a:lvl1pPr marL="0" marR="0" lvl="0" indent="0" algn="ctr" defTabSz="1462701" rtl="0" fontAlgn="auto" hangingPunct="1">
              <a:lnSpc>
                <a:spcPct val="100000"/>
              </a:lnSpc>
              <a:spcBef>
                <a:spcPts val="0"/>
              </a:spcBef>
              <a:spcAft>
                <a:spcPts val="0"/>
              </a:spcAft>
              <a:buNone/>
              <a:tabLst/>
              <a:defRPr lang="es-ES" sz="7000" b="0" i="0" u="none" strike="noStrike" kern="1200" cap="none" spc="0" baseline="0">
                <a:solidFill>
                  <a:srgbClr val="000000"/>
                </a:solidFill>
                <a:uFillTx/>
                <a:latin typeface="Calibri"/>
              </a:defRPr>
            </a:lvl1pPr>
          </a:lstStyle>
          <a:p>
            <a:pPr marL="0" marR="0" lvl="0" indent="0" algn="ctr" defTabSz="555452" rtl="0" eaLnBrk="1" fontAlgn="auto" latinLnBrk="0" hangingPunct="1">
              <a:lnSpc>
                <a:spcPct val="100000"/>
              </a:lnSpc>
              <a:spcBef>
                <a:spcPts val="0"/>
              </a:spcBef>
              <a:spcAft>
                <a:spcPts val="0"/>
              </a:spcAft>
              <a:buClrTx/>
              <a:buSzTx/>
              <a:buFontTx/>
              <a:buNone/>
              <a:tabLst/>
              <a:defRPr/>
            </a:pPr>
            <a:r>
              <a:rPr kumimoji="0" lang="es-ES" sz="36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Impact" panose="020B0806030902050204" pitchFamily="34" charset="0"/>
                <a:ea typeface="Calibri" panose="020F0502020204030204" pitchFamily="34" charset="0"/>
                <a:cs typeface="Times New Roman" panose="02020603050405020304" pitchFamily="18" charset="0"/>
              </a:rPr>
              <a:t>Plan de Fortalecimiento</a:t>
            </a:r>
          </a:p>
          <a:p>
            <a:pPr marL="0" marR="0" lvl="0" indent="0" algn="ctr" defTabSz="555452" rtl="0" eaLnBrk="1" fontAlgn="auto" latinLnBrk="0" hangingPunct="1">
              <a:lnSpc>
                <a:spcPct val="100000"/>
              </a:lnSpc>
              <a:spcBef>
                <a:spcPts val="0"/>
              </a:spcBef>
              <a:spcAft>
                <a:spcPts val="0"/>
              </a:spcAft>
              <a:buClrTx/>
              <a:buSzTx/>
              <a:buFontTx/>
              <a:buNone/>
              <a:tabLst/>
              <a:defRPr/>
            </a:pPr>
            <a:r>
              <a:rPr kumimoji="0" lang="es-ES" sz="36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Impact" panose="020B0806030902050204" pitchFamily="34" charset="0"/>
                <a:ea typeface="Calibri" panose="020F0502020204030204" pitchFamily="34" charset="0"/>
                <a:cs typeface="Times New Roman" panose="02020603050405020304" pitchFamily="18" charset="0"/>
              </a:rPr>
              <a:t> Subdirección Operativa </a:t>
            </a:r>
            <a:endParaRPr kumimoji="0" lang="es-ES" sz="4374"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Impact" panose="020B0806030902050204" pitchFamily="34" charset="0"/>
              <a:ea typeface="+mn-ea"/>
              <a:cs typeface="+mn-cs"/>
            </a:endParaRPr>
          </a:p>
        </p:txBody>
      </p:sp>
      <p:sp>
        <p:nvSpPr>
          <p:cNvPr id="2" name="Rectángulo 1" descr="cuadro decorativo de texto" title="cuadro decorativo de texto">
            <a:extLst>
              <a:ext uri="{FF2B5EF4-FFF2-40B4-BE49-F238E27FC236}">
                <a16:creationId xmlns:a16="http://schemas.microsoft.com/office/drawing/2014/main" id="{6A7658BC-94D5-0D87-7290-0BC80C82A5B5}"/>
              </a:ext>
            </a:extLst>
          </p:cNvPr>
          <p:cNvSpPr/>
          <p:nvPr/>
        </p:nvSpPr>
        <p:spPr>
          <a:xfrm>
            <a:off x="8286752" y="1572281"/>
            <a:ext cx="6686549" cy="7116671"/>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6" name="CuadroTexto 5">
            <a:extLst>
              <a:ext uri="{FF2B5EF4-FFF2-40B4-BE49-F238E27FC236}">
                <a16:creationId xmlns:a16="http://schemas.microsoft.com/office/drawing/2014/main" id="{678F39F4-5A2C-5AD7-6D4F-2FAF60F7EF53}"/>
              </a:ext>
            </a:extLst>
          </p:cNvPr>
          <p:cNvSpPr txBox="1"/>
          <p:nvPr/>
        </p:nvSpPr>
        <p:spPr>
          <a:xfrm>
            <a:off x="8563107" y="1880011"/>
            <a:ext cx="6210299" cy="6606937"/>
          </a:xfrm>
          <a:prstGeom prst="rect">
            <a:avLst/>
          </a:prstGeom>
          <a:noFill/>
        </p:spPr>
        <p:txBody>
          <a:bodyPr wrap="square">
            <a:spAutoFit/>
          </a:bodyPr>
          <a:lstStyle/>
          <a:p>
            <a:pPr algn="just">
              <a:spcAft>
                <a:spcPts val="972"/>
              </a:spcAft>
            </a:pPr>
            <a:r>
              <a:rPr lang="es-MX" sz="2000" dirty="0">
                <a:latin typeface="Arial Narrow" panose="020B0606020202030204" pitchFamily="34" charset="0"/>
              </a:rPr>
              <a:t>Los principales avances de la Subdirección Operativa estuvieron enmarcados en su plan de fortalecimiento de los cuales se resaltan </a:t>
            </a:r>
          </a:p>
          <a:p>
            <a:pPr marL="342900" indent="-342900" algn="just">
              <a:spcAft>
                <a:spcPts val="972"/>
              </a:spcAft>
              <a:buFont typeface="Wingdings" panose="05000000000000000000" pitchFamily="2" charset="2"/>
              <a:buChar char="Ø"/>
            </a:pPr>
            <a:r>
              <a:rPr lang="es-MX" sz="2000" dirty="0">
                <a:latin typeface="Arial Narrow" panose="020B0606020202030204" pitchFamily="34" charset="0"/>
              </a:rPr>
              <a:t>Ejecución de actividades de acondicionamiento físico del personal operativo </a:t>
            </a:r>
          </a:p>
          <a:p>
            <a:pPr marL="342900" indent="-342900" algn="just">
              <a:spcAft>
                <a:spcPts val="972"/>
              </a:spcAft>
              <a:buFont typeface="Wingdings" panose="05000000000000000000" pitchFamily="2" charset="2"/>
              <a:buChar char="Ø"/>
            </a:pPr>
            <a:r>
              <a:rPr lang="es-MX" sz="2000" dirty="0">
                <a:latin typeface="Arial Narrow" panose="020B0606020202030204" pitchFamily="34" charset="0"/>
              </a:rPr>
              <a:t>Atención de incidentes y emergencias </a:t>
            </a:r>
          </a:p>
          <a:p>
            <a:pPr marL="342900" indent="-342900" algn="just">
              <a:spcAft>
                <a:spcPts val="972"/>
              </a:spcAft>
              <a:buFont typeface="Wingdings" panose="05000000000000000000" pitchFamily="2" charset="2"/>
              <a:buChar char="Ø"/>
            </a:pPr>
            <a:r>
              <a:rPr lang="es-MX" sz="2000" dirty="0">
                <a:latin typeface="Arial Narrow" panose="020B0606020202030204" pitchFamily="34" charset="0"/>
              </a:rPr>
              <a:t>Desarrollo de ejercicios de alistamiento y activación</a:t>
            </a:r>
          </a:p>
          <a:p>
            <a:pPr marL="342900" indent="-342900" algn="just">
              <a:spcAft>
                <a:spcPts val="972"/>
              </a:spcAft>
              <a:buFont typeface="Wingdings" panose="05000000000000000000" pitchFamily="2" charset="2"/>
              <a:buChar char="Ø"/>
            </a:pPr>
            <a:r>
              <a:rPr lang="es-MX" sz="2000" dirty="0">
                <a:latin typeface="Arial Narrow" panose="020B0606020202030204" pitchFamily="34" charset="0"/>
              </a:rPr>
              <a:t>Desarrollo de ejercicios de eficiencia respiratoria</a:t>
            </a:r>
          </a:p>
          <a:p>
            <a:pPr marL="342900" indent="-342900" algn="just">
              <a:spcAft>
                <a:spcPts val="972"/>
              </a:spcAft>
              <a:buFont typeface="Wingdings" panose="05000000000000000000" pitchFamily="2" charset="2"/>
              <a:buChar char="Ø"/>
            </a:pPr>
            <a:r>
              <a:rPr lang="es-MX" sz="2000" dirty="0">
                <a:latin typeface="Arial Narrow" panose="020B0606020202030204" pitchFamily="34" charset="0"/>
              </a:rPr>
              <a:t>Ejecución de entrenamiento para validar procedimientos operativos    </a:t>
            </a:r>
          </a:p>
          <a:p>
            <a:pPr marL="342900" indent="-342900" algn="just">
              <a:spcAft>
                <a:spcPts val="972"/>
              </a:spcAft>
              <a:buFont typeface="Wingdings" panose="05000000000000000000" pitchFamily="2" charset="2"/>
              <a:buChar char="Ø"/>
            </a:pPr>
            <a:r>
              <a:rPr lang="es-MX" sz="2000" dirty="0">
                <a:latin typeface="Arial Narrow" panose="020B0606020202030204" pitchFamily="34" charset="0"/>
              </a:rPr>
              <a:t>Evaluación de incidentes o servicios relevantes </a:t>
            </a:r>
          </a:p>
          <a:p>
            <a:pPr marL="342900" indent="-342900" algn="just">
              <a:spcAft>
                <a:spcPts val="972"/>
              </a:spcAft>
              <a:buFont typeface="Wingdings" panose="05000000000000000000" pitchFamily="2" charset="2"/>
              <a:buChar char="Ø"/>
            </a:pPr>
            <a:r>
              <a:rPr lang="es-MX" sz="2000" dirty="0">
                <a:latin typeface="Arial Narrow" panose="020B0606020202030204" pitchFamily="34" charset="0"/>
              </a:rPr>
              <a:t>Formación y capacitación comunitaria </a:t>
            </a:r>
          </a:p>
          <a:p>
            <a:pPr marL="342900" indent="-342900" algn="just">
              <a:spcAft>
                <a:spcPts val="972"/>
              </a:spcAft>
              <a:buFont typeface="Wingdings" panose="05000000000000000000" pitchFamily="2" charset="2"/>
              <a:buChar char="Ø"/>
            </a:pPr>
            <a:r>
              <a:rPr lang="es-MX" sz="2000" dirty="0">
                <a:latin typeface="Arial Narrow" panose="020B0606020202030204" pitchFamily="34" charset="0"/>
              </a:rPr>
              <a:t>Identificación de necesidades de capacitación y entrenamiento</a:t>
            </a:r>
          </a:p>
          <a:p>
            <a:pPr marL="342900" indent="-342900" algn="just">
              <a:spcAft>
                <a:spcPts val="972"/>
              </a:spcAft>
              <a:buFont typeface="Wingdings" panose="05000000000000000000" pitchFamily="2" charset="2"/>
              <a:buChar char="Ø"/>
            </a:pPr>
            <a:r>
              <a:rPr lang="es-MX" sz="2000" dirty="0">
                <a:latin typeface="Arial Narrow" panose="020B0606020202030204" pitchFamily="34" charset="0"/>
              </a:rPr>
              <a:t>Participación en los concejos locales de gestión del riesgo y cambio climático (C.L.G.R.C.C.)</a:t>
            </a:r>
          </a:p>
          <a:p>
            <a:pPr marL="342900" indent="-342900" algn="just">
              <a:spcAft>
                <a:spcPts val="972"/>
              </a:spcAft>
              <a:buFont typeface="Wingdings" panose="05000000000000000000" pitchFamily="2" charset="2"/>
              <a:buChar char="Ø"/>
            </a:pPr>
            <a:r>
              <a:rPr lang="es-MX" sz="2000" dirty="0">
                <a:latin typeface="Arial Narrow" panose="020B0606020202030204" pitchFamily="34" charset="0"/>
              </a:rPr>
              <a:t>Revisión de hidrantes</a:t>
            </a:r>
          </a:p>
        </p:txBody>
      </p:sp>
      <p:cxnSp>
        <p:nvCxnSpPr>
          <p:cNvPr id="10" name="Conector recto 9" descr="imagen decorativa - separador" title="imagen decorativa - separador">
            <a:extLst>
              <a:ext uri="{FF2B5EF4-FFF2-40B4-BE49-F238E27FC236}">
                <a16:creationId xmlns:a16="http://schemas.microsoft.com/office/drawing/2014/main" id="{22BCCD88-918D-B3BC-0CAA-306D522ACD0F}"/>
              </a:ext>
            </a:extLst>
          </p:cNvPr>
          <p:cNvCxnSpPr>
            <a:cxnSpLocks/>
          </p:cNvCxnSpPr>
          <p:nvPr/>
        </p:nvCxnSpPr>
        <p:spPr>
          <a:xfrm>
            <a:off x="7201694" y="3100039"/>
            <a:ext cx="0" cy="5314195"/>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9" name="CuadroTexto 8">
            <a:extLst>
              <a:ext uri="{FF2B5EF4-FFF2-40B4-BE49-F238E27FC236}">
                <a16:creationId xmlns:a16="http://schemas.microsoft.com/office/drawing/2014/main" id="{E2B716A1-DA38-55E6-1C25-6F9C06EF787C}"/>
              </a:ext>
            </a:extLst>
          </p:cNvPr>
          <p:cNvSpPr txBox="1"/>
          <p:nvPr/>
        </p:nvSpPr>
        <p:spPr>
          <a:xfrm>
            <a:off x="878621" y="2005104"/>
            <a:ext cx="4652383" cy="584775"/>
          </a:xfrm>
          <a:prstGeom prst="rect">
            <a:avLst/>
          </a:prstGeom>
          <a:noFill/>
        </p:spPr>
        <p:txBody>
          <a:bodyPr wrap="square">
            <a:spAutoFit/>
          </a:bodyPr>
          <a:lstStyle/>
          <a:p>
            <a:pPr defTabSz="555452">
              <a:defRPr/>
            </a:pPr>
            <a:r>
              <a:rPr lang="es-ES" sz="3200" dirty="0">
                <a:solidFill>
                  <a:srgbClr val="C00000"/>
                </a:solidFill>
                <a:effectLst>
                  <a:outerShdw blurRad="38100" dist="38100" dir="2700000" algn="tl">
                    <a:srgbClr val="000000">
                      <a:alpha val="43137"/>
                    </a:srgbClr>
                  </a:outerShdw>
                </a:effectLst>
                <a:latin typeface="Impact" panose="020B0806030902050204" pitchFamily="34" charset="0"/>
                <a:ea typeface="Calibri" panose="020F0502020204030204" pitchFamily="34" charset="0"/>
                <a:cs typeface="Times New Roman" panose="02020603050405020304" pitchFamily="18" charset="0"/>
              </a:rPr>
              <a:t>Participación ciudadana</a:t>
            </a:r>
          </a:p>
        </p:txBody>
      </p:sp>
      <p:sp>
        <p:nvSpPr>
          <p:cNvPr id="3" name="Rectángulo 2" descr="cuadro decorativo de texto" title="cuadro decorativo de texto">
            <a:extLst>
              <a:ext uri="{FF2B5EF4-FFF2-40B4-BE49-F238E27FC236}">
                <a16:creationId xmlns:a16="http://schemas.microsoft.com/office/drawing/2014/main" id="{9250C065-0158-1473-444F-E0C22C04B963}"/>
              </a:ext>
            </a:extLst>
          </p:cNvPr>
          <p:cNvSpPr/>
          <p:nvPr/>
        </p:nvSpPr>
        <p:spPr>
          <a:xfrm>
            <a:off x="573086" y="2835587"/>
            <a:ext cx="5446713" cy="5853366"/>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8" name="CuadroTexto 7">
            <a:extLst>
              <a:ext uri="{FF2B5EF4-FFF2-40B4-BE49-F238E27FC236}">
                <a16:creationId xmlns:a16="http://schemas.microsoft.com/office/drawing/2014/main" id="{21D3390C-0C84-7897-01B8-95784F7A920C}"/>
              </a:ext>
            </a:extLst>
          </p:cNvPr>
          <p:cNvSpPr txBox="1"/>
          <p:nvPr/>
        </p:nvSpPr>
        <p:spPr>
          <a:xfrm>
            <a:off x="772982" y="2940980"/>
            <a:ext cx="5003350" cy="5632311"/>
          </a:xfrm>
          <a:prstGeom prst="rect">
            <a:avLst/>
          </a:prstGeom>
          <a:noFill/>
        </p:spPr>
        <p:txBody>
          <a:bodyPr wrap="square">
            <a:spAutoFit/>
          </a:bodyPr>
          <a:lstStyle/>
          <a:p>
            <a:pPr algn="just"/>
            <a:endParaRPr lang="es-MX" sz="2000" dirty="0">
              <a:latin typeface="Arial Narrow" panose="020B0606020202030204" pitchFamily="34" charset="0"/>
            </a:endParaRPr>
          </a:p>
          <a:p>
            <a:pPr algn="just"/>
            <a:r>
              <a:rPr lang="es-MX" sz="2000" dirty="0">
                <a:latin typeface="Arial Narrow" panose="020B0606020202030204" pitchFamily="34" charset="0"/>
              </a:rPr>
              <a:t>A continuación, se presentan las principales actividades desarrolladas en el marco del Plan de Participación ciudadana </a:t>
            </a:r>
          </a:p>
          <a:p>
            <a:pPr algn="just"/>
            <a:endParaRPr lang="es-MX" sz="2000" dirty="0">
              <a:latin typeface="Arial Narrow" panose="020B0606020202030204" pitchFamily="34" charset="0"/>
            </a:endParaRPr>
          </a:p>
          <a:p>
            <a:pPr marL="342900" indent="-342900" algn="just">
              <a:buFont typeface="Wingdings" panose="05000000000000000000" pitchFamily="2" charset="2"/>
              <a:buChar char="Ø"/>
            </a:pPr>
            <a:r>
              <a:rPr lang="es-MX" sz="2000" dirty="0">
                <a:latin typeface="Arial Narrow" panose="020B0606020202030204" pitchFamily="34" charset="0"/>
              </a:rPr>
              <a:t>Ejecución de campañas de Gestión de Riesgo para la Ciudad de Bogotá	</a:t>
            </a:r>
          </a:p>
          <a:p>
            <a:pPr marL="342900" indent="-342900" algn="just">
              <a:buFont typeface="Wingdings" panose="05000000000000000000" pitchFamily="2" charset="2"/>
              <a:buChar char="Ø"/>
            </a:pPr>
            <a:r>
              <a:rPr lang="es-MX" sz="2000" dirty="0">
                <a:latin typeface="Arial Narrow" panose="020B0606020202030204" pitchFamily="34" charset="0"/>
              </a:rPr>
              <a:t>Desarrollo del programa Vivienda Segura, "Mi casa sin incendio"	</a:t>
            </a:r>
          </a:p>
          <a:p>
            <a:pPr marL="342900" indent="-342900" algn="just">
              <a:buFont typeface="Wingdings" panose="05000000000000000000" pitchFamily="2" charset="2"/>
              <a:buChar char="Ø"/>
            </a:pPr>
            <a:r>
              <a:rPr lang="es-MX" sz="2000" dirty="0">
                <a:latin typeface="Arial Narrow" panose="020B0606020202030204" pitchFamily="34" charset="0"/>
              </a:rPr>
              <a:t>Implementación del programa " Salvando Patas" dirigido a los tenedores de animales de compañía	</a:t>
            </a:r>
          </a:p>
          <a:p>
            <a:pPr marL="342900" indent="-342900" algn="just">
              <a:buFont typeface="Wingdings" panose="05000000000000000000" pitchFamily="2" charset="2"/>
              <a:buChar char="Ø"/>
            </a:pPr>
            <a:r>
              <a:rPr lang="es-MX" sz="2000" dirty="0">
                <a:latin typeface="Arial Narrow" panose="020B0606020202030204" pitchFamily="34" charset="0"/>
              </a:rPr>
              <a:t>Implementación de la  Campaña Bomberitos de Corazón 	</a:t>
            </a:r>
          </a:p>
          <a:p>
            <a:pPr marL="342900" indent="-342900" algn="just">
              <a:buFont typeface="Wingdings" panose="05000000000000000000" pitchFamily="2" charset="2"/>
              <a:buChar char="Ø"/>
            </a:pPr>
            <a:r>
              <a:rPr lang="es-MX" sz="2000" dirty="0">
                <a:latin typeface="Arial Narrow" panose="020B0606020202030204" pitchFamily="34" charset="0"/>
              </a:rPr>
              <a:t>Implementación de campañas en temas de prevención para adultos mayores.</a:t>
            </a:r>
          </a:p>
          <a:p>
            <a:pPr marL="342900" indent="-342900" algn="just">
              <a:buFont typeface="Wingdings" panose="05000000000000000000" pitchFamily="2" charset="2"/>
              <a:buChar char="Ø"/>
            </a:pPr>
            <a:r>
              <a:rPr lang="es-MX" sz="2000" dirty="0">
                <a:latin typeface="Arial Narrow" panose="020B0606020202030204" pitchFamily="34" charset="0"/>
              </a:rPr>
              <a:t>Implementación del programa "Comercio Seguro, mi negocio sin incendio".	</a:t>
            </a:r>
          </a:p>
        </p:txBody>
      </p:sp>
    </p:spTree>
    <p:extLst>
      <p:ext uri="{BB962C8B-B14F-4D97-AF65-F5344CB8AC3E}">
        <p14:creationId xmlns:p14="http://schemas.microsoft.com/office/powerpoint/2010/main" val="42065669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id="{1A94A3CE-8C3C-43B6-810A-7929C104AB61}"/>
              </a:ext>
            </a:extLst>
          </p:cNvPr>
          <p:cNvSpPr>
            <a:spLocks noGrp="1"/>
          </p:cNvSpPr>
          <p:nvPr>
            <p:ph type="title" idx="4294967295"/>
          </p:nvPr>
        </p:nvSpPr>
        <p:spPr>
          <a:xfrm>
            <a:off x="861223" y="292167"/>
            <a:ext cx="5874109" cy="141577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CO" sz="430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Impact" panose="020B0806030902050204" pitchFamily="34" charset="0"/>
                <a:ea typeface="Calibri" panose="020F0502020204030204" pitchFamily="34" charset="0"/>
                <a:cs typeface="Times New Roman" panose="02020603050405020304" pitchFamily="18" charset="0"/>
              </a:rPr>
              <a:t>Plan Institucional de Capacitación</a:t>
            </a:r>
            <a:r>
              <a:rPr kumimoji="0" lang="es-ES" sz="43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Impact" panose="020B0806030902050204" pitchFamily="34" charset="0"/>
                <a:ea typeface="+mn-ea"/>
                <a:cs typeface="+mn-cs"/>
              </a:rPr>
              <a:t> </a:t>
            </a:r>
            <a:endParaRPr kumimoji="0" lang="es-CO" sz="43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Impact" panose="020B0806030902050204" pitchFamily="34" charset="0"/>
              <a:ea typeface="+mn-ea"/>
              <a:cs typeface="+mn-cs"/>
            </a:endParaRPr>
          </a:p>
        </p:txBody>
      </p:sp>
      <p:sp>
        <p:nvSpPr>
          <p:cNvPr id="2" name="Rectángulo 1" descr="cuadro decorativo de texto" title="cuadro decorativo de texto">
            <a:extLst>
              <a:ext uri="{FF2B5EF4-FFF2-40B4-BE49-F238E27FC236}">
                <a16:creationId xmlns:a16="http://schemas.microsoft.com/office/drawing/2014/main" id="{BA425C28-B60B-EE49-AF65-840E44379116}"/>
              </a:ext>
            </a:extLst>
          </p:cNvPr>
          <p:cNvSpPr/>
          <p:nvPr/>
        </p:nvSpPr>
        <p:spPr>
          <a:xfrm>
            <a:off x="874166" y="1866899"/>
            <a:ext cx="7260184" cy="8066705"/>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6" name="CuadroTexto 5">
            <a:extLst>
              <a:ext uri="{FF2B5EF4-FFF2-40B4-BE49-F238E27FC236}">
                <a16:creationId xmlns:a16="http://schemas.microsoft.com/office/drawing/2014/main" id="{4CF41743-6975-EC9A-501C-7CC2537CE1F3}"/>
              </a:ext>
            </a:extLst>
          </p:cNvPr>
          <p:cNvSpPr txBox="1"/>
          <p:nvPr/>
        </p:nvSpPr>
        <p:spPr>
          <a:xfrm>
            <a:off x="1058046" y="1981074"/>
            <a:ext cx="6892424" cy="7478970"/>
          </a:xfrm>
          <a:prstGeom prst="rect">
            <a:avLst/>
          </a:prstGeom>
          <a:noFill/>
        </p:spPr>
        <p:txBody>
          <a:bodyPr wrap="square">
            <a:spAutoFit/>
          </a:bodyPr>
          <a:lstStyle/>
          <a:p>
            <a:pPr marL="0" algn="just" defTabSz="914400" rtl="0" eaLnBrk="1" fontAlgn="ctr" latinLnBrk="0" hangingPunct="1"/>
            <a:r>
              <a:rPr lang="es-ES" sz="2000" kern="1200" baseline="0" dirty="0">
                <a:solidFill>
                  <a:schemeClr val="tx1"/>
                </a:solidFill>
                <a:latin typeface="Arial Narrow" panose="020B0606020202030204" pitchFamily="34" charset="0"/>
                <a:ea typeface="+mn-ea"/>
                <a:cs typeface="+mn-cs"/>
              </a:rPr>
              <a:t>En desarrollo del PIC se ejecutaron los siguientes cursos </a:t>
            </a:r>
          </a:p>
          <a:p>
            <a:pPr marL="0" algn="just" defTabSz="914400" rtl="0" eaLnBrk="1" fontAlgn="ctr" latinLnBrk="0" hangingPunct="1"/>
            <a:endParaRPr lang="es-ES" sz="2000" b="1" dirty="0">
              <a:latin typeface="Arial Narrow" panose="020B0606020202030204" pitchFamily="34" charset="0"/>
            </a:endParaRPr>
          </a:p>
          <a:p>
            <a:pPr marL="285750" indent="-285750" algn="just" defTabSz="914400" rtl="0" eaLnBrk="1" fontAlgn="ctr" latinLnBrk="0" hangingPunct="1">
              <a:buFont typeface="Wingdings" panose="05000000000000000000" pitchFamily="2" charset="2"/>
              <a:buChar char="v"/>
            </a:pPr>
            <a:r>
              <a:rPr lang="es-ES" sz="2000" b="1" kern="1200" baseline="0" dirty="0">
                <a:solidFill>
                  <a:schemeClr val="tx1"/>
                </a:solidFill>
                <a:latin typeface="Arial Narrow" panose="020B0606020202030204" pitchFamily="34" charset="0"/>
                <a:ea typeface="+mn-ea"/>
                <a:cs typeface="+mn-cs"/>
              </a:rPr>
              <a:t>cursos misionales: </a:t>
            </a:r>
            <a:r>
              <a:rPr lang="es-ES" sz="2000" kern="1200" baseline="0" dirty="0">
                <a:solidFill>
                  <a:schemeClr val="tx1"/>
                </a:solidFill>
                <a:latin typeface="Arial Narrow" panose="020B0606020202030204" pitchFamily="34" charset="0"/>
                <a:ea typeface="+mn-ea"/>
                <a:cs typeface="+mn-cs"/>
              </a:rPr>
              <a:t>primeros auxilios psicológicos, HEAS, reentrenamiento en motobombas, prevención de accidentes con abejas, Reentrenamiento en Técnicas de búsqueda y rescate en incendios estructurales, rescate con grandes animales,  Reentrenamiento en Técnicas y tácticas de extinción (chorros, monitores, ventilación, entradas forzadas, etc.), Reentrenamiento en Técnicas de Tendidos de mangueras, Reentrenamiento aseguramiento de agua, psicología de la emergencia, Taller de formación de instructores de Combate de incendios en recintos cerrados, Taller CBF, Taller CUEAEIF, Espumas, Conducción y operación para vehículos de bomberos, riesgo eléctrico, salvavidas, incendios en edificaciones de gran altura.</a:t>
            </a:r>
            <a:br>
              <a:rPr lang="es-ES" sz="2000" kern="1200" baseline="0" dirty="0">
                <a:solidFill>
                  <a:schemeClr val="tx1"/>
                </a:solidFill>
                <a:latin typeface="Arial Narrow" panose="020B0606020202030204" pitchFamily="34" charset="0"/>
                <a:ea typeface="+mn-ea"/>
                <a:cs typeface="+mn-cs"/>
              </a:rPr>
            </a:br>
            <a:endParaRPr lang="es-ES" sz="2000" kern="1200" baseline="0" dirty="0">
              <a:solidFill>
                <a:schemeClr val="tx1"/>
              </a:solidFill>
              <a:latin typeface="Arial Narrow" panose="020B0606020202030204" pitchFamily="34" charset="0"/>
              <a:ea typeface="+mn-ea"/>
              <a:cs typeface="+mn-cs"/>
            </a:endParaRPr>
          </a:p>
          <a:p>
            <a:pPr marL="285750" indent="-285750" algn="just" defTabSz="914400" rtl="0" eaLnBrk="1" fontAlgn="ctr" latinLnBrk="0" hangingPunct="1">
              <a:buFont typeface="Wingdings" panose="05000000000000000000" pitchFamily="2" charset="2"/>
              <a:buChar char="v"/>
            </a:pPr>
            <a:r>
              <a:rPr lang="es-ES" sz="2000" b="1" kern="1200" baseline="0" dirty="0">
                <a:solidFill>
                  <a:schemeClr val="tx1"/>
                </a:solidFill>
                <a:latin typeface="Arial Narrow" panose="020B0606020202030204" pitchFamily="34" charset="0"/>
                <a:ea typeface="+mn-ea"/>
                <a:cs typeface="+mn-cs"/>
              </a:rPr>
              <a:t>cursos de gestión</a:t>
            </a:r>
            <a:r>
              <a:rPr lang="es-ES" sz="2000" kern="1200" baseline="0" dirty="0">
                <a:solidFill>
                  <a:schemeClr val="tx1"/>
                </a:solidFill>
                <a:latin typeface="Arial Narrow" panose="020B0606020202030204" pitchFamily="34" charset="0"/>
                <a:ea typeface="+mn-ea"/>
                <a:cs typeface="+mn-cs"/>
              </a:rPr>
              <a:t>: Inventarios, </a:t>
            </a:r>
            <a:r>
              <a:rPr lang="es-CO" sz="2000" kern="1200" baseline="0" noProof="0" dirty="0">
                <a:solidFill>
                  <a:schemeClr val="tx1"/>
                </a:solidFill>
                <a:latin typeface="Arial Narrow" panose="020B0606020202030204" pitchFamily="34" charset="0"/>
                <a:ea typeface="+mn-ea"/>
                <a:cs typeface="+mn-cs"/>
              </a:rPr>
              <a:t>Inducción</a:t>
            </a:r>
            <a:r>
              <a:rPr lang="es-ES" sz="2000" kern="1200" baseline="0" dirty="0">
                <a:solidFill>
                  <a:schemeClr val="tx1"/>
                </a:solidFill>
                <a:latin typeface="Arial Narrow" panose="020B0606020202030204" pitchFamily="34" charset="0"/>
                <a:ea typeface="+mn-ea"/>
                <a:cs typeface="+mn-cs"/>
              </a:rPr>
              <a:t> y reinducción, Gestión de la información, acoso laboral, negociación sindical, identidad de genero, </a:t>
            </a:r>
            <a:r>
              <a:rPr lang="es-ES" sz="2000" kern="1200" baseline="0" dirty="0" err="1">
                <a:solidFill>
                  <a:schemeClr val="tx1"/>
                </a:solidFill>
                <a:latin typeface="Arial Narrow" panose="020B0606020202030204" pitchFamily="34" charset="0"/>
                <a:ea typeface="+mn-ea"/>
                <a:cs typeface="+mn-cs"/>
              </a:rPr>
              <a:t>copasst</a:t>
            </a:r>
            <a:r>
              <a:rPr lang="es-ES" sz="2000" kern="1200" baseline="0" dirty="0">
                <a:solidFill>
                  <a:schemeClr val="tx1"/>
                </a:solidFill>
                <a:latin typeface="Arial Narrow" panose="020B0606020202030204" pitchFamily="34" charset="0"/>
                <a:ea typeface="+mn-ea"/>
                <a:cs typeface="+mn-cs"/>
              </a:rPr>
              <a:t>, participación ciudadana, gestión documental, comité de convivencia, plan estratégico de seguridad vial, Política diferencial, servicio a la ciudadanía, código disciplinario, Bilingüismo, requerimientos a la ciudadanía, comisión de personal, contratación pública, seguridad de la información, Lactancia Materna, Manejo y normatividad de tramites PQR, Rendición de cuentas, política pública mujer, equidad y genero.</a:t>
            </a:r>
          </a:p>
        </p:txBody>
      </p:sp>
      <p:cxnSp>
        <p:nvCxnSpPr>
          <p:cNvPr id="13" name="Conector recto 12" descr="imagen decorativa- separador " title="imagen decorativa- separador ">
            <a:extLst>
              <a:ext uri="{FF2B5EF4-FFF2-40B4-BE49-F238E27FC236}">
                <a16:creationId xmlns:a16="http://schemas.microsoft.com/office/drawing/2014/main" id="{8D4EE0D1-C4CC-3FDE-50CF-8291F05ECACC}"/>
              </a:ext>
            </a:extLst>
          </p:cNvPr>
          <p:cNvCxnSpPr/>
          <p:nvPr/>
        </p:nvCxnSpPr>
        <p:spPr>
          <a:xfrm>
            <a:off x="9010650" y="773005"/>
            <a:ext cx="0" cy="8972741"/>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pic>
        <p:nvPicPr>
          <p:cNvPr id="12" name="Imagen 11" descr="Imagen que contiene exterior, edificio, caminando, camioneta">
            <a:extLst>
              <a:ext uri="{FF2B5EF4-FFF2-40B4-BE49-F238E27FC236}">
                <a16:creationId xmlns:a16="http://schemas.microsoft.com/office/drawing/2014/main" id="{DAA5DC76-2846-F7B3-6138-7C233C8A03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90155" y="383447"/>
            <a:ext cx="4598187" cy="3408670"/>
          </a:xfrm>
          <a:prstGeom prst="rect">
            <a:avLst/>
          </a:prstGeom>
        </p:spPr>
      </p:pic>
      <p:sp>
        <p:nvSpPr>
          <p:cNvPr id="9" name="Rectángulo 8">
            <a:extLst>
              <a:ext uri="{FF2B5EF4-FFF2-40B4-BE49-F238E27FC236}">
                <a16:creationId xmlns:a16="http://schemas.microsoft.com/office/drawing/2014/main" id="{1754886B-ECF4-54AF-BB61-0F8307BC75EB}"/>
              </a:ext>
            </a:extLst>
          </p:cNvPr>
          <p:cNvSpPr/>
          <p:nvPr/>
        </p:nvSpPr>
        <p:spPr>
          <a:xfrm>
            <a:off x="10186234" y="4159737"/>
            <a:ext cx="4208463" cy="2308324"/>
          </a:xfrm>
          <a:prstGeom prst="rect">
            <a:avLst/>
          </a:prstGeom>
        </p:spPr>
        <p:txBody>
          <a:bodyPr wrap="square">
            <a:spAutoFit/>
          </a:bodyPr>
          <a:lstStyle/>
          <a:p>
            <a:pPr algn="just">
              <a:defRPr/>
            </a:pPr>
            <a:r>
              <a:rPr lang="es-CO" sz="3600" dirty="0">
                <a:solidFill>
                  <a:srgbClr val="C00000"/>
                </a:solidFill>
                <a:effectLst>
                  <a:outerShdw blurRad="38100" dist="38100" dir="2700000" algn="tl">
                    <a:srgbClr val="000000">
                      <a:alpha val="43137"/>
                    </a:srgbClr>
                  </a:outerShdw>
                </a:effectLst>
                <a:latin typeface="Impact" panose="020B0806030902050204" pitchFamily="34" charset="0"/>
              </a:rPr>
              <a:t>Plan de Incentivos </a:t>
            </a:r>
            <a:br>
              <a:rPr lang="es-CO" sz="3600" dirty="0">
                <a:solidFill>
                  <a:srgbClr val="C00000"/>
                </a:solidFill>
                <a:effectLst>
                  <a:outerShdw blurRad="38100" dist="38100" dir="2700000" algn="tl">
                    <a:srgbClr val="000000">
                      <a:alpha val="43137"/>
                    </a:srgbClr>
                  </a:outerShdw>
                </a:effectLst>
                <a:latin typeface="Impact" panose="020B0806030902050204" pitchFamily="34" charset="0"/>
              </a:rPr>
            </a:br>
            <a:r>
              <a:rPr lang="es-CO" sz="3600" dirty="0">
                <a:solidFill>
                  <a:srgbClr val="C00000"/>
                </a:solidFill>
                <a:effectLst>
                  <a:outerShdw blurRad="38100" dist="38100" dir="2700000" algn="tl">
                    <a:srgbClr val="000000">
                      <a:alpha val="43137"/>
                    </a:srgbClr>
                  </a:outerShdw>
                </a:effectLst>
                <a:latin typeface="Impact" panose="020B0806030902050204" pitchFamily="34" charset="0"/>
              </a:rPr>
              <a:t>Institucionales</a:t>
            </a:r>
          </a:p>
          <a:p>
            <a:pPr algn="just">
              <a:defRPr/>
            </a:pPr>
            <a:endParaRPr lang="es-CO" sz="3600" dirty="0">
              <a:solidFill>
                <a:srgbClr val="C00000"/>
              </a:solidFill>
              <a:effectLst>
                <a:outerShdw blurRad="38100" dist="38100" dir="2700000" algn="tl">
                  <a:srgbClr val="000000">
                    <a:alpha val="43137"/>
                  </a:srgbClr>
                </a:outerShdw>
              </a:effectLst>
              <a:latin typeface="Impact" panose="020B0806030902050204" pitchFamily="34" charset="0"/>
              <a:ea typeface="Calibri" panose="020F0502020204030204" pitchFamily="34" charset="0"/>
              <a:cs typeface="Times New Roman" panose="02020603050405020304" pitchFamily="18" charset="0"/>
            </a:endParaRPr>
          </a:p>
          <a:p>
            <a:pPr algn="just">
              <a:defRPr/>
            </a:pPr>
            <a:r>
              <a:rPr lang="es-ES" sz="3600" b="1" dirty="0">
                <a:solidFill>
                  <a:srgbClr val="C00000"/>
                </a:solidFill>
                <a:effectLst>
                  <a:outerShdw blurRad="38100" dist="38100" dir="2700000" algn="tl">
                    <a:srgbClr val="000000">
                      <a:alpha val="43137"/>
                    </a:srgbClr>
                  </a:outerShdw>
                </a:effectLst>
                <a:latin typeface="Impact" panose="020B0806030902050204" pitchFamily="34" charset="0"/>
              </a:rPr>
              <a:t> </a:t>
            </a:r>
            <a:endParaRPr lang="es-CO" sz="3600" b="1" dirty="0">
              <a:solidFill>
                <a:srgbClr val="C00000"/>
              </a:solidFill>
              <a:effectLst>
                <a:outerShdw blurRad="38100" dist="38100" dir="2700000" algn="tl">
                  <a:srgbClr val="000000">
                    <a:alpha val="43137"/>
                  </a:srgbClr>
                </a:outerShdw>
              </a:effectLst>
              <a:latin typeface="Impact" panose="020B0806030902050204" pitchFamily="34" charset="0"/>
            </a:endParaRPr>
          </a:p>
        </p:txBody>
      </p:sp>
      <p:sp>
        <p:nvSpPr>
          <p:cNvPr id="3" name="Rectángulo 2" descr="cuadro decorativo de texto" title="cuadro decorativo de texto">
            <a:extLst>
              <a:ext uri="{FF2B5EF4-FFF2-40B4-BE49-F238E27FC236}">
                <a16:creationId xmlns:a16="http://schemas.microsoft.com/office/drawing/2014/main" id="{D8B5A1A1-30AD-E0C7-A29E-135A3C9CFA70}"/>
              </a:ext>
            </a:extLst>
          </p:cNvPr>
          <p:cNvSpPr/>
          <p:nvPr/>
        </p:nvSpPr>
        <p:spPr>
          <a:xfrm>
            <a:off x="10186236" y="5535696"/>
            <a:ext cx="4208463" cy="4210050"/>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0" name="CuadroTexto 9">
            <a:extLst>
              <a:ext uri="{FF2B5EF4-FFF2-40B4-BE49-F238E27FC236}">
                <a16:creationId xmlns:a16="http://schemas.microsoft.com/office/drawing/2014/main" id="{9948C4B5-8E06-74D3-08ED-55F623481B91}"/>
              </a:ext>
            </a:extLst>
          </p:cNvPr>
          <p:cNvSpPr txBox="1"/>
          <p:nvPr/>
        </p:nvSpPr>
        <p:spPr>
          <a:xfrm>
            <a:off x="10456935" y="5900251"/>
            <a:ext cx="3667062" cy="3477875"/>
          </a:xfrm>
          <a:prstGeom prst="rect">
            <a:avLst/>
          </a:prstGeom>
          <a:noFill/>
        </p:spPr>
        <p:txBody>
          <a:bodyPr wrap="square">
            <a:spAutoFit/>
          </a:bodyPr>
          <a:lstStyle/>
          <a:p>
            <a:r>
              <a:rPr lang="es-MX" sz="2000" dirty="0">
                <a:latin typeface="Arial Narrow" panose="020B0606020202030204" pitchFamily="34" charset="0"/>
              </a:rPr>
              <a:t>De acuerdo a la formulación de plan de incentivos se obtuvieron los siguientes avances por ejes:</a:t>
            </a:r>
          </a:p>
          <a:p>
            <a:endParaRPr lang="es-MX" sz="2000" dirty="0">
              <a:latin typeface="Arial Narrow" panose="020B0606020202030204" pitchFamily="34" charset="0"/>
            </a:endParaRPr>
          </a:p>
          <a:p>
            <a:pPr marL="342900" indent="-342900">
              <a:buFont typeface="Wingdings" panose="05000000000000000000" pitchFamily="2" charset="2"/>
              <a:buChar char="v"/>
            </a:pPr>
            <a:r>
              <a:rPr lang="es-MX" sz="2000" dirty="0">
                <a:latin typeface="Arial Narrow" panose="020B0606020202030204" pitchFamily="34" charset="0"/>
              </a:rPr>
              <a:t>Eje de conocimiento de fortalezas propias- 100%</a:t>
            </a:r>
          </a:p>
          <a:p>
            <a:pPr marL="342900" indent="-342900">
              <a:buFont typeface="Wingdings" panose="05000000000000000000" pitchFamily="2" charset="2"/>
              <a:buChar char="v"/>
            </a:pPr>
            <a:r>
              <a:rPr lang="es-MX" sz="2000" dirty="0">
                <a:latin typeface="Arial Narrow" panose="020B0606020202030204" pitchFamily="34" charset="0"/>
              </a:rPr>
              <a:t>Eje de estados mentales positivos- 95%</a:t>
            </a:r>
          </a:p>
          <a:p>
            <a:pPr marL="342900" indent="-342900">
              <a:buFont typeface="Wingdings" panose="05000000000000000000" pitchFamily="2" charset="2"/>
              <a:buChar char="v"/>
            </a:pPr>
            <a:r>
              <a:rPr lang="es-MX" sz="2000" dirty="0">
                <a:latin typeface="Arial Narrow" panose="020B0606020202030204" pitchFamily="34" charset="0"/>
              </a:rPr>
              <a:t>eje de propósito de vida.- 100%</a:t>
            </a:r>
          </a:p>
          <a:p>
            <a:pPr marL="342900" indent="-342900">
              <a:buFont typeface="Wingdings" panose="05000000000000000000" pitchFamily="2" charset="2"/>
              <a:buChar char="v"/>
            </a:pPr>
            <a:r>
              <a:rPr lang="es-MX" sz="2000" dirty="0">
                <a:latin typeface="Arial Narrow" panose="020B0606020202030204" pitchFamily="34" charset="0"/>
              </a:rPr>
              <a:t>Eje de relaciones interpersonales-100%</a:t>
            </a:r>
          </a:p>
        </p:txBody>
      </p:sp>
    </p:spTree>
    <p:extLst>
      <p:ext uri="{BB962C8B-B14F-4D97-AF65-F5344CB8AC3E}">
        <p14:creationId xmlns:p14="http://schemas.microsoft.com/office/powerpoint/2010/main" val="22790657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ítulo 1">
            <a:extLst>
              <a:ext uri="{FF2B5EF4-FFF2-40B4-BE49-F238E27FC236}">
                <a16:creationId xmlns:a16="http://schemas.microsoft.com/office/drawing/2014/main" id="{749BC3F7-645A-61FA-BA69-087DCF1A9B8E}"/>
              </a:ext>
            </a:extLst>
          </p:cNvPr>
          <p:cNvSpPr txBox="1">
            <a:spLocks noGrp="1"/>
          </p:cNvSpPr>
          <p:nvPr>
            <p:ph type="title" idx="4294967295"/>
          </p:nvPr>
        </p:nvSpPr>
        <p:spPr>
          <a:xfrm>
            <a:off x="874167" y="181628"/>
            <a:ext cx="4629150" cy="12003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marL="0" marR="0" lvl="0" indent="0" algn="ctr" defTabSz="1462701" rtl="0" fontAlgn="auto" hangingPunct="1">
              <a:lnSpc>
                <a:spcPct val="100000"/>
              </a:lnSpc>
              <a:spcBef>
                <a:spcPts val="0"/>
              </a:spcBef>
              <a:spcAft>
                <a:spcPts val="0"/>
              </a:spcAft>
              <a:buNone/>
              <a:tabLst/>
              <a:defRPr lang="es-ES" sz="7000" b="0" i="0" u="none" strike="noStrike" kern="1200" cap="none" spc="0" baseline="0">
                <a:solidFill>
                  <a:srgbClr val="000000"/>
                </a:solidFill>
                <a:uFillTx/>
                <a:latin typeface="Calibri"/>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CO" sz="3600" i="0" u="none" strike="noStrike" kern="1200" cap="none" spc="0" normalizeH="0" baseline="0" noProof="0" dirty="0">
                <a:ln>
                  <a:noFill/>
                </a:ln>
                <a:solidFill>
                  <a:srgbClr val="C00000"/>
                </a:solidFill>
                <a:effectLst/>
                <a:uLnTx/>
                <a:uFillTx/>
                <a:latin typeface="Impact" panose="020B0806030902050204" pitchFamily="34" charset="0"/>
                <a:ea typeface="+mn-ea"/>
                <a:cs typeface="+mn-cs"/>
              </a:rPr>
              <a:t>Plan Estratégico de Talento Humano</a:t>
            </a:r>
            <a:endParaRPr kumimoji="0" lang="es-CO" sz="360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Impact" panose="020B0806030902050204" pitchFamily="34" charset="0"/>
              <a:ea typeface="+mn-ea"/>
              <a:cs typeface="+mn-cs"/>
            </a:endParaRPr>
          </a:p>
        </p:txBody>
      </p:sp>
      <p:sp>
        <p:nvSpPr>
          <p:cNvPr id="2" name="Rectángulo 1" descr="cuadro decorativo de texto " title="cuadro decorativo de texto ">
            <a:extLst>
              <a:ext uri="{FF2B5EF4-FFF2-40B4-BE49-F238E27FC236}">
                <a16:creationId xmlns:a16="http://schemas.microsoft.com/office/drawing/2014/main" id="{6BD9E5E4-6424-B26F-E56A-F9B427111CA6}"/>
              </a:ext>
            </a:extLst>
          </p:cNvPr>
          <p:cNvSpPr/>
          <p:nvPr/>
        </p:nvSpPr>
        <p:spPr>
          <a:xfrm>
            <a:off x="759279" y="1631814"/>
            <a:ext cx="6289221" cy="3398179"/>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7" name="CuadroTexto 6">
            <a:extLst>
              <a:ext uri="{FF2B5EF4-FFF2-40B4-BE49-F238E27FC236}">
                <a16:creationId xmlns:a16="http://schemas.microsoft.com/office/drawing/2014/main" id="{429E51A9-1878-6757-4A20-717144006AFC}"/>
              </a:ext>
            </a:extLst>
          </p:cNvPr>
          <p:cNvSpPr txBox="1"/>
          <p:nvPr/>
        </p:nvSpPr>
        <p:spPr>
          <a:xfrm>
            <a:off x="874167" y="1743959"/>
            <a:ext cx="6002883" cy="3170099"/>
          </a:xfrm>
          <a:prstGeom prst="rect">
            <a:avLst/>
          </a:prstGeom>
          <a:noFill/>
        </p:spPr>
        <p:txBody>
          <a:bodyPr wrap="square">
            <a:spAutoFit/>
          </a:bodyPr>
          <a:lstStyle/>
          <a:p>
            <a:pPr algn="just"/>
            <a:r>
              <a:rPr lang="es-MX" sz="2000" dirty="0">
                <a:latin typeface="Arial Narrow" panose="020B0606020202030204" pitchFamily="34" charset="0"/>
              </a:rPr>
              <a:t>La Ejecución del Plan estratégico del talento humano contemplo el desarrollo de los Planes institucionales a cargo de la Subdirección de Gestión Humana, en tal sentido las actividades de este plan recoge lo ejecutado de : </a:t>
            </a:r>
          </a:p>
          <a:p>
            <a:pPr marL="342900" indent="-342900" algn="just">
              <a:buFont typeface="Wingdings" panose="05000000000000000000" pitchFamily="2" charset="2"/>
              <a:buChar char="v"/>
            </a:pPr>
            <a:r>
              <a:rPr lang="es-MX" sz="2000" dirty="0">
                <a:latin typeface="Arial Narrow" panose="020B0606020202030204" pitchFamily="34" charset="0"/>
              </a:rPr>
              <a:t>Plan Anual de Vacantes</a:t>
            </a:r>
          </a:p>
          <a:p>
            <a:pPr marL="342900" indent="-342900" algn="just">
              <a:buFont typeface="Wingdings" panose="05000000000000000000" pitchFamily="2" charset="2"/>
              <a:buChar char="v"/>
            </a:pPr>
            <a:r>
              <a:rPr lang="es-MX" sz="2000" dirty="0">
                <a:latin typeface="Arial Narrow" panose="020B0606020202030204" pitchFamily="34" charset="0"/>
              </a:rPr>
              <a:t>Plan de Previsión de Recursos Humanos</a:t>
            </a:r>
          </a:p>
          <a:p>
            <a:pPr marL="342900" indent="-342900" algn="just">
              <a:buFont typeface="Wingdings" panose="05000000000000000000" pitchFamily="2" charset="2"/>
              <a:buChar char="v"/>
            </a:pPr>
            <a:r>
              <a:rPr lang="es-MX" sz="2000" dirty="0">
                <a:latin typeface="Arial Narrow" panose="020B0606020202030204" pitchFamily="34" charset="0"/>
              </a:rPr>
              <a:t>Plan Institucional de Capacitación</a:t>
            </a:r>
          </a:p>
          <a:p>
            <a:pPr marL="342900" indent="-342900" algn="just">
              <a:buFont typeface="Wingdings" panose="05000000000000000000" pitchFamily="2" charset="2"/>
              <a:buChar char="v"/>
            </a:pPr>
            <a:r>
              <a:rPr lang="es-MX" sz="2000" dirty="0">
                <a:latin typeface="Arial Narrow" panose="020B0606020202030204" pitchFamily="34" charset="0"/>
              </a:rPr>
              <a:t>Plan de Incentivos Institucionales</a:t>
            </a:r>
          </a:p>
          <a:p>
            <a:pPr marL="342900" indent="-342900" algn="just">
              <a:buFont typeface="Wingdings" panose="05000000000000000000" pitchFamily="2" charset="2"/>
              <a:buChar char="v"/>
            </a:pPr>
            <a:r>
              <a:rPr lang="es-MX" sz="2000" dirty="0">
                <a:latin typeface="Arial Narrow" panose="020B0606020202030204" pitchFamily="34" charset="0"/>
              </a:rPr>
              <a:t>Plan de Trabajo Anual en Seguridad y Salud en el Trabajo</a:t>
            </a:r>
          </a:p>
          <a:p>
            <a:pPr marL="342900" indent="-342900" algn="just">
              <a:buFont typeface="Wingdings" panose="05000000000000000000" pitchFamily="2" charset="2"/>
              <a:buChar char="v"/>
            </a:pPr>
            <a:r>
              <a:rPr lang="es-MX" sz="2000" dirty="0">
                <a:latin typeface="Arial Narrow" panose="020B0606020202030204" pitchFamily="34" charset="0"/>
              </a:rPr>
              <a:t>Plan de Integridad</a:t>
            </a:r>
          </a:p>
        </p:txBody>
      </p:sp>
      <p:sp>
        <p:nvSpPr>
          <p:cNvPr id="8" name="Rectángulo 7">
            <a:extLst>
              <a:ext uri="{FF2B5EF4-FFF2-40B4-BE49-F238E27FC236}">
                <a16:creationId xmlns:a16="http://schemas.microsoft.com/office/drawing/2014/main" id="{42AD9C8E-E347-9AF9-D906-70D940B4BFB3}"/>
              </a:ext>
            </a:extLst>
          </p:cNvPr>
          <p:cNvSpPr/>
          <p:nvPr/>
        </p:nvSpPr>
        <p:spPr>
          <a:xfrm>
            <a:off x="713308" y="5169449"/>
            <a:ext cx="6324600" cy="646331"/>
          </a:xfrm>
          <a:prstGeom prst="rect">
            <a:avLst/>
          </a:prstGeom>
        </p:spPr>
        <p:txBody>
          <a:bodyPr wrap="square">
            <a:spAutoFit/>
          </a:bodyPr>
          <a:lstStyle/>
          <a:p>
            <a:pPr>
              <a:defRPr/>
            </a:pPr>
            <a:r>
              <a:rPr lang="es-MX" sz="3600" dirty="0">
                <a:solidFill>
                  <a:srgbClr val="C00000"/>
                </a:solidFill>
                <a:effectLst>
                  <a:outerShdw blurRad="38100" dist="38100" dir="2700000" algn="tl">
                    <a:srgbClr val="000000">
                      <a:alpha val="43137"/>
                    </a:srgbClr>
                  </a:outerShdw>
                </a:effectLst>
                <a:latin typeface="Impact" panose="020B0806030902050204" pitchFamily="34" charset="0"/>
              </a:rPr>
              <a:t>Plan anual de Vacantes </a:t>
            </a:r>
            <a:endParaRPr lang="es-CO" sz="3600" dirty="0">
              <a:solidFill>
                <a:srgbClr val="C00000"/>
              </a:solidFill>
              <a:effectLst>
                <a:outerShdw blurRad="38100" dist="38100" dir="2700000" algn="tl">
                  <a:srgbClr val="000000">
                    <a:alpha val="43137"/>
                  </a:srgbClr>
                </a:outerShdw>
              </a:effectLst>
              <a:latin typeface="Impact" panose="020B0806030902050204" pitchFamily="34" charset="0"/>
            </a:endParaRPr>
          </a:p>
        </p:txBody>
      </p:sp>
      <p:sp>
        <p:nvSpPr>
          <p:cNvPr id="9" name="Rectángulo 8" descr="cuadro decorativo de texto " title="cuadro decorativo de texto ">
            <a:extLst>
              <a:ext uri="{FF2B5EF4-FFF2-40B4-BE49-F238E27FC236}">
                <a16:creationId xmlns:a16="http://schemas.microsoft.com/office/drawing/2014/main" id="{5039A8E1-6596-E49A-8A27-0C85BCCE47D2}"/>
              </a:ext>
            </a:extLst>
          </p:cNvPr>
          <p:cNvSpPr/>
          <p:nvPr/>
        </p:nvSpPr>
        <p:spPr>
          <a:xfrm>
            <a:off x="759279" y="5955236"/>
            <a:ext cx="6324600" cy="3665013"/>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0" name="CuadroTexto 9">
            <a:extLst>
              <a:ext uri="{FF2B5EF4-FFF2-40B4-BE49-F238E27FC236}">
                <a16:creationId xmlns:a16="http://schemas.microsoft.com/office/drawing/2014/main" id="{AEB0D8AA-6B17-9EA8-FCBA-633BC4BC2874}"/>
              </a:ext>
            </a:extLst>
          </p:cNvPr>
          <p:cNvSpPr txBox="1"/>
          <p:nvPr/>
        </p:nvSpPr>
        <p:spPr>
          <a:xfrm>
            <a:off x="1046389" y="6202692"/>
            <a:ext cx="5715000" cy="3170099"/>
          </a:xfrm>
          <a:prstGeom prst="rect">
            <a:avLst/>
          </a:prstGeom>
          <a:noFill/>
        </p:spPr>
        <p:txBody>
          <a:bodyPr wrap="square" rtlCol="0">
            <a:spAutoFit/>
          </a:bodyPr>
          <a:lstStyle/>
          <a:p>
            <a:pPr algn="just"/>
            <a:r>
              <a:rPr lang="es-MX" sz="2000" dirty="0">
                <a:latin typeface="Arial Narrow" panose="020B0606020202030204" pitchFamily="34" charset="0"/>
              </a:rPr>
              <a:t>Los avances del Plan anual de vacantes se encuentran directamente  relacionados con las actividades ejecutadas en el Plan de Previsión de recursos humanos, sin embargo este documento tiene un mayor porcentaje de ejecución toda vez que el plan en mención es un instrumento de planificación, administración y actualización de la información relacionada con los empleos de carrera administrativa el cual permite  desarrollar el Plan de previsión de recurso humano con relación a  la oferta real de empleos de la entidad</a:t>
            </a:r>
            <a:endParaRPr lang="es-CO" sz="2000" dirty="0">
              <a:latin typeface="Arial Narrow" panose="020B0606020202030204" pitchFamily="34" charset="0"/>
            </a:endParaRPr>
          </a:p>
        </p:txBody>
      </p:sp>
      <p:cxnSp>
        <p:nvCxnSpPr>
          <p:cNvPr id="16" name="Conector recto 15" descr="cuadro decorativo de texto " title="cuadro decorativo de texto ">
            <a:extLst>
              <a:ext uri="{FF2B5EF4-FFF2-40B4-BE49-F238E27FC236}">
                <a16:creationId xmlns:a16="http://schemas.microsoft.com/office/drawing/2014/main" id="{61BB9FE3-9346-FC78-BBB3-9BB9E0A65775}"/>
              </a:ext>
            </a:extLst>
          </p:cNvPr>
          <p:cNvCxnSpPr/>
          <p:nvPr/>
        </p:nvCxnSpPr>
        <p:spPr>
          <a:xfrm>
            <a:off x="7600950" y="683078"/>
            <a:ext cx="0" cy="8972741"/>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13" name="Rectángulo 12">
            <a:extLst>
              <a:ext uri="{FF2B5EF4-FFF2-40B4-BE49-F238E27FC236}">
                <a16:creationId xmlns:a16="http://schemas.microsoft.com/office/drawing/2014/main" id="{32F92D40-6BC2-072C-BB4C-A9B7C21F0B57}"/>
              </a:ext>
            </a:extLst>
          </p:cNvPr>
          <p:cNvSpPr/>
          <p:nvPr/>
        </p:nvSpPr>
        <p:spPr>
          <a:xfrm>
            <a:off x="9221788" y="177022"/>
            <a:ext cx="6324600" cy="1862048"/>
          </a:xfrm>
          <a:prstGeom prst="rect">
            <a:avLst/>
          </a:prstGeom>
        </p:spPr>
        <p:txBody>
          <a:bodyPr wrap="square">
            <a:spAutoFit/>
          </a:bodyPr>
          <a:lstStyle/>
          <a:p>
            <a:pPr>
              <a:defRPr/>
            </a:pPr>
            <a:r>
              <a:rPr lang="es-CO" sz="3600" dirty="0">
                <a:solidFill>
                  <a:srgbClr val="C00000"/>
                </a:solidFill>
                <a:latin typeface="Impact" panose="020B0806030902050204" pitchFamily="34" charset="0"/>
                <a:ea typeface="Calibri" panose="020F0502020204030204" pitchFamily="34" charset="0"/>
                <a:cs typeface="Times New Roman" panose="02020603050405020304" pitchFamily="18" charset="0"/>
              </a:rPr>
              <a:t>Plan de Previsión de Recursos Humanos </a:t>
            </a:r>
          </a:p>
          <a:p>
            <a:pPr>
              <a:defRPr/>
            </a:pPr>
            <a:endParaRPr lang="es-CO" sz="4300" b="1" dirty="0">
              <a:solidFill>
                <a:srgbClr val="C00000"/>
              </a:solidFill>
              <a:effectLst>
                <a:outerShdw blurRad="38100" dist="38100" dir="2700000" algn="tl">
                  <a:srgbClr val="000000">
                    <a:alpha val="43137"/>
                  </a:srgbClr>
                </a:outerShdw>
              </a:effectLst>
              <a:latin typeface="Impact" panose="020B0806030902050204" pitchFamily="34" charset="0"/>
            </a:endParaRPr>
          </a:p>
        </p:txBody>
      </p:sp>
      <p:sp>
        <p:nvSpPr>
          <p:cNvPr id="3" name="Rectángulo 2" descr="cuadro decorativo de texto &#10;&#10;cuadro decorativo de texto" title="cuadro decorativo de texto ">
            <a:extLst>
              <a:ext uri="{FF2B5EF4-FFF2-40B4-BE49-F238E27FC236}">
                <a16:creationId xmlns:a16="http://schemas.microsoft.com/office/drawing/2014/main" id="{E6C9EDC4-5E8E-6838-A78E-E81606FE183E}"/>
              </a:ext>
            </a:extLst>
          </p:cNvPr>
          <p:cNvSpPr/>
          <p:nvPr/>
        </p:nvSpPr>
        <p:spPr>
          <a:xfrm>
            <a:off x="8096054" y="1523839"/>
            <a:ext cx="6591300" cy="3915108"/>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4" name="CuadroTexto 3">
            <a:extLst>
              <a:ext uri="{FF2B5EF4-FFF2-40B4-BE49-F238E27FC236}">
                <a16:creationId xmlns:a16="http://schemas.microsoft.com/office/drawing/2014/main" id="{BE00D298-CF77-68E0-8971-26F56D198434}"/>
              </a:ext>
            </a:extLst>
          </p:cNvPr>
          <p:cNvSpPr txBox="1"/>
          <p:nvPr/>
        </p:nvSpPr>
        <p:spPr>
          <a:xfrm>
            <a:off x="8304243" y="1765953"/>
            <a:ext cx="6174921" cy="3170099"/>
          </a:xfrm>
          <a:prstGeom prst="rect">
            <a:avLst/>
          </a:prstGeom>
          <a:noFill/>
        </p:spPr>
        <p:txBody>
          <a:bodyPr wrap="square">
            <a:spAutoFit/>
          </a:bodyPr>
          <a:lstStyle/>
          <a:p>
            <a:r>
              <a:rPr lang="es-MX" sz="2000" dirty="0">
                <a:latin typeface="Arial Narrow" panose="020B0606020202030204" pitchFamily="34" charset="0"/>
              </a:rPr>
              <a:t>Como principales avances en la ejecución de este plan se tiene: </a:t>
            </a:r>
          </a:p>
          <a:p>
            <a:endParaRPr lang="es-MX" sz="2000" dirty="0">
              <a:latin typeface="Arial Narrow" panose="020B0606020202030204" pitchFamily="34" charset="0"/>
            </a:endParaRPr>
          </a:p>
          <a:p>
            <a:pPr marL="285750" indent="-285750">
              <a:buFont typeface="Wingdings" panose="05000000000000000000" pitchFamily="2" charset="2"/>
              <a:buChar char="Ø"/>
            </a:pPr>
            <a:r>
              <a:rPr lang="es-MX" sz="2000" dirty="0">
                <a:latin typeface="Arial Narrow" panose="020B0606020202030204" pitchFamily="34" charset="0"/>
              </a:rPr>
              <a:t>Ejecución de actividades asociadas a la planeación del concurso de méritos</a:t>
            </a:r>
          </a:p>
          <a:p>
            <a:pPr marL="285750" indent="-285750">
              <a:buFont typeface="Wingdings" panose="05000000000000000000" pitchFamily="2" charset="2"/>
              <a:buChar char="Ø"/>
            </a:pPr>
            <a:r>
              <a:rPr lang="es-MX" sz="2000" dirty="0">
                <a:latin typeface="Arial Narrow" panose="020B0606020202030204" pitchFamily="34" charset="0"/>
              </a:rPr>
              <a:t>Promoción de de vacantes de acuerdo al plan de previsión de recursos humanos</a:t>
            </a:r>
            <a:endParaRPr lang="es-MX" sz="2000" dirty="0">
              <a:highlight>
                <a:srgbClr val="FFFF00"/>
              </a:highlight>
              <a:latin typeface="Arial Narrow" panose="020B0606020202030204" pitchFamily="34" charset="0"/>
            </a:endParaRPr>
          </a:p>
          <a:p>
            <a:pPr marL="285750" indent="-285750">
              <a:buFont typeface="Wingdings" panose="05000000000000000000" pitchFamily="2" charset="2"/>
              <a:buChar char="Ø"/>
            </a:pPr>
            <a:r>
              <a:rPr lang="es-MX" sz="2000" dirty="0">
                <a:latin typeface="Arial Narrow" panose="020B0606020202030204" pitchFamily="34" charset="0"/>
              </a:rPr>
              <a:t>Proyección de los actos administrativos por los cuales se efectúa el rediseño institucional, los cuales incluyen la modificación de estructura organizacional y de modificación de manuales de funciones	74%</a:t>
            </a:r>
          </a:p>
        </p:txBody>
      </p:sp>
      <p:pic>
        <p:nvPicPr>
          <p:cNvPr id="14" name="Imagen 13" descr="imagen bomberos Bogotá ">
            <a:extLst>
              <a:ext uri="{FF2B5EF4-FFF2-40B4-BE49-F238E27FC236}">
                <a16:creationId xmlns:a16="http://schemas.microsoft.com/office/drawing/2014/main" id="{4734FDE9-1248-8ABD-DFFC-7736590D55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04243" y="5820040"/>
            <a:ext cx="6383111" cy="3935401"/>
          </a:xfrm>
          <a:prstGeom prst="rect">
            <a:avLst/>
          </a:prstGeom>
        </p:spPr>
      </p:pic>
    </p:spTree>
    <p:extLst>
      <p:ext uri="{BB962C8B-B14F-4D97-AF65-F5344CB8AC3E}">
        <p14:creationId xmlns:p14="http://schemas.microsoft.com/office/powerpoint/2010/main" val="29500365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ítulo 3">
            <a:extLst>
              <a:ext uri="{FF2B5EF4-FFF2-40B4-BE49-F238E27FC236}">
                <a16:creationId xmlns:a16="http://schemas.microsoft.com/office/drawing/2014/main" id="{5CF4C3DA-0CAC-DCE1-184D-2661D3335818}"/>
              </a:ext>
              <a:ext uri="{C183D7F6-B498-43B3-948B-1728B52AA6E4}">
                <adec:decorative xmlns:adec="http://schemas.microsoft.com/office/drawing/2017/decorative" val="0"/>
              </a:ext>
            </a:extLst>
          </p:cNvPr>
          <p:cNvSpPr txBox="1">
            <a:spLocks noGrp="1"/>
          </p:cNvSpPr>
          <p:nvPr>
            <p:ph type="title" idx="4294967295"/>
          </p:nvPr>
        </p:nvSpPr>
        <p:spPr>
          <a:xfrm>
            <a:off x="4725102" y="1023589"/>
            <a:ext cx="12631049" cy="785310"/>
          </a:xfrm>
          <a:prstGeom prst="rect">
            <a:avLst/>
          </a:prstGeom>
          <a:noFill/>
          <a:ln>
            <a:noFill/>
            <a:prstDash/>
          </a:ln>
          <a:effectLst/>
        </p:spPr>
        <p:txBody>
          <a:bodyPr rot="0" spcFirstLastPara="0" vertOverflow="overflow" horzOverflow="overflow" vert="horz" wrap="square" lIns="111092" tIns="55546" rIns="111092" bIns="55546" numCol="1" spcCol="0" rtlCol="0" fromWordArt="0" anchor="t" anchorCtr="0" forceAA="0" compatLnSpc="1">
            <a:prstTxWarp prst="textNoShape">
              <a:avLst/>
            </a:prstTxWarp>
            <a:spAutoFit/>
          </a:bodyPr>
          <a:lstStyle>
            <a:lvl1pPr marL="0" marR="0" lvl="0" indent="0" algn="ctr" defTabSz="1462701" rtl="0" fontAlgn="auto" hangingPunct="1">
              <a:lnSpc>
                <a:spcPct val="100000"/>
              </a:lnSpc>
              <a:spcBef>
                <a:spcPts val="0"/>
              </a:spcBef>
              <a:spcAft>
                <a:spcPts val="0"/>
              </a:spcAft>
              <a:buNone/>
              <a:tabLst/>
              <a:defRPr lang="es-ES" sz="7000" b="0" i="0" u="none" strike="noStrike" kern="1200" cap="none" spc="0" baseline="0">
                <a:solidFill>
                  <a:srgbClr val="000000"/>
                </a:solidFill>
                <a:uFillTx/>
                <a:latin typeface="Calibri"/>
              </a:defRPr>
            </a:lvl1pPr>
          </a:lstStyle>
          <a:p>
            <a:pPr marL="0" marR="0" lvl="0" indent="0" algn="ctr" defTabSz="555452" rtl="0" eaLnBrk="1" fontAlgn="auto" latinLnBrk="0" hangingPunct="1">
              <a:lnSpc>
                <a:spcPct val="100000"/>
              </a:lnSpc>
              <a:spcBef>
                <a:spcPts val="0"/>
              </a:spcBef>
              <a:spcAft>
                <a:spcPts val="0"/>
              </a:spcAft>
              <a:buClrTx/>
              <a:buSzTx/>
              <a:buFontTx/>
              <a:buNone/>
              <a:tabLst/>
              <a:defRPr/>
            </a:pPr>
            <a:r>
              <a:rPr kumimoji="0" lang="es-CO" sz="4374"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Impact" panose="020B0806030902050204" pitchFamily="34" charset="0"/>
                <a:ea typeface="+mn-ea"/>
                <a:cs typeface="+mn-cs"/>
              </a:rPr>
              <a:t>Contenido del informe</a:t>
            </a:r>
            <a:endParaRPr kumimoji="0" lang="es-CO" sz="4374"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Impact" panose="020B0806030902050204" pitchFamily="34" charset="0"/>
              <a:ea typeface="+mn-ea"/>
              <a:cs typeface="+mn-cs"/>
            </a:endParaRPr>
          </a:p>
        </p:txBody>
      </p:sp>
      <p:sp>
        <p:nvSpPr>
          <p:cNvPr id="24" name="Rectángulo 23">
            <a:extLst>
              <a:ext uri="{FF2B5EF4-FFF2-40B4-BE49-F238E27FC236}">
                <a16:creationId xmlns:a16="http://schemas.microsoft.com/office/drawing/2014/main" id="{42014AC3-8805-9E09-1AFC-2CAAC2DF3399}"/>
              </a:ext>
            </a:extLst>
          </p:cNvPr>
          <p:cNvSpPr/>
          <p:nvPr/>
        </p:nvSpPr>
        <p:spPr>
          <a:xfrm>
            <a:off x="10556655" y="399624"/>
            <a:ext cx="2321276" cy="830997"/>
          </a:xfrm>
          <a:prstGeom prst="rect">
            <a:avLst/>
          </a:prstGeom>
        </p:spPr>
        <p:txBody>
          <a:bodyPr wrap="none">
            <a:spAutoFit/>
          </a:bodyPr>
          <a:lstStyle/>
          <a:p>
            <a:pPr marL="0" marR="0" lvl="0" indent="0" algn="l" defTabSz="1462704" rtl="0" eaLnBrk="1" fontAlgn="auto" latinLnBrk="0" hangingPunct="1">
              <a:lnSpc>
                <a:spcPct val="100000"/>
              </a:lnSpc>
              <a:spcBef>
                <a:spcPts val="0"/>
              </a:spcBef>
              <a:spcAft>
                <a:spcPts val="0"/>
              </a:spcAft>
              <a:buClrTx/>
              <a:buSzTx/>
              <a:buFontTx/>
              <a:buNone/>
              <a:tabLst/>
              <a:defRPr/>
            </a:pPr>
            <a:r>
              <a:rPr lang="es-MX" sz="4800" dirty="0">
                <a:solidFill>
                  <a:prstClr val="white">
                    <a:lumMod val="50000"/>
                  </a:prstClr>
                </a:solidFill>
                <a:latin typeface="Calibri"/>
              </a:rPr>
              <a:t>Temas  </a:t>
            </a:r>
            <a:r>
              <a:rPr kumimoji="0" lang="es-MX" sz="4800" b="0" i="0" u="none" strike="noStrike" kern="1200" cap="none" spc="0" normalizeH="0" baseline="0" noProof="0" dirty="0">
                <a:ln>
                  <a:noFill/>
                </a:ln>
                <a:solidFill>
                  <a:prstClr val="white">
                    <a:lumMod val="50000"/>
                  </a:prstClr>
                </a:solidFill>
                <a:effectLst/>
                <a:uLnTx/>
                <a:uFillTx/>
                <a:latin typeface="Calibri"/>
                <a:ea typeface="+mn-ea"/>
                <a:cs typeface="+mn-cs"/>
              </a:rPr>
              <a:t>  </a:t>
            </a:r>
            <a:endParaRPr kumimoji="0" lang="es-MX" sz="4500" b="0" i="0" u="none" strike="noStrike" kern="1200" cap="none" spc="0" normalizeH="0" baseline="0" noProof="0" dirty="0">
              <a:ln>
                <a:noFill/>
              </a:ln>
              <a:solidFill>
                <a:prstClr val="white">
                  <a:lumMod val="50000"/>
                </a:prstClr>
              </a:solidFill>
              <a:effectLst/>
              <a:uLnTx/>
              <a:uFillTx/>
              <a:latin typeface="Calibri"/>
              <a:ea typeface="+mn-ea"/>
              <a:cs typeface="+mn-cs"/>
            </a:endParaRPr>
          </a:p>
        </p:txBody>
      </p:sp>
      <p:grpSp>
        <p:nvGrpSpPr>
          <p:cNvPr id="4" name="Grupo 3">
            <a:extLst>
              <a:ext uri="{FF2B5EF4-FFF2-40B4-BE49-F238E27FC236}">
                <a16:creationId xmlns:a16="http://schemas.microsoft.com/office/drawing/2014/main" id="{C5777AD2-E84A-8E2A-A3D7-B9B37FD924AD}"/>
              </a:ext>
              <a:ext uri="{C183D7F6-B498-43B3-948B-1728B52AA6E4}">
                <adec:decorative xmlns:adec="http://schemas.microsoft.com/office/drawing/2017/decorative" val="1"/>
              </a:ext>
            </a:extLst>
          </p:cNvPr>
          <p:cNvGrpSpPr/>
          <p:nvPr/>
        </p:nvGrpSpPr>
        <p:grpSpPr>
          <a:xfrm>
            <a:off x="-12139" y="5326"/>
            <a:ext cx="6249519" cy="10059988"/>
            <a:chOff x="-12139" y="5326"/>
            <a:chExt cx="6249519" cy="10059988"/>
          </a:xfrm>
        </p:grpSpPr>
        <p:pic>
          <p:nvPicPr>
            <p:cNvPr id="2" name="Imagen 1" descr="Logo bomberos &#10;&#10;Logo bomberos &#10;&#10;Logo bomberos">
              <a:extLst>
                <a:ext uri="{FF2B5EF4-FFF2-40B4-BE49-F238E27FC236}">
                  <a16:creationId xmlns:a16="http://schemas.microsoft.com/office/drawing/2014/main" id="{F21D6354-BCE7-D0BE-AE59-19CF3EB5C945}"/>
                </a:ext>
                <a:ext uri="{C183D7F6-B498-43B3-948B-1728B52AA6E4}">
                  <adec:decorative xmlns:adec="http://schemas.microsoft.com/office/drawing/2017/decorative" val="0"/>
                </a:ext>
              </a:extLst>
            </p:cNvPr>
            <p:cNvPicPr>
              <a:picLocks noChangeAspect="1"/>
            </p:cNvPicPr>
            <p:nvPr/>
          </p:nvPicPr>
          <p:blipFill rotWithShape="1">
            <a:blip r:embed="rId2"/>
            <a:srcRect r="91881"/>
            <a:stretch/>
          </p:blipFill>
          <p:spPr>
            <a:xfrm>
              <a:off x="-12139" y="5326"/>
              <a:ext cx="499819" cy="10059988"/>
            </a:xfrm>
            <a:prstGeom prst="rect">
              <a:avLst/>
            </a:prstGeom>
          </p:spPr>
        </p:pic>
        <p:pic>
          <p:nvPicPr>
            <p:cNvPr id="3" name="Imagen 2" descr="Logo bomberos &#10;&#10;Logo bomberos &#10;&#10;Logo bomberos">
              <a:extLst>
                <a:ext uri="{FF2B5EF4-FFF2-40B4-BE49-F238E27FC236}">
                  <a16:creationId xmlns:a16="http://schemas.microsoft.com/office/drawing/2014/main" id="{B94E4E2A-064C-F265-FE68-45F850DE8E68}"/>
                </a:ext>
                <a:ext uri="{C183D7F6-B498-43B3-948B-1728B52AA6E4}">
                  <adec:decorative xmlns:adec="http://schemas.microsoft.com/office/drawing/2017/decorative" val="0"/>
                </a:ext>
              </a:extLst>
            </p:cNvPr>
            <p:cNvPicPr>
              <a:picLocks noChangeAspect="1"/>
            </p:cNvPicPr>
            <p:nvPr/>
          </p:nvPicPr>
          <p:blipFill rotWithShape="1">
            <a:blip r:embed="rId2"/>
            <a:srcRect l="7922" t="90287" b="1520"/>
            <a:stretch/>
          </p:blipFill>
          <p:spPr>
            <a:xfrm>
              <a:off x="568960" y="9103723"/>
              <a:ext cx="5668420" cy="824184"/>
            </a:xfrm>
            <a:prstGeom prst="rect">
              <a:avLst/>
            </a:prstGeom>
          </p:spPr>
        </p:pic>
      </p:grpSp>
      <p:graphicFrame>
        <p:nvGraphicFramePr>
          <p:cNvPr id="10" name="Diagrama 9" descr="Mapa conceptual del contenido y estructura de la información del documento ">
            <a:extLst>
              <a:ext uri="{FF2B5EF4-FFF2-40B4-BE49-F238E27FC236}">
                <a16:creationId xmlns:a16="http://schemas.microsoft.com/office/drawing/2014/main" id="{80494E40-2C64-196D-9513-099985F0FDE9}"/>
              </a:ext>
            </a:extLst>
          </p:cNvPr>
          <p:cNvGraphicFramePr/>
          <p:nvPr>
            <p:extLst>
              <p:ext uri="{D42A27DB-BD31-4B8C-83A1-F6EECF244321}">
                <p14:modId xmlns:p14="http://schemas.microsoft.com/office/powerpoint/2010/main" val="1437640349"/>
              </p:ext>
            </p:extLst>
          </p:nvPr>
        </p:nvGraphicFramePr>
        <p:xfrm>
          <a:off x="-1143114" y="1937027"/>
          <a:ext cx="9668533" cy="66814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11" name="Conector recto 10" descr="Separador estructura del documento e índice de tablas y graficas ">
            <a:extLst>
              <a:ext uri="{FF2B5EF4-FFF2-40B4-BE49-F238E27FC236}">
                <a16:creationId xmlns:a16="http://schemas.microsoft.com/office/drawing/2014/main" id="{4787D1C6-6B31-EA61-B7C8-0EC1B779AC9B}"/>
              </a:ext>
              <a:ext uri="{C183D7F6-B498-43B3-948B-1728B52AA6E4}">
                <adec:decorative xmlns:adec="http://schemas.microsoft.com/office/drawing/2017/decorative" val="0"/>
              </a:ext>
            </a:extLst>
          </p:cNvPr>
          <p:cNvCxnSpPr>
            <a:cxnSpLocks/>
          </p:cNvCxnSpPr>
          <p:nvPr/>
        </p:nvCxnSpPr>
        <p:spPr>
          <a:xfrm flipH="1">
            <a:off x="7773194" y="1893226"/>
            <a:ext cx="7147" cy="6681447"/>
          </a:xfrm>
          <a:prstGeom prst="line">
            <a:avLst/>
          </a:prstGeom>
          <a:ln w="762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2" name="CuadroTexto 11">
            <a:extLst>
              <a:ext uri="{FF2B5EF4-FFF2-40B4-BE49-F238E27FC236}">
                <a16:creationId xmlns:a16="http://schemas.microsoft.com/office/drawing/2014/main" id="{0571FA47-B797-53A6-69FA-B0F9867AC64A}"/>
              </a:ext>
              <a:ext uri="{C183D7F6-B498-43B3-948B-1728B52AA6E4}">
                <adec:decorative xmlns:adec="http://schemas.microsoft.com/office/drawing/2017/decorative" val="0"/>
              </a:ext>
            </a:extLst>
          </p:cNvPr>
          <p:cNvSpPr txBox="1"/>
          <p:nvPr/>
        </p:nvSpPr>
        <p:spPr>
          <a:xfrm>
            <a:off x="9818789" y="2030647"/>
            <a:ext cx="2502759" cy="466281"/>
          </a:xfrm>
          <a:prstGeom prst="rect">
            <a:avLst/>
          </a:prstGeom>
          <a:noFill/>
        </p:spPr>
        <p:txBody>
          <a:bodyPr wrap="square" rtlCol="0">
            <a:spAutoFit/>
          </a:bodyPr>
          <a:lstStyle/>
          <a:p>
            <a:pPr defTabSz="555452"/>
            <a:r>
              <a:rPr lang="es-CO" sz="2400" b="1" dirty="0">
                <a:solidFill>
                  <a:prstClr val="black"/>
                </a:solidFill>
                <a:latin typeface="Arial Narrow" panose="020B0606020202030204" pitchFamily="34" charset="0"/>
              </a:rPr>
              <a:t>Índice de Tablas</a:t>
            </a:r>
          </a:p>
        </p:txBody>
      </p:sp>
      <p:sp>
        <p:nvSpPr>
          <p:cNvPr id="13" name="CuadroTexto 12">
            <a:hlinkClick r:id="rId8" action="ppaction://hlinksldjump"/>
            <a:extLst>
              <a:ext uri="{FF2B5EF4-FFF2-40B4-BE49-F238E27FC236}">
                <a16:creationId xmlns:a16="http://schemas.microsoft.com/office/drawing/2014/main" id="{52191FE4-A3B0-56B1-1B44-B54D2CE7DEBC}"/>
              </a:ext>
              <a:ext uri="{C183D7F6-B498-43B3-948B-1728B52AA6E4}">
                <adec:decorative xmlns:adec="http://schemas.microsoft.com/office/drawing/2017/decorative" val="0"/>
              </a:ext>
            </a:extLst>
          </p:cNvPr>
          <p:cNvSpPr txBox="1"/>
          <p:nvPr/>
        </p:nvSpPr>
        <p:spPr>
          <a:xfrm>
            <a:off x="8408544" y="2532718"/>
            <a:ext cx="6087641" cy="400110"/>
          </a:xfrm>
          <a:prstGeom prst="rect">
            <a:avLst/>
          </a:prstGeom>
          <a:noFill/>
        </p:spPr>
        <p:txBody>
          <a:bodyPr wrap="square" rtlCol="0">
            <a:spAutoFit/>
          </a:bodyPr>
          <a:lstStyle/>
          <a:p>
            <a:pPr defTabSz="555452"/>
            <a:r>
              <a:rPr lang="es-CO" sz="2000" i="1" dirty="0">
                <a:solidFill>
                  <a:prstClr val="black"/>
                </a:solidFill>
                <a:latin typeface="Arial Narrow" panose="020B0606020202030204" pitchFamily="34" charset="0"/>
              </a:rPr>
              <a:t>Tabla 1. alineación proyectos estratégicos PEI </a:t>
            </a:r>
          </a:p>
        </p:txBody>
      </p:sp>
      <p:sp>
        <p:nvSpPr>
          <p:cNvPr id="14" name="CuadroTexto 13">
            <a:extLst>
              <a:ext uri="{FF2B5EF4-FFF2-40B4-BE49-F238E27FC236}">
                <a16:creationId xmlns:a16="http://schemas.microsoft.com/office/drawing/2014/main" id="{B618B4F0-BDD6-1362-9291-ED4F78817CDA}"/>
              </a:ext>
              <a:ext uri="{C183D7F6-B498-43B3-948B-1728B52AA6E4}">
                <adec:decorative xmlns:adec="http://schemas.microsoft.com/office/drawing/2017/decorative" val="0"/>
              </a:ext>
            </a:extLst>
          </p:cNvPr>
          <p:cNvSpPr txBox="1"/>
          <p:nvPr/>
        </p:nvSpPr>
        <p:spPr>
          <a:xfrm>
            <a:off x="8408544" y="2939762"/>
            <a:ext cx="4680741" cy="400110"/>
          </a:xfrm>
          <a:prstGeom prst="rect">
            <a:avLst/>
          </a:prstGeom>
          <a:noFill/>
        </p:spPr>
        <p:txBody>
          <a:bodyPr wrap="square" rtlCol="0">
            <a:spAutoFit/>
          </a:bodyPr>
          <a:lstStyle/>
          <a:p>
            <a:pPr defTabSz="555452"/>
            <a:r>
              <a:rPr lang="es-CO" sz="2000" i="1" dirty="0">
                <a:solidFill>
                  <a:prstClr val="black"/>
                </a:solidFill>
                <a:latin typeface="Arial Narrow" panose="020B0606020202030204" pitchFamily="34" charset="0"/>
              </a:rPr>
              <a:t>Tabla 2. Indicadores de Impacto PEI </a:t>
            </a:r>
          </a:p>
        </p:txBody>
      </p:sp>
      <p:sp>
        <p:nvSpPr>
          <p:cNvPr id="16" name="Rectángulo 15">
            <a:extLst>
              <a:ext uri="{FF2B5EF4-FFF2-40B4-BE49-F238E27FC236}">
                <a16:creationId xmlns:a16="http://schemas.microsoft.com/office/drawing/2014/main" id="{638F9BB7-99A1-92C4-5C8C-62AB9A567A22}"/>
              </a:ext>
            </a:extLst>
          </p:cNvPr>
          <p:cNvSpPr/>
          <p:nvPr/>
        </p:nvSpPr>
        <p:spPr>
          <a:xfrm>
            <a:off x="8416933" y="3376648"/>
            <a:ext cx="3857851" cy="400110"/>
          </a:xfrm>
          <a:prstGeom prst="rect">
            <a:avLst/>
          </a:prstGeom>
        </p:spPr>
        <p:txBody>
          <a:bodyPr wrap="none">
            <a:spAutoFit/>
          </a:bodyPr>
          <a:lstStyle/>
          <a:p>
            <a:pPr defTabSz="555452"/>
            <a:r>
              <a:rPr lang="es-CO" sz="2000" i="1" dirty="0">
                <a:solidFill>
                  <a:prstClr val="black"/>
                </a:solidFill>
                <a:latin typeface="Arial Narrow" panose="020B0606020202030204" pitchFamily="34" charset="0"/>
              </a:rPr>
              <a:t>Tabla 3. Indicadores de Plan de Acción </a:t>
            </a:r>
          </a:p>
        </p:txBody>
      </p:sp>
      <p:sp>
        <p:nvSpPr>
          <p:cNvPr id="17" name="Rectángulo 16">
            <a:extLst>
              <a:ext uri="{FF2B5EF4-FFF2-40B4-BE49-F238E27FC236}">
                <a16:creationId xmlns:a16="http://schemas.microsoft.com/office/drawing/2014/main" id="{22C27656-E6C0-9353-38EA-5D2A7183DE63}"/>
              </a:ext>
            </a:extLst>
          </p:cNvPr>
          <p:cNvSpPr/>
          <p:nvPr/>
        </p:nvSpPr>
        <p:spPr>
          <a:xfrm>
            <a:off x="8408543" y="3804061"/>
            <a:ext cx="4122539" cy="400110"/>
          </a:xfrm>
          <a:prstGeom prst="rect">
            <a:avLst/>
          </a:prstGeom>
        </p:spPr>
        <p:txBody>
          <a:bodyPr wrap="none">
            <a:spAutoFit/>
          </a:bodyPr>
          <a:lstStyle/>
          <a:p>
            <a:pPr defTabSz="555452"/>
            <a:r>
              <a:rPr lang="es-CO" sz="2000" i="1" dirty="0">
                <a:solidFill>
                  <a:prstClr val="black"/>
                </a:solidFill>
                <a:latin typeface="Arial Narrow" panose="020B0606020202030204" pitchFamily="34" charset="0"/>
              </a:rPr>
              <a:t>Tabla 4. Observaciones de Avance MIPG  </a:t>
            </a:r>
          </a:p>
        </p:txBody>
      </p:sp>
      <p:sp>
        <p:nvSpPr>
          <p:cNvPr id="18" name="Rectángulo 17">
            <a:extLst>
              <a:ext uri="{FF2B5EF4-FFF2-40B4-BE49-F238E27FC236}">
                <a16:creationId xmlns:a16="http://schemas.microsoft.com/office/drawing/2014/main" id="{7328C0E1-9C4E-27B0-126B-D948950D0D1C}"/>
              </a:ext>
            </a:extLst>
          </p:cNvPr>
          <p:cNvSpPr/>
          <p:nvPr/>
        </p:nvSpPr>
        <p:spPr>
          <a:xfrm>
            <a:off x="9863758" y="4377231"/>
            <a:ext cx="2435282" cy="461665"/>
          </a:xfrm>
          <a:prstGeom prst="rect">
            <a:avLst/>
          </a:prstGeom>
        </p:spPr>
        <p:txBody>
          <a:bodyPr wrap="none">
            <a:spAutoFit/>
          </a:bodyPr>
          <a:lstStyle/>
          <a:p>
            <a:pPr defTabSz="555452"/>
            <a:r>
              <a:rPr lang="es-CO" sz="2400" b="1" dirty="0">
                <a:solidFill>
                  <a:prstClr val="black"/>
                </a:solidFill>
                <a:latin typeface="Arial Narrow" panose="020B0606020202030204" pitchFamily="34" charset="0"/>
              </a:rPr>
              <a:t>Índice de Gráficas </a:t>
            </a:r>
          </a:p>
        </p:txBody>
      </p:sp>
      <p:sp>
        <p:nvSpPr>
          <p:cNvPr id="25" name="Rectángulo 24">
            <a:extLst>
              <a:ext uri="{FF2B5EF4-FFF2-40B4-BE49-F238E27FC236}">
                <a16:creationId xmlns:a16="http://schemas.microsoft.com/office/drawing/2014/main" id="{4B4D1B03-47F1-7AB3-C9B9-D8868898BCF2}"/>
              </a:ext>
            </a:extLst>
          </p:cNvPr>
          <p:cNvSpPr/>
          <p:nvPr/>
        </p:nvSpPr>
        <p:spPr>
          <a:xfrm>
            <a:off x="8519937" y="4894645"/>
            <a:ext cx="6494449" cy="338554"/>
          </a:xfrm>
          <a:prstGeom prst="rect">
            <a:avLst/>
          </a:prstGeom>
        </p:spPr>
        <p:txBody>
          <a:bodyPr wrap="square">
            <a:spAutoFit/>
          </a:bodyPr>
          <a:lstStyle/>
          <a:p>
            <a:r>
              <a:rPr lang="es-CO" sz="1600" i="1" dirty="0">
                <a:latin typeface="Arial Narrow" panose="020B0606020202030204" pitchFamily="34" charset="0"/>
              </a:rPr>
              <a:t>Gráfica 1 . Avances por  Pilares del Plan Estratégico Institucional   </a:t>
            </a:r>
          </a:p>
        </p:txBody>
      </p:sp>
      <p:sp>
        <p:nvSpPr>
          <p:cNvPr id="26" name="CuadroTexto 25">
            <a:extLst>
              <a:ext uri="{FF2B5EF4-FFF2-40B4-BE49-F238E27FC236}">
                <a16:creationId xmlns:a16="http://schemas.microsoft.com/office/drawing/2014/main" id="{F19CB07B-4D8A-665D-4780-609B05215D1D}"/>
              </a:ext>
            </a:extLst>
          </p:cNvPr>
          <p:cNvSpPr txBox="1"/>
          <p:nvPr/>
        </p:nvSpPr>
        <p:spPr>
          <a:xfrm>
            <a:off x="8515143" y="5327233"/>
            <a:ext cx="6528530" cy="338554"/>
          </a:xfrm>
          <a:prstGeom prst="rect">
            <a:avLst/>
          </a:prstGeom>
          <a:noFill/>
        </p:spPr>
        <p:txBody>
          <a:bodyPr wrap="square">
            <a:spAutoFit/>
          </a:bodyPr>
          <a:lstStyle/>
          <a:p>
            <a:r>
              <a:rPr lang="es-CO" sz="1600" i="1" dirty="0">
                <a:latin typeface="Arial Narrow" panose="020B0606020202030204" pitchFamily="34" charset="0"/>
              </a:rPr>
              <a:t>Gráfica 2 . Avances por Objetivos Estratégicos del Plan Estratégico Institucional   </a:t>
            </a:r>
          </a:p>
        </p:txBody>
      </p:sp>
      <p:sp>
        <p:nvSpPr>
          <p:cNvPr id="27" name="Rectángulo 26">
            <a:extLst>
              <a:ext uri="{FF2B5EF4-FFF2-40B4-BE49-F238E27FC236}">
                <a16:creationId xmlns:a16="http://schemas.microsoft.com/office/drawing/2014/main" id="{8BD3CEB7-93C1-E4E9-A181-1EFE64A48E8F}"/>
              </a:ext>
            </a:extLst>
          </p:cNvPr>
          <p:cNvSpPr/>
          <p:nvPr/>
        </p:nvSpPr>
        <p:spPr>
          <a:xfrm>
            <a:off x="8530131" y="5719930"/>
            <a:ext cx="4268584" cy="338554"/>
          </a:xfrm>
          <a:prstGeom prst="rect">
            <a:avLst/>
          </a:prstGeom>
        </p:spPr>
        <p:txBody>
          <a:bodyPr wrap="square">
            <a:spAutoFit/>
          </a:bodyPr>
          <a:lstStyle/>
          <a:p>
            <a:r>
              <a:rPr lang="es-CO" sz="1600" i="1" dirty="0">
                <a:latin typeface="Arial Narrow" panose="020B0606020202030204" pitchFamily="34" charset="0"/>
              </a:rPr>
              <a:t>Gráfica 3 . Avance en las acciones del Plan de Acción   </a:t>
            </a:r>
          </a:p>
        </p:txBody>
      </p:sp>
      <p:sp>
        <p:nvSpPr>
          <p:cNvPr id="28" name="Rectángulo 27">
            <a:extLst>
              <a:ext uri="{FF2B5EF4-FFF2-40B4-BE49-F238E27FC236}">
                <a16:creationId xmlns:a16="http://schemas.microsoft.com/office/drawing/2014/main" id="{1CB669A0-77D0-C8AF-6140-01B2ADE65311}"/>
              </a:ext>
            </a:extLst>
          </p:cNvPr>
          <p:cNvSpPr/>
          <p:nvPr/>
        </p:nvSpPr>
        <p:spPr>
          <a:xfrm>
            <a:off x="8515147" y="6112631"/>
            <a:ext cx="3690434" cy="338554"/>
          </a:xfrm>
          <a:prstGeom prst="rect">
            <a:avLst/>
          </a:prstGeom>
        </p:spPr>
        <p:txBody>
          <a:bodyPr wrap="none">
            <a:spAutoFit/>
          </a:bodyPr>
          <a:lstStyle/>
          <a:p>
            <a:r>
              <a:rPr lang="es-CO" sz="1600" i="1" dirty="0">
                <a:latin typeface="Arial Narrow" panose="020B0606020202030204" pitchFamily="34" charset="0"/>
              </a:rPr>
              <a:t>Gráfica 4. % de avance Planes Institucionales  </a:t>
            </a:r>
          </a:p>
        </p:txBody>
      </p:sp>
      <p:sp>
        <p:nvSpPr>
          <p:cNvPr id="29" name="Rectángulo 28">
            <a:extLst>
              <a:ext uri="{FF2B5EF4-FFF2-40B4-BE49-F238E27FC236}">
                <a16:creationId xmlns:a16="http://schemas.microsoft.com/office/drawing/2014/main" id="{8A1A88D7-1818-B26A-A2C2-C5356346098A}"/>
              </a:ext>
            </a:extLst>
          </p:cNvPr>
          <p:cNvSpPr/>
          <p:nvPr/>
        </p:nvSpPr>
        <p:spPr>
          <a:xfrm>
            <a:off x="8512146" y="6450390"/>
            <a:ext cx="6479409" cy="338554"/>
          </a:xfrm>
          <a:prstGeom prst="rect">
            <a:avLst/>
          </a:prstGeom>
        </p:spPr>
        <p:txBody>
          <a:bodyPr wrap="square">
            <a:spAutoFit/>
          </a:bodyPr>
          <a:lstStyle/>
          <a:p>
            <a:r>
              <a:rPr lang="es-CO" sz="1600" i="1" dirty="0">
                <a:latin typeface="Arial Narrow" panose="020B0606020202030204" pitchFamily="34" charset="0"/>
              </a:rPr>
              <a:t>Gráfica 5. % de avance en la Implementación de MIPG  </a:t>
            </a:r>
          </a:p>
        </p:txBody>
      </p:sp>
      <p:sp>
        <p:nvSpPr>
          <p:cNvPr id="30" name="CuadroTexto 29">
            <a:extLst>
              <a:ext uri="{FF2B5EF4-FFF2-40B4-BE49-F238E27FC236}">
                <a16:creationId xmlns:a16="http://schemas.microsoft.com/office/drawing/2014/main" id="{CDC213EC-B90A-A998-7715-D49EBE42C553}"/>
              </a:ext>
            </a:extLst>
          </p:cNvPr>
          <p:cNvSpPr txBox="1"/>
          <p:nvPr/>
        </p:nvSpPr>
        <p:spPr>
          <a:xfrm>
            <a:off x="8519937" y="6825493"/>
            <a:ext cx="6485881" cy="584775"/>
          </a:xfrm>
          <a:prstGeom prst="rect">
            <a:avLst/>
          </a:prstGeom>
          <a:noFill/>
        </p:spPr>
        <p:txBody>
          <a:bodyPr wrap="square">
            <a:spAutoFit/>
          </a:bodyPr>
          <a:lstStyle/>
          <a:p>
            <a:r>
              <a:rPr lang="es-CO" sz="1600" i="1" dirty="0">
                <a:latin typeface="Arial Narrow" panose="020B0606020202030204" pitchFamily="34" charset="0"/>
              </a:rPr>
              <a:t>Gráfica 6 % de avance ejecución</a:t>
            </a:r>
            <a:r>
              <a:rPr lang="es-CO" sz="1600" dirty="0">
                <a:latin typeface="Arial Narrow" panose="020B0606020202030204" pitchFamily="34" charset="0"/>
              </a:rPr>
              <a:t> de fortalecimiento de la infraestructura de tecnología informática y de comunicaciones </a:t>
            </a:r>
            <a:endParaRPr lang="es-CO" sz="1600" i="1" dirty="0">
              <a:latin typeface="Arial Narrow" panose="020B0606020202030204" pitchFamily="34" charset="0"/>
            </a:endParaRPr>
          </a:p>
        </p:txBody>
      </p:sp>
      <p:sp>
        <p:nvSpPr>
          <p:cNvPr id="31" name="CuadroTexto 30">
            <a:extLst>
              <a:ext uri="{FF2B5EF4-FFF2-40B4-BE49-F238E27FC236}">
                <a16:creationId xmlns:a16="http://schemas.microsoft.com/office/drawing/2014/main" id="{475D811D-AC94-465C-7D09-085F13EA61B2}"/>
              </a:ext>
            </a:extLst>
          </p:cNvPr>
          <p:cNvSpPr txBox="1"/>
          <p:nvPr/>
        </p:nvSpPr>
        <p:spPr>
          <a:xfrm>
            <a:off x="8519937" y="7371763"/>
            <a:ext cx="6787797" cy="584775"/>
          </a:xfrm>
          <a:prstGeom prst="rect">
            <a:avLst/>
          </a:prstGeom>
          <a:noFill/>
        </p:spPr>
        <p:txBody>
          <a:bodyPr wrap="square">
            <a:spAutoFit/>
          </a:bodyPr>
          <a:lstStyle/>
          <a:p>
            <a:r>
              <a:rPr lang="es-CO" sz="1600" i="1" dirty="0">
                <a:latin typeface="Arial Narrow" panose="020B0606020202030204" pitchFamily="34" charset="0"/>
              </a:rPr>
              <a:t>Gráfica 7 % de avance ejecución </a:t>
            </a:r>
            <a:r>
              <a:rPr lang="es-CO" sz="1600" dirty="0">
                <a:latin typeface="Arial Narrow" panose="020B0606020202030204" pitchFamily="34" charset="0"/>
              </a:rPr>
              <a:t>Fortalecimiento de la planeación y gestión de la UAE Cuerpo Oficial de Bomberos de  Bogotá </a:t>
            </a:r>
            <a:endParaRPr lang="es-CO" sz="1600" i="1" dirty="0">
              <a:latin typeface="Arial Narrow" panose="020B0606020202030204" pitchFamily="34" charset="0"/>
            </a:endParaRPr>
          </a:p>
        </p:txBody>
      </p:sp>
      <p:sp>
        <p:nvSpPr>
          <p:cNvPr id="32" name="Rectángulo 31">
            <a:extLst>
              <a:ext uri="{FF2B5EF4-FFF2-40B4-BE49-F238E27FC236}">
                <a16:creationId xmlns:a16="http://schemas.microsoft.com/office/drawing/2014/main" id="{456D4C65-35AF-B7B6-A113-1D76695B6B24}"/>
              </a:ext>
            </a:extLst>
          </p:cNvPr>
          <p:cNvSpPr/>
          <p:nvPr/>
        </p:nvSpPr>
        <p:spPr>
          <a:xfrm>
            <a:off x="8512822" y="7976937"/>
            <a:ext cx="6485881" cy="584775"/>
          </a:xfrm>
          <a:prstGeom prst="rect">
            <a:avLst/>
          </a:prstGeom>
        </p:spPr>
        <p:txBody>
          <a:bodyPr wrap="square">
            <a:spAutoFit/>
          </a:bodyPr>
          <a:lstStyle/>
          <a:p>
            <a:r>
              <a:rPr lang="es-CO" sz="1600" i="1" dirty="0">
                <a:latin typeface="Arial Narrow" panose="020B0606020202030204" pitchFamily="34" charset="0"/>
              </a:rPr>
              <a:t>Gráfica 8 % de avance ejecución </a:t>
            </a:r>
            <a:r>
              <a:rPr lang="es-CO" sz="1600" dirty="0">
                <a:latin typeface="Arial Narrow" panose="020B0606020202030204" pitchFamily="34" charset="0"/>
              </a:rPr>
              <a:t>Fortalecimiento del Cuerpo Oficial de Bomberos de Bogotá</a:t>
            </a:r>
            <a:endParaRPr lang="es-CO" sz="1600" i="1" dirty="0">
              <a:latin typeface="Arial Narrow" panose="020B0606020202030204" pitchFamily="34" charset="0"/>
            </a:endParaRPr>
          </a:p>
        </p:txBody>
      </p:sp>
    </p:spTree>
    <p:extLst>
      <p:ext uri="{BB962C8B-B14F-4D97-AF65-F5344CB8AC3E}">
        <p14:creationId xmlns:p14="http://schemas.microsoft.com/office/powerpoint/2010/main" val="3999422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28">
            <a:extLst>
              <a:ext uri="{FF2B5EF4-FFF2-40B4-BE49-F238E27FC236}">
                <a16:creationId xmlns:a16="http://schemas.microsoft.com/office/drawing/2014/main" id="{B73B4FF2-72A0-BD1B-8B8E-F01C0F213AA9}"/>
              </a:ext>
            </a:extLst>
          </p:cNvPr>
          <p:cNvSpPr txBox="1">
            <a:spLocks noGrp="1"/>
          </p:cNvSpPr>
          <p:nvPr>
            <p:ph type="title" idx="4294967295"/>
          </p:nvPr>
        </p:nvSpPr>
        <p:spPr>
          <a:xfrm>
            <a:off x="452275" y="219067"/>
            <a:ext cx="8234526" cy="2804709"/>
          </a:xfrm>
          <a:prstGeom prst="rect">
            <a:avLst/>
          </a:prstGeom>
          <a:noFill/>
          <a:ln>
            <a:noFill/>
            <a:prstDash/>
          </a:ln>
          <a:effectLst/>
        </p:spPr>
        <p:txBody>
          <a:bodyPr rot="0" spcFirstLastPara="0" vertOverflow="overflow" horzOverflow="overflow" vert="horz" wrap="square" lIns="111092" tIns="55546" rIns="111092" bIns="55546" numCol="1" spcCol="0" rtlCol="0" fromWordArt="0" anchor="t" anchorCtr="0" forceAA="0" compatLnSpc="1">
            <a:prstTxWarp prst="textNoShape">
              <a:avLst/>
            </a:prstTxWarp>
            <a:spAutoFit/>
          </a:bodyPr>
          <a:lstStyle>
            <a:lvl1pPr marL="0" marR="0" lvl="0" indent="0" algn="ctr" defTabSz="1462701" rtl="0" fontAlgn="auto" hangingPunct="1">
              <a:lnSpc>
                <a:spcPct val="100000"/>
              </a:lnSpc>
              <a:spcBef>
                <a:spcPts val="0"/>
              </a:spcBef>
              <a:spcAft>
                <a:spcPts val="0"/>
              </a:spcAft>
              <a:buNone/>
              <a:tabLst/>
              <a:defRPr lang="es-ES" sz="7000" b="0" i="0" u="none" strike="noStrike" kern="1200" cap="none" spc="0" baseline="0">
                <a:solidFill>
                  <a:srgbClr val="000000"/>
                </a:solidFill>
                <a:uFillTx/>
                <a:latin typeface="Calibri"/>
              </a:defRPr>
            </a:lvl1pPr>
          </a:lstStyle>
          <a:p>
            <a:pPr marL="0" marR="0" lvl="0" indent="0" algn="ctr" defTabSz="555452" rtl="0" eaLnBrk="1" fontAlgn="auto" latinLnBrk="0" hangingPunct="1">
              <a:lnSpc>
                <a:spcPct val="100000"/>
              </a:lnSpc>
              <a:spcBef>
                <a:spcPts val="0"/>
              </a:spcBef>
              <a:spcAft>
                <a:spcPts val="0"/>
              </a:spcAft>
              <a:buClrTx/>
              <a:buSzTx/>
              <a:buFontTx/>
              <a:buNone/>
              <a:tabLst/>
              <a:defRPr/>
            </a:pPr>
            <a:r>
              <a:rPr kumimoji="0" lang="es-ES" sz="4374"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Impact" panose="020B0806030902050204" pitchFamily="34" charset="0"/>
                <a:ea typeface="Calibri" panose="020F0502020204030204" pitchFamily="34" charset="0"/>
                <a:cs typeface="Times New Roman" panose="02020603050405020304" pitchFamily="18" charset="0"/>
              </a:rPr>
              <a:t>Plan de Trabajo Anual en Seguridad y Salud en el Trabajo</a:t>
            </a:r>
            <a:endParaRPr kumimoji="0" lang="es-ES" sz="4374"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Impact" panose="020B0806030902050204" pitchFamily="34" charset="0"/>
              <a:ea typeface="+mn-ea"/>
              <a:cs typeface="+mn-cs"/>
            </a:endParaRPr>
          </a:p>
          <a:p>
            <a:pPr marL="0" marR="0" lvl="0" indent="0" algn="ctr" defTabSz="555452" rtl="0" eaLnBrk="1" fontAlgn="auto" latinLnBrk="0" hangingPunct="1">
              <a:lnSpc>
                <a:spcPct val="100000"/>
              </a:lnSpc>
              <a:spcBef>
                <a:spcPts val="0"/>
              </a:spcBef>
              <a:spcAft>
                <a:spcPts val="0"/>
              </a:spcAft>
              <a:buClrTx/>
              <a:buSzTx/>
              <a:buFontTx/>
              <a:buNone/>
              <a:tabLst/>
              <a:defRPr/>
            </a:pPr>
            <a:endParaRPr kumimoji="0" lang="es-ES" sz="4374"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Impact" panose="020B0806030902050204" pitchFamily="34" charset="0"/>
              <a:ea typeface="Calibri" panose="020F0502020204030204" pitchFamily="34" charset="0"/>
              <a:cs typeface="Times New Roman" panose="02020603050405020304" pitchFamily="18" charset="0"/>
            </a:endParaRPr>
          </a:p>
          <a:p>
            <a:pPr marL="0" marR="0" lvl="0" indent="0" algn="ctr" defTabSz="555452" rtl="0" eaLnBrk="1" fontAlgn="auto" latinLnBrk="0" hangingPunct="1">
              <a:lnSpc>
                <a:spcPct val="100000"/>
              </a:lnSpc>
              <a:spcBef>
                <a:spcPts val="0"/>
              </a:spcBef>
              <a:spcAft>
                <a:spcPts val="0"/>
              </a:spcAft>
              <a:buClrTx/>
              <a:buSzTx/>
              <a:buFontTx/>
              <a:buNone/>
              <a:tabLst/>
              <a:defRPr/>
            </a:pPr>
            <a:r>
              <a:rPr kumimoji="0" lang="es-ES" sz="4374"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Impact" panose="020B0806030902050204" pitchFamily="34" charset="0"/>
                <a:ea typeface="+mn-ea"/>
                <a:cs typeface="+mn-cs"/>
              </a:rPr>
              <a:t> </a:t>
            </a:r>
          </a:p>
        </p:txBody>
      </p:sp>
      <p:sp>
        <p:nvSpPr>
          <p:cNvPr id="4" name="CuadroTexto 3">
            <a:extLst>
              <a:ext uri="{FF2B5EF4-FFF2-40B4-BE49-F238E27FC236}">
                <a16:creationId xmlns:a16="http://schemas.microsoft.com/office/drawing/2014/main" id="{5EE10D09-AA16-9128-55A6-1D9A2BE80D4B}"/>
              </a:ext>
            </a:extLst>
          </p:cNvPr>
          <p:cNvSpPr txBox="1"/>
          <p:nvPr/>
        </p:nvSpPr>
        <p:spPr>
          <a:xfrm>
            <a:off x="1302791" y="2521615"/>
            <a:ext cx="6920075" cy="5016758"/>
          </a:xfrm>
          <a:prstGeom prst="rect">
            <a:avLst/>
          </a:prstGeom>
          <a:noFill/>
        </p:spPr>
        <p:txBody>
          <a:bodyPr wrap="square">
            <a:spAutoFit/>
          </a:bodyPr>
          <a:lstStyle/>
          <a:p>
            <a:r>
              <a:rPr lang="es-MX" sz="2000" dirty="0">
                <a:latin typeface="Arial Narrow" panose="020B0606020202030204" pitchFamily="34" charset="0"/>
              </a:rPr>
              <a:t>En desarrollo del objetivo estratégico 1 del Plan de Trabajo Anual en Seguridad y Salud en el trabajo, se logro:</a:t>
            </a:r>
          </a:p>
          <a:p>
            <a:endParaRPr lang="es-MX" sz="2000" dirty="0">
              <a:latin typeface="Arial Narrow" panose="020B0606020202030204" pitchFamily="34" charset="0"/>
            </a:endParaRPr>
          </a:p>
          <a:p>
            <a:pPr marL="285750" indent="-285750">
              <a:buFont typeface="Wingdings" panose="05000000000000000000" pitchFamily="2" charset="2"/>
              <a:buChar char="Ø"/>
            </a:pPr>
            <a:r>
              <a:rPr lang="es-MX" sz="2000" dirty="0">
                <a:latin typeface="Arial Narrow" panose="020B0606020202030204" pitchFamily="34" charset="0"/>
              </a:rPr>
              <a:t>Fomentar una cultura encaminada al autocuidado mediante programas para la adopción de hábitos de vida saludable, que promuevan la salud y ayuden a la prevención de enfermedades laborales y conductas de riesgo en los servidores y contratistas</a:t>
            </a:r>
          </a:p>
          <a:p>
            <a:pPr marL="285750" indent="-285750">
              <a:buFont typeface="Wingdings" panose="05000000000000000000" pitchFamily="2" charset="2"/>
              <a:buChar char="Ø"/>
            </a:pPr>
            <a:r>
              <a:rPr lang="es-MX" sz="2000" dirty="0">
                <a:latin typeface="Arial Narrow" panose="020B0606020202030204" pitchFamily="34" charset="0"/>
              </a:rPr>
              <a:t>identificación continua de peligros, evaluación y valoración de riesgos y determinar los controles	</a:t>
            </a:r>
          </a:p>
          <a:p>
            <a:pPr marL="285750" indent="-285750">
              <a:buFont typeface="Wingdings" panose="05000000000000000000" pitchFamily="2" charset="2"/>
              <a:buChar char="Ø"/>
            </a:pPr>
            <a:r>
              <a:rPr lang="es-MX" sz="2000" dirty="0">
                <a:latin typeface="Arial Narrow" panose="020B0606020202030204" pitchFamily="34" charset="0"/>
              </a:rPr>
              <a:t>Implementación de medidas de intervención y control para los riesgos identificados, para mitigar los impactos reales y potenciales en situaciones generadoras de incidentes, accidentes y enfermedades laborales</a:t>
            </a:r>
          </a:p>
          <a:p>
            <a:pPr marL="285750" indent="-285750">
              <a:buFont typeface="Wingdings" panose="05000000000000000000" pitchFamily="2" charset="2"/>
              <a:buChar char="Ø"/>
            </a:pPr>
            <a:r>
              <a:rPr lang="es-MX" sz="2000" dirty="0">
                <a:latin typeface="Arial Narrow" panose="020B0606020202030204" pitchFamily="34" charset="0"/>
              </a:rPr>
              <a:t>Promoción de la mejora continua del sistema de Gestión de Seguridad y Salud en el trabajo y el compromiso de los servidores con la misma	</a:t>
            </a:r>
          </a:p>
        </p:txBody>
      </p:sp>
      <p:sp>
        <p:nvSpPr>
          <p:cNvPr id="2" name="Rectángulo 1" descr="cuadro decorativo de texto " title="cuadro decorativo de texto ">
            <a:extLst>
              <a:ext uri="{FF2B5EF4-FFF2-40B4-BE49-F238E27FC236}">
                <a16:creationId xmlns:a16="http://schemas.microsoft.com/office/drawing/2014/main" id="{B37F7F4A-37E2-070B-B421-3443FDF1FAEF}"/>
              </a:ext>
            </a:extLst>
          </p:cNvPr>
          <p:cNvSpPr/>
          <p:nvPr/>
        </p:nvSpPr>
        <p:spPr>
          <a:xfrm>
            <a:off x="944208" y="2097027"/>
            <a:ext cx="8082125" cy="6235836"/>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6" name="Imagen 5" descr="Una persona sentado frente a una computadora&#10;&#10;">
            <a:extLst>
              <a:ext uri="{FF2B5EF4-FFF2-40B4-BE49-F238E27FC236}">
                <a16:creationId xmlns:a16="http://schemas.microsoft.com/office/drawing/2014/main" id="{B3B7F6FE-3921-ECAA-6308-1BB03F03DB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18266" y="5333610"/>
            <a:ext cx="5355757" cy="3985419"/>
          </a:xfrm>
          <a:prstGeom prst="rect">
            <a:avLst/>
          </a:prstGeom>
        </p:spPr>
      </p:pic>
      <p:pic>
        <p:nvPicPr>
          <p:cNvPr id="11" name="Imagen 10" descr="ejercicio de seguridad y salud en el trabajo ">
            <a:extLst>
              <a:ext uri="{FF2B5EF4-FFF2-40B4-BE49-F238E27FC236}">
                <a16:creationId xmlns:a16="http://schemas.microsoft.com/office/drawing/2014/main" id="{1BFDF70E-AA4B-CF6C-737B-11640A9257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41722" y="855649"/>
            <a:ext cx="5508843" cy="4129695"/>
          </a:xfrm>
          <a:prstGeom prst="rect">
            <a:avLst/>
          </a:prstGeom>
        </p:spPr>
      </p:pic>
    </p:spTree>
    <p:extLst>
      <p:ext uri="{BB962C8B-B14F-4D97-AF65-F5344CB8AC3E}">
        <p14:creationId xmlns:p14="http://schemas.microsoft.com/office/powerpoint/2010/main" val="41873555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Portada separatoria avances en la implementacion del Modelo Integrado de Planeacion y Gestion- MIPG" title="Portada separatoria avances en la implementacion del Modelo Integrado de Planeacion y Gestion- MIPG ">
            <a:extLst>
              <a:ext uri="{FF2B5EF4-FFF2-40B4-BE49-F238E27FC236}">
                <a16:creationId xmlns:a16="http://schemas.microsoft.com/office/drawing/2014/main" id="{23A279C0-8232-2F6D-4E03-0A7C8BBD5B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8055"/>
            <a:ext cx="15546388" cy="9843877"/>
          </a:xfrm>
          <a:prstGeom prst="rect">
            <a:avLst/>
          </a:prstGeom>
        </p:spPr>
      </p:pic>
      <p:sp>
        <p:nvSpPr>
          <p:cNvPr id="5" name="Rectángulo 4" descr="Portada separatoria avances en la implementacion del Modelo Integrado de Planeacion y Gestion- MIPG" title="Portada separatoria avances en la implementacion del Modelo Integrado de Planeacion y Gestion- MIPG">
            <a:extLst>
              <a:ext uri="{FF2B5EF4-FFF2-40B4-BE49-F238E27FC236}">
                <a16:creationId xmlns:a16="http://schemas.microsoft.com/office/drawing/2014/main" id="{25C13D98-F03C-E675-ABEA-C73A676CCC6F}"/>
              </a:ext>
            </a:extLst>
          </p:cNvPr>
          <p:cNvSpPr/>
          <p:nvPr/>
        </p:nvSpPr>
        <p:spPr>
          <a:xfrm>
            <a:off x="0" y="6178164"/>
            <a:ext cx="15546388" cy="3877866"/>
          </a:xfrm>
          <a:prstGeom prst="rect">
            <a:avLst/>
          </a:prstGeom>
          <a:gradFill>
            <a:gsLst>
              <a:gs pos="7000">
                <a:schemeClr val="bg1">
                  <a:alpha val="0"/>
                </a:schemeClr>
              </a:gs>
              <a:gs pos="28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462704" rtl="0" eaLnBrk="1" fontAlgn="auto" latinLnBrk="0" hangingPunct="1">
              <a:lnSpc>
                <a:spcPct val="100000"/>
              </a:lnSpc>
              <a:spcBef>
                <a:spcPts val="0"/>
              </a:spcBef>
              <a:spcAft>
                <a:spcPts val="0"/>
              </a:spcAft>
              <a:buClrTx/>
              <a:buSzTx/>
              <a:buFontTx/>
              <a:buNone/>
              <a:tabLst/>
              <a:defRPr/>
            </a:pPr>
            <a:endParaRPr kumimoji="0" lang="es-CO" sz="290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Título 7">
            <a:extLst>
              <a:ext uri="{FF2B5EF4-FFF2-40B4-BE49-F238E27FC236}">
                <a16:creationId xmlns:a16="http://schemas.microsoft.com/office/drawing/2014/main" id="{8EAA604D-73D5-5CA2-A5F3-C12CAF5BBD64}"/>
              </a:ext>
            </a:extLst>
          </p:cNvPr>
          <p:cNvSpPr>
            <a:spLocks noGrp="1"/>
          </p:cNvSpPr>
          <p:nvPr>
            <p:ph type="title" idx="4294967295"/>
          </p:nvPr>
        </p:nvSpPr>
        <p:spPr>
          <a:xfrm>
            <a:off x="657654" y="7537836"/>
            <a:ext cx="14306474" cy="163121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00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Impact" panose="020B0806030902050204" pitchFamily="34" charset="0"/>
                <a:ea typeface="+mn-ea"/>
                <a:cs typeface="+mn-cs"/>
              </a:rPr>
              <a:t>MIPG</a:t>
            </a:r>
            <a:endParaRPr kumimoji="0" lang="es-CO" sz="100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Impact" panose="020B0806030902050204" pitchFamily="34" charset="0"/>
              <a:ea typeface="+mn-ea"/>
              <a:cs typeface="+mn-cs"/>
            </a:endParaRPr>
          </a:p>
        </p:txBody>
      </p:sp>
      <p:sp>
        <p:nvSpPr>
          <p:cNvPr id="7" name="Rectángulo 6">
            <a:extLst>
              <a:ext uri="{FF2B5EF4-FFF2-40B4-BE49-F238E27FC236}">
                <a16:creationId xmlns:a16="http://schemas.microsoft.com/office/drawing/2014/main" id="{71917319-71EB-25CD-3B7B-AB54B3243254}"/>
              </a:ext>
            </a:extLst>
          </p:cNvPr>
          <p:cNvSpPr/>
          <p:nvPr/>
        </p:nvSpPr>
        <p:spPr>
          <a:xfrm>
            <a:off x="2661457" y="9118266"/>
            <a:ext cx="10585176" cy="830997"/>
          </a:xfrm>
          <a:prstGeom prst="rect">
            <a:avLst/>
          </a:prstGeom>
        </p:spPr>
        <p:txBody>
          <a:bodyPr wrap="square">
            <a:spAutoFit/>
          </a:bodyPr>
          <a:lstStyle/>
          <a:p>
            <a:pPr marL="0" marR="0" lvl="0" indent="0" algn="ctr" defTabSz="1462704" rtl="0" eaLnBrk="1" fontAlgn="ctr" latinLnBrk="0" hangingPunct="1">
              <a:lnSpc>
                <a:spcPct val="100000"/>
              </a:lnSpc>
              <a:spcBef>
                <a:spcPts val="0"/>
              </a:spcBef>
              <a:spcAft>
                <a:spcPts val="0"/>
              </a:spcAft>
              <a:buClrTx/>
              <a:buSzTx/>
              <a:buFontTx/>
              <a:buNone/>
              <a:tabLst/>
              <a:defRPr/>
            </a:pPr>
            <a:r>
              <a:rPr kumimoji="0" lang="es-CO" sz="4800" b="0" i="0" u="none" strike="noStrike" kern="1200" cap="none" spc="0" normalizeH="0" baseline="0" noProof="0" dirty="0">
                <a:ln>
                  <a:noFill/>
                </a:ln>
                <a:solidFill>
                  <a:srgbClr val="C00000"/>
                </a:solidFill>
                <a:effectLst/>
                <a:uLnTx/>
                <a:uFillTx/>
                <a:latin typeface="Arial Narrow" panose="020B0604020202020204" pitchFamily="34" charset="0"/>
                <a:ea typeface="+mn-ea"/>
                <a:cs typeface="Arial Narrow" panose="020B0604020202020204" pitchFamily="34" charset="0"/>
              </a:rPr>
              <a:t> </a:t>
            </a:r>
            <a:r>
              <a:rPr kumimoji="0" lang="es-CO" sz="3200" b="0" i="0" u="none" strike="noStrike" kern="1200" cap="none" spc="0" normalizeH="0" baseline="0" noProof="0" dirty="0">
                <a:ln>
                  <a:noFill/>
                </a:ln>
                <a:solidFill>
                  <a:srgbClr val="C00000"/>
                </a:solidFill>
                <a:effectLst/>
                <a:uLnTx/>
                <a:uFillTx/>
                <a:latin typeface="Arial Narrow" panose="020B0604020202020204" pitchFamily="34" charset="0"/>
                <a:ea typeface="+mn-ea"/>
                <a:cs typeface="Arial Narrow" panose="020B0604020202020204" pitchFamily="34" charset="0"/>
              </a:rPr>
              <a:t>MODELO INTEGRADO DE PLANEACIÓN Y GESTIÓN</a:t>
            </a:r>
            <a:endParaRPr kumimoji="0" lang="es-ES" sz="3200" b="0" i="0" u="none" strike="noStrike" kern="1200" cap="none" spc="0" normalizeH="0" baseline="0" noProof="0" dirty="0">
              <a:ln>
                <a:noFill/>
              </a:ln>
              <a:solidFill>
                <a:srgbClr val="C00000"/>
              </a:solidFill>
              <a:effectLst/>
              <a:uLnTx/>
              <a:uFillTx/>
              <a:latin typeface="Arial Narrow" panose="020B0604020202020204" pitchFamily="34" charset="0"/>
              <a:ea typeface="+mn-ea"/>
              <a:cs typeface="Arial Narrow" panose="020B0604020202020204" pitchFamily="34" charset="0"/>
            </a:endParaRPr>
          </a:p>
        </p:txBody>
      </p:sp>
      <p:pic>
        <p:nvPicPr>
          <p:cNvPr id="9" name="Gráfico 8" descr="Logo bomberos " title="Logo Bomberos ">
            <a:extLst>
              <a:ext uri="{FF2B5EF4-FFF2-40B4-BE49-F238E27FC236}">
                <a16:creationId xmlns:a16="http://schemas.microsoft.com/office/drawing/2014/main" id="{9E8B92AE-3808-1D60-F5FD-C068F551FA5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721549" y="110725"/>
            <a:ext cx="7612485" cy="1814039"/>
          </a:xfrm>
          <a:prstGeom prst="rect">
            <a:avLst/>
          </a:prstGeom>
        </p:spPr>
      </p:pic>
    </p:spTree>
    <p:extLst>
      <p:ext uri="{BB962C8B-B14F-4D97-AF65-F5344CB8AC3E}">
        <p14:creationId xmlns:p14="http://schemas.microsoft.com/office/powerpoint/2010/main" val="33780080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sp>
        <p:nvSpPr>
          <p:cNvPr id="6" name="Rectángulo 5" descr="% de avance en la implementacion del MIPG" title="% de avance en la implementacion del MIPG">
            <a:extLst>
              <a:ext uri="{FF2B5EF4-FFF2-40B4-BE49-F238E27FC236}">
                <a16:creationId xmlns:a16="http://schemas.microsoft.com/office/drawing/2014/main" id="{09A74032-22B3-36D6-C873-96D4CCA0CB5D}"/>
              </a:ext>
            </a:extLst>
          </p:cNvPr>
          <p:cNvSpPr/>
          <p:nvPr/>
        </p:nvSpPr>
        <p:spPr>
          <a:xfrm>
            <a:off x="0" y="549157"/>
            <a:ext cx="15546388" cy="7853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0" name="Título 1">
            <a:extLst>
              <a:ext uri="{FF2B5EF4-FFF2-40B4-BE49-F238E27FC236}">
                <a16:creationId xmlns:a16="http://schemas.microsoft.com/office/drawing/2014/main" id="{181F98A6-5231-304F-8B9A-C0F0C486FC38}"/>
              </a:ext>
            </a:extLst>
          </p:cNvPr>
          <p:cNvSpPr txBox="1">
            <a:spLocks noGrp="1"/>
          </p:cNvSpPr>
          <p:nvPr>
            <p:ph type="title" idx="4294967295"/>
          </p:nvPr>
        </p:nvSpPr>
        <p:spPr>
          <a:xfrm>
            <a:off x="1457669" y="576670"/>
            <a:ext cx="12631049" cy="785310"/>
          </a:xfrm>
          <a:prstGeom prst="rect">
            <a:avLst/>
          </a:prstGeom>
          <a:noFill/>
          <a:ln>
            <a:noFill/>
            <a:prstDash/>
          </a:ln>
          <a:effectLst/>
        </p:spPr>
        <p:txBody>
          <a:bodyPr rot="0" spcFirstLastPara="0" vertOverflow="overflow" horzOverflow="overflow" vert="horz" wrap="square" lIns="111092" tIns="55546" rIns="111092" bIns="55546" numCol="1" spcCol="0" rtlCol="0" fromWordArt="0" anchor="t" anchorCtr="0" forceAA="0" compatLnSpc="1">
            <a:prstTxWarp prst="textNoShape">
              <a:avLst/>
            </a:prstTxWarp>
            <a:spAutoFit/>
          </a:bodyPr>
          <a:lstStyle>
            <a:lvl1pPr algn="l" defTabSz="1341307" rtl="0" eaLnBrk="1" latinLnBrk="0" hangingPunct="1">
              <a:lnSpc>
                <a:spcPct val="90000"/>
              </a:lnSpc>
              <a:spcBef>
                <a:spcPct val="0"/>
              </a:spcBef>
              <a:buNone/>
              <a:defRPr sz="6455" kern="1200">
                <a:solidFill>
                  <a:schemeClr val="tx1"/>
                </a:solidFill>
                <a:latin typeface="+mj-lt"/>
                <a:ea typeface="+mj-ea"/>
                <a:cs typeface="+mj-cs"/>
              </a:defRPr>
            </a:lvl1pPr>
          </a:lstStyle>
          <a:p>
            <a:pPr marL="0" marR="0" lvl="0" indent="0" algn="ctr" defTabSz="555452" rtl="0" eaLnBrk="1" fontAlgn="auto" latinLnBrk="0" hangingPunct="1">
              <a:lnSpc>
                <a:spcPct val="100000"/>
              </a:lnSpc>
              <a:spcBef>
                <a:spcPts val="0"/>
              </a:spcBef>
              <a:spcAft>
                <a:spcPts val="0"/>
              </a:spcAft>
              <a:buClrTx/>
              <a:buSzTx/>
              <a:buFontTx/>
              <a:buNone/>
              <a:tabLst/>
              <a:defRPr/>
            </a:pPr>
            <a:r>
              <a:rPr kumimoji="0" lang="es-ES" sz="4374"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Impact" panose="020B0806030902050204" pitchFamily="34" charset="0"/>
                <a:ea typeface="+mn-ea"/>
                <a:cs typeface="+mn-cs"/>
              </a:rPr>
              <a:t>Modelo integrado de Planeación y Gestión - MIPG </a:t>
            </a:r>
            <a:endParaRPr kumimoji="0" lang="es-CO" sz="4374"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Impact" panose="020B0806030902050204" pitchFamily="34" charset="0"/>
              <a:ea typeface="+mn-ea"/>
              <a:cs typeface="+mn-cs"/>
            </a:endParaRPr>
          </a:p>
        </p:txBody>
      </p:sp>
      <p:sp>
        <p:nvSpPr>
          <p:cNvPr id="11" name="Rectángulo 10">
            <a:extLst>
              <a:ext uri="{FF2B5EF4-FFF2-40B4-BE49-F238E27FC236}">
                <a16:creationId xmlns:a16="http://schemas.microsoft.com/office/drawing/2014/main" id="{85447B03-35B5-86AA-9B5C-527AEB732D0B}"/>
              </a:ext>
            </a:extLst>
          </p:cNvPr>
          <p:cNvSpPr/>
          <p:nvPr/>
        </p:nvSpPr>
        <p:spPr>
          <a:xfrm>
            <a:off x="449151" y="1513480"/>
            <a:ext cx="3757164" cy="288669"/>
          </a:xfrm>
          <a:prstGeom prst="rect">
            <a:avLst/>
          </a:prstGeom>
        </p:spPr>
        <p:txBody>
          <a:bodyPr wrap="square">
            <a:spAutoFit/>
          </a:bodyPr>
          <a:lstStyle/>
          <a:p>
            <a:pPr defTabSz="555452"/>
            <a:r>
              <a:rPr lang="es-CO" sz="1276" b="1" i="1" dirty="0">
                <a:solidFill>
                  <a:prstClr val="black"/>
                </a:solidFill>
                <a:latin typeface="Arial Narrow" panose="020B0606020202030204" pitchFamily="34" charset="0"/>
              </a:rPr>
              <a:t>Gráfica 3. % de avance en la Implementación de MIPG  </a:t>
            </a:r>
          </a:p>
        </p:txBody>
      </p:sp>
      <p:pic>
        <p:nvPicPr>
          <p:cNvPr id="3" name="Imagen 2" descr="imagen de avance en las politicas de MIPG" title="imagen de avance en las politicas de MIPG">
            <a:extLst>
              <a:ext uri="{FF2B5EF4-FFF2-40B4-BE49-F238E27FC236}">
                <a16:creationId xmlns:a16="http://schemas.microsoft.com/office/drawing/2014/main" id="{F07CA492-0729-2B79-249C-E3607B1031DA}"/>
              </a:ext>
            </a:extLst>
          </p:cNvPr>
          <p:cNvPicPr>
            <a:picLocks noChangeAspect="1"/>
          </p:cNvPicPr>
          <p:nvPr/>
        </p:nvPicPr>
        <p:blipFill>
          <a:blip r:embed="rId2"/>
          <a:stretch>
            <a:fillRect/>
          </a:stretch>
        </p:blipFill>
        <p:spPr>
          <a:xfrm>
            <a:off x="449150" y="1898193"/>
            <a:ext cx="8515195" cy="7329354"/>
          </a:xfrm>
          <a:prstGeom prst="rect">
            <a:avLst/>
          </a:prstGeom>
        </p:spPr>
      </p:pic>
      <p:sp>
        <p:nvSpPr>
          <p:cNvPr id="14" name="CuadroTexto 13">
            <a:extLst>
              <a:ext uri="{FF2B5EF4-FFF2-40B4-BE49-F238E27FC236}">
                <a16:creationId xmlns:a16="http://schemas.microsoft.com/office/drawing/2014/main" id="{F83FF00E-0FD8-CBE1-2E85-45A0A6EDF54B}"/>
              </a:ext>
            </a:extLst>
          </p:cNvPr>
          <p:cNvSpPr txBox="1"/>
          <p:nvPr/>
        </p:nvSpPr>
        <p:spPr>
          <a:xfrm>
            <a:off x="9182960" y="2117908"/>
            <a:ext cx="5982098" cy="7109639"/>
          </a:xfrm>
          <a:prstGeom prst="rect">
            <a:avLst/>
          </a:prstGeom>
          <a:noFill/>
        </p:spPr>
        <p:txBody>
          <a:bodyPr wrap="square" rtlCol="0">
            <a:spAutoFit/>
          </a:bodyPr>
          <a:lstStyle/>
          <a:p>
            <a:pPr algn="just"/>
            <a:r>
              <a:rPr lang="es-CO" sz="2400" dirty="0">
                <a:latin typeface="Arial Narrow" panose="020B0606020202030204" pitchFamily="34" charset="0"/>
              </a:rPr>
              <a:t>La U.A.E Cuerpo Oficial de Bomberos de Bogotá, en búsqueda de mejorar la gestión institucional y la evaluación de índice de desempeño Institucional, alinea su Plan Operativo con la actividades que deben desarrollarse para la implementación y apropiación de las dimensiones y políticas de gestión del MIPG. De tal manera los resultados de la implementación de las políticas son los siguientes:</a:t>
            </a:r>
          </a:p>
          <a:p>
            <a:pPr algn="just"/>
            <a:r>
              <a:rPr lang="es-CO" sz="2400" dirty="0">
                <a:latin typeface="Arial Narrow" panose="020B0606020202030204" pitchFamily="34" charset="0"/>
              </a:rPr>
              <a:t>El avance promedio total de implementación MIPG es del </a:t>
            </a:r>
            <a:r>
              <a:rPr lang="es-CO" sz="2400" b="1" dirty="0">
                <a:latin typeface="Arial Narrow" panose="020B0606020202030204" pitchFamily="34" charset="0"/>
              </a:rPr>
              <a:t>95,60% </a:t>
            </a:r>
            <a:r>
              <a:rPr lang="es-CO" sz="2400" dirty="0">
                <a:latin typeface="Arial Narrow" panose="020B0606020202030204" pitchFamily="34" charset="0"/>
              </a:rPr>
              <a:t>siendo la política de racionalización de tramites la política con un mayor nivel de implementación, y la política fortalecimiento organizacional y simplificación de tramites, la política con un menor nivel de implementación.</a:t>
            </a:r>
          </a:p>
          <a:p>
            <a:pPr algn="just"/>
            <a:endParaRPr lang="es-CO" sz="2400" dirty="0">
              <a:latin typeface="Arial Narrow" panose="020B0606020202030204" pitchFamily="34" charset="0"/>
            </a:endParaRPr>
          </a:p>
          <a:p>
            <a:pPr algn="just"/>
            <a:r>
              <a:rPr lang="es-CO" sz="2400" dirty="0">
                <a:latin typeface="Arial Narrow" panose="020B0606020202030204" pitchFamily="34" charset="0"/>
              </a:rPr>
              <a:t>Enseguida se presentaran las principales observaciones en relación a los avances sobre cada una de las políticas del gestión del MIPG </a:t>
            </a:r>
          </a:p>
        </p:txBody>
      </p:sp>
      <p:sp>
        <p:nvSpPr>
          <p:cNvPr id="17" name="CuadroTexto 16">
            <a:extLst>
              <a:ext uri="{FF2B5EF4-FFF2-40B4-BE49-F238E27FC236}">
                <a16:creationId xmlns:a16="http://schemas.microsoft.com/office/drawing/2014/main" id="{298AE5E7-451B-D0DC-271F-A2B0CC52E6D6}"/>
              </a:ext>
            </a:extLst>
          </p:cNvPr>
          <p:cNvSpPr txBox="1"/>
          <p:nvPr/>
        </p:nvSpPr>
        <p:spPr>
          <a:xfrm>
            <a:off x="157652" y="9777337"/>
            <a:ext cx="7104463" cy="276999"/>
          </a:xfrm>
          <a:prstGeom prst="rect">
            <a:avLst/>
          </a:prstGeom>
          <a:noFill/>
        </p:spPr>
        <p:txBody>
          <a:bodyPr wrap="square" rtlCol="0">
            <a:spAutoFit/>
          </a:bodyPr>
          <a:lstStyle/>
          <a:p>
            <a:r>
              <a:rPr lang="es-ES" sz="1200" i="1" dirty="0"/>
              <a:t>Fuente: Oficina Asesora de Planeación – U.A.E Cuerpo Oficial de Bomberos de Bogotá </a:t>
            </a:r>
            <a:endParaRPr lang="es-CO" sz="1200" i="1" dirty="0"/>
          </a:p>
        </p:txBody>
      </p:sp>
    </p:spTree>
    <p:extLst>
      <p:ext uri="{BB962C8B-B14F-4D97-AF65-F5344CB8AC3E}">
        <p14:creationId xmlns:p14="http://schemas.microsoft.com/office/powerpoint/2010/main" val="10609936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sp>
        <p:nvSpPr>
          <p:cNvPr id="6" name="Rectángulo 5" descr="Cuadro resalto del titulo " title="Cuadro resalto del titulo ">
            <a:extLst>
              <a:ext uri="{FF2B5EF4-FFF2-40B4-BE49-F238E27FC236}">
                <a16:creationId xmlns:a16="http://schemas.microsoft.com/office/drawing/2014/main" id="{09A74032-22B3-36D6-C873-96D4CCA0CB5D}"/>
              </a:ext>
            </a:extLst>
          </p:cNvPr>
          <p:cNvSpPr/>
          <p:nvPr/>
        </p:nvSpPr>
        <p:spPr>
          <a:xfrm>
            <a:off x="0" y="549157"/>
            <a:ext cx="15546388" cy="7853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0" name="Título 1" descr="Cuadro resalto del titulo " title="Cuadro resalto del titulo ">
            <a:extLst>
              <a:ext uri="{FF2B5EF4-FFF2-40B4-BE49-F238E27FC236}">
                <a16:creationId xmlns:a16="http://schemas.microsoft.com/office/drawing/2014/main" id="{181F98A6-5231-304F-8B9A-C0F0C486FC38}"/>
              </a:ext>
            </a:extLst>
          </p:cNvPr>
          <p:cNvSpPr txBox="1">
            <a:spLocks noGrp="1"/>
          </p:cNvSpPr>
          <p:nvPr>
            <p:ph type="title" idx="4294967295"/>
          </p:nvPr>
        </p:nvSpPr>
        <p:spPr>
          <a:xfrm>
            <a:off x="1431137" y="549157"/>
            <a:ext cx="12631049" cy="785310"/>
          </a:xfrm>
          <a:prstGeom prst="rect">
            <a:avLst/>
          </a:prstGeom>
          <a:noFill/>
          <a:ln>
            <a:noFill/>
            <a:prstDash/>
          </a:ln>
          <a:effectLst/>
        </p:spPr>
        <p:txBody>
          <a:bodyPr rot="0" spcFirstLastPara="0" vertOverflow="overflow" horzOverflow="overflow" vert="horz" wrap="square" lIns="111092" tIns="55546" rIns="111092" bIns="55546" numCol="1" spcCol="0" rtlCol="0" fromWordArt="0" anchor="t" anchorCtr="0" forceAA="0" compatLnSpc="1">
            <a:prstTxWarp prst="textNoShape">
              <a:avLst/>
            </a:prstTxWarp>
            <a:spAutoFit/>
          </a:bodyPr>
          <a:lstStyle>
            <a:lvl1pPr algn="l" defTabSz="1341307" rtl="0" eaLnBrk="1" latinLnBrk="0" hangingPunct="1">
              <a:lnSpc>
                <a:spcPct val="90000"/>
              </a:lnSpc>
              <a:spcBef>
                <a:spcPct val="0"/>
              </a:spcBef>
              <a:buNone/>
              <a:defRPr sz="6455" kern="1200">
                <a:solidFill>
                  <a:schemeClr val="tx1"/>
                </a:solidFill>
                <a:latin typeface="+mj-lt"/>
                <a:ea typeface="+mj-ea"/>
                <a:cs typeface="+mj-cs"/>
              </a:defRPr>
            </a:lvl1pPr>
          </a:lstStyle>
          <a:p>
            <a:pPr marL="0" marR="0" lvl="0" indent="0" algn="ctr" defTabSz="555452" rtl="0" eaLnBrk="1" fontAlgn="auto" latinLnBrk="0" hangingPunct="1">
              <a:lnSpc>
                <a:spcPct val="100000"/>
              </a:lnSpc>
              <a:spcBef>
                <a:spcPts val="0"/>
              </a:spcBef>
              <a:spcAft>
                <a:spcPts val="0"/>
              </a:spcAft>
              <a:buClrTx/>
              <a:buSzTx/>
              <a:buFontTx/>
              <a:buNone/>
              <a:tabLst/>
              <a:defRPr/>
            </a:pPr>
            <a:r>
              <a:rPr kumimoji="0" lang="es-ES" sz="4374"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Impact" panose="020B0806030902050204" pitchFamily="34" charset="0"/>
                <a:ea typeface="+mn-ea"/>
                <a:cs typeface="+mn-cs"/>
              </a:rPr>
              <a:t>Modelo integrado de Planeación y Gestión – MIPG  </a:t>
            </a:r>
            <a:endParaRPr kumimoji="0" lang="es-CO" sz="4374"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Impact" panose="020B0806030902050204" pitchFamily="34" charset="0"/>
              <a:ea typeface="+mn-ea"/>
              <a:cs typeface="+mn-cs"/>
            </a:endParaRPr>
          </a:p>
        </p:txBody>
      </p:sp>
      <p:sp>
        <p:nvSpPr>
          <p:cNvPr id="8" name="Rectángulo 7">
            <a:extLst>
              <a:ext uri="{FF2B5EF4-FFF2-40B4-BE49-F238E27FC236}">
                <a16:creationId xmlns:a16="http://schemas.microsoft.com/office/drawing/2014/main" id="{67CFCD27-5568-AFBB-BEC7-05471CADF4C3}"/>
              </a:ext>
            </a:extLst>
          </p:cNvPr>
          <p:cNvSpPr/>
          <p:nvPr/>
        </p:nvSpPr>
        <p:spPr>
          <a:xfrm>
            <a:off x="524888" y="1459212"/>
            <a:ext cx="2551276" cy="276999"/>
          </a:xfrm>
          <a:prstGeom prst="rect">
            <a:avLst/>
          </a:prstGeom>
        </p:spPr>
        <p:txBody>
          <a:bodyPr wrap="none">
            <a:spAutoFit/>
          </a:bodyPr>
          <a:lstStyle/>
          <a:p>
            <a:r>
              <a:rPr lang="es-CO" sz="1200" i="1" dirty="0">
                <a:latin typeface="Arial Narrow" panose="020B0606020202030204" pitchFamily="34" charset="0"/>
              </a:rPr>
              <a:t>Tabla 4. Observaciones de Avance MIPG  </a:t>
            </a:r>
          </a:p>
        </p:txBody>
      </p:sp>
      <p:graphicFrame>
        <p:nvGraphicFramePr>
          <p:cNvPr id="7" name="Tabla 6" descr="Observaciones de avance MIPG " title="Observaciones de avance MIPG ">
            <a:extLst>
              <a:ext uri="{FF2B5EF4-FFF2-40B4-BE49-F238E27FC236}">
                <a16:creationId xmlns:a16="http://schemas.microsoft.com/office/drawing/2014/main" id="{248E3C24-6F49-2377-7957-A011592E594F}"/>
              </a:ext>
            </a:extLst>
          </p:cNvPr>
          <p:cNvGraphicFramePr>
            <a:graphicFrameLocks noGrp="1"/>
          </p:cNvGraphicFramePr>
          <p:nvPr>
            <p:extLst>
              <p:ext uri="{D42A27DB-BD31-4B8C-83A1-F6EECF244321}">
                <p14:modId xmlns:p14="http://schemas.microsoft.com/office/powerpoint/2010/main" val="189117982"/>
              </p:ext>
            </p:extLst>
          </p:nvPr>
        </p:nvGraphicFramePr>
        <p:xfrm>
          <a:off x="447470" y="1746947"/>
          <a:ext cx="14697280" cy="7317570"/>
        </p:xfrm>
        <a:graphic>
          <a:graphicData uri="http://schemas.openxmlformats.org/drawingml/2006/table">
            <a:tbl>
              <a:tblPr firstRow="1" bandRow="1">
                <a:tableStyleId>{073A0DAA-6AF3-43AB-8588-CEC1D06C72B9}</a:tableStyleId>
              </a:tblPr>
              <a:tblGrid>
                <a:gridCol w="2856869">
                  <a:extLst>
                    <a:ext uri="{9D8B030D-6E8A-4147-A177-3AD203B41FA5}">
                      <a16:colId xmlns:a16="http://schemas.microsoft.com/office/drawing/2014/main" val="20000"/>
                    </a:ext>
                  </a:extLst>
                </a:gridCol>
                <a:gridCol w="11840411">
                  <a:extLst>
                    <a:ext uri="{9D8B030D-6E8A-4147-A177-3AD203B41FA5}">
                      <a16:colId xmlns:a16="http://schemas.microsoft.com/office/drawing/2014/main" val="20001"/>
                    </a:ext>
                  </a:extLst>
                </a:gridCol>
              </a:tblGrid>
              <a:tr h="342503">
                <a:tc>
                  <a:txBody>
                    <a:bodyPr/>
                    <a:lstStyle/>
                    <a:p>
                      <a:pPr algn="just"/>
                      <a:r>
                        <a:rPr lang="es-CO" sz="1600" dirty="0">
                          <a:latin typeface="Arial Narrow" panose="020B0606020202030204" pitchFamily="34" charset="0"/>
                        </a:rPr>
                        <a:t>Política MIPG</a:t>
                      </a:r>
                    </a:p>
                  </a:txBody>
                  <a:tcPr marL="114459" marR="114459" marT="57230" marB="57230"/>
                </a:tc>
                <a:tc>
                  <a:txBody>
                    <a:bodyPr/>
                    <a:lstStyle/>
                    <a:p>
                      <a:pPr algn="just"/>
                      <a:r>
                        <a:rPr lang="es-CO" sz="1600" dirty="0">
                          <a:latin typeface="Arial Narrow" panose="020B0606020202030204" pitchFamily="34" charset="0"/>
                        </a:rPr>
                        <a:t>Observaciones </a:t>
                      </a:r>
                    </a:p>
                  </a:txBody>
                  <a:tcPr marL="114459" marR="114459" marT="57230" marB="57230"/>
                </a:tc>
                <a:extLst>
                  <a:ext uri="{0D108BD9-81ED-4DB2-BD59-A6C34878D82A}">
                    <a16:rowId xmlns:a16="http://schemas.microsoft.com/office/drawing/2014/main" val="10000"/>
                  </a:ext>
                </a:extLst>
              </a:tr>
              <a:tr h="795601">
                <a:tc>
                  <a:txBody>
                    <a:bodyPr/>
                    <a:lstStyle/>
                    <a:p>
                      <a:pPr algn="just"/>
                      <a:r>
                        <a:rPr lang="es-CO" sz="1400" dirty="0">
                          <a:latin typeface="Arial Narrow" panose="020B0606020202030204" pitchFamily="34" charset="0"/>
                        </a:rPr>
                        <a:t>Gobierno Digital </a:t>
                      </a:r>
                    </a:p>
                  </a:txBody>
                  <a:tcPr marL="114459" marR="114459" marT="57230" marB="57230"/>
                </a:tc>
                <a:tc>
                  <a:txBody>
                    <a:bodyPr/>
                    <a:lstStyle/>
                    <a:p>
                      <a:pPr algn="just"/>
                      <a:r>
                        <a:rPr lang="es-MX" sz="1400" dirty="0">
                          <a:latin typeface="Arial Narrow" panose="020B0606020202030204" pitchFamily="34" charset="0"/>
                        </a:rPr>
                        <a:t>Para el cuarto trimestre, Se presenta el Plan Estratégico de Tecnologías de la Información conforme a los nuevos lineamientos en materia de gobierno digital, este, a  su vez  fue aprobado por el Comité de Gestión y Desempeño, el cual se encuentra publicado, en la pagina WEB de la entidad, sin embargo es de resaltar que se efectuaron los ajustes correspondientes frente a las actividades relacionadas a la formulación del plan de datos abiertos.</a:t>
                      </a:r>
                      <a:endParaRPr lang="es-CO" sz="1400" dirty="0">
                        <a:latin typeface="Arial Narrow" panose="020B0606020202030204" pitchFamily="34" charset="0"/>
                      </a:endParaRPr>
                    </a:p>
                  </a:txBody>
                  <a:tcPr marL="114459" marR="114459" marT="57230" marB="57230"/>
                </a:tc>
                <a:extLst>
                  <a:ext uri="{0D108BD9-81ED-4DB2-BD59-A6C34878D82A}">
                    <a16:rowId xmlns:a16="http://schemas.microsoft.com/office/drawing/2014/main" val="10001"/>
                  </a:ext>
                </a:extLst>
              </a:tr>
              <a:tr h="656081">
                <a:tc>
                  <a:txBody>
                    <a:bodyPr/>
                    <a:lstStyle/>
                    <a:p>
                      <a:pPr marL="0" algn="just" defTabSz="914400" rtl="0" eaLnBrk="1" latinLnBrk="0" hangingPunct="1"/>
                      <a:r>
                        <a:rPr lang="es-CO" sz="1400" kern="1200" dirty="0">
                          <a:solidFill>
                            <a:schemeClr val="dk1"/>
                          </a:solidFill>
                          <a:effectLst/>
                          <a:latin typeface="Arial Narrow" panose="020B0606020202030204" pitchFamily="34" charset="0"/>
                          <a:ea typeface="+mn-ea"/>
                          <a:cs typeface="+mn-cs"/>
                        </a:rPr>
                        <a:t>Planeación Institucional </a:t>
                      </a:r>
                    </a:p>
                  </a:txBody>
                  <a:tcPr marL="114459" marR="114459" marT="57230" marB="57230"/>
                </a:tc>
                <a:tc>
                  <a:txBody>
                    <a:bodyPr/>
                    <a:lstStyle/>
                    <a:p>
                      <a:pPr marL="0" algn="just" defTabSz="914400" rtl="0" eaLnBrk="1" fontAlgn="b" latinLnBrk="0" hangingPunct="1"/>
                      <a:r>
                        <a:rPr lang="es-ES" sz="1400" kern="1200" dirty="0">
                          <a:solidFill>
                            <a:schemeClr val="dk1"/>
                          </a:solidFill>
                          <a:effectLst/>
                          <a:latin typeface="Arial Narrow" panose="020B0606020202030204" pitchFamily="34" charset="0"/>
                          <a:ea typeface="+mn-ea"/>
                          <a:cs typeface="+mn-cs"/>
                        </a:rPr>
                        <a:t>Al cierre de la vigencia se cumple con los lineamientos generales de la política y se evidencia una preparación para el desarrollo del lineamiento cuatro de formulación anual del Plan de Acción 2023, por lo que se debe dar prioridad en esta vigencia al desarrollo del lineamiento de indicadores y la revisión de la metodología de la administración de los riesgos institucionales </a:t>
                      </a:r>
                    </a:p>
                  </a:txBody>
                  <a:tcPr marL="11923" marR="11923" marT="11923" marB="57230"/>
                </a:tc>
                <a:extLst>
                  <a:ext uri="{0D108BD9-81ED-4DB2-BD59-A6C34878D82A}">
                    <a16:rowId xmlns:a16="http://schemas.microsoft.com/office/drawing/2014/main" val="10002"/>
                  </a:ext>
                </a:extLst>
              </a:tr>
              <a:tr h="539244">
                <a:tc>
                  <a:txBody>
                    <a:bodyPr/>
                    <a:lstStyle/>
                    <a:p>
                      <a:pPr algn="just"/>
                      <a:r>
                        <a:rPr lang="es-CO" sz="1400" dirty="0">
                          <a:latin typeface="Arial Narrow" panose="020B0606020202030204" pitchFamily="34" charset="0"/>
                        </a:rPr>
                        <a:t>Defensa</a:t>
                      </a:r>
                      <a:r>
                        <a:rPr lang="es-CO" sz="1400" baseline="0" dirty="0">
                          <a:latin typeface="Arial Narrow" panose="020B0606020202030204" pitchFamily="34" charset="0"/>
                        </a:rPr>
                        <a:t> Jurídica</a:t>
                      </a:r>
                      <a:endParaRPr lang="es-CO" sz="1400" dirty="0">
                        <a:latin typeface="Arial Narrow" panose="020B0606020202030204" pitchFamily="34" charset="0"/>
                      </a:endParaRPr>
                    </a:p>
                  </a:txBody>
                  <a:tcPr marL="114459" marR="114459" marT="57230" marB="57230"/>
                </a:tc>
                <a:tc>
                  <a:txBody>
                    <a:bodyPr/>
                    <a:lstStyle/>
                    <a:p>
                      <a:pPr algn="just"/>
                      <a:r>
                        <a:rPr lang="es-MX" sz="1400" dirty="0">
                          <a:latin typeface="Arial Narrow" panose="020B0606020202030204" pitchFamily="34" charset="0"/>
                        </a:rPr>
                        <a:t>La política de defensa jurídica presenta un avance cercano al 100%, en el cual se destaca el fortalecimiento de los controles frente a los procesos llevados por apoderados externos y el análisis de los procesos en contra de la entidad, tendientes a la reducción de las acciones que dan origen a demandas.</a:t>
                      </a:r>
                      <a:endParaRPr lang="es-CO" sz="1400" dirty="0">
                        <a:latin typeface="Arial Narrow" panose="020B0606020202030204" pitchFamily="34" charset="0"/>
                      </a:endParaRPr>
                    </a:p>
                  </a:txBody>
                  <a:tcPr marL="114459" marR="114459" marT="57230" marB="57230"/>
                </a:tc>
                <a:extLst>
                  <a:ext uri="{0D108BD9-81ED-4DB2-BD59-A6C34878D82A}">
                    <a16:rowId xmlns:a16="http://schemas.microsoft.com/office/drawing/2014/main" val="10003"/>
                  </a:ext>
                </a:extLst>
              </a:tr>
              <a:tr h="1316995">
                <a:tc>
                  <a:txBody>
                    <a:bodyPr/>
                    <a:lstStyle/>
                    <a:p>
                      <a:pPr algn="just"/>
                      <a:r>
                        <a:rPr lang="es-CO" sz="1400" dirty="0">
                          <a:latin typeface="Arial Narrow" panose="020B0606020202030204" pitchFamily="34" charset="0"/>
                        </a:rPr>
                        <a:t>Seguridad Digital </a:t>
                      </a:r>
                    </a:p>
                  </a:txBody>
                  <a:tcPr marL="114459" marR="114459" marT="57230" marB="57230"/>
                </a:tc>
                <a:tc>
                  <a:txBody>
                    <a:bodyPr/>
                    <a:lstStyle/>
                    <a:p>
                      <a:pPr algn="just"/>
                      <a:r>
                        <a:rPr lang="es-MX" sz="1400" dirty="0">
                          <a:latin typeface="Arial Narrow" panose="020B0606020202030204" pitchFamily="34" charset="0"/>
                        </a:rPr>
                        <a:t>Para el cuarto trimestre, el avance a las actividades de la política, en términos generales,</a:t>
                      </a:r>
                    </a:p>
                    <a:p>
                      <a:pPr algn="just"/>
                      <a:r>
                        <a:rPr lang="es-MX" sz="1400" dirty="0">
                          <a:latin typeface="Arial Narrow" panose="020B0606020202030204" pitchFamily="34" charset="0"/>
                        </a:rPr>
                        <a:t>1. Se da continuidad con la campaña de phishing en semana de innovación y conocimientos a 200 buzones de la entidad. Esto es un ataque de ingeniería social para determinar el nivel de cumplimiento con las políticas de seguridad de la información.</a:t>
                      </a:r>
                    </a:p>
                    <a:p>
                      <a:pPr algn="just"/>
                      <a:r>
                        <a:rPr lang="es-MX" sz="1400" dirty="0">
                          <a:latin typeface="Arial Narrow" panose="020B0606020202030204" pitchFamily="34" charset="0"/>
                        </a:rPr>
                        <a:t>3. se continua con el diseño y avance de la matriz de riesgos digitales sobre Premier </a:t>
                      </a:r>
                      <a:r>
                        <a:rPr lang="es-MX" sz="1400" dirty="0" err="1">
                          <a:latin typeface="Arial Narrow" panose="020B0606020202030204" pitchFamily="34" charset="0"/>
                        </a:rPr>
                        <a:t>One</a:t>
                      </a:r>
                      <a:r>
                        <a:rPr lang="es-MX" sz="1400" dirty="0">
                          <a:latin typeface="Arial Narrow" panose="020B0606020202030204" pitchFamily="34" charset="0"/>
                        </a:rPr>
                        <a:t>, de manejo y atención de incidentes y emergencias por parte de la UAE Cuerpo Oficial de Bomberos.</a:t>
                      </a:r>
                    </a:p>
                    <a:p>
                      <a:pPr algn="just"/>
                      <a:r>
                        <a:rPr lang="es-MX" sz="1400" dirty="0">
                          <a:latin typeface="Arial Narrow" panose="020B0606020202030204" pitchFamily="34" charset="0"/>
                        </a:rPr>
                        <a:t>Nota: Por otro lado, se mantiene con la información que se debe dar prioridad en la continuidad de actualización de la matriz de clasificación de activos de información e identificación de riesgos digitales.</a:t>
                      </a:r>
                      <a:endParaRPr lang="es-CO" sz="1400" dirty="0">
                        <a:latin typeface="Arial Narrow" panose="020B0606020202030204" pitchFamily="34" charset="0"/>
                      </a:endParaRPr>
                    </a:p>
                  </a:txBody>
                  <a:tcPr marL="114459" marR="114459" marT="57230" marB="57230"/>
                </a:tc>
                <a:extLst>
                  <a:ext uri="{0D108BD9-81ED-4DB2-BD59-A6C34878D82A}">
                    <a16:rowId xmlns:a16="http://schemas.microsoft.com/office/drawing/2014/main" val="10004"/>
                  </a:ext>
                </a:extLst>
              </a:tr>
              <a:tr h="539244">
                <a:tc>
                  <a:txBody>
                    <a:bodyPr/>
                    <a:lstStyle/>
                    <a:p>
                      <a:pPr algn="just"/>
                      <a:r>
                        <a:rPr lang="es-CO" sz="1400" dirty="0">
                          <a:latin typeface="Arial Narrow" panose="020B0606020202030204" pitchFamily="34" charset="0"/>
                        </a:rPr>
                        <a:t>Participación ciudadana en la Gestión Publica </a:t>
                      </a:r>
                    </a:p>
                  </a:txBody>
                  <a:tcPr marL="114459" marR="114459" marT="57230" marB="57230"/>
                </a:tc>
                <a:tc>
                  <a:txBody>
                    <a:bodyPr/>
                    <a:lstStyle/>
                    <a:p>
                      <a:pPr algn="just"/>
                      <a:r>
                        <a:rPr lang="es-MX" sz="1400" dirty="0">
                          <a:latin typeface="Arial Narrow" panose="020B0606020202030204" pitchFamily="34" charset="0"/>
                        </a:rPr>
                        <a:t>La política se atendió de acuerdo con lo planificado en la FOGEDI 2022, se destacan la participación de los servidores y contratistas en las etapas de la planeación y el impulso que se le dio a la participación de los grupos de valor, aunque aún es necesario generar mecanismos que motiven los aportes de la ciudadanía para ser incorporados en la planeación estratégica</a:t>
                      </a:r>
                      <a:endParaRPr lang="es-CO" sz="1400" dirty="0">
                        <a:latin typeface="Arial Narrow" panose="020B0606020202030204" pitchFamily="34" charset="0"/>
                      </a:endParaRPr>
                    </a:p>
                  </a:txBody>
                  <a:tcPr marL="114459" marR="114459" marT="57230" marB="57230"/>
                </a:tc>
                <a:extLst>
                  <a:ext uri="{0D108BD9-81ED-4DB2-BD59-A6C34878D82A}">
                    <a16:rowId xmlns:a16="http://schemas.microsoft.com/office/drawing/2014/main" val="10005"/>
                  </a:ext>
                </a:extLst>
              </a:tr>
              <a:tr h="635078">
                <a:tc>
                  <a:txBody>
                    <a:bodyPr/>
                    <a:lstStyle/>
                    <a:p>
                      <a:pPr algn="just"/>
                      <a:r>
                        <a:rPr lang="es-CO" sz="1400" dirty="0">
                          <a:latin typeface="Arial Narrow" panose="020B0606020202030204" pitchFamily="34" charset="0"/>
                        </a:rPr>
                        <a:t>Servicio</a:t>
                      </a:r>
                      <a:r>
                        <a:rPr lang="es-CO" sz="1400" baseline="0" dirty="0">
                          <a:latin typeface="Arial Narrow" panose="020B0606020202030204" pitchFamily="34" charset="0"/>
                        </a:rPr>
                        <a:t> al Ciudadano </a:t>
                      </a:r>
                      <a:endParaRPr lang="es-CO" sz="1400" dirty="0">
                        <a:latin typeface="Arial Narrow" panose="020B0606020202030204" pitchFamily="34" charset="0"/>
                      </a:endParaRPr>
                    </a:p>
                  </a:txBody>
                  <a:tcPr marL="114459" marR="114459" marT="57230" marB="57230"/>
                </a:tc>
                <a:tc>
                  <a:txBody>
                    <a:bodyPr/>
                    <a:lstStyle/>
                    <a:p>
                      <a:pPr marL="0" algn="just" defTabSz="1341307" rtl="0" eaLnBrk="1" latinLnBrk="0" hangingPunct="1"/>
                      <a:r>
                        <a:rPr lang="es-MX" sz="1400" dirty="0">
                          <a:latin typeface="Arial Narrow" panose="020B0606020202030204" pitchFamily="34" charset="0"/>
                        </a:rPr>
                        <a:t>La política de servicio al ciudadano se desarrolló según lo planeado; se destacan el seguimiento y optimización de los tiempos de respuesta a los trámites y PQRS, la actualización documental del proceso, la implementación del turno digital y la percepción positiva de la ciudadanía frente a la atención.</a:t>
                      </a:r>
                      <a:endParaRPr lang="es-CO" sz="1400" dirty="0">
                        <a:latin typeface="Arial Narrow" panose="020B0606020202030204" pitchFamily="34" charset="0"/>
                      </a:endParaRPr>
                    </a:p>
                  </a:txBody>
                  <a:tcPr marL="114459" marR="114459" marT="57230" marB="57230"/>
                </a:tc>
                <a:extLst>
                  <a:ext uri="{0D108BD9-81ED-4DB2-BD59-A6C34878D82A}">
                    <a16:rowId xmlns:a16="http://schemas.microsoft.com/office/drawing/2014/main" val="10006"/>
                  </a:ext>
                </a:extLst>
              </a:tr>
              <a:tr h="539244">
                <a:tc>
                  <a:txBody>
                    <a:bodyPr/>
                    <a:lstStyle/>
                    <a:p>
                      <a:pPr algn="just"/>
                      <a:r>
                        <a:rPr lang="es-CO" sz="1400" dirty="0">
                          <a:latin typeface="Arial Narrow" panose="020B0606020202030204" pitchFamily="34" charset="0"/>
                        </a:rPr>
                        <a:t>Gestión Documental </a:t>
                      </a:r>
                    </a:p>
                  </a:txBody>
                  <a:tcPr marL="114459" marR="114459" marT="57230" marB="57230"/>
                </a:tc>
                <a:tc>
                  <a:txBody>
                    <a:bodyPr/>
                    <a:lstStyle/>
                    <a:p>
                      <a:pPr algn="just"/>
                      <a:r>
                        <a:rPr lang="es-MX" sz="1400" dirty="0">
                          <a:latin typeface="Arial Narrow" panose="020B0606020202030204" pitchFamily="34" charset="0"/>
                        </a:rPr>
                        <a:t>De 13 actividades programadas en FOGEDI, se cumplió con 12 de ellas al 100%, la pendiente corresponde a la implementación de la política de cero papel, la cual está en espera dado a la derogación de la resolución 730 del 24 de octubre de 2013 que aun se encuentra vigente, alcanzando el 99,2% de cumplimiento para cierre del año. </a:t>
                      </a:r>
                      <a:endParaRPr lang="es-CO" sz="1400" dirty="0">
                        <a:latin typeface="Arial Narrow" panose="020B0606020202030204" pitchFamily="34" charset="0"/>
                      </a:endParaRPr>
                    </a:p>
                  </a:txBody>
                  <a:tcPr marL="114459" marR="114459" marT="57230" marB="57230"/>
                </a:tc>
                <a:extLst>
                  <a:ext uri="{0D108BD9-81ED-4DB2-BD59-A6C34878D82A}">
                    <a16:rowId xmlns:a16="http://schemas.microsoft.com/office/drawing/2014/main" val="10007"/>
                  </a:ext>
                </a:extLst>
              </a:tr>
              <a:tr h="539244">
                <a:tc>
                  <a:txBody>
                    <a:bodyPr/>
                    <a:lstStyle/>
                    <a:p>
                      <a:pPr algn="just"/>
                      <a:r>
                        <a:rPr lang="es-CO" sz="1400" dirty="0">
                          <a:latin typeface="Arial Narrow" panose="020B0606020202030204" pitchFamily="34" charset="0"/>
                        </a:rPr>
                        <a:t>Transparencia, acceso a la información y Lucha contra la Corrupción </a:t>
                      </a:r>
                    </a:p>
                  </a:txBody>
                  <a:tcPr marL="114459" marR="114459" marT="57230" marB="57230"/>
                </a:tc>
                <a:tc>
                  <a:txBody>
                    <a:bodyPr/>
                    <a:lstStyle/>
                    <a:p>
                      <a:pPr algn="just"/>
                      <a:r>
                        <a:rPr lang="es-MX" sz="1400" dirty="0">
                          <a:latin typeface="Arial Narrow" panose="020B0606020202030204" pitchFamily="34" charset="0"/>
                        </a:rPr>
                        <a:t>La política de transparencia, acceso a la información y lucha contra la corrupción se desarrolló de acuerdo con la planeación inicial, destacando los seguimiento por parte de la segunda y tercera líneas de defensa y los resultados de la administración de riesgos</a:t>
                      </a:r>
                      <a:endParaRPr lang="es-CO" sz="1400" dirty="0">
                        <a:latin typeface="Arial Narrow" panose="020B0606020202030204" pitchFamily="34" charset="0"/>
                      </a:endParaRPr>
                    </a:p>
                  </a:txBody>
                  <a:tcPr marL="114459" marR="114459" marT="57230" marB="57230"/>
                </a:tc>
                <a:extLst>
                  <a:ext uri="{0D108BD9-81ED-4DB2-BD59-A6C34878D82A}">
                    <a16:rowId xmlns:a16="http://schemas.microsoft.com/office/drawing/2014/main" val="10008"/>
                  </a:ext>
                </a:extLst>
              </a:tr>
              <a:tr h="833298">
                <a:tc>
                  <a:txBody>
                    <a:bodyPr/>
                    <a:lstStyle/>
                    <a:p>
                      <a:pPr algn="just"/>
                      <a:r>
                        <a:rPr lang="es-CO" sz="1400" dirty="0">
                          <a:latin typeface="Arial Narrow" panose="020B0606020202030204" pitchFamily="34" charset="0"/>
                        </a:rPr>
                        <a:t>Fortalecimiento institucional y simplificación de Procesos</a:t>
                      </a:r>
                      <a:r>
                        <a:rPr lang="es-CO" sz="1400" baseline="0" dirty="0">
                          <a:latin typeface="Arial Narrow" panose="020B0606020202030204" pitchFamily="34" charset="0"/>
                        </a:rPr>
                        <a:t> </a:t>
                      </a:r>
                      <a:endParaRPr lang="es-CO" sz="1400" dirty="0">
                        <a:latin typeface="Arial Narrow" panose="020B0606020202030204" pitchFamily="34" charset="0"/>
                      </a:endParaRPr>
                    </a:p>
                  </a:txBody>
                  <a:tcPr marL="114459" marR="114459" marT="57230" marB="57230"/>
                </a:tc>
                <a:tc>
                  <a:txBody>
                    <a:bodyPr/>
                    <a:lstStyle/>
                    <a:p>
                      <a:pPr algn="just"/>
                      <a:r>
                        <a:rPr lang="es-MX" sz="1400" dirty="0">
                          <a:latin typeface="Arial Narrow" panose="020B0606020202030204" pitchFamily="34" charset="0"/>
                        </a:rPr>
                        <a:t>De los procesos que se articulan para dar cumplimiento a la política, el proceso de Manejo no reportó las actividades que subían el porcentaje para culminar con lo proyectado del ultimo Q.</a:t>
                      </a:r>
                      <a:endParaRPr lang="es-CO" sz="1400" dirty="0">
                        <a:latin typeface="Arial Narrow" panose="020B0606020202030204" pitchFamily="34" charset="0"/>
                      </a:endParaRPr>
                    </a:p>
                  </a:txBody>
                  <a:tcPr marL="114459" marR="114459" marT="57230" marB="57230"/>
                </a:tc>
                <a:extLst>
                  <a:ext uri="{0D108BD9-81ED-4DB2-BD59-A6C34878D82A}">
                    <a16:rowId xmlns:a16="http://schemas.microsoft.com/office/drawing/2014/main" val="10009"/>
                  </a:ext>
                </a:extLst>
              </a:tr>
            </a:tbl>
          </a:graphicData>
        </a:graphic>
      </p:graphicFrame>
      <p:sp>
        <p:nvSpPr>
          <p:cNvPr id="9" name="CuadroTexto 8">
            <a:extLst>
              <a:ext uri="{FF2B5EF4-FFF2-40B4-BE49-F238E27FC236}">
                <a16:creationId xmlns:a16="http://schemas.microsoft.com/office/drawing/2014/main" id="{E38130F5-7379-6D16-98E2-F399685EAC1F}"/>
              </a:ext>
            </a:extLst>
          </p:cNvPr>
          <p:cNvSpPr txBox="1"/>
          <p:nvPr/>
        </p:nvSpPr>
        <p:spPr>
          <a:xfrm>
            <a:off x="438356" y="9674116"/>
            <a:ext cx="7104463" cy="276999"/>
          </a:xfrm>
          <a:prstGeom prst="rect">
            <a:avLst/>
          </a:prstGeom>
          <a:noFill/>
        </p:spPr>
        <p:txBody>
          <a:bodyPr wrap="square" rtlCol="0">
            <a:spAutoFit/>
          </a:bodyPr>
          <a:lstStyle/>
          <a:p>
            <a:r>
              <a:rPr lang="es-ES" sz="1200" i="1" dirty="0"/>
              <a:t>Fuente: Oficina Asesora de Planeación – U.A.E Cuerpo Oficial de Bomberos de Bogotá </a:t>
            </a:r>
            <a:endParaRPr lang="es-CO" sz="1200" i="1" dirty="0"/>
          </a:p>
        </p:txBody>
      </p:sp>
    </p:spTree>
    <p:extLst>
      <p:ext uri="{BB962C8B-B14F-4D97-AF65-F5344CB8AC3E}">
        <p14:creationId xmlns:p14="http://schemas.microsoft.com/office/powerpoint/2010/main" val="34459760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sp>
        <p:nvSpPr>
          <p:cNvPr id="6" name="Rectángulo 5" descr="Rectangulo resaltador de titulo " title="Rectangulo resaltador de titulo ">
            <a:extLst>
              <a:ext uri="{FF2B5EF4-FFF2-40B4-BE49-F238E27FC236}">
                <a16:creationId xmlns:a16="http://schemas.microsoft.com/office/drawing/2014/main" id="{09A74032-22B3-36D6-C873-96D4CCA0CB5D}"/>
              </a:ext>
            </a:extLst>
          </p:cNvPr>
          <p:cNvSpPr/>
          <p:nvPr/>
        </p:nvSpPr>
        <p:spPr>
          <a:xfrm>
            <a:off x="0" y="549157"/>
            <a:ext cx="15546388" cy="7853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0" name="Título 1">
            <a:extLst>
              <a:ext uri="{FF2B5EF4-FFF2-40B4-BE49-F238E27FC236}">
                <a16:creationId xmlns:a16="http://schemas.microsoft.com/office/drawing/2014/main" id="{181F98A6-5231-304F-8B9A-C0F0C486FC38}"/>
              </a:ext>
            </a:extLst>
          </p:cNvPr>
          <p:cNvSpPr txBox="1">
            <a:spLocks noGrp="1"/>
          </p:cNvSpPr>
          <p:nvPr>
            <p:ph type="title" idx="4294967295"/>
          </p:nvPr>
        </p:nvSpPr>
        <p:spPr>
          <a:xfrm>
            <a:off x="1337790" y="543232"/>
            <a:ext cx="12631049" cy="785310"/>
          </a:xfrm>
          <a:prstGeom prst="rect">
            <a:avLst/>
          </a:prstGeom>
          <a:noFill/>
          <a:ln>
            <a:noFill/>
            <a:prstDash/>
          </a:ln>
          <a:effectLst/>
        </p:spPr>
        <p:txBody>
          <a:bodyPr rot="0" spcFirstLastPara="0" vertOverflow="overflow" horzOverflow="overflow" vert="horz" wrap="square" lIns="111092" tIns="55546" rIns="111092" bIns="55546" numCol="1" spcCol="0" rtlCol="0" fromWordArt="0" anchor="t" anchorCtr="0" forceAA="0" compatLnSpc="1">
            <a:prstTxWarp prst="textNoShape">
              <a:avLst/>
            </a:prstTxWarp>
            <a:spAutoFit/>
          </a:bodyPr>
          <a:lstStyle>
            <a:lvl1pPr algn="l" defTabSz="1341307" rtl="0" eaLnBrk="1" latinLnBrk="0" hangingPunct="1">
              <a:lnSpc>
                <a:spcPct val="90000"/>
              </a:lnSpc>
              <a:spcBef>
                <a:spcPct val="0"/>
              </a:spcBef>
              <a:buNone/>
              <a:defRPr sz="6455" kern="1200">
                <a:solidFill>
                  <a:schemeClr val="tx1"/>
                </a:solidFill>
                <a:latin typeface="+mj-lt"/>
                <a:ea typeface="+mj-ea"/>
                <a:cs typeface="+mj-cs"/>
              </a:defRPr>
            </a:lvl1pPr>
          </a:lstStyle>
          <a:p>
            <a:pPr marL="0" marR="0" lvl="0" indent="0" algn="ctr" defTabSz="555452" rtl="0" eaLnBrk="1" fontAlgn="auto" latinLnBrk="0" hangingPunct="1">
              <a:lnSpc>
                <a:spcPct val="100000"/>
              </a:lnSpc>
              <a:spcBef>
                <a:spcPts val="0"/>
              </a:spcBef>
              <a:spcAft>
                <a:spcPts val="0"/>
              </a:spcAft>
              <a:buClrTx/>
              <a:buSzTx/>
              <a:buFontTx/>
              <a:buNone/>
              <a:tabLst/>
              <a:defRPr/>
            </a:pPr>
            <a:r>
              <a:rPr kumimoji="0" lang="es-ES" sz="4374"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Impact" panose="020B0806030902050204" pitchFamily="34" charset="0"/>
                <a:ea typeface="+mn-ea"/>
                <a:cs typeface="+mn-cs"/>
              </a:rPr>
              <a:t>Modelo integrado de Planeación y Gestión – MIPG.</a:t>
            </a:r>
            <a:endParaRPr kumimoji="0" lang="es-CO" sz="4374"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Impact" panose="020B0806030902050204" pitchFamily="34" charset="0"/>
              <a:ea typeface="+mn-ea"/>
              <a:cs typeface="+mn-cs"/>
            </a:endParaRPr>
          </a:p>
        </p:txBody>
      </p:sp>
      <p:sp>
        <p:nvSpPr>
          <p:cNvPr id="11" name="Rectángulo 10">
            <a:extLst>
              <a:ext uri="{FF2B5EF4-FFF2-40B4-BE49-F238E27FC236}">
                <a16:creationId xmlns:a16="http://schemas.microsoft.com/office/drawing/2014/main" id="{61232339-C9D7-B56A-2B32-BDDE86B82DD2}"/>
              </a:ext>
            </a:extLst>
          </p:cNvPr>
          <p:cNvSpPr/>
          <p:nvPr/>
        </p:nvSpPr>
        <p:spPr>
          <a:xfrm>
            <a:off x="777350" y="1328542"/>
            <a:ext cx="3705910" cy="253916"/>
          </a:xfrm>
          <a:prstGeom prst="rect">
            <a:avLst/>
          </a:prstGeom>
        </p:spPr>
        <p:txBody>
          <a:bodyPr wrap="square">
            <a:spAutoFit/>
          </a:bodyPr>
          <a:lstStyle/>
          <a:p>
            <a:r>
              <a:rPr lang="es-CO" sz="1050" b="1" i="1" dirty="0">
                <a:latin typeface="Arial Narrow" panose="020B0606020202030204" pitchFamily="34" charset="0"/>
              </a:rPr>
              <a:t>Continuación Tabla 4. observaciones de Avance MIPG  </a:t>
            </a:r>
          </a:p>
        </p:txBody>
      </p:sp>
      <p:graphicFrame>
        <p:nvGraphicFramePr>
          <p:cNvPr id="12" name="Tabla 11" descr="Observaciones de avance MIPG " title="Observaciones de avance MIPG ">
            <a:extLst>
              <a:ext uri="{FF2B5EF4-FFF2-40B4-BE49-F238E27FC236}">
                <a16:creationId xmlns:a16="http://schemas.microsoft.com/office/drawing/2014/main" id="{1934542B-22FA-2650-37B5-656D1A03047F}"/>
              </a:ext>
            </a:extLst>
          </p:cNvPr>
          <p:cNvGraphicFramePr>
            <a:graphicFrameLocks noGrp="1"/>
          </p:cNvGraphicFramePr>
          <p:nvPr>
            <p:extLst>
              <p:ext uri="{D42A27DB-BD31-4B8C-83A1-F6EECF244321}">
                <p14:modId xmlns:p14="http://schemas.microsoft.com/office/powerpoint/2010/main" val="875438324"/>
              </p:ext>
            </p:extLst>
          </p:nvPr>
        </p:nvGraphicFramePr>
        <p:xfrm>
          <a:off x="299309" y="1602816"/>
          <a:ext cx="14864491" cy="7562831"/>
        </p:xfrm>
        <a:graphic>
          <a:graphicData uri="http://schemas.openxmlformats.org/drawingml/2006/table">
            <a:tbl>
              <a:tblPr firstRow="1" bandRow="1">
                <a:tableStyleId>{073A0DAA-6AF3-43AB-8588-CEC1D06C72B9}</a:tableStyleId>
              </a:tblPr>
              <a:tblGrid>
                <a:gridCol w="2118260">
                  <a:extLst>
                    <a:ext uri="{9D8B030D-6E8A-4147-A177-3AD203B41FA5}">
                      <a16:colId xmlns:a16="http://schemas.microsoft.com/office/drawing/2014/main" val="20000"/>
                    </a:ext>
                  </a:extLst>
                </a:gridCol>
                <a:gridCol w="12746231">
                  <a:extLst>
                    <a:ext uri="{9D8B030D-6E8A-4147-A177-3AD203B41FA5}">
                      <a16:colId xmlns:a16="http://schemas.microsoft.com/office/drawing/2014/main" val="20001"/>
                    </a:ext>
                  </a:extLst>
                </a:gridCol>
              </a:tblGrid>
              <a:tr h="394040">
                <a:tc>
                  <a:txBody>
                    <a:bodyPr/>
                    <a:lstStyle/>
                    <a:p>
                      <a:r>
                        <a:rPr lang="es-CO" sz="1600" dirty="0">
                          <a:latin typeface="Arial Narrow" panose="020B0606020202030204" pitchFamily="34" charset="0"/>
                        </a:rPr>
                        <a:t>Política MIPG</a:t>
                      </a:r>
                    </a:p>
                  </a:txBody>
                  <a:tcPr marL="124496" marR="124496" marT="62248" marB="62248"/>
                </a:tc>
                <a:tc>
                  <a:txBody>
                    <a:bodyPr/>
                    <a:lstStyle/>
                    <a:p>
                      <a:r>
                        <a:rPr lang="es-CO" sz="1600" dirty="0">
                          <a:latin typeface="Arial Narrow" panose="020B0606020202030204" pitchFamily="34" charset="0"/>
                        </a:rPr>
                        <a:t>Observaciones </a:t>
                      </a:r>
                    </a:p>
                  </a:txBody>
                  <a:tcPr marL="124496" marR="124496" marT="62248" marB="62248"/>
                </a:tc>
                <a:extLst>
                  <a:ext uri="{0D108BD9-81ED-4DB2-BD59-A6C34878D82A}">
                    <a16:rowId xmlns:a16="http://schemas.microsoft.com/office/drawing/2014/main" val="10000"/>
                  </a:ext>
                </a:extLst>
              </a:tr>
              <a:tr h="8706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O" sz="1600" dirty="0">
                          <a:latin typeface="Arial Narrow" panose="020B0606020202030204" pitchFamily="34" charset="0"/>
                        </a:rPr>
                        <a:t>Seguimiento y evaluación del desempeño</a:t>
                      </a:r>
                      <a:r>
                        <a:rPr lang="es-CO" sz="1600" baseline="0" dirty="0">
                          <a:latin typeface="Arial Narrow" panose="020B0606020202030204" pitchFamily="34" charset="0"/>
                        </a:rPr>
                        <a:t> Institucional </a:t>
                      </a:r>
                      <a:endParaRPr lang="es-CO" sz="1600" dirty="0">
                        <a:latin typeface="Arial Narrow" panose="020B0606020202030204" pitchFamily="34" charset="0"/>
                      </a:endParaRPr>
                    </a:p>
                  </a:txBody>
                  <a:tcPr marL="124496" marR="124496" marT="62248" marB="62248"/>
                </a:tc>
                <a:tc>
                  <a:txBody>
                    <a:bodyPr/>
                    <a:lstStyle/>
                    <a:p>
                      <a:pPr algn="just"/>
                      <a:r>
                        <a:rPr lang="es-MX" sz="1600" dirty="0">
                          <a:latin typeface="Arial Narrow" panose="020B0606020202030204" pitchFamily="34" charset="0"/>
                        </a:rPr>
                        <a:t>La política se encuentra en proceso de implementación avanzado, debido a la puesta en funcionamiento del tablero de control y a la generación de los informes de gestión, un aspecto primordial es generar un proceso de apropiación del instrumento en las diferentes dependencias </a:t>
                      </a:r>
                      <a:endParaRPr lang="es-CO" sz="1600" dirty="0">
                        <a:latin typeface="Arial Narrow" panose="020B0606020202030204" pitchFamily="34" charset="0"/>
                      </a:endParaRPr>
                    </a:p>
                  </a:txBody>
                  <a:tcPr marL="124496" marR="124496" marT="62248" marB="62248"/>
                </a:tc>
                <a:extLst>
                  <a:ext uri="{0D108BD9-81ED-4DB2-BD59-A6C34878D82A}">
                    <a16:rowId xmlns:a16="http://schemas.microsoft.com/office/drawing/2014/main" val="10001"/>
                  </a:ext>
                </a:extLst>
              </a:tr>
              <a:tr h="622609">
                <a:tc>
                  <a:txBody>
                    <a:bodyPr/>
                    <a:lstStyle/>
                    <a:p>
                      <a:r>
                        <a:rPr lang="es-CO" sz="1600" dirty="0">
                          <a:latin typeface="Arial Narrow" panose="020B0606020202030204" pitchFamily="34" charset="0"/>
                        </a:rPr>
                        <a:t>Mejora Normativa</a:t>
                      </a:r>
                    </a:p>
                  </a:txBody>
                  <a:tcPr marL="124496" marR="124496" marT="62248" marB="62248"/>
                </a:tc>
                <a:tc>
                  <a:txBody>
                    <a:bodyPr/>
                    <a:lstStyle/>
                    <a:p>
                      <a:pPr algn="just"/>
                      <a:r>
                        <a:rPr lang="es-MX" sz="1600" kern="1200" dirty="0">
                          <a:solidFill>
                            <a:schemeClr val="dk1"/>
                          </a:solidFill>
                          <a:latin typeface="Arial Narrow" panose="020B0606020202030204" pitchFamily="34" charset="0"/>
                          <a:ea typeface="+mn-ea"/>
                          <a:cs typeface="+mn-cs"/>
                        </a:rPr>
                        <a:t>La política presenta cumplimientos de las actividades programadas, lo cual es un aporte  la Secretaría General de la Alcaldía Mayor como líder y desarrollado principal de la misma política</a:t>
                      </a:r>
                      <a:endParaRPr lang="es-CO" sz="1600" kern="1200" dirty="0">
                        <a:solidFill>
                          <a:schemeClr val="dk1"/>
                        </a:solidFill>
                        <a:latin typeface="Arial Narrow" panose="020B0606020202030204" pitchFamily="34" charset="0"/>
                        <a:ea typeface="+mn-ea"/>
                        <a:cs typeface="+mn-cs"/>
                      </a:endParaRPr>
                    </a:p>
                  </a:txBody>
                  <a:tcPr marL="124496" marR="124496" marT="62248" marB="62248"/>
                </a:tc>
                <a:extLst>
                  <a:ext uri="{0D108BD9-81ED-4DB2-BD59-A6C34878D82A}">
                    <a16:rowId xmlns:a16="http://schemas.microsoft.com/office/drawing/2014/main" val="10002"/>
                  </a:ext>
                </a:extLst>
              </a:tr>
              <a:tr h="870604">
                <a:tc>
                  <a:txBody>
                    <a:bodyPr/>
                    <a:lstStyle/>
                    <a:p>
                      <a:pPr marL="0" algn="l" defTabSz="914400" rtl="0" eaLnBrk="1" latinLnBrk="0" hangingPunct="1"/>
                      <a:r>
                        <a:rPr lang="es-CO" sz="1600" kern="1200" dirty="0">
                          <a:solidFill>
                            <a:schemeClr val="dk1"/>
                          </a:solidFill>
                          <a:latin typeface="Arial Narrow" panose="020B0606020202030204" pitchFamily="34" charset="0"/>
                          <a:ea typeface="+mn-ea"/>
                          <a:cs typeface="+mn-cs"/>
                        </a:rPr>
                        <a:t>Gestión del Conocimiento y la Innovación </a:t>
                      </a:r>
                    </a:p>
                  </a:txBody>
                  <a:tcPr marL="124496" marR="124496" marT="62248" marB="62248"/>
                </a:tc>
                <a:tc>
                  <a:txBody>
                    <a:bodyPr/>
                    <a:lstStyle/>
                    <a:p>
                      <a:pPr marL="0" algn="just" defTabSz="914400" rtl="0" eaLnBrk="1" fontAlgn="b" latinLnBrk="0" hangingPunct="1"/>
                      <a:r>
                        <a:rPr lang="es-ES" sz="1600" kern="1200" dirty="0">
                          <a:solidFill>
                            <a:schemeClr val="dk1"/>
                          </a:solidFill>
                          <a:latin typeface="Arial Narrow" panose="020B0606020202030204" pitchFamily="34" charset="0"/>
                          <a:ea typeface="+mn-ea"/>
                          <a:cs typeface="+mn-cs"/>
                        </a:rPr>
                        <a:t>La política tuvo desarrollos significativos en relación con la construcción de memoria institucional a través de la puesta en marcha de Pabellón del Conocimiento y la Innovación, se evidencia un avance importante en la construcción de los mapas de conocimiento tácitos y explícitos, cuya apuesta para el 2023 es la visualización de los mapas en visores de carácter publico </a:t>
                      </a:r>
                    </a:p>
                  </a:txBody>
                  <a:tcPr marL="12969" marR="12969" marT="12969" marB="62248"/>
                </a:tc>
                <a:extLst>
                  <a:ext uri="{0D108BD9-81ED-4DB2-BD59-A6C34878D82A}">
                    <a16:rowId xmlns:a16="http://schemas.microsoft.com/office/drawing/2014/main" val="10003"/>
                  </a:ext>
                </a:extLst>
              </a:tr>
              <a:tr h="649477">
                <a:tc>
                  <a:txBody>
                    <a:bodyPr/>
                    <a:lstStyle/>
                    <a:p>
                      <a:r>
                        <a:rPr lang="es-CO" sz="1600" dirty="0">
                          <a:latin typeface="Arial Narrow" panose="020B0606020202030204" pitchFamily="34" charset="0"/>
                        </a:rPr>
                        <a:t>Integridad</a:t>
                      </a:r>
                    </a:p>
                  </a:txBody>
                  <a:tcPr marL="124496" marR="124496" marT="62248" marB="62248"/>
                </a:tc>
                <a:tc>
                  <a:txBody>
                    <a:bodyPr/>
                    <a:lstStyle/>
                    <a:p>
                      <a:pPr algn="just"/>
                      <a:r>
                        <a:rPr lang="es-MX" sz="1600" dirty="0">
                          <a:latin typeface="Arial Narrow" panose="020B0606020202030204" pitchFamily="34" charset="0"/>
                        </a:rPr>
                        <a:t>La Unidad Administrativa especial ha aplicado él código de integridad y ha aplicado los controles para que los servidores y colaboradores generen la declaración de los conflictos de interés </a:t>
                      </a:r>
                      <a:endParaRPr lang="es-CO" sz="1600" dirty="0">
                        <a:latin typeface="Arial Narrow" panose="020B0606020202030204" pitchFamily="34" charset="0"/>
                      </a:endParaRPr>
                    </a:p>
                  </a:txBody>
                  <a:tcPr marL="124496" marR="124496" marT="62248" marB="62248"/>
                </a:tc>
                <a:extLst>
                  <a:ext uri="{0D108BD9-81ED-4DB2-BD59-A6C34878D82A}">
                    <a16:rowId xmlns:a16="http://schemas.microsoft.com/office/drawing/2014/main" val="10004"/>
                  </a:ext>
                </a:extLst>
              </a:tr>
              <a:tr h="622609">
                <a:tc>
                  <a:txBody>
                    <a:bodyPr/>
                    <a:lstStyle/>
                    <a:p>
                      <a:r>
                        <a:rPr lang="es-CO" sz="1600" dirty="0">
                          <a:latin typeface="Arial Narrow" panose="020B0606020202030204" pitchFamily="34" charset="0"/>
                        </a:rPr>
                        <a:t>Racionalización de Tramites</a:t>
                      </a:r>
                    </a:p>
                  </a:txBody>
                  <a:tcPr marL="124496" marR="124496" marT="62248" marB="62248"/>
                </a:tc>
                <a:tc>
                  <a:txBody>
                    <a:bodyPr/>
                    <a:lstStyle/>
                    <a:p>
                      <a:pPr algn="just"/>
                      <a:r>
                        <a:rPr lang="es-MX" sz="1600" dirty="0">
                          <a:latin typeface="Arial Narrow" panose="020B0606020202030204" pitchFamily="34" charset="0"/>
                        </a:rPr>
                        <a:t>La política presenta cumplimiento del 100% en las actividades programadas, destacándose la contratación de la plataforma LMS para incorporación de las inspecciones técnicas, mejorando el acceso por parte de la ciudadanía.</a:t>
                      </a:r>
                      <a:endParaRPr lang="es-CO" sz="1600" dirty="0">
                        <a:latin typeface="Arial Narrow" panose="020B0606020202030204" pitchFamily="34" charset="0"/>
                      </a:endParaRPr>
                    </a:p>
                  </a:txBody>
                  <a:tcPr marL="124496" marR="124496" marT="62248" marB="62248"/>
                </a:tc>
                <a:extLst>
                  <a:ext uri="{0D108BD9-81ED-4DB2-BD59-A6C34878D82A}">
                    <a16:rowId xmlns:a16="http://schemas.microsoft.com/office/drawing/2014/main" val="10005"/>
                  </a:ext>
                </a:extLst>
              </a:tr>
              <a:tr h="1558272">
                <a:tc>
                  <a:txBody>
                    <a:bodyPr/>
                    <a:lstStyle/>
                    <a:p>
                      <a:r>
                        <a:rPr lang="es-CO" sz="1600" dirty="0">
                          <a:latin typeface="Arial Narrow" panose="020B0606020202030204" pitchFamily="34" charset="0"/>
                        </a:rPr>
                        <a:t>Gestión</a:t>
                      </a:r>
                      <a:r>
                        <a:rPr lang="es-CO" sz="1600" baseline="0" dirty="0">
                          <a:latin typeface="Arial Narrow" panose="020B0606020202030204" pitchFamily="34" charset="0"/>
                        </a:rPr>
                        <a:t> Estratégica del Talento Humano </a:t>
                      </a:r>
                      <a:endParaRPr lang="es-CO" sz="1600" dirty="0">
                        <a:latin typeface="Arial Narrow" panose="020B0606020202030204" pitchFamily="34" charset="0"/>
                      </a:endParaRPr>
                    </a:p>
                  </a:txBody>
                  <a:tcPr marL="124496" marR="124496" marT="62248" marB="62248"/>
                </a:tc>
                <a:tc>
                  <a:txBody>
                    <a:bodyPr/>
                    <a:lstStyle/>
                    <a:p>
                      <a:pPr marL="0" marR="0" lvl="0" indent="0" algn="just" defTabSz="1104047" rtl="0" eaLnBrk="1" fontAlgn="auto" latinLnBrk="0" hangingPunct="1">
                        <a:lnSpc>
                          <a:spcPct val="100000"/>
                        </a:lnSpc>
                        <a:spcBef>
                          <a:spcPts val="0"/>
                        </a:spcBef>
                        <a:spcAft>
                          <a:spcPts val="0"/>
                        </a:spcAft>
                        <a:buClrTx/>
                        <a:buSzTx/>
                        <a:buFontTx/>
                        <a:buNone/>
                        <a:tabLst/>
                        <a:defRPr/>
                      </a:pPr>
                      <a:r>
                        <a:rPr lang="es-MX" sz="1600" kern="1200" dirty="0">
                          <a:solidFill>
                            <a:schemeClr val="dk1"/>
                          </a:solidFill>
                          <a:latin typeface="Arial Narrow" panose="020B0606020202030204" pitchFamily="34" charset="0"/>
                          <a:ea typeface="+mn-ea"/>
                          <a:cs typeface="+mn-cs"/>
                        </a:rPr>
                        <a:t>Se evidencia una ejecución en la vigencia 2022 de actividades que daban cumplimiento a cada una de las etapas que logran la implementación de la Política en mención, de igual manera se evidencian avances en el desarrollo de las etapas de disposición de información, diagnóstico de la gestión estratégica del talento humano y el diseño de acciones para su gestión, estas acciones quedaron definidas en los Planes Institucionales que recogen la gestión del talento humano ( Plan anual de vacantes, Plan de Previsión, Plan de bienestar y estímulos, Plan Institucional de Capacitación, Plan Anual de Seguridad y Salud en el Trabajo </a:t>
                      </a:r>
                    </a:p>
                  </a:txBody>
                  <a:tcPr marL="124496" marR="124496" marT="62248" marB="62248"/>
                </a:tc>
                <a:extLst>
                  <a:ext uri="{0D108BD9-81ED-4DB2-BD59-A6C34878D82A}">
                    <a16:rowId xmlns:a16="http://schemas.microsoft.com/office/drawing/2014/main" val="10006"/>
                  </a:ext>
                </a:extLst>
              </a:tr>
              <a:tr h="632700">
                <a:tc>
                  <a:txBody>
                    <a:bodyPr/>
                    <a:lstStyle/>
                    <a:p>
                      <a:r>
                        <a:rPr lang="es-CO" sz="1600" dirty="0">
                          <a:latin typeface="Arial Narrow" panose="020B0606020202030204" pitchFamily="34" charset="0"/>
                        </a:rPr>
                        <a:t>Información Estadística</a:t>
                      </a:r>
                    </a:p>
                  </a:txBody>
                  <a:tcPr marL="124496" marR="124496" marT="62248" marB="62248"/>
                </a:tc>
                <a:tc>
                  <a:txBody>
                    <a:bodyPr/>
                    <a:lstStyle/>
                    <a:p>
                      <a:pPr algn="just"/>
                      <a:r>
                        <a:rPr lang="es-MX" sz="1600" dirty="0">
                          <a:latin typeface="Arial Narrow" panose="020B0606020202030204" pitchFamily="34" charset="0"/>
                        </a:rPr>
                        <a:t>El avance en la implementación de la política se encuentra asociado al diagnostico de los datos estadísticos producidos por la entidad y la generación de un documento para la institucionalización de la política a través de una serie de criterios de calidad y confiabilidad de los datos , el avance en la política esta relacionado con la meta de madurez propuesta para el 2022</a:t>
                      </a:r>
                      <a:endParaRPr lang="es-CO" sz="1600" dirty="0">
                        <a:latin typeface="Arial Narrow" panose="020B0606020202030204" pitchFamily="34" charset="0"/>
                      </a:endParaRPr>
                    </a:p>
                  </a:txBody>
                  <a:tcPr marL="124496" marR="124496" marT="62248" marB="62248"/>
                </a:tc>
                <a:extLst>
                  <a:ext uri="{0D108BD9-81ED-4DB2-BD59-A6C34878D82A}">
                    <a16:rowId xmlns:a16="http://schemas.microsoft.com/office/drawing/2014/main" val="10007"/>
                  </a:ext>
                </a:extLst>
              </a:tr>
              <a:tr h="1118600">
                <a:tc>
                  <a:txBody>
                    <a:bodyPr/>
                    <a:lstStyle/>
                    <a:p>
                      <a:r>
                        <a:rPr lang="es-CO" sz="1600" dirty="0">
                          <a:latin typeface="Arial Narrow" panose="020B0606020202030204" pitchFamily="34" charset="0"/>
                        </a:rPr>
                        <a:t>Control Interno</a:t>
                      </a:r>
                      <a:r>
                        <a:rPr lang="es-CO" sz="1600" baseline="0" dirty="0">
                          <a:latin typeface="Arial Narrow" panose="020B0606020202030204" pitchFamily="34" charset="0"/>
                        </a:rPr>
                        <a:t> </a:t>
                      </a:r>
                      <a:endParaRPr lang="es-CO" sz="1600" dirty="0">
                        <a:latin typeface="Arial Narrow" panose="020B0606020202030204" pitchFamily="34" charset="0"/>
                      </a:endParaRPr>
                    </a:p>
                  </a:txBody>
                  <a:tcPr marL="124496" marR="124496" marT="62248" marB="62248"/>
                </a:tc>
                <a:tc>
                  <a:txBody>
                    <a:bodyPr/>
                    <a:lstStyle/>
                    <a:p>
                      <a:pPr marL="0" marR="0" lvl="0" indent="0" algn="just" defTabSz="1104047" rtl="0" eaLnBrk="1" fontAlgn="auto" latinLnBrk="0" hangingPunct="1">
                        <a:lnSpc>
                          <a:spcPct val="100000"/>
                        </a:lnSpc>
                        <a:spcBef>
                          <a:spcPts val="0"/>
                        </a:spcBef>
                        <a:spcAft>
                          <a:spcPts val="0"/>
                        </a:spcAft>
                        <a:buClrTx/>
                        <a:buSzTx/>
                        <a:buFontTx/>
                        <a:buNone/>
                        <a:tabLst/>
                        <a:defRPr/>
                      </a:pPr>
                      <a:r>
                        <a:rPr lang="es-MX" sz="1600" kern="1200" dirty="0">
                          <a:solidFill>
                            <a:schemeClr val="dk1"/>
                          </a:solidFill>
                          <a:latin typeface="Arial Narrow" panose="020B0606020202030204" pitchFamily="34" charset="0"/>
                          <a:ea typeface="+mn-ea"/>
                          <a:cs typeface="+mn-cs"/>
                        </a:rPr>
                        <a:t>El tema de Mapa de Aseguramiento se inició, sin embargo, queda pendiente la consolidación y mesas de trabajo entre la segunda y tercera línea de defensa para su revisión y definición. </a:t>
                      </a:r>
                    </a:p>
                    <a:p>
                      <a:pPr marL="0" marR="0" lvl="0" indent="0" algn="just" defTabSz="1104047" rtl="0" eaLnBrk="1" fontAlgn="auto" latinLnBrk="0" hangingPunct="1">
                        <a:lnSpc>
                          <a:spcPct val="100000"/>
                        </a:lnSpc>
                        <a:spcBef>
                          <a:spcPts val="0"/>
                        </a:spcBef>
                        <a:spcAft>
                          <a:spcPts val="0"/>
                        </a:spcAft>
                        <a:buClrTx/>
                        <a:buSzTx/>
                        <a:buFontTx/>
                        <a:buNone/>
                        <a:tabLst/>
                        <a:defRPr/>
                      </a:pPr>
                      <a:r>
                        <a:rPr lang="es-MX" sz="1600" kern="1200" dirty="0">
                          <a:solidFill>
                            <a:schemeClr val="dk1"/>
                          </a:solidFill>
                          <a:latin typeface="Arial Narrow" panose="020B0606020202030204" pitchFamily="34" charset="0"/>
                          <a:ea typeface="+mn-ea"/>
                          <a:cs typeface="+mn-cs"/>
                        </a:rPr>
                        <a:t>El apetito del riesgo y la documentación del esquema de líneas de defensa quedaron pendientes por aprobación del CCCI.</a:t>
                      </a:r>
                    </a:p>
                    <a:p>
                      <a:pPr marL="0" marR="0" lvl="0" indent="0" algn="just" defTabSz="1104047" rtl="0" eaLnBrk="1" fontAlgn="auto" latinLnBrk="0" hangingPunct="1">
                        <a:lnSpc>
                          <a:spcPct val="100000"/>
                        </a:lnSpc>
                        <a:spcBef>
                          <a:spcPts val="0"/>
                        </a:spcBef>
                        <a:spcAft>
                          <a:spcPts val="0"/>
                        </a:spcAft>
                        <a:buClrTx/>
                        <a:buSzTx/>
                        <a:buFontTx/>
                        <a:buNone/>
                        <a:tabLst/>
                        <a:defRPr/>
                      </a:pPr>
                      <a:r>
                        <a:rPr lang="es-MX" sz="1600" kern="1200" dirty="0">
                          <a:solidFill>
                            <a:schemeClr val="dk1"/>
                          </a:solidFill>
                          <a:latin typeface="Arial Narrow" panose="020B0606020202030204" pitchFamily="34" charset="0"/>
                          <a:ea typeface="+mn-ea"/>
                          <a:cs typeface="+mn-cs"/>
                        </a:rPr>
                        <a:t>La campaña del Sistema de Control Interno no se desarrolló, queda como tema prioritario para el año 2023 con el respaldo de la Dirección.</a:t>
                      </a:r>
                      <a:endParaRPr lang="es-CO" sz="1600" kern="1200" dirty="0">
                        <a:solidFill>
                          <a:schemeClr val="dk1"/>
                        </a:solidFill>
                        <a:latin typeface="Arial Narrow" panose="020B0606020202030204" pitchFamily="34" charset="0"/>
                        <a:ea typeface="+mn-ea"/>
                        <a:cs typeface="+mn-cs"/>
                      </a:endParaRPr>
                    </a:p>
                  </a:txBody>
                  <a:tcPr marL="124496" marR="124496" marT="62248" marB="62248"/>
                </a:tc>
                <a:extLst>
                  <a:ext uri="{0D108BD9-81ED-4DB2-BD59-A6C34878D82A}">
                    <a16:rowId xmlns:a16="http://schemas.microsoft.com/office/drawing/2014/main" val="10008"/>
                  </a:ext>
                </a:extLst>
              </a:tr>
            </a:tbl>
          </a:graphicData>
        </a:graphic>
      </p:graphicFrame>
      <p:sp>
        <p:nvSpPr>
          <p:cNvPr id="13" name="CuadroTexto 12">
            <a:extLst>
              <a:ext uri="{FF2B5EF4-FFF2-40B4-BE49-F238E27FC236}">
                <a16:creationId xmlns:a16="http://schemas.microsoft.com/office/drawing/2014/main" id="{7017FED7-75D9-C919-3D75-154DE9D9111F}"/>
              </a:ext>
            </a:extLst>
          </p:cNvPr>
          <p:cNvSpPr txBox="1"/>
          <p:nvPr/>
        </p:nvSpPr>
        <p:spPr>
          <a:xfrm>
            <a:off x="299309" y="9510831"/>
            <a:ext cx="8544622" cy="276999"/>
          </a:xfrm>
          <a:prstGeom prst="rect">
            <a:avLst/>
          </a:prstGeom>
          <a:noFill/>
        </p:spPr>
        <p:txBody>
          <a:bodyPr wrap="square" rtlCol="0">
            <a:spAutoFit/>
          </a:bodyPr>
          <a:lstStyle/>
          <a:p>
            <a:r>
              <a:rPr lang="es-ES" sz="1200" i="1" dirty="0"/>
              <a:t>Fuente: Oficina Asesora de Planeación – U.A.E Cuerpo Oficial de Bomberos de Bogotá </a:t>
            </a:r>
            <a:endParaRPr lang="es-CO" sz="1200" i="1" dirty="0"/>
          </a:p>
        </p:txBody>
      </p:sp>
    </p:spTree>
    <p:extLst>
      <p:ext uri="{BB962C8B-B14F-4D97-AF65-F5344CB8AC3E}">
        <p14:creationId xmlns:p14="http://schemas.microsoft.com/office/powerpoint/2010/main" val="24556976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9D0CD6-14DB-4B98-8949-DF137B014F57}"/>
              </a:ext>
            </a:extLst>
          </p:cNvPr>
          <p:cNvSpPr>
            <a:spLocks noGrp="1"/>
          </p:cNvSpPr>
          <p:nvPr>
            <p:ph type="title" idx="4294967295"/>
          </p:nvPr>
        </p:nvSpPr>
        <p:spPr>
          <a:xfrm>
            <a:off x="1307778" y="364528"/>
            <a:ext cx="12631049" cy="785310"/>
          </a:xfrm>
          <a:prstGeom prst="rect">
            <a:avLst/>
          </a:prstGeom>
          <a:noFill/>
          <a:ln>
            <a:noFill/>
            <a:prstDash/>
          </a:ln>
          <a:effectLst/>
        </p:spPr>
        <p:txBody>
          <a:bodyPr rot="0" spcFirstLastPara="0" vertOverflow="overflow" horzOverflow="overflow" vert="horz" wrap="square" lIns="111092" tIns="55546" rIns="111092" bIns="55546" numCol="1" spcCol="0" rtlCol="0" fromWordArt="0" anchor="t" anchorCtr="0" forceAA="0" compatLnSpc="1">
            <a:prstTxWarp prst="textNoShape">
              <a:avLst/>
            </a:prstTxWarp>
            <a:spAutoFit/>
          </a:bodyPr>
          <a:lstStyle/>
          <a:p>
            <a:pPr algn="ctr" defTabSz="555452">
              <a:lnSpc>
                <a:spcPct val="100000"/>
              </a:lnSpc>
              <a:spcBef>
                <a:spcPts val="0"/>
              </a:spcBef>
              <a:defRPr/>
            </a:pPr>
            <a:r>
              <a:rPr lang="es-MX" sz="4374" b="1" dirty="0">
                <a:solidFill>
                  <a:srgbClr val="C00000"/>
                </a:solidFill>
                <a:effectLst>
                  <a:outerShdw blurRad="38100" dist="38100" dir="2700000" algn="tl">
                    <a:srgbClr val="000000">
                      <a:alpha val="43137"/>
                    </a:srgbClr>
                  </a:outerShdw>
                </a:effectLst>
                <a:latin typeface="Impact" panose="020B0806030902050204" pitchFamily="34" charset="0"/>
                <a:ea typeface="+mn-ea"/>
                <a:cs typeface="+mn-cs"/>
              </a:rPr>
              <a:t>Ejecución presupuestal </a:t>
            </a:r>
            <a:endParaRPr lang="es-CO" sz="4374" b="1" dirty="0">
              <a:solidFill>
                <a:srgbClr val="C00000"/>
              </a:solidFill>
              <a:effectLst>
                <a:outerShdw blurRad="38100" dist="38100" dir="2700000" algn="tl">
                  <a:srgbClr val="000000">
                    <a:alpha val="43137"/>
                  </a:srgbClr>
                </a:outerShdw>
              </a:effectLst>
              <a:latin typeface="Impact" panose="020B0806030902050204" pitchFamily="34" charset="0"/>
              <a:ea typeface="+mn-ea"/>
              <a:cs typeface="+mn-cs"/>
            </a:endParaRPr>
          </a:p>
        </p:txBody>
      </p:sp>
      <p:sp>
        <p:nvSpPr>
          <p:cNvPr id="3" name="CuadroTexto 2"/>
          <p:cNvSpPr txBox="1"/>
          <p:nvPr/>
        </p:nvSpPr>
        <p:spPr>
          <a:xfrm>
            <a:off x="736409" y="2283791"/>
            <a:ext cx="7378695" cy="5632311"/>
          </a:xfrm>
          <a:prstGeom prst="rect">
            <a:avLst/>
          </a:prstGeom>
          <a:noFill/>
        </p:spPr>
        <p:txBody>
          <a:bodyPr wrap="square" rtlCol="0">
            <a:spAutoFit/>
          </a:bodyPr>
          <a:lstStyle/>
          <a:p>
            <a:pPr algn="just" defTabSz="555452"/>
            <a:r>
              <a:rPr lang="es-CO" sz="2400" dirty="0">
                <a:solidFill>
                  <a:prstClr val="black"/>
                </a:solidFill>
                <a:latin typeface="Arial Narrow" panose="020B0606020202030204" pitchFamily="34" charset="0"/>
              </a:rPr>
              <a:t>La Unidad Administrativa Especial Cuerpo Oficial de Bomberos de Bogotá,  en el marco del Plan Distrital de Desarrollo </a:t>
            </a:r>
            <a:r>
              <a:rPr lang="es-ES" sz="2400" dirty="0">
                <a:solidFill>
                  <a:prstClr val="black"/>
                </a:solidFill>
                <a:latin typeface="Arial Narrow" panose="020B0606020202030204" pitchFamily="34" charset="0"/>
              </a:rPr>
              <a:t>“Un nuevo contrato social y ambiental para la Bogotá del siglo XXI 2020-2024.” </a:t>
            </a:r>
            <a:r>
              <a:rPr lang="es-CO" sz="2400" dirty="0">
                <a:solidFill>
                  <a:prstClr val="black"/>
                </a:solidFill>
                <a:latin typeface="Arial Narrow" panose="020B0606020202030204" pitchFamily="34" charset="0"/>
              </a:rPr>
              <a:t>tuvo una asignación presupuestal de 56.000 millones de pesos para la vigencia 2022, </a:t>
            </a:r>
            <a:r>
              <a:rPr lang="es-CO" sz="2400" dirty="0">
                <a:latin typeface="Arial Narrow" panose="020B0606020202030204" pitchFamily="34" charset="0"/>
              </a:rPr>
              <a:t>Este presupuesto se destino para la ejecución de 3 proyectos de inversión; Fortalecimiento del Cuerpo Oficial de Bomberos de Bogotá, con denominación 7658, Fortalecimiento de la planeación y gestión de la UAECOB Bogotá </a:t>
            </a:r>
            <a:r>
              <a:rPr lang="es-CO" sz="2400" dirty="0">
                <a:solidFill>
                  <a:prstClr val="black"/>
                </a:solidFill>
                <a:latin typeface="Arial Narrow" panose="020B0606020202030204" pitchFamily="34" charset="0"/>
              </a:rPr>
              <a:t>con denominación 7655, y el proyecto de inversión de fortalecimiento de la infraestructura de tecnología informática y de comunicaciones de la UAECOB Bogotá, con código 7637.</a:t>
            </a:r>
          </a:p>
          <a:p>
            <a:pPr algn="just" defTabSz="555452"/>
            <a:endParaRPr lang="es-CO" sz="2400" dirty="0">
              <a:solidFill>
                <a:prstClr val="black"/>
              </a:solidFill>
              <a:latin typeface="Arial Narrow" panose="020B0606020202030204" pitchFamily="34" charset="0"/>
            </a:endParaRPr>
          </a:p>
          <a:p>
            <a:pPr algn="just" defTabSz="555452"/>
            <a:r>
              <a:rPr lang="es-CO" sz="2400" dirty="0">
                <a:solidFill>
                  <a:prstClr val="black"/>
                </a:solidFill>
                <a:latin typeface="Arial Narrow" panose="020B0606020202030204" pitchFamily="34" charset="0"/>
              </a:rPr>
              <a:t>A continuación se presentan los resultados de la ejecución presupuestal por proyecto de inversión</a:t>
            </a:r>
          </a:p>
        </p:txBody>
      </p:sp>
      <p:pic>
        <p:nvPicPr>
          <p:cNvPr id="9" name="Imagen 8" descr="Imagen decorativa">
            <a:extLst>
              <a:ext uri="{FF2B5EF4-FFF2-40B4-BE49-F238E27FC236}">
                <a16:creationId xmlns:a16="http://schemas.microsoft.com/office/drawing/2014/main" id="{78E6656D-E608-3F8E-D03D-2300E9B778C6}"/>
              </a:ext>
            </a:extLst>
          </p:cNvPr>
          <p:cNvPicPr>
            <a:picLocks noChangeAspect="1"/>
          </p:cNvPicPr>
          <p:nvPr/>
        </p:nvPicPr>
        <p:blipFill>
          <a:blip r:embed="rId3"/>
          <a:stretch>
            <a:fillRect/>
          </a:stretch>
        </p:blipFill>
        <p:spPr>
          <a:xfrm>
            <a:off x="9265964" y="2805991"/>
            <a:ext cx="4746610" cy="4746610"/>
          </a:xfrm>
          <a:prstGeom prst="rect">
            <a:avLst/>
          </a:prstGeom>
        </p:spPr>
      </p:pic>
    </p:spTree>
    <p:extLst>
      <p:ext uri="{BB962C8B-B14F-4D97-AF65-F5344CB8AC3E}">
        <p14:creationId xmlns:p14="http://schemas.microsoft.com/office/powerpoint/2010/main" val="31163370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sp>
        <p:nvSpPr>
          <p:cNvPr id="6" name="Rectángulo 5" descr="Rectangulo resaltador de titulo " title="Rectangulo resaltador de titulo ">
            <a:extLst>
              <a:ext uri="{FF2B5EF4-FFF2-40B4-BE49-F238E27FC236}">
                <a16:creationId xmlns:a16="http://schemas.microsoft.com/office/drawing/2014/main" id="{09A74032-22B3-36D6-C873-96D4CCA0CB5D}"/>
              </a:ext>
            </a:extLst>
          </p:cNvPr>
          <p:cNvSpPr/>
          <p:nvPr/>
        </p:nvSpPr>
        <p:spPr>
          <a:xfrm>
            <a:off x="0" y="549157"/>
            <a:ext cx="15546388" cy="7853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0" name="Título 1">
            <a:extLst>
              <a:ext uri="{FF2B5EF4-FFF2-40B4-BE49-F238E27FC236}">
                <a16:creationId xmlns:a16="http://schemas.microsoft.com/office/drawing/2014/main" id="{181F98A6-5231-304F-8B9A-C0F0C486FC38}"/>
              </a:ext>
            </a:extLst>
          </p:cNvPr>
          <p:cNvSpPr txBox="1">
            <a:spLocks noGrp="1"/>
          </p:cNvSpPr>
          <p:nvPr>
            <p:ph type="title" idx="4294967295"/>
          </p:nvPr>
        </p:nvSpPr>
        <p:spPr>
          <a:xfrm>
            <a:off x="1516023" y="543171"/>
            <a:ext cx="12631049" cy="785310"/>
          </a:xfrm>
          <a:prstGeom prst="rect">
            <a:avLst/>
          </a:prstGeom>
          <a:noFill/>
          <a:ln>
            <a:noFill/>
            <a:prstDash/>
          </a:ln>
          <a:effectLst/>
        </p:spPr>
        <p:txBody>
          <a:bodyPr rot="0" spcFirstLastPara="0" vertOverflow="overflow" horzOverflow="overflow" vert="horz" wrap="square" lIns="111092" tIns="55546" rIns="111092" bIns="55546" numCol="1" spcCol="0" rtlCol="0" fromWordArt="0" anchor="t" anchorCtr="0" forceAA="0" compatLnSpc="1">
            <a:prstTxWarp prst="textNoShape">
              <a:avLst/>
            </a:prstTxWarp>
            <a:spAutoFit/>
          </a:bodyPr>
          <a:lstStyle>
            <a:lvl1pPr algn="l" defTabSz="1341307" rtl="0" eaLnBrk="1" latinLnBrk="0" hangingPunct="1">
              <a:lnSpc>
                <a:spcPct val="90000"/>
              </a:lnSpc>
              <a:spcBef>
                <a:spcPct val="0"/>
              </a:spcBef>
              <a:buNone/>
              <a:defRPr sz="6455" kern="1200">
                <a:solidFill>
                  <a:schemeClr val="tx1"/>
                </a:solidFill>
                <a:latin typeface="+mj-lt"/>
                <a:ea typeface="+mj-ea"/>
                <a:cs typeface="+mj-cs"/>
              </a:defRPr>
            </a:lvl1pPr>
          </a:lstStyle>
          <a:p>
            <a:pPr marL="0" marR="0" lvl="0" indent="0" algn="ctr" defTabSz="555452" rtl="0" eaLnBrk="1" fontAlgn="auto" latinLnBrk="0" hangingPunct="1">
              <a:lnSpc>
                <a:spcPct val="100000"/>
              </a:lnSpc>
              <a:spcBef>
                <a:spcPts val="0"/>
              </a:spcBef>
              <a:spcAft>
                <a:spcPts val="0"/>
              </a:spcAft>
              <a:buClrTx/>
              <a:buSzTx/>
              <a:buFontTx/>
              <a:buNone/>
              <a:tabLst/>
              <a:defRPr/>
            </a:pPr>
            <a:r>
              <a:rPr kumimoji="0" lang="es-ES" sz="4374"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Impact" panose="020B0806030902050204" pitchFamily="34" charset="0"/>
                <a:ea typeface="+mn-ea"/>
                <a:cs typeface="+mn-cs"/>
              </a:rPr>
              <a:t>Ejecución Presupuestal        </a:t>
            </a:r>
            <a:r>
              <a:rPr kumimoji="0" lang="es-ES" sz="4374" b="1" i="0" u="none" strike="noStrike" kern="1200" cap="none" spc="0" normalizeH="0" noProof="0" dirty="0">
                <a:ln>
                  <a:noFill/>
                </a:ln>
                <a:solidFill>
                  <a:srgbClr val="C00000"/>
                </a:solidFill>
                <a:effectLst>
                  <a:outerShdw blurRad="38100" dist="38100" dir="2700000" algn="tl">
                    <a:srgbClr val="000000">
                      <a:alpha val="43137"/>
                    </a:srgbClr>
                  </a:outerShdw>
                </a:effectLst>
                <a:uLnTx/>
                <a:uFillTx/>
                <a:latin typeface="Impact" panose="020B0806030902050204" pitchFamily="34" charset="0"/>
                <a:ea typeface="+mn-ea"/>
                <a:cs typeface="+mn-cs"/>
              </a:rPr>
              <a:t> </a:t>
            </a:r>
            <a:endParaRPr kumimoji="0" lang="es-CO" sz="4374"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Impact" panose="020B0806030902050204" pitchFamily="34" charset="0"/>
              <a:ea typeface="+mn-ea"/>
              <a:cs typeface="+mn-cs"/>
            </a:endParaRPr>
          </a:p>
        </p:txBody>
      </p:sp>
      <p:sp>
        <p:nvSpPr>
          <p:cNvPr id="9" name="CuadroTexto 8">
            <a:extLst>
              <a:ext uri="{FF2B5EF4-FFF2-40B4-BE49-F238E27FC236}">
                <a16:creationId xmlns:a16="http://schemas.microsoft.com/office/drawing/2014/main" id="{5D25FC38-8C26-6BE7-BD1C-D9D6C312A7C6}"/>
              </a:ext>
            </a:extLst>
          </p:cNvPr>
          <p:cNvSpPr txBox="1"/>
          <p:nvPr/>
        </p:nvSpPr>
        <p:spPr>
          <a:xfrm>
            <a:off x="521833" y="1324799"/>
            <a:ext cx="14410943" cy="1200329"/>
          </a:xfrm>
          <a:prstGeom prst="rect">
            <a:avLst/>
          </a:prstGeom>
          <a:noFill/>
        </p:spPr>
        <p:txBody>
          <a:bodyPr wrap="square" rtlCol="0">
            <a:spAutoFit/>
          </a:bodyPr>
          <a:lstStyle/>
          <a:p>
            <a:pPr algn="just"/>
            <a:r>
              <a:rPr lang="es-MX" sz="2400" dirty="0">
                <a:latin typeface="Arial Narrow" panose="020B0606020202030204" pitchFamily="34" charset="0"/>
              </a:rPr>
              <a:t>El porcentaje de ejecución presupuestal del proyecto </a:t>
            </a:r>
            <a:r>
              <a:rPr lang="es-MX" sz="2400" b="1" dirty="0">
                <a:latin typeface="Arial Narrow" panose="020B0606020202030204" pitchFamily="34" charset="0"/>
              </a:rPr>
              <a:t>7637</a:t>
            </a:r>
            <a:r>
              <a:rPr lang="es-MX" sz="2400" dirty="0">
                <a:latin typeface="Arial Narrow" panose="020B0606020202030204" pitchFamily="34" charset="0"/>
              </a:rPr>
              <a:t> Fortalecimiento de la infraestructura tecnológica informática y de comunicación con corte a 31 de Diciembre fue </a:t>
            </a:r>
            <a:r>
              <a:rPr lang="es-MX" sz="2400" b="1" dirty="0">
                <a:latin typeface="Arial Narrow" panose="020B0606020202030204" pitchFamily="34" charset="0"/>
              </a:rPr>
              <a:t>del  99,62%. Con $4.995,961.860 ejecutados de los  $ 5.015,011.000 Programados </a:t>
            </a:r>
            <a:endParaRPr lang="es-CO" sz="2400" b="1" dirty="0">
              <a:latin typeface="Arial Narrow" panose="020B0606020202030204" pitchFamily="34" charset="0"/>
            </a:endParaRPr>
          </a:p>
        </p:txBody>
      </p:sp>
      <p:sp>
        <p:nvSpPr>
          <p:cNvPr id="7" name="Rectángulo 6" descr="Gráfica 6 % de avance ejecución de fortalecimiento de la infraestructura de tecnología informática y de comunicaciones &#10;" title="Gráfica 6 % de avance ejecución de fortalecimiento de la infraestructura de tecnología informática y de comunicaciones ">
            <a:extLst>
              <a:ext uri="{FF2B5EF4-FFF2-40B4-BE49-F238E27FC236}">
                <a16:creationId xmlns:a16="http://schemas.microsoft.com/office/drawing/2014/main" id="{61D01FB4-9F43-4A00-2A4A-90A74D2C505B}"/>
              </a:ext>
            </a:extLst>
          </p:cNvPr>
          <p:cNvSpPr/>
          <p:nvPr/>
        </p:nvSpPr>
        <p:spPr>
          <a:xfrm>
            <a:off x="521833" y="2697019"/>
            <a:ext cx="8478603" cy="316690"/>
          </a:xfrm>
          <a:prstGeom prst="rect">
            <a:avLst/>
          </a:prstGeom>
        </p:spPr>
        <p:txBody>
          <a:bodyPr wrap="square">
            <a:spAutoFit/>
          </a:bodyPr>
          <a:lstStyle/>
          <a:p>
            <a:r>
              <a:rPr lang="es-CO" sz="1458" b="1" i="1" dirty="0">
                <a:latin typeface="Arial Narrow" panose="020B0606020202030204" pitchFamily="34" charset="0"/>
              </a:rPr>
              <a:t>Gráfica 6 % de avance ejecución</a:t>
            </a:r>
            <a:r>
              <a:rPr lang="es-CO" sz="1458" dirty="0">
                <a:latin typeface="Arial Narrow" panose="020B0606020202030204" pitchFamily="34" charset="0"/>
              </a:rPr>
              <a:t> de fortalecimiento de la infraestructura de tecnología informática y de comunicaciones </a:t>
            </a:r>
            <a:endParaRPr lang="es-CO" sz="1458" b="1" i="1" dirty="0">
              <a:latin typeface="Arial Narrow" panose="020B0606020202030204" pitchFamily="34" charset="0"/>
            </a:endParaRPr>
          </a:p>
        </p:txBody>
      </p:sp>
      <p:graphicFrame>
        <p:nvGraphicFramePr>
          <p:cNvPr id="3" name="Gráfico 2" title="Grafico de ejecucion presupuestal proyecto 7673">
            <a:extLst>
              <a:ext uri="{FF2B5EF4-FFF2-40B4-BE49-F238E27FC236}">
                <a16:creationId xmlns:a16="http://schemas.microsoft.com/office/drawing/2014/main" id="{DE9AC434-BB17-9A13-7C82-4572AC7D3813}"/>
              </a:ext>
            </a:extLst>
          </p:cNvPr>
          <p:cNvGraphicFramePr>
            <a:graphicFrameLocks/>
          </p:cNvGraphicFramePr>
          <p:nvPr>
            <p:extLst>
              <p:ext uri="{D42A27DB-BD31-4B8C-83A1-F6EECF244321}">
                <p14:modId xmlns:p14="http://schemas.microsoft.com/office/powerpoint/2010/main" val="1598053289"/>
              </p:ext>
            </p:extLst>
          </p:nvPr>
        </p:nvGraphicFramePr>
        <p:xfrm>
          <a:off x="521833" y="3105150"/>
          <a:ext cx="11613017" cy="5455109"/>
        </p:xfrm>
        <a:graphic>
          <a:graphicData uri="http://schemas.openxmlformats.org/drawingml/2006/chart">
            <c:chart xmlns:c="http://schemas.openxmlformats.org/drawingml/2006/chart" xmlns:r="http://schemas.openxmlformats.org/officeDocument/2006/relationships" r:id="rId2"/>
          </a:graphicData>
        </a:graphic>
      </p:graphicFrame>
      <p:sp>
        <p:nvSpPr>
          <p:cNvPr id="2" name="Flecha: a la derecha 1" descr="flecha que señala recursos no ejecutados" title="flecha que señala recursos no ejecutados">
            <a:extLst>
              <a:ext uri="{FF2B5EF4-FFF2-40B4-BE49-F238E27FC236}">
                <a16:creationId xmlns:a16="http://schemas.microsoft.com/office/drawing/2014/main" id="{53DA5FCF-8656-13D7-4444-57B53BAC2244}"/>
              </a:ext>
            </a:extLst>
          </p:cNvPr>
          <p:cNvSpPr/>
          <p:nvPr/>
        </p:nvSpPr>
        <p:spPr>
          <a:xfrm>
            <a:off x="12134850" y="3905250"/>
            <a:ext cx="457200" cy="285750"/>
          </a:xfrm>
          <a:prstGeom prst="rightArrow">
            <a:avLst/>
          </a:prstGeom>
          <a:solidFill>
            <a:srgbClr val="C00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5" name="CuadroTexto 4">
            <a:extLst>
              <a:ext uri="{FF2B5EF4-FFF2-40B4-BE49-F238E27FC236}">
                <a16:creationId xmlns:a16="http://schemas.microsoft.com/office/drawing/2014/main" id="{2BC9030D-4235-984C-DE16-5997C3C1128D}"/>
              </a:ext>
            </a:extLst>
          </p:cNvPr>
          <p:cNvSpPr txBox="1"/>
          <p:nvPr/>
        </p:nvSpPr>
        <p:spPr>
          <a:xfrm>
            <a:off x="12592050" y="3716267"/>
            <a:ext cx="2797926" cy="646331"/>
          </a:xfrm>
          <a:prstGeom prst="rect">
            <a:avLst/>
          </a:prstGeom>
          <a:noFill/>
        </p:spPr>
        <p:txBody>
          <a:bodyPr wrap="square">
            <a:spAutoFit/>
          </a:bodyPr>
          <a:lstStyle/>
          <a:p>
            <a:r>
              <a:rPr lang="es-CO" dirty="0">
                <a:latin typeface="Arial Narrow" panose="020B0606020202030204" pitchFamily="34" charset="0"/>
              </a:rPr>
              <a:t>Recursos no ejecutados $13,725.324 </a:t>
            </a:r>
          </a:p>
        </p:txBody>
      </p:sp>
      <p:sp>
        <p:nvSpPr>
          <p:cNvPr id="14" name="CuadroTexto 13">
            <a:extLst>
              <a:ext uri="{FF2B5EF4-FFF2-40B4-BE49-F238E27FC236}">
                <a16:creationId xmlns:a16="http://schemas.microsoft.com/office/drawing/2014/main" id="{F7FA5350-ACBB-EDED-640B-9251E26A69B5}"/>
              </a:ext>
            </a:extLst>
          </p:cNvPr>
          <p:cNvSpPr txBox="1"/>
          <p:nvPr/>
        </p:nvSpPr>
        <p:spPr>
          <a:xfrm>
            <a:off x="521833" y="9482698"/>
            <a:ext cx="8631323" cy="316690"/>
          </a:xfrm>
          <a:prstGeom prst="rect">
            <a:avLst/>
          </a:prstGeom>
          <a:noFill/>
        </p:spPr>
        <p:txBody>
          <a:bodyPr wrap="square" rtlCol="0">
            <a:spAutoFit/>
          </a:bodyPr>
          <a:lstStyle/>
          <a:p>
            <a:r>
              <a:rPr lang="es-ES" sz="1458" i="1" dirty="0"/>
              <a:t>Fuente: Oficina Asesora de Planeación – U.A.E Cuerpo Oficial de Bomberos de Bogotá </a:t>
            </a:r>
            <a:endParaRPr lang="es-CO" sz="1458" i="1" dirty="0"/>
          </a:p>
        </p:txBody>
      </p:sp>
    </p:spTree>
    <p:extLst>
      <p:ext uri="{BB962C8B-B14F-4D97-AF65-F5344CB8AC3E}">
        <p14:creationId xmlns:p14="http://schemas.microsoft.com/office/powerpoint/2010/main" val="26711076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sp>
        <p:nvSpPr>
          <p:cNvPr id="6" name="Rectángulo 5" descr="Rectangulo resaltador de titulo " title="Rectangulo resaltador de titulo ">
            <a:extLst>
              <a:ext uri="{FF2B5EF4-FFF2-40B4-BE49-F238E27FC236}">
                <a16:creationId xmlns:a16="http://schemas.microsoft.com/office/drawing/2014/main" id="{09A74032-22B3-36D6-C873-96D4CCA0CB5D}"/>
              </a:ext>
            </a:extLst>
          </p:cNvPr>
          <p:cNvSpPr/>
          <p:nvPr/>
        </p:nvSpPr>
        <p:spPr>
          <a:xfrm>
            <a:off x="0" y="549157"/>
            <a:ext cx="15546388" cy="7853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0" name="Título 1">
            <a:extLst>
              <a:ext uri="{FF2B5EF4-FFF2-40B4-BE49-F238E27FC236}">
                <a16:creationId xmlns:a16="http://schemas.microsoft.com/office/drawing/2014/main" id="{181F98A6-5231-304F-8B9A-C0F0C486FC38}"/>
              </a:ext>
            </a:extLst>
          </p:cNvPr>
          <p:cNvSpPr txBox="1">
            <a:spLocks noGrp="1"/>
          </p:cNvSpPr>
          <p:nvPr>
            <p:ph type="title" idx="4294967295"/>
          </p:nvPr>
        </p:nvSpPr>
        <p:spPr>
          <a:xfrm>
            <a:off x="1457669" y="507366"/>
            <a:ext cx="12631049" cy="785310"/>
          </a:xfrm>
          <a:prstGeom prst="rect">
            <a:avLst/>
          </a:prstGeom>
          <a:noFill/>
          <a:ln>
            <a:noFill/>
            <a:prstDash/>
          </a:ln>
          <a:effectLst/>
        </p:spPr>
        <p:txBody>
          <a:bodyPr rot="0" spcFirstLastPara="0" vertOverflow="overflow" horzOverflow="overflow" vert="horz" wrap="square" lIns="111092" tIns="55546" rIns="111092" bIns="55546" numCol="1" spcCol="0" rtlCol="0" fromWordArt="0" anchor="t" anchorCtr="0" forceAA="0" compatLnSpc="1">
            <a:prstTxWarp prst="textNoShape">
              <a:avLst/>
            </a:prstTxWarp>
            <a:spAutoFit/>
          </a:bodyPr>
          <a:lstStyle>
            <a:lvl1pPr algn="l" defTabSz="1341307" rtl="0" eaLnBrk="1" latinLnBrk="0" hangingPunct="1">
              <a:lnSpc>
                <a:spcPct val="90000"/>
              </a:lnSpc>
              <a:spcBef>
                <a:spcPct val="0"/>
              </a:spcBef>
              <a:buNone/>
              <a:defRPr sz="6455" kern="1200">
                <a:solidFill>
                  <a:schemeClr val="tx1"/>
                </a:solidFill>
                <a:latin typeface="+mj-lt"/>
                <a:ea typeface="+mj-ea"/>
                <a:cs typeface="+mj-cs"/>
              </a:defRPr>
            </a:lvl1pPr>
          </a:lstStyle>
          <a:p>
            <a:pPr marL="0" marR="0" lvl="0" indent="0" algn="ctr" defTabSz="555452" rtl="0" eaLnBrk="1" fontAlgn="auto" latinLnBrk="0" hangingPunct="1">
              <a:lnSpc>
                <a:spcPct val="100000"/>
              </a:lnSpc>
              <a:spcBef>
                <a:spcPts val="0"/>
              </a:spcBef>
              <a:spcAft>
                <a:spcPts val="0"/>
              </a:spcAft>
              <a:buClrTx/>
              <a:buSzTx/>
              <a:buFontTx/>
              <a:buNone/>
              <a:tabLst/>
              <a:defRPr/>
            </a:pPr>
            <a:r>
              <a:rPr kumimoji="0" lang="es-ES" sz="4374"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Impact" panose="020B0806030902050204" pitchFamily="34" charset="0"/>
                <a:ea typeface="+mn-ea"/>
                <a:cs typeface="+mn-cs"/>
              </a:rPr>
              <a:t>Ejecución  Presupuestal </a:t>
            </a:r>
            <a:endParaRPr kumimoji="0" lang="es-CO" sz="4374"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Impact" panose="020B0806030902050204" pitchFamily="34" charset="0"/>
              <a:ea typeface="+mn-ea"/>
              <a:cs typeface="+mn-cs"/>
            </a:endParaRPr>
          </a:p>
        </p:txBody>
      </p:sp>
      <p:sp>
        <p:nvSpPr>
          <p:cNvPr id="7" name="CuadroTexto 6">
            <a:extLst>
              <a:ext uri="{FF2B5EF4-FFF2-40B4-BE49-F238E27FC236}">
                <a16:creationId xmlns:a16="http://schemas.microsoft.com/office/drawing/2014/main" id="{86487D0E-29D0-0645-E1DF-4498F246DD34}"/>
              </a:ext>
            </a:extLst>
          </p:cNvPr>
          <p:cNvSpPr txBox="1"/>
          <p:nvPr/>
        </p:nvSpPr>
        <p:spPr>
          <a:xfrm>
            <a:off x="566928" y="1269585"/>
            <a:ext cx="14337792" cy="1200329"/>
          </a:xfrm>
          <a:prstGeom prst="rect">
            <a:avLst/>
          </a:prstGeom>
          <a:noFill/>
        </p:spPr>
        <p:txBody>
          <a:bodyPr wrap="square">
            <a:spAutoFit/>
          </a:bodyPr>
          <a:lstStyle/>
          <a:p>
            <a:pPr algn="just"/>
            <a:r>
              <a:rPr lang="es-CO" sz="2400" dirty="0">
                <a:latin typeface="Arial Narrow" panose="020B0606020202030204" pitchFamily="34" charset="0"/>
              </a:rPr>
              <a:t>La ejecución del presupuesto destinado en el proyecto de</a:t>
            </a:r>
            <a:r>
              <a:rPr lang="es-CO" sz="2400" b="1" dirty="0">
                <a:latin typeface="Arial Narrow" panose="020B0606020202030204" pitchFamily="34" charset="0"/>
              </a:rPr>
              <a:t> 7655 </a:t>
            </a:r>
            <a:r>
              <a:rPr lang="es-CO" sz="2400" dirty="0">
                <a:latin typeface="Arial Narrow" panose="020B0606020202030204" pitchFamily="34" charset="0"/>
              </a:rPr>
              <a:t>Fortalecimiento de la Planeación y Gestión de la UAE Cuerpo Oficial de Bomberos de  Bogotá alcanzo 99,20% de la vigencia 2022 es decir de los $11.744.136.000 programados, se ejecutaron $11,649.717.628</a:t>
            </a:r>
            <a:endParaRPr lang="es-CO" sz="2400" dirty="0"/>
          </a:p>
        </p:txBody>
      </p:sp>
      <p:sp>
        <p:nvSpPr>
          <p:cNvPr id="5" name="Rectángulo 4" descr="Gráfica 7 % de avance ejecución Fortalecimiento de la planeación y gestión de la UAE Cuerpo Oficial de Bomberos de  Bogotá &#10;" title="Gráfica 7 % de avance ejecución Fortalecimiento de la planeación y gestión de la UAE Cuerpo Oficial de Bomberos de  Bogotá ">
            <a:extLst>
              <a:ext uri="{FF2B5EF4-FFF2-40B4-BE49-F238E27FC236}">
                <a16:creationId xmlns:a16="http://schemas.microsoft.com/office/drawing/2014/main" id="{D3511F85-F7DA-37C3-788C-557F5307C4F4}"/>
              </a:ext>
            </a:extLst>
          </p:cNvPr>
          <p:cNvSpPr/>
          <p:nvPr/>
        </p:nvSpPr>
        <p:spPr>
          <a:xfrm>
            <a:off x="486192" y="2518783"/>
            <a:ext cx="8861721" cy="316690"/>
          </a:xfrm>
          <a:prstGeom prst="rect">
            <a:avLst/>
          </a:prstGeom>
        </p:spPr>
        <p:txBody>
          <a:bodyPr wrap="square">
            <a:spAutoFit/>
          </a:bodyPr>
          <a:lstStyle/>
          <a:p>
            <a:r>
              <a:rPr lang="es-CO" sz="1458" i="1" dirty="0">
                <a:latin typeface="Arial Narrow" panose="020B0606020202030204" pitchFamily="34" charset="0"/>
              </a:rPr>
              <a:t>Gráfica 7 % de avance ejecución </a:t>
            </a:r>
            <a:r>
              <a:rPr lang="es-CO" sz="1458" dirty="0">
                <a:latin typeface="Arial Narrow" panose="020B0606020202030204" pitchFamily="34" charset="0"/>
              </a:rPr>
              <a:t>Fortalecimiento de la planeación y gestión de la UAE Cuerpo Oficial de Bomberos de  Bogotá </a:t>
            </a:r>
            <a:endParaRPr lang="es-CO" sz="1458" i="1" dirty="0">
              <a:latin typeface="Arial Narrow" panose="020B0606020202030204" pitchFamily="34" charset="0"/>
            </a:endParaRPr>
          </a:p>
        </p:txBody>
      </p:sp>
      <p:graphicFrame>
        <p:nvGraphicFramePr>
          <p:cNvPr id="3" name="Gráfico 2" descr="avance en la ejecucion del proyecto 7655" title="avance en la ejecucion del proyecto 7655">
            <a:extLst>
              <a:ext uri="{FF2B5EF4-FFF2-40B4-BE49-F238E27FC236}">
                <a16:creationId xmlns:a16="http://schemas.microsoft.com/office/drawing/2014/main" id="{A119DE5B-1C85-7953-00B1-64CA586BA8D9}"/>
              </a:ext>
            </a:extLst>
          </p:cNvPr>
          <p:cNvGraphicFramePr>
            <a:graphicFrameLocks/>
          </p:cNvGraphicFramePr>
          <p:nvPr>
            <p:extLst>
              <p:ext uri="{D42A27DB-BD31-4B8C-83A1-F6EECF244321}">
                <p14:modId xmlns:p14="http://schemas.microsoft.com/office/powerpoint/2010/main" val="1756121760"/>
              </p:ext>
            </p:extLst>
          </p:nvPr>
        </p:nvGraphicFramePr>
        <p:xfrm>
          <a:off x="354125" y="2884342"/>
          <a:ext cx="10345720" cy="4935825"/>
        </p:xfrm>
        <a:graphic>
          <a:graphicData uri="http://schemas.openxmlformats.org/drawingml/2006/chart">
            <c:chart xmlns:c="http://schemas.openxmlformats.org/drawingml/2006/chart" xmlns:r="http://schemas.openxmlformats.org/officeDocument/2006/relationships" r:id="rId2"/>
          </a:graphicData>
        </a:graphic>
      </p:graphicFrame>
      <p:sp>
        <p:nvSpPr>
          <p:cNvPr id="4" name="Flecha: a la derecha 3" descr="flechas de recursos no ejecutados " title="flechas de recursos no ejecutados ">
            <a:extLst>
              <a:ext uri="{FF2B5EF4-FFF2-40B4-BE49-F238E27FC236}">
                <a16:creationId xmlns:a16="http://schemas.microsoft.com/office/drawing/2014/main" id="{482FA1A2-5CB2-9C6C-4812-6E08E94375E3}"/>
              </a:ext>
            </a:extLst>
          </p:cNvPr>
          <p:cNvSpPr/>
          <p:nvPr/>
        </p:nvSpPr>
        <p:spPr>
          <a:xfrm>
            <a:off x="10532285" y="4272176"/>
            <a:ext cx="457200" cy="285750"/>
          </a:xfrm>
          <a:prstGeom prst="rightArrow">
            <a:avLst/>
          </a:prstGeom>
          <a:solidFill>
            <a:srgbClr val="C00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2" name="Rectángulo 1"/>
          <p:cNvSpPr/>
          <p:nvPr/>
        </p:nvSpPr>
        <p:spPr>
          <a:xfrm>
            <a:off x="10989486" y="4230385"/>
            <a:ext cx="3278462" cy="369332"/>
          </a:xfrm>
          <a:prstGeom prst="rect">
            <a:avLst/>
          </a:prstGeom>
        </p:spPr>
        <p:txBody>
          <a:bodyPr wrap="none">
            <a:spAutoFit/>
          </a:bodyPr>
          <a:lstStyle/>
          <a:p>
            <a:r>
              <a:rPr lang="es-CO" dirty="0">
                <a:latin typeface="Arial Narrow" panose="020B0606020202030204" pitchFamily="34" charset="0"/>
              </a:rPr>
              <a:t>Recursos no ejecutados $1,098.219 </a:t>
            </a:r>
          </a:p>
        </p:txBody>
      </p:sp>
      <p:sp>
        <p:nvSpPr>
          <p:cNvPr id="11" name="Flecha: a la derecha 10" descr="flechas de recursos no ejecutados " title="flechas de recursos no ejecutados ">
            <a:extLst>
              <a:ext uri="{FF2B5EF4-FFF2-40B4-BE49-F238E27FC236}">
                <a16:creationId xmlns:a16="http://schemas.microsoft.com/office/drawing/2014/main" id="{5BC51DE9-004C-9F89-BBDE-FD814CC7B342}"/>
              </a:ext>
            </a:extLst>
          </p:cNvPr>
          <p:cNvSpPr/>
          <p:nvPr/>
        </p:nvSpPr>
        <p:spPr>
          <a:xfrm>
            <a:off x="10532285" y="6401979"/>
            <a:ext cx="457200" cy="285750"/>
          </a:xfrm>
          <a:prstGeom prst="rightArrow">
            <a:avLst/>
          </a:prstGeom>
          <a:solidFill>
            <a:srgbClr val="C00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9" name="Rectángulo 8"/>
          <p:cNvSpPr/>
          <p:nvPr/>
        </p:nvSpPr>
        <p:spPr>
          <a:xfrm>
            <a:off x="10989485" y="6360188"/>
            <a:ext cx="3384260" cy="369332"/>
          </a:xfrm>
          <a:prstGeom prst="rect">
            <a:avLst/>
          </a:prstGeom>
        </p:spPr>
        <p:txBody>
          <a:bodyPr wrap="none">
            <a:spAutoFit/>
          </a:bodyPr>
          <a:lstStyle/>
          <a:p>
            <a:r>
              <a:rPr lang="es-CO" dirty="0">
                <a:latin typeface="Arial Narrow" panose="020B0606020202030204" pitchFamily="34" charset="0"/>
              </a:rPr>
              <a:t>Recursos no ejecutados $93,320.153 </a:t>
            </a:r>
          </a:p>
        </p:txBody>
      </p:sp>
      <p:sp>
        <p:nvSpPr>
          <p:cNvPr id="8" name="CuadroTexto 7">
            <a:extLst>
              <a:ext uri="{FF2B5EF4-FFF2-40B4-BE49-F238E27FC236}">
                <a16:creationId xmlns:a16="http://schemas.microsoft.com/office/drawing/2014/main" id="{3D3EE436-A823-1CDD-745F-EAA0BB13E6BD}"/>
              </a:ext>
            </a:extLst>
          </p:cNvPr>
          <p:cNvSpPr txBox="1"/>
          <p:nvPr/>
        </p:nvSpPr>
        <p:spPr>
          <a:xfrm>
            <a:off x="566928" y="9592343"/>
            <a:ext cx="8631323" cy="316690"/>
          </a:xfrm>
          <a:prstGeom prst="rect">
            <a:avLst/>
          </a:prstGeom>
          <a:noFill/>
        </p:spPr>
        <p:txBody>
          <a:bodyPr wrap="square" rtlCol="0">
            <a:spAutoFit/>
          </a:bodyPr>
          <a:lstStyle/>
          <a:p>
            <a:r>
              <a:rPr lang="es-ES" sz="1458" i="1" dirty="0"/>
              <a:t>Fuente: Oficina Asesora de Planeación – U.A.E Cuerpo Oficial de Bomberos de Bogotá </a:t>
            </a:r>
            <a:endParaRPr lang="es-CO" sz="1458" i="1" dirty="0"/>
          </a:p>
        </p:txBody>
      </p:sp>
    </p:spTree>
    <p:extLst>
      <p:ext uri="{BB962C8B-B14F-4D97-AF65-F5344CB8AC3E}">
        <p14:creationId xmlns:p14="http://schemas.microsoft.com/office/powerpoint/2010/main" val="21339288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sp>
        <p:nvSpPr>
          <p:cNvPr id="6" name="Rectángulo 5" descr="Rectangulo resaltador de titulo " title="Rectangulo resaltador de titulo ">
            <a:extLst>
              <a:ext uri="{FF2B5EF4-FFF2-40B4-BE49-F238E27FC236}">
                <a16:creationId xmlns:a16="http://schemas.microsoft.com/office/drawing/2014/main" id="{09A74032-22B3-36D6-C873-96D4CCA0CB5D}"/>
              </a:ext>
            </a:extLst>
          </p:cNvPr>
          <p:cNvSpPr/>
          <p:nvPr/>
        </p:nvSpPr>
        <p:spPr>
          <a:xfrm>
            <a:off x="0" y="569477"/>
            <a:ext cx="15546388" cy="7853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0" name="Título 1">
            <a:extLst>
              <a:ext uri="{FF2B5EF4-FFF2-40B4-BE49-F238E27FC236}">
                <a16:creationId xmlns:a16="http://schemas.microsoft.com/office/drawing/2014/main" id="{181F98A6-5231-304F-8B9A-C0F0C486FC38}"/>
              </a:ext>
            </a:extLst>
          </p:cNvPr>
          <p:cNvSpPr txBox="1">
            <a:spLocks noGrp="1"/>
          </p:cNvSpPr>
          <p:nvPr>
            <p:ph type="title" idx="4294967295"/>
          </p:nvPr>
        </p:nvSpPr>
        <p:spPr>
          <a:xfrm>
            <a:off x="1489333" y="539145"/>
            <a:ext cx="12631049" cy="785310"/>
          </a:xfrm>
          <a:prstGeom prst="rect">
            <a:avLst/>
          </a:prstGeom>
          <a:noFill/>
          <a:ln>
            <a:noFill/>
            <a:prstDash/>
          </a:ln>
          <a:effectLst/>
        </p:spPr>
        <p:txBody>
          <a:bodyPr rot="0" spcFirstLastPara="0" vertOverflow="overflow" horzOverflow="overflow" vert="horz" wrap="square" lIns="111092" tIns="55546" rIns="111092" bIns="55546" numCol="1" spcCol="0" rtlCol="0" fromWordArt="0" anchor="t" anchorCtr="0" forceAA="0" compatLnSpc="1">
            <a:prstTxWarp prst="textNoShape">
              <a:avLst/>
            </a:prstTxWarp>
            <a:spAutoFit/>
          </a:bodyPr>
          <a:lstStyle>
            <a:lvl1pPr algn="l" defTabSz="1341307" rtl="0" eaLnBrk="1" latinLnBrk="0" hangingPunct="1">
              <a:lnSpc>
                <a:spcPct val="90000"/>
              </a:lnSpc>
              <a:spcBef>
                <a:spcPct val="0"/>
              </a:spcBef>
              <a:buNone/>
              <a:defRPr sz="6455" kern="1200">
                <a:solidFill>
                  <a:schemeClr val="tx1"/>
                </a:solidFill>
                <a:latin typeface="+mj-lt"/>
                <a:ea typeface="+mj-ea"/>
                <a:cs typeface="+mj-cs"/>
              </a:defRPr>
            </a:lvl1pPr>
          </a:lstStyle>
          <a:p>
            <a:pPr marL="0" marR="0" lvl="0" indent="0" algn="ctr" defTabSz="555452" rtl="0" eaLnBrk="1" fontAlgn="auto" latinLnBrk="0" hangingPunct="1">
              <a:lnSpc>
                <a:spcPct val="100000"/>
              </a:lnSpc>
              <a:spcBef>
                <a:spcPts val="0"/>
              </a:spcBef>
              <a:spcAft>
                <a:spcPts val="0"/>
              </a:spcAft>
              <a:buClrTx/>
              <a:buSzTx/>
              <a:buFontTx/>
              <a:buNone/>
              <a:tabLst/>
              <a:defRPr/>
            </a:pPr>
            <a:r>
              <a:rPr kumimoji="0" lang="es-ES" sz="4374"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Impact" panose="020B0806030902050204" pitchFamily="34" charset="0"/>
                <a:ea typeface="+mn-ea"/>
                <a:cs typeface="+mn-cs"/>
              </a:rPr>
              <a:t>Ejecución   Presupuestal </a:t>
            </a:r>
            <a:endParaRPr kumimoji="0" lang="es-CO" sz="4374"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Impact" panose="020B0806030902050204" pitchFamily="34" charset="0"/>
              <a:ea typeface="+mn-ea"/>
              <a:cs typeface="+mn-cs"/>
            </a:endParaRPr>
          </a:p>
        </p:txBody>
      </p:sp>
      <p:sp>
        <p:nvSpPr>
          <p:cNvPr id="7" name="CuadroTexto 6">
            <a:extLst>
              <a:ext uri="{FF2B5EF4-FFF2-40B4-BE49-F238E27FC236}">
                <a16:creationId xmlns:a16="http://schemas.microsoft.com/office/drawing/2014/main" id="{A558FB02-070E-DF67-C259-E9051B524A95}"/>
              </a:ext>
            </a:extLst>
          </p:cNvPr>
          <p:cNvSpPr txBox="1"/>
          <p:nvPr/>
        </p:nvSpPr>
        <p:spPr>
          <a:xfrm>
            <a:off x="557468" y="1324455"/>
            <a:ext cx="14383827" cy="830997"/>
          </a:xfrm>
          <a:prstGeom prst="rect">
            <a:avLst/>
          </a:prstGeom>
          <a:noFill/>
        </p:spPr>
        <p:txBody>
          <a:bodyPr wrap="square">
            <a:spAutoFit/>
          </a:bodyPr>
          <a:lstStyle/>
          <a:p>
            <a:r>
              <a:rPr lang="es-CO" sz="2400" dirty="0">
                <a:latin typeface="Arial Narrow" panose="020B0606020202030204" pitchFamily="34" charset="0"/>
              </a:rPr>
              <a:t>La ejecución presupuestal del proyecto de  </a:t>
            </a:r>
            <a:r>
              <a:rPr lang="es-CO" sz="2400" b="1" dirty="0">
                <a:latin typeface="Arial Narrow" panose="020B0606020202030204" pitchFamily="34" charset="0"/>
              </a:rPr>
              <a:t>7658</a:t>
            </a:r>
            <a:r>
              <a:rPr lang="es-CO" sz="2400" dirty="0">
                <a:latin typeface="Arial Narrow" panose="020B0606020202030204" pitchFamily="34" charset="0"/>
              </a:rPr>
              <a:t> Fortalecimiento del Cuerpo Oficial de Bomberos de Bogotá, acumulada durante la vigencia 2022 fue del 99,05%, es decir de los $39.240,853.000 se ejecutaron $38.866,148.641 </a:t>
            </a:r>
            <a:endParaRPr lang="es-CO" sz="2400" b="1" dirty="0"/>
          </a:p>
        </p:txBody>
      </p:sp>
      <p:sp>
        <p:nvSpPr>
          <p:cNvPr id="4" name="Rectángulo 3" descr="Gráfica 8 % de avance ejecución Fortalecimiento del Cuerpo Oficial de Bomberos de Bogotá&#10;" title="Gráfica 8 % de avance ejecución Fortalecimiento del Cuerpo Oficial de Bomberos de Bogotá">
            <a:extLst>
              <a:ext uri="{FF2B5EF4-FFF2-40B4-BE49-F238E27FC236}">
                <a16:creationId xmlns:a16="http://schemas.microsoft.com/office/drawing/2014/main" id="{D5C0D76C-36A8-5049-F602-475F84FB5940}"/>
              </a:ext>
            </a:extLst>
          </p:cNvPr>
          <p:cNvSpPr/>
          <p:nvPr/>
        </p:nvSpPr>
        <p:spPr>
          <a:xfrm>
            <a:off x="537091" y="2270054"/>
            <a:ext cx="6473247" cy="316690"/>
          </a:xfrm>
          <a:prstGeom prst="rect">
            <a:avLst/>
          </a:prstGeom>
        </p:spPr>
        <p:txBody>
          <a:bodyPr wrap="square">
            <a:spAutoFit/>
          </a:bodyPr>
          <a:lstStyle/>
          <a:p>
            <a:r>
              <a:rPr lang="es-CO" sz="1458" i="1" dirty="0">
                <a:latin typeface="Arial Narrow" panose="020B0606020202030204" pitchFamily="34" charset="0"/>
              </a:rPr>
              <a:t>Gráfica 8 % de avance ejecución </a:t>
            </a:r>
            <a:r>
              <a:rPr lang="es-CO" sz="1458" dirty="0">
                <a:latin typeface="Arial Narrow" panose="020B0606020202030204" pitchFamily="34" charset="0"/>
              </a:rPr>
              <a:t>Fortalecimiento del Cuerpo Oficial de Bomberos de Bogotá</a:t>
            </a:r>
            <a:endParaRPr lang="es-CO" sz="1458" i="1" dirty="0">
              <a:latin typeface="Arial Narrow" panose="020B0606020202030204" pitchFamily="34" charset="0"/>
            </a:endParaRPr>
          </a:p>
        </p:txBody>
      </p:sp>
      <p:graphicFrame>
        <p:nvGraphicFramePr>
          <p:cNvPr id="9" name="Gráfico 8" descr="grafica de ejecucion de recursos del proyecto 7658" title="grafica de ejecucion de recursos del proyecto 7658">
            <a:extLst>
              <a:ext uri="{FF2B5EF4-FFF2-40B4-BE49-F238E27FC236}">
                <a16:creationId xmlns:a16="http://schemas.microsoft.com/office/drawing/2014/main" id="{575F9C50-1D5D-1B57-C608-6D5C395A93B3}"/>
              </a:ext>
            </a:extLst>
          </p:cNvPr>
          <p:cNvGraphicFramePr>
            <a:graphicFrameLocks/>
          </p:cNvGraphicFramePr>
          <p:nvPr>
            <p:extLst>
              <p:ext uri="{D42A27DB-BD31-4B8C-83A1-F6EECF244321}">
                <p14:modId xmlns:p14="http://schemas.microsoft.com/office/powerpoint/2010/main" val="4231605097"/>
              </p:ext>
            </p:extLst>
          </p:nvPr>
        </p:nvGraphicFramePr>
        <p:xfrm>
          <a:off x="557467" y="2608574"/>
          <a:ext cx="11165959" cy="6559695"/>
        </p:xfrm>
        <a:graphic>
          <a:graphicData uri="http://schemas.openxmlformats.org/drawingml/2006/chart">
            <c:chart xmlns:c="http://schemas.openxmlformats.org/drawingml/2006/chart" xmlns:r="http://schemas.openxmlformats.org/officeDocument/2006/relationships" r:id="rId2"/>
          </a:graphicData>
        </a:graphic>
      </p:graphicFrame>
      <p:sp>
        <p:nvSpPr>
          <p:cNvPr id="2" name="Flecha: a la derecha 1" descr="flecha que seañala recursos no ejecutados " title="flecha que seañala recursos no ejecutados ">
            <a:extLst>
              <a:ext uri="{FF2B5EF4-FFF2-40B4-BE49-F238E27FC236}">
                <a16:creationId xmlns:a16="http://schemas.microsoft.com/office/drawing/2014/main" id="{5165EFB2-B832-8BC4-372F-35B0F4878F3F}"/>
              </a:ext>
            </a:extLst>
          </p:cNvPr>
          <p:cNvSpPr/>
          <p:nvPr/>
        </p:nvSpPr>
        <p:spPr>
          <a:xfrm>
            <a:off x="11266226" y="2953590"/>
            <a:ext cx="457200" cy="285750"/>
          </a:xfrm>
          <a:prstGeom prst="rightArrow">
            <a:avLst/>
          </a:prstGeom>
          <a:solidFill>
            <a:srgbClr val="C00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1" name="Rectángulo 10"/>
          <p:cNvSpPr/>
          <p:nvPr/>
        </p:nvSpPr>
        <p:spPr>
          <a:xfrm>
            <a:off x="11723426" y="2910430"/>
            <a:ext cx="3493828" cy="523220"/>
          </a:xfrm>
          <a:prstGeom prst="rect">
            <a:avLst/>
          </a:prstGeom>
        </p:spPr>
        <p:txBody>
          <a:bodyPr wrap="square">
            <a:spAutoFit/>
          </a:bodyPr>
          <a:lstStyle/>
          <a:p>
            <a:r>
              <a:rPr lang="es-CO" sz="1400" dirty="0">
                <a:latin typeface="Arial Narrow" panose="020B0606020202030204" pitchFamily="34" charset="0"/>
              </a:rPr>
              <a:t>Recursos no ejecutados  $ 3.963.936 </a:t>
            </a:r>
          </a:p>
          <a:p>
            <a:r>
              <a:rPr lang="es-CO" sz="1400" dirty="0"/>
              <a:t> </a:t>
            </a:r>
          </a:p>
        </p:txBody>
      </p:sp>
      <p:sp>
        <p:nvSpPr>
          <p:cNvPr id="3" name="Flecha: a la derecha 2" descr="flecha que seañala recursos no ejecutados " title="flecha que seañala recursos no ejecutados ">
            <a:extLst>
              <a:ext uri="{FF2B5EF4-FFF2-40B4-BE49-F238E27FC236}">
                <a16:creationId xmlns:a16="http://schemas.microsoft.com/office/drawing/2014/main" id="{9409DFF7-4C8A-17AC-CC1B-ECECF8ECC383}"/>
              </a:ext>
            </a:extLst>
          </p:cNvPr>
          <p:cNvSpPr/>
          <p:nvPr/>
        </p:nvSpPr>
        <p:spPr>
          <a:xfrm>
            <a:off x="11266226" y="3693028"/>
            <a:ext cx="457200" cy="285750"/>
          </a:xfrm>
          <a:prstGeom prst="rightArrow">
            <a:avLst/>
          </a:prstGeom>
          <a:solidFill>
            <a:srgbClr val="C00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2" name="Rectángulo 11"/>
          <p:cNvSpPr/>
          <p:nvPr/>
        </p:nvSpPr>
        <p:spPr>
          <a:xfrm>
            <a:off x="11723426" y="3665408"/>
            <a:ext cx="3493828" cy="307777"/>
          </a:xfrm>
          <a:prstGeom prst="rect">
            <a:avLst/>
          </a:prstGeom>
        </p:spPr>
        <p:txBody>
          <a:bodyPr wrap="square">
            <a:spAutoFit/>
          </a:bodyPr>
          <a:lstStyle/>
          <a:p>
            <a:r>
              <a:rPr lang="es-CO" sz="1400" dirty="0">
                <a:latin typeface="Arial Narrow" panose="020B0606020202030204" pitchFamily="34" charset="0"/>
              </a:rPr>
              <a:t>Recursos no ejecutados  $ 281.408</a:t>
            </a:r>
          </a:p>
        </p:txBody>
      </p:sp>
      <p:sp>
        <p:nvSpPr>
          <p:cNvPr id="5" name="Flecha: a la derecha 4" descr="flecha que seañala recursos no ejecutados " title="flecha que seañala recursos no ejecutados ">
            <a:extLst>
              <a:ext uri="{FF2B5EF4-FFF2-40B4-BE49-F238E27FC236}">
                <a16:creationId xmlns:a16="http://schemas.microsoft.com/office/drawing/2014/main" id="{0C0B7978-C411-DD40-244D-D7F08D4507D3}"/>
              </a:ext>
            </a:extLst>
          </p:cNvPr>
          <p:cNvSpPr/>
          <p:nvPr/>
        </p:nvSpPr>
        <p:spPr>
          <a:xfrm>
            <a:off x="11266226" y="5047348"/>
            <a:ext cx="457200" cy="285750"/>
          </a:xfrm>
          <a:prstGeom prst="rightArrow">
            <a:avLst/>
          </a:prstGeom>
          <a:solidFill>
            <a:srgbClr val="C00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4" name="Rectángulo 13"/>
          <p:cNvSpPr/>
          <p:nvPr/>
        </p:nvSpPr>
        <p:spPr>
          <a:xfrm>
            <a:off x="11723426" y="5056441"/>
            <a:ext cx="3493828" cy="523220"/>
          </a:xfrm>
          <a:prstGeom prst="rect">
            <a:avLst/>
          </a:prstGeom>
        </p:spPr>
        <p:txBody>
          <a:bodyPr wrap="square">
            <a:spAutoFit/>
          </a:bodyPr>
          <a:lstStyle/>
          <a:p>
            <a:r>
              <a:rPr lang="es-CO" sz="1400" dirty="0">
                <a:latin typeface="Arial Narrow" panose="020B0606020202030204" pitchFamily="34" charset="0"/>
              </a:rPr>
              <a:t>Recursos no ejecutados $574.861,67 </a:t>
            </a:r>
          </a:p>
          <a:p>
            <a:r>
              <a:rPr lang="es-CO" sz="1400" dirty="0"/>
              <a:t> </a:t>
            </a:r>
          </a:p>
        </p:txBody>
      </p:sp>
      <p:sp>
        <p:nvSpPr>
          <p:cNvPr id="13" name="Flecha: a la derecha 12" descr="flecha que seañala recursos no ejecutados " title="flecha que seañala recursos no ejecutados ">
            <a:extLst>
              <a:ext uri="{FF2B5EF4-FFF2-40B4-BE49-F238E27FC236}">
                <a16:creationId xmlns:a16="http://schemas.microsoft.com/office/drawing/2014/main" id="{CE1A9E5C-3345-FF57-3367-627A454E29C7}"/>
              </a:ext>
            </a:extLst>
          </p:cNvPr>
          <p:cNvSpPr/>
          <p:nvPr/>
        </p:nvSpPr>
        <p:spPr>
          <a:xfrm>
            <a:off x="8229598" y="6494449"/>
            <a:ext cx="3493828" cy="198933"/>
          </a:xfrm>
          <a:prstGeom prst="rightArrow">
            <a:avLst/>
          </a:prstGeom>
          <a:solidFill>
            <a:srgbClr val="C00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5" name="Rectángulo 14"/>
          <p:cNvSpPr/>
          <p:nvPr/>
        </p:nvSpPr>
        <p:spPr>
          <a:xfrm>
            <a:off x="11723426" y="6447475"/>
            <a:ext cx="3493828" cy="307777"/>
          </a:xfrm>
          <a:prstGeom prst="rect">
            <a:avLst/>
          </a:prstGeom>
        </p:spPr>
        <p:txBody>
          <a:bodyPr wrap="square">
            <a:spAutoFit/>
          </a:bodyPr>
          <a:lstStyle/>
          <a:p>
            <a:r>
              <a:rPr lang="es-CO" sz="1400" dirty="0">
                <a:latin typeface="Arial Narrow" panose="020B0606020202030204" pitchFamily="34" charset="0"/>
              </a:rPr>
              <a:t>Recursos no ejecutados  $ 312.139.040,92  </a:t>
            </a:r>
          </a:p>
        </p:txBody>
      </p:sp>
      <p:sp>
        <p:nvSpPr>
          <p:cNvPr id="18" name="Flecha: a la derecha 17" descr="flecha que seañala recursos no ejecutados " title="flecha que seañala recursos no ejecutados ">
            <a:extLst>
              <a:ext uri="{FF2B5EF4-FFF2-40B4-BE49-F238E27FC236}">
                <a16:creationId xmlns:a16="http://schemas.microsoft.com/office/drawing/2014/main" id="{1DA7FD02-721B-EE90-138C-AE045D471128}"/>
              </a:ext>
            </a:extLst>
          </p:cNvPr>
          <p:cNvSpPr/>
          <p:nvPr/>
        </p:nvSpPr>
        <p:spPr>
          <a:xfrm>
            <a:off x="11266226" y="7880545"/>
            <a:ext cx="457200" cy="285750"/>
          </a:xfrm>
          <a:prstGeom prst="rightArrow">
            <a:avLst/>
          </a:prstGeom>
          <a:solidFill>
            <a:srgbClr val="C00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6" name="Rectángulo 15"/>
          <p:cNvSpPr/>
          <p:nvPr/>
        </p:nvSpPr>
        <p:spPr>
          <a:xfrm>
            <a:off x="11723426" y="7880545"/>
            <a:ext cx="3493828" cy="307777"/>
          </a:xfrm>
          <a:prstGeom prst="rect">
            <a:avLst/>
          </a:prstGeom>
        </p:spPr>
        <p:txBody>
          <a:bodyPr wrap="square">
            <a:spAutoFit/>
          </a:bodyPr>
          <a:lstStyle/>
          <a:p>
            <a:r>
              <a:rPr lang="es-CO" sz="1400" dirty="0">
                <a:latin typeface="Arial Narrow" panose="020B0606020202030204" pitchFamily="34" charset="0"/>
              </a:rPr>
              <a:t>Recursos no ejecutados  $ 40.110.586,00  </a:t>
            </a:r>
          </a:p>
        </p:txBody>
      </p:sp>
      <p:sp>
        <p:nvSpPr>
          <p:cNvPr id="19" name="Flecha: a la derecha 18" descr="flecha que seañala recursos no ejecutados " title="flecha que seañala recursos no ejecutados ">
            <a:extLst>
              <a:ext uri="{FF2B5EF4-FFF2-40B4-BE49-F238E27FC236}">
                <a16:creationId xmlns:a16="http://schemas.microsoft.com/office/drawing/2014/main" id="{89220C34-B1F3-B9A4-62BB-EA5870B7AFCC}"/>
              </a:ext>
            </a:extLst>
          </p:cNvPr>
          <p:cNvSpPr/>
          <p:nvPr/>
        </p:nvSpPr>
        <p:spPr>
          <a:xfrm>
            <a:off x="11266226" y="8569142"/>
            <a:ext cx="457200" cy="285750"/>
          </a:xfrm>
          <a:prstGeom prst="rightArrow">
            <a:avLst/>
          </a:prstGeom>
          <a:solidFill>
            <a:srgbClr val="C00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dirty="0"/>
          </a:p>
        </p:txBody>
      </p:sp>
      <p:sp>
        <p:nvSpPr>
          <p:cNvPr id="17" name="Rectángulo 16"/>
          <p:cNvSpPr/>
          <p:nvPr/>
        </p:nvSpPr>
        <p:spPr>
          <a:xfrm>
            <a:off x="11723426" y="8568771"/>
            <a:ext cx="3493828" cy="523220"/>
          </a:xfrm>
          <a:prstGeom prst="rect">
            <a:avLst/>
          </a:prstGeom>
        </p:spPr>
        <p:txBody>
          <a:bodyPr wrap="square">
            <a:spAutoFit/>
          </a:bodyPr>
          <a:lstStyle/>
          <a:p>
            <a:r>
              <a:rPr lang="es-CO" sz="1400" dirty="0">
                <a:latin typeface="Arial Narrow" panose="020B0606020202030204" pitchFamily="34" charset="0"/>
              </a:rPr>
              <a:t>Recursos no ejecutados $ 17.215.565,00 </a:t>
            </a:r>
          </a:p>
          <a:p>
            <a:endParaRPr lang="es-CO" sz="1400" dirty="0"/>
          </a:p>
        </p:txBody>
      </p:sp>
      <p:sp>
        <p:nvSpPr>
          <p:cNvPr id="8" name="CuadroTexto 7">
            <a:extLst>
              <a:ext uri="{FF2B5EF4-FFF2-40B4-BE49-F238E27FC236}">
                <a16:creationId xmlns:a16="http://schemas.microsoft.com/office/drawing/2014/main" id="{DF7A05E9-8A5B-63A8-2D22-4FB7B1ED9C72}"/>
              </a:ext>
            </a:extLst>
          </p:cNvPr>
          <p:cNvSpPr txBox="1"/>
          <p:nvPr/>
        </p:nvSpPr>
        <p:spPr>
          <a:xfrm>
            <a:off x="557468" y="9599562"/>
            <a:ext cx="8631323" cy="316690"/>
          </a:xfrm>
          <a:prstGeom prst="rect">
            <a:avLst/>
          </a:prstGeom>
          <a:noFill/>
        </p:spPr>
        <p:txBody>
          <a:bodyPr wrap="square" rtlCol="0">
            <a:spAutoFit/>
          </a:bodyPr>
          <a:lstStyle/>
          <a:p>
            <a:r>
              <a:rPr lang="es-ES" sz="1458" i="1" dirty="0"/>
              <a:t>Fuente: Oficina Asesora de Planeación – U.A.E Cuerpo Oficial de Bomberos de Bogotá </a:t>
            </a:r>
            <a:endParaRPr lang="es-CO" sz="1458" i="1" dirty="0"/>
          </a:p>
        </p:txBody>
      </p:sp>
    </p:spTree>
    <p:extLst>
      <p:ext uri="{BB962C8B-B14F-4D97-AF65-F5344CB8AC3E}">
        <p14:creationId xmlns:p14="http://schemas.microsoft.com/office/powerpoint/2010/main" val="22701298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descr="flecha que seañala recursos no ejecutados " title="flecha que seañala recursos no ejecutados ">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5546387" cy="100599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ítulo 3">
            <a:extLst>
              <a:ext uri="{FF2B5EF4-FFF2-40B4-BE49-F238E27FC236}">
                <a16:creationId xmlns:a16="http://schemas.microsoft.com/office/drawing/2014/main" id="{E64B7E41-D315-5674-A9C0-C117F537A28E}"/>
              </a:ext>
              <a:ext uri="{C183D7F6-B498-43B3-948B-1728B52AA6E4}">
                <adec:decorative xmlns:adec="http://schemas.microsoft.com/office/drawing/2017/decorative" val="0"/>
              </a:ext>
            </a:extLst>
          </p:cNvPr>
          <p:cNvSpPr txBox="1">
            <a:spLocks noGrp="1"/>
          </p:cNvSpPr>
          <p:nvPr>
            <p:ph type="title" idx="4294967295"/>
          </p:nvPr>
        </p:nvSpPr>
        <p:spPr>
          <a:xfrm>
            <a:off x="804525" y="938110"/>
            <a:ext cx="4372422" cy="2521704"/>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marL="0" marR="0" lvl="0" indent="0" algn="ctr" defTabSz="1462701" rtl="0" fontAlgn="auto" hangingPunct="1">
              <a:lnSpc>
                <a:spcPct val="100000"/>
              </a:lnSpc>
              <a:spcBef>
                <a:spcPts val="0"/>
              </a:spcBef>
              <a:spcAft>
                <a:spcPts val="0"/>
              </a:spcAft>
              <a:buNone/>
              <a:tabLst/>
              <a:defRPr lang="es-ES" sz="7000" b="0" i="0" u="none" strike="noStrike" kern="1200" cap="none" spc="0" baseline="0">
                <a:solidFill>
                  <a:srgbClr val="000000"/>
                </a:solidFill>
                <a:uFillTx/>
                <a:latin typeface="Calibri"/>
              </a:defRPr>
            </a:lvl1p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s-CO" sz="63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j-lt"/>
                <a:ea typeface="+mj-ea"/>
                <a:cs typeface="+mj-cs"/>
              </a:rPr>
              <a:t>Alerta del Seguimiento</a:t>
            </a:r>
            <a:r>
              <a:rPr kumimoji="0" lang="en-US" sz="6300" b="0"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j-lt"/>
                <a:ea typeface="+mj-ea"/>
                <a:cs typeface="+mj-cs"/>
              </a:rPr>
              <a:t> </a:t>
            </a:r>
          </a:p>
        </p:txBody>
      </p:sp>
      <p:sp>
        <p:nvSpPr>
          <p:cNvPr id="18" name="sketch line" descr="alertas de seguimiento" title="alertas de seguimiento">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263" y="3775437"/>
            <a:ext cx="4150670" cy="26827"/>
          </a:xfrm>
          <a:custGeom>
            <a:avLst/>
            <a:gdLst>
              <a:gd name="connsiteX0" fmla="*/ 0 w 4150670"/>
              <a:gd name="connsiteY0" fmla="*/ 0 h 26827"/>
              <a:gd name="connsiteX1" fmla="*/ 774792 w 4150670"/>
              <a:gd name="connsiteY1" fmla="*/ 0 h 26827"/>
              <a:gd name="connsiteX2" fmla="*/ 1508077 w 4150670"/>
              <a:gd name="connsiteY2" fmla="*/ 0 h 26827"/>
              <a:gd name="connsiteX3" fmla="*/ 2241362 w 4150670"/>
              <a:gd name="connsiteY3" fmla="*/ 0 h 26827"/>
              <a:gd name="connsiteX4" fmla="*/ 2808620 w 4150670"/>
              <a:gd name="connsiteY4" fmla="*/ 0 h 26827"/>
              <a:gd name="connsiteX5" fmla="*/ 3417385 w 4150670"/>
              <a:gd name="connsiteY5" fmla="*/ 0 h 26827"/>
              <a:gd name="connsiteX6" fmla="*/ 4150670 w 4150670"/>
              <a:gd name="connsiteY6" fmla="*/ 0 h 26827"/>
              <a:gd name="connsiteX7" fmla="*/ 4150670 w 4150670"/>
              <a:gd name="connsiteY7" fmla="*/ 26827 h 26827"/>
              <a:gd name="connsiteX8" fmla="*/ 3458892 w 4150670"/>
              <a:gd name="connsiteY8" fmla="*/ 26827 h 26827"/>
              <a:gd name="connsiteX9" fmla="*/ 2891633 w 4150670"/>
              <a:gd name="connsiteY9" fmla="*/ 26827 h 26827"/>
              <a:gd name="connsiteX10" fmla="*/ 2324375 w 4150670"/>
              <a:gd name="connsiteY10" fmla="*/ 26827 h 26827"/>
              <a:gd name="connsiteX11" fmla="*/ 1591090 w 4150670"/>
              <a:gd name="connsiteY11" fmla="*/ 26827 h 26827"/>
              <a:gd name="connsiteX12" fmla="*/ 982325 w 4150670"/>
              <a:gd name="connsiteY12" fmla="*/ 26827 h 26827"/>
              <a:gd name="connsiteX13" fmla="*/ 0 w 4150670"/>
              <a:gd name="connsiteY13" fmla="*/ 26827 h 26827"/>
              <a:gd name="connsiteX14" fmla="*/ 0 w 4150670"/>
              <a:gd name="connsiteY14" fmla="*/ 0 h 26827"/>
              <a:gd name="connsiteX0" fmla="*/ 0 w 4150670"/>
              <a:gd name="connsiteY0" fmla="*/ 0 h 26827"/>
              <a:gd name="connsiteX1" fmla="*/ 650272 w 4150670"/>
              <a:gd name="connsiteY1" fmla="*/ 0 h 26827"/>
              <a:gd name="connsiteX2" fmla="*/ 1217530 w 4150670"/>
              <a:gd name="connsiteY2" fmla="*/ 0 h 26827"/>
              <a:gd name="connsiteX3" fmla="*/ 1992322 w 4150670"/>
              <a:gd name="connsiteY3" fmla="*/ 0 h 26827"/>
              <a:gd name="connsiteX4" fmla="*/ 2642593 w 4150670"/>
              <a:gd name="connsiteY4" fmla="*/ 0 h 26827"/>
              <a:gd name="connsiteX5" fmla="*/ 3292865 w 4150670"/>
              <a:gd name="connsiteY5" fmla="*/ 0 h 26827"/>
              <a:gd name="connsiteX6" fmla="*/ 3704611 w 4150670"/>
              <a:gd name="connsiteY6" fmla="*/ 0 h 26827"/>
              <a:gd name="connsiteX7" fmla="*/ 4150670 w 4150670"/>
              <a:gd name="connsiteY7" fmla="*/ 0 h 26827"/>
              <a:gd name="connsiteX8" fmla="*/ 4150670 w 4150670"/>
              <a:gd name="connsiteY8" fmla="*/ 26827 h 26827"/>
              <a:gd name="connsiteX9" fmla="*/ 3458892 w 4150670"/>
              <a:gd name="connsiteY9" fmla="*/ 26827 h 26827"/>
              <a:gd name="connsiteX10" fmla="*/ 2891633 w 4150670"/>
              <a:gd name="connsiteY10" fmla="*/ 26827 h 26827"/>
              <a:gd name="connsiteX11" fmla="*/ 2199855 w 4150670"/>
              <a:gd name="connsiteY11" fmla="*/ 26827 h 26827"/>
              <a:gd name="connsiteX12" fmla="*/ 1508077 w 4150670"/>
              <a:gd name="connsiteY12" fmla="*/ 26827 h 26827"/>
              <a:gd name="connsiteX13" fmla="*/ 857805 w 4150670"/>
              <a:gd name="connsiteY13" fmla="*/ 26827 h 26827"/>
              <a:gd name="connsiteX14" fmla="*/ 0 w 4150670"/>
              <a:gd name="connsiteY14" fmla="*/ 26827 h 26827"/>
              <a:gd name="connsiteX15" fmla="*/ 0 w 4150670"/>
              <a:gd name="connsiteY15" fmla="*/ 0 h 26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150670" h="26827" fill="none" extrusionOk="0">
                <a:moveTo>
                  <a:pt x="0" y="0"/>
                </a:moveTo>
                <a:cubicBezTo>
                  <a:pt x="159567" y="-76776"/>
                  <a:pt x="456265" y="10602"/>
                  <a:pt x="774792" y="0"/>
                </a:cubicBezTo>
                <a:cubicBezTo>
                  <a:pt x="1059543" y="34962"/>
                  <a:pt x="1341155" y="-14311"/>
                  <a:pt x="1508077" y="0"/>
                </a:cubicBezTo>
                <a:cubicBezTo>
                  <a:pt x="1682110" y="44190"/>
                  <a:pt x="2064518" y="-20771"/>
                  <a:pt x="2241362" y="0"/>
                </a:cubicBezTo>
                <a:cubicBezTo>
                  <a:pt x="2455027" y="9293"/>
                  <a:pt x="2551566" y="-19700"/>
                  <a:pt x="2808620" y="0"/>
                </a:cubicBezTo>
                <a:cubicBezTo>
                  <a:pt x="3053263" y="31642"/>
                  <a:pt x="3197054" y="44148"/>
                  <a:pt x="3417385" y="0"/>
                </a:cubicBezTo>
                <a:cubicBezTo>
                  <a:pt x="3610946" y="-45801"/>
                  <a:pt x="3839470" y="-31818"/>
                  <a:pt x="4150670" y="0"/>
                </a:cubicBezTo>
                <a:cubicBezTo>
                  <a:pt x="4152328" y="7509"/>
                  <a:pt x="4150030" y="21947"/>
                  <a:pt x="4150670" y="26827"/>
                </a:cubicBezTo>
                <a:cubicBezTo>
                  <a:pt x="3899778" y="30700"/>
                  <a:pt x="3726604" y="36076"/>
                  <a:pt x="3458892" y="26827"/>
                </a:cubicBezTo>
                <a:cubicBezTo>
                  <a:pt x="3179293" y="-4405"/>
                  <a:pt x="3053041" y="9224"/>
                  <a:pt x="2891633" y="26827"/>
                </a:cubicBezTo>
                <a:cubicBezTo>
                  <a:pt x="2759226" y="57428"/>
                  <a:pt x="2468954" y="48562"/>
                  <a:pt x="2324375" y="26827"/>
                </a:cubicBezTo>
                <a:cubicBezTo>
                  <a:pt x="2160676" y="18801"/>
                  <a:pt x="1948681" y="27016"/>
                  <a:pt x="1591090" y="26827"/>
                </a:cubicBezTo>
                <a:cubicBezTo>
                  <a:pt x="1236917" y="14623"/>
                  <a:pt x="1225424" y="46921"/>
                  <a:pt x="982325" y="26827"/>
                </a:cubicBezTo>
                <a:cubicBezTo>
                  <a:pt x="708485" y="-8554"/>
                  <a:pt x="314212" y="-38275"/>
                  <a:pt x="0" y="26827"/>
                </a:cubicBezTo>
                <a:cubicBezTo>
                  <a:pt x="-1252" y="17880"/>
                  <a:pt x="-182" y="6761"/>
                  <a:pt x="0" y="0"/>
                </a:cubicBezTo>
                <a:close/>
              </a:path>
              <a:path w="4150670" h="26827" stroke="0" extrusionOk="0">
                <a:moveTo>
                  <a:pt x="0" y="0"/>
                </a:moveTo>
                <a:cubicBezTo>
                  <a:pt x="158877" y="-17562"/>
                  <a:pt x="453262" y="39377"/>
                  <a:pt x="650272" y="0"/>
                </a:cubicBezTo>
                <a:cubicBezTo>
                  <a:pt x="842951" y="-9522"/>
                  <a:pt x="1073584" y="-53802"/>
                  <a:pt x="1217530" y="0"/>
                </a:cubicBezTo>
                <a:cubicBezTo>
                  <a:pt x="1383651" y="27024"/>
                  <a:pt x="1728259" y="32272"/>
                  <a:pt x="1992322" y="0"/>
                </a:cubicBezTo>
                <a:cubicBezTo>
                  <a:pt x="2276012" y="-12211"/>
                  <a:pt x="2396391" y="8932"/>
                  <a:pt x="2642593" y="0"/>
                </a:cubicBezTo>
                <a:cubicBezTo>
                  <a:pt x="2919902" y="31411"/>
                  <a:pt x="3060089" y="-36165"/>
                  <a:pt x="3292865" y="0"/>
                </a:cubicBezTo>
                <a:cubicBezTo>
                  <a:pt x="3490676" y="20389"/>
                  <a:pt x="3591436" y="7373"/>
                  <a:pt x="3704611" y="0"/>
                </a:cubicBezTo>
                <a:cubicBezTo>
                  <a:pt x="3817786" y="-7373"/>
                  <a:pt x="3997200" y="-5922"/>
                  <a:pt x="4150670" y="0"/>
                </a:cubicBezTo>
                <a:cubicBezTo>
                  <a:pt x="4151286" y="9503"/>
                  <a:pt x="4150992" y="18467"/>
                  <a:pt x="4150670" y="26827"/>
                </a:cubicBezTo>
                <a:cubicBezTo>
                  <a:pt x="3874894" y="-23175"/>
                  <a:pt x="3784766" y="35506"/>
                  <a:pt x="3458892" y="26827"/>
                </a:cubicBezTo>
                <a:cubicBezTo>
                  <a:pt x="3143988" y="10293"/>
                  <a:pt x="3114808" y="45852"/>
                  <a:pt x="2891633" y="26827"/>
                </a:cubicBezTo>
                <a:cubicBezTo>
                  <a:pt x="2670447" y="10893"/>
                  <a:pt x="2437554" y="-6296"/>
                  <a:pt x="2199855" y="26827"/>
                </a:cubicBezTo>
                <a:cubicBezTo>
                  <a:pt x="1963627" y="5904"/>
                  <a:pt x="1839904" y="-2312"/>
                  <a:pt x="1508077" y="26827"/>
                </a:cubicBezTo>
                <a:cubicBezTo>
                  <a:pt x="1175279" y="46076"/>
                  <a:pt x="1088331" y="-10606"/>
                  <a:pt x="857805" y="26827"/>
                </a:cubicBezTo>
                <a:cubicBezTo>
                  <a:pt x="646515" y="40879"/>
                  <a:pt x="362930" y="45102"/>
                  <a:pt x="0" y="26827"/>
                </a:cubicBezTo>
                <a:cubicBezTo>
                  <a:pt x="739" y="18301"/>
                  <a:pt x="1502" y="10451"/>
                  <a:pt x="0" y="0"/>
                </a:cubicBezTo>
                <a:close/>
              </a:path>
              <a:path w="4150670" h="26827" fill="none" stroke="0" extrusionOk="0">
                <a:moveTo>
                  <a:pt x="0" y="0"/>
                </a:moveTo>
                <a:cubicBezTo>
                  <a:pt x="97031" y="-52266"/>
                  <a:pt x="451022" y="10001"/>
                  <a:pt x="774792" y="0"/>
                </a:cubicBezTo>
                <a:cubicBezTo>
                  <a:pt x="1118317" y="4443"/>
                  <a:pt x="1298159" y="-19232"/>
                  <a:pt x="1508077" y="0"/>
                </a:cubicBezTo>
                <a:cubicBezTo>
                  <a:pt x="1644307" y="58238"/>
                  <a:pt x="2009045" y="52754"/>
                  <a:pt x="2241362" y="0"/>
                </a:cubicBezTo>
                <a:cubicBezTo>
                  <a:pt x="2458699" y="-10943"/>
                  <a:pt x="2591446" y="-10184"/>
                  <a:pt x="2808620" y="0"/>
                </a:cubicBezTo>
                <a:cubicBezTo>
                  <a:pt x="3065420" y="22758"/>
                  <a:pt x="3230134" y="21696"/>
                  <a:pt x="3417385" y="0"/>
                </a:cubicBezTo>
                <a:cubicBezTo>
                  <a:pt x="3553735" y="-36725"/>
                  <a:pt x="3853379" y="5967"/>
                  <a:pt x="4150670" y="0"/>
                </a:cubicBezTo>
                <a:cubicBezTo>
                  <a:pt x="4151234" y="5348"/>
                  <a:pt x="4150127" y="21358"/>
                  <a:pt x="4150670" y="26827"/>
                </a:cubicBezTo>
                <a:cubicBezTo>
                  <a:pt x="3938146" y="14169"/>
                  <a:pt x="3773912" y="67022"/>
                  <a:pt x="3458892" y="26827"/>
                </a:cubicBezTo>
                <a:cubicBezTo>
                  <a:pt x="3147616" y="-10457"/>
                  <a:pt x="3063589" y="23074"/>
                  <a:pt x="2891633" y="26827"/>
                </a:cubicBezTo>
                <a:cubicBezTo>
                  <a:pt x="2739088" y="52576"/>
                  <a:pt x="2485487" y="52293"/>
                  <a:pt x="2324375" y="26827"/>
                </a:cubicBezTo>
                <a:cubicBezTo>
                  <a:pt x="2171244" y="19788"/>
                  <a:pt x="1969809" y="57559"/>
                  <a:pt x="1591090" y="26827"/>
                </a:cubicBezTo>
                <a:cubicBezTo>
                  <a:pt x="1234792" y="15757"/>
                  <a:pt x="1224204" y="47756"/>
                  <a:pt x="982325" y="26827"/>
                </a:cubicBezTo>
                <a:cubicBezTo>
                  <a:pt x="670544" y="15414"/>
                  <a:pt x="245594" y="-49178"/>
                  <a:pt x="0" y="26827"/>
                </a:cubicBezTo>
                <a:cubicBezTo>
                  <a:pt x="-749" y="17391"/>
                  <a:pt x="-672" y="5719"/>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custGeom>
                    <a:avLst/>
                    <a:gdLst>
                      <a:gd name="connsiteX0" fmla="*/ 0 w 4150670"/>
                      <a:gd name="connsiteY0" fmla="*/ 0 h 26827"/>
                      <a:gd name="connsiteX1" fmla="*/ 774792 w 4150670"/>
                      <a:gd name="connsiteY1" fmla="*/ 0 h 26827"/>
                      <a:gd name="connsiteX2" fmla="*/ 1508077 w 4150670"/>
                      <a:gd name="connsiteY2" fmla="*/ 0 h 26827"/>
                      <a:gd name="connsiteX3" fmla="*/ 2241362 w 4150670"/>
                      <a:gd name="connsiteY3" fmla="*/ 0 h 26827"/>
                      <a:gd name="connsiteX4" fmla="*/ 2808620 w 4150670"/>
                      <a:gd name="connsiteY4" fmla="*/ 0 h 26827"/>
                      <a:gd name="connsiteX5" fmla="*/ 3417385 w 4150670"/>
                      <a:gd name="connsiteY5" fmla="*/ 0 h 26827"/>
                      <a:gd name="connsiteX6" fmla="*/ 4150670 w 4150670"/>
                      <a:gd name="connsiteY6" fmla="*/ 0 h 26827"/>
                      <a:gd name="connsiteX7" fmla="*/ 4150670 w 4150670"/>
                      <a:gd name="connsiteY7" fmla="*/ 26827 h 26827"/>
                      <a:gd name="connsiteX8" fmla="*/ 3458892 w 4150670"/>
                      <a:gd name="connsiteY8" fmla="*/ 26827 h 26827"/>
                      <a:gd name="connsiteX9" fmla="*/ 2891633 w 4150670"/>
                      <a:gd name="connsiteY9" fmla="*/ 26827 h 26827"/>
                      <a:gd name="connsiteX10" fmla="*/ 2324375 w 4150670"/>
                      <a:gd name="connsiteY10" fmla="*/ 26827 h 26827"/>
                      <a:gd name="connsiteX11" fmla="*/ 1591090 w 4150670"/>
                      <a:gd name="connsiteY11" fmla="*/ 26827 h 26827"/>
                      <a:gd name="connsiteX12" fmla="*/ 982325 w 4150670"/>
                      <a:gd name="connsiteY12" fmla="*/ 26827 h 26827"/>
                      <a:gd name="connsiteX13" fmla="*/ 0 w 4150670"/>
                      <a:gd name="connsiteY13" fmla="*/ 26827 h 26827"/>
                      <a:gd name="connsiteX14" fmla="*/ 0 w 4150670"/>
                      <a:gd name="connsiteY14" fmla="*/ 0 h 26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50670" h="26827" fill="none" extrusionOk="0">
                        <a:moveTo>
                          <a:pt x="0" y="0"/>
                        </a:moveTo>
                        <a:cubicBezTo>
                          <a:pt x="155107" y="-16444"/>
                          <a:pt x="468579" y="3412"/>
                          <a:pt x="774792" y="0"/>
                        </a:cubicBezTo>
                        <a:cubicBezTo>
                          <a:pt x="1081005" y="-3412"/>
                          <a:pt x="1333041" y="-20341"/>
                          <a:pt x="1508077" y="0"/>
                        </a:cubicBezTo>
                        <a:cubicBezTo>
                          <a:pt x="1683113" y="20341"/>
                          <a:pt x="2017277" y="7251"/>
                          <a:pt x="2241362" y="0"/>
                        </a:cubicBezTo>
                        <a:cubicBezTo>
                          <a:pt x="2465448" y="-7251"/>
                          <a:pt x="2569524" y="-20658"/>
                          <a:pt x="2808620" y="0"/>
                        </a:cubicBezTo>
                        <a:cubicBezTo>
                          <a:pt x="3047716" y="20658"/>
                          <a:pt x="3226862" y="28429"/>
                          <a:pt x="3417385" y="0"/>
                        </a:cubicBezTo>
                        <a:cubicBezTo>
                          <a:pt x="3607908" y="-28429"/>
                          <a:pt x="3890448" y="-28933"/>
                          <a:pt x="4150670" y="0"/>
                        </a:cubicBezTo>
                        <a:cubicBezTo>
                          <a:pt x="4151375" y="6688"/>
                          <a:pt x="4150308" y="21107"/>
                          <a:pt x="4150670" y="26827"/>
                        </a:cubicBezTo>
                        <a:cubicBezTo>
                          <a:pt x="3914584" y="978"/>
                          <a:pt x="3744619" y="59979"/>
                          <a:pt x="3458892" y="26827"/>
                        </a:cubicBezTo>
                        <a:cubicBezTo>
                          <a:pt x="3173165" y="-6325"/>
                          <a:pt x="3053303" y="14662"/>
                          <a:pt x="2891633" y="26827"/>
                        </a:cubicBezTo>
                        <a:cubicBezTo>
                          <a:pt x="2729963" y="38992"/>
                          <a:pt x="2484791" y="45087"/>
                          <a:pt x="2324375" y="26827"/>
                        </a:cubicBezTo>
                        <a:cubicBezTo>
                          <a:pt x="2163959" y="8567"/>
                          <a:pt x="1951103" y="34645"/>
                          <a:pt x="1591090" y="26827"/>
                        </a:cubicBezTo>
                        <a:cubicBezTo>
                          <a:pt x="1231078" y="19009"/>
                          <a:pt x="1223772" y="49790"/>
                          <a:pt x="982325" y="26827"/>
                        </a:cubicBezTo>
                        <a:cubicBezTo>
                          <a:pt x="740878" y="3864"/>
                          <a:pt x="292434" y="-16860"/>
                          <a:pt x="0" y="26827"/>
                        </a:cubicBezTo>
                        <a:cubicBezTo>
                          <a:pt x="-421" y="17414"/>
                          <a:pt x="-247" y="6585"/>
                          <a:pt x="0" y="0"/>
                        </a:cubicBezTo>
                        <a:close/>
                      </a:path>
                      <a:path w="4150670" h="26827" stroke="0" extrusionOk="0">
                        <a:moveTo>
                          <a:pt x="0" y="0"/>
                        </a:moveTo>
                        <a:cubicBezTo>
                          <a:pt x="130390" y="-11909"/>
                          <a:pt x="460981" y="10494"/>
                          <a:pt x="650272" y="0"/>
                        </a:cubicBezTo>
                        <a:cubicBezTo>
                          <a:pt x="839563" y="-10494"/>
                          <a:pt x="1082097" y="-26048"/>
                          <a:pt x="1217530" y="0"/>
                        </a:cubicBezTo>
                        <a:cubicBezTo>
                          <a:pt x="1352963" y="26048"/>
                          <a:pt x="1712145" y="15575"/>
                          <a:pt x="1992322" y="0"/>
                        </a:cubicBezTo>
                        <a:cubicBezTo>
                          <a:pt x="2272499" y="-15575"/>
                          <a:pt x="2389813" y="-7145"/>
                          <a:pt x="2642593" y="0"/>
                        </a:cubicBezTo>
                        <a:cubicBezTo>
                          <a:pt x="2895373" y="7145"/>
                          <a:pt x="3087838" y="943"/>
                          <a:pt x="3292865" y="0"/>
                        </a:cubicBezTo>
                        <a:cubicBezTo>
                          <a:pt x="3497892" y="-943"/>
                          <a:pt x="3850593" y="-4603"/>
                          <a:pt x="4150670" y="0"/>
                        </a:cubicBezTo>
                        <a:cubicBezTo>
                          <a:pt x="4151778" y="9275"/>
                          <a:pt x="4150935" y="17620"/>
                          <a:pt x="4150670" y="26827"/>
                        </a:cubicBezTo>
                        <a:cubicBezTo>
                          <a:pt x="3895951" y="916"/>
                          <a:pt x="3775533" y="45496"/>
                          <a:pt x="3458892" y="26827"/>
                        </a:cubicBezTo>
                        <a:cubicBezTo>
                          <a:pt x="3142251" y="8158"/>
                          <a:pt x="3107701" y="44634"/>
                          <a:pt x="2891633" y="26827"/>
                        </a:cubicBezTo>
                        <a:cubicBezTo>
                          <a:pt x="2675565" y="9020"/>
                          <a:pt x="2438435" y="23973"/>
                          <a:pt x="2199855" y="26827"/>
                        </a:cubicBezTo>
                        <a:cubicBezTo>
                          <a:pt x="1961275" y="29681"/>
                          <a:pt x="1836442" y="7924"/>
                          <a:pt x="1508077" y="26827"/>
                        </a:cubicBezTo>
                        <a:cubicBezTo>
                          <a:pt x="1179712" y="45730"/>
                          <a:pt x="1077624" y="6063"/>
                          <a:pt x="857805" y="26827"/>
                        </a:cubicBezTo>
                        <a:cubicBezTo>
                          <a:pt x="637986" y="47591"/>
                          <a:pt x="323340" y="48175"/>
                          <a:pt x="0" y="26827"/>
                        </a:cubicBezTo>
                        <a:cubicBezTo>
                          <a:pt x="338" y="19854"/>
                          <a:pt x="1223" y="11500"/>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uadroTexto 1"/>
          <p:cNvSpPr txBox="1"/>
          <p:nvPr/>
        </p:nvSpPr>
        <p:spPr>
          <a:xfrm>
            <a:off x="5493792" y="1120414"/>
            <a:ext cx="9763131" cy="641254"/>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r>
              <a:rPr lang="en-US" sz="3000" b="1" dirty="0">
                <a:latin typeface="Arial Narrow" panose="020B0606020202030204" pitchFamily="34" charset="0"/>
              </a:rPr>
              <a:t> Total de </a:t>
            </a:r>
            <a:r>
              <a:rPr lang="es-CO" sz="3000" b="1" dirty="0">
                <a:latin typeface="Arial Narrow" panose="020B0606020202030204" pitchFamily="34" charset="0"/>
              </a:rPr>
              <a:t>recursos</a:t>
            </a:r>
            <a:r>
              <a:rPr lang="en-US" sz="3000" b="1" dirty="0">
                <a:latin typeface="Arial Narrow" panose="020B0606020202030204" pitchFamily="34" charset="0"/>
              </a:rPr>
              <a:t> no </a:t>
            </a:r>
            <a:r>
              <a:rPr lang="es-CO" sz="3000" b="1" dirty="0">
                <a:latin typeface="Arial Narrow" panose="020B0606020202030204" pitchFamily="34" charset="0"/>
              </a:rPr>
              <a:t>ejecutados</a:t>
            </a:r>
            <a:r>
              <a:rPr lang="en-US" sz="3000" b="1" dirty="0">
                <a:latin typeface="Arial Narrow" panose="020B0606020202030204" pitchFamily="34" charset="0"/>
              </a:rPr>
              <a:t> $488.171.870,92 (0,87%)  </a:t>
            </a:r>
          </a:p>
        </p:txBody>
      </p:sp>
      <p:pic>
        <p:nvPicPr>
          <p:cNvPr id="3" name="Imagen 2" descr="tabla de recursos no ejecutados " title="tabla de recursos no ejecutados ">
            <a:extLst>
              <a:ext uri="{FF2B5EF4-FFF2-40B4-BE49-F238E27FC236}">
                <a16:creationId xmlns:a16="http://schemas.microsoft.com/office/drawing/2014/main" id="{94EA6B4C-1B25-5C95-FBB3-259F041ECC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5691331" y="1766995"/>
            <a:ext cx="9231786" cy="4016883"/>
          </a:xfrm>
          <a:prstGeom prst="rect">
            <a:avLst/>
          </a:prstGeom>
          <a:noFill/>
        </p:spPr>
      </p:pic>
      <p:grpSp>
        <p:nvGrpSpPr>
          <p:cNvPr id="7" name="Grupo 6">
            <a:extLst>
              <a:ext uri="{FF2B5EF4-FFF2-40B4-BE49-F238E27FC236}">
                <a16:creationId xmlns:a16="http://schemas.microsoft.com/office/drawing/2014/main" id="{476211ED-EAD1-1AAF-DDB9-37C708B83CD4}"/>
              </a:ext>
              <a:ext uri="{C183D7F6-B498-43B3-948B-1728B52AA6E4}">
                <adec:decorative xmlns:adec="http://schemas.microsoft.com/office/drawing/2017/decorative" val="1"/>
              </a:ext>
            </a:extLst>
          </p:cNvPr>
          <p:cNvGrpSpPr/>
          <p:nvPr/>
        </p:nvGrpSpPr>
        <p:grpSpPr>
          <a:xfrm>
            <a:off x="-12139" y="5326"/>
            <a:ext cx="6249519" cy="10059988"/>
            <a:chOff x="-12139" y="5326"/>
            <a:chExt cx="6249519" cy="10059988"/>
          </a:xfrm>
        </p:grpSpPr>
        <p:pic>
          <p:nvPicPr>
            <p:cNvPr id="4" name="Imagen 3" descr="Logo bomberos &#10;&#10;Logo bomberos &#10;&#10;Logo bomberos">
              <a:extLst>
                <a:ext uri="{FF2B5EF4-FFF2-40B4-BE49-F238E27FC236}">
                  <a16:creationId xmlns:a16="http://schemas.microsoft.com/office/drawing/2014/main" id="{F985968B-09CC-9926-9AD3-C5189E6F7D14}"/>
                </a:ext>
                <a:ext uri="{C183D7F6-B498-43B3-948B-1728B52AA6E4}">
                  <adec:decorative xmlns:adec="http://schemas.microsoft.com/office/drawing/2017/decorative" val="0"/>
                </a:ext>
              </a:extLst>
            </p:cNvPr>
            <p:cNvPicPr>
              <a:picLocks noChangeAspect="1"/>
            </p:cNvPicPr>
            <p:nvPr/>
          </p:nvPicPr>
          <p:blipFill rotWithShape="1">
            <a:blip r:embed="rId3"/>
            <a:srcRect r="91881"/>
            <a:stretch/>
          </p:blipFill>
          <p:spPr>
            <a:xfrm>
              <a:off x="-12139" y="5326"/>
              <a:ext cx="499819" cy="10059988"/>
            </a:xfrm>
            <a:prstGeom prst="rect">
              <a:avLst/>
            </a:prstGeom>
          </p:spPr>
        </p:pic>
        <p:pic>
          <p:nvPicPr>
            <p:cNvPr id="5" name="Imagen 4" descr="Logo bomberos &#10;&#10;Logo bomberos &#10;&#10;Logo bomberos">
              <a:extLst>
                <a:ext uri="{FF2B5EF4-FFF2-40B4-BE49-F238E27FC236}">
                  <a16:creationId xmlns:a16="http://schemas.microsoft.com/office/drawing/2014/main" id="{33274754-0E23-2911-C17F-925F7D56E571}"/>
                </a:ext>
                <a:ext uri="{C183D7F6-B498-43B3-948B-1728B52AA6E4}">
                  <adec:decorative xmlns:adec="http://schemas.microsoft.com/office/drawing/2017/decorative" val="0"/>
                </a:ext>
              </a:extLst>
            </p:cNvPr>
            <p:cNvPicPr>
              <a:picLocks noChangeAspect="1"/>
            </p:cNvPicPr>
            <p:nvPr/>
          </p:nvPicPr>
          <p:blipFill rotWithShape="1">
            <a:blip r:embed="rId3"/>
            <a:srcRect l="7922" t="90287" b="1520"/>
            <a:stretch/>
          </p:blipFill>
          <p:spPr>
            <a:xfrm>
              <a:off x="568960" y="9103723"/>
              <a:ext cx="5668420" cy="824184"/>
            </a:xfrm>
            <a:prstGeom prst="rect">
              <a:avLst/>
            </a:prstGeom>
          </p:spPr>
        </p:pic>
      </p:grpSp>
      <p:sp>
        <p:nvSpPr>
          <p:cNvPr id="6" name="CuadroTexto 5">
            <a:extLst>
              <a:ext uri="{FF2B5EF4-FFF2-40B4-BE49-F238E27FC236}">
                <a16:creationId xmlns:a16="http://schemas.microsoft.com/office/drawing/2014/main" id="{2284A3BE-9F9B-35B7-548F-000B669F1C59}"/>
              </a:ext>
            </a:extLst>
          </p:cNvPr>
          <p:cNvSpPr txBox="1"/>
          <p:nvPr/>
        </p:nvSpPr>
        <p:spPr>
          <a:xfrm>
            <a:off x="2038350" y="6248400"/>
            <a:ext cx="12553950" cy="1938992"/>
          </a:xfrm>
          <a:prstGeom prst="rect">
            <a:avLst/>
          </a:prstGeom>
          <a:noFill/>
        </p:spPr>
        <p:txBody>
          <a:bodyPr wrap="square" rtlCol="0">
            <a:spAutoFit/>
          </a:bodyPr>
          <a:lstStyle/>
          <a:p>
            <a:pPr marL="285750" indent="-285750">
              <a:buFont typeface="Wingdings" panose="05000000000000000000" pitchFamily="2" charset="2"/>
              <a:buChar char="Ø"/>
            </a:pPr>
            <a:r>
              <a:rPr lang="es-MX" sz="2000" dirty="0">
                <a:latin typeface="Arial Narrow" panose="020B0606020202030204" pitchFamily="34" charset="0"/>
              </a:rPr>
              <a:t>Es fundamental que se prioricen actividades de gestión que den cumplimiento a la metas de renovación de vehículos, así como a la renovación de HEA’S Y EPP</a:t>
            </a:r>
          </a:p>
          <a:p>
            <a:pPr marL="285750" indent="-285750">
              <a:buFont typeface="Wingdings" panose="05000000000000000000" pitchFamily="2" charset="2"/>
              <a:buChar char="Ø"/>
            </a:pPr>
            <a:r>
              <a:rPr lang="es-MX" sz="2000" dirty="0">
                <a:latin typeface="Arial Narrow" panose="020B0606020202030204" pitchFamily="34" charset="0"/>
              </a:rPr>
              <a:t>Debe definirse estrategias concretas que permitan un avance significativo para dar cumplimiento a </a:t>
            </a:r>
            <a:r>
              <a:rPr lang="es-MX" sz="2000" dirty="0" err="1">
                <a:latin typeface="Arial Narrow" panose="020B0606020202030204" pitchFamily="34" charset="0"/>
              </a:rPr>
              <a:t>a</a:t>
            </a:r>
            <a:r>
              <a:rPr lang="es-MX" sz="2000" dirty="0">
                <a:latin typeface="Arial Narrow" panose="020B0606020202030204" pitchFamily="34" charset="0"/>
              </a:rPr>
              <a:t> la meta proyecto de inversión </a:t>
            </a:r>
            <a:r>
              <a:rPr lang="es-CO" sz="2000" dirty="0">
                <a:solidFill>
                  <a:srgbClr val="000000"/>
                </a:solidFill>
                <a:effectLst/>
                <a:latin typeface="Arial Narrow" panose="020B0606020202030204" pitchFamily="34" charset="0"/>
                <a:ea typeface="Times New Roman" panose="02020603050405020304" pitchFamily="18" charset="0"/>
              </a:rPr>
              <a:t>Elaborar 1 plan de preparativos y continuidad del servicio para la UAECOB ante la eventual ocurrencia de un desastre en el Distrito Capital, toda vez que este esta afectando la meta plan de desarrollo distrital “Gestionar el 100% de un (1) plan de adecuación y sostenibilidad de los sistemas de gestión de la Unidad Administrativa Especial Cuerpo Oficial de Bomberos”</a:t>
            </a:r>
            <a:endParaRPr lang="es-CO" sz="2000" dirty="0">
              <a:latin typeface="Arial Narrow" panose="020B0606020202030204" pitchFamily="34" charset="0"/>
            </a:endParaRPr>
          </a:p>
        </p:txBody>
      </p:sp>
    </p:spTree>
    <p:extLst>
      <p:ext uri="{BB962C8B-B14F-4D97-AF65-F5344CB8AC3E}">
        <p14:creationId xmlns:p14="http://schemas.microsoft.com/office/powerpoint/2010/main" val="20930690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ítulo 23">
            <a:extLst>
              <a:ext uri="{FF2B5EF4-FFF2-40B4-BE49-F238E27FC236}">
                <a16:creationId xmlns:a16="http://schemas.microsoft.com/office/drawing/2014/main" id="{42014AC3-8805-9E09-1AFC-2CAAC2DF3399}"/>
              </a:ext>
            </a:extLst>
          </p:cNvPr>
          <p:cNvSpPr>
            <a:spLocks noGrp="1"/>
          </p:cNvSpPr>
          <p:nvPr>
            <p:ph type="title" idx="4294967295"/>
          </p:nvPr>
        </p:nvSpPr>
        <p:spPr>
          <a:xfrm>
            <a:off x="10458447" y="0"/>
            <a:ext cx="4083747" cy="830997"/>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1462704" rtl="0" eaLnBrk="1" fontAlgn="auto" latinLnBrk="0" hangingPunct="1">
              <a:lnSpc>
                <a:spcPct val="100000"/>
              </a:lnSpc>
              <a:spcBef>
                <a:spcPts val="0"/>
              </a:spcBef>
              <a:spcAft>
                <a:spcPts val="0"/>
              </a:spcAft>
              <a:buClrTx/>
              <a:buSzTx/>
              <a:buFontTx/>
              <a:buNone/>
              <a:tabLst/>
              <a:defRPr/>
            </a:pPr>
            <a:r>
              <a:rPr kumimoji="0" lang="es-MX" sz="4800" b="0" i="0" u="none" strike="noStrike" kern="1200" cap="none" spc="0" normalizeH="0" baseline="0" noProof="0" dirty="0">
                <a:ln>
                  <a:noFill/>
                </a:ln>
                <a:solidFill>
                  <a:prstClr val="white">
                    <a:lumMod val="50000"/>
                  </a:prstClr>
                </a:solidFill>
                <a:effectLst/>
                <a:uLnTx/>
                <a:uFillTx/>
                <a:latin typeface="Calibri"/>
                <a:ea typeface="+mn-ea"/>
                <a:cs typeface="+mn-cs"/>
              </a:rPr>
              <a:t>Instrumentos    </a:t>
            </a:r>
            <a:endParaRPr kumimoji="0" lang="es-MX" sz="4500" b="0" i="0" u="none" strike="noStrike" kern="1200" cap="none" spc="0" normalizeH="0" baseline="0" noProof="0" dirty="0">
              <a:ln>
                <a:noFill/>
              </a:ln>
              <a:solidFill>
                <a:prstClr val="white">
                  <a:lumMod val="50000"/>
                </a:prstClr>
              </a:solidFill>
              <a:effectLst/>
              <a:uLnTx/>
              <a:uFillTx/>
              <a:latin typeface="Calibri"/>
              <a:ea typeface="+mn-ea"/>
              <a:cs typeface="+mn-cs"/>
            </a:endParaRPr>
          </a:p>
        </p:txBody>
      </p:sp>
      <p:pic>
        <p:nvPicPr>
          <p:cNvPr id="2" name="Imagen 1" descr="Logo bomberos &#10;&#10;Logo bomberos &#10;&#10;Logo bomberos">
            <a:extLst>
              <a:ext uri="{FF2B5EF4-FFF2-40B4-BE49-F238E27FC236}">
                <a16:creationId xmlns:a16="http://schemas.microsoft.com/office/drawing/2014/main" id="{9DB34567-8D92-EC62-E4A5-D05E1732DBA7}"/>
              </a:ext>
              <a:ext uri="{C183D7F6-B498-43B3-948B-1728B52AA6E4}">
                <adec:decorative xmlns:adec="http://schemas.microsoft.com/office/drawing/2017/decorative" val="0"/>
              </a:ext>
            </a:extLst>
          </p:cNvPr>
          <p:cNvPicPr>
            <a:picLocks noChangeAspect="1"/>
          </p:cNvPicPr>
          <p:nvPr/>
        </p:nvPicPr>
        <p:blipFill rotWithShape="1">
          <a:blip r:embed="rId2"/>
          <a:srcRect r="91881"/>
          <a:stretch/>
        </p:blipFill>
        <p:spPr>
          <a:xfrm>
            <a:off x="-12139" y="5326"/>
            <a:ext cx="499819" cy="10059988"/>
          </a:xfrm>
          <a:prstGeom prst="rect">
            <a:avLst/>
          </a:prstGeom>
        </p:spPr>
      </p:pic>
      <p:pic>
        <p:nvPicPr>
          <p:cNvPr id="3" name="Imagen 2" descr="Logo bomberos &#10;&#10;Logo bomberos &#10;&#10;Logo bomberos">
            <a:extLst>
              <a:ext uri="{FF2B5EF4-FFF2-40B4-BE49-F238E27FC236}">
                <a16:creationId xmlns:a16="http://schemas.microsoft.com/office/drawing/2014/main" id="{1E818E62-C268-DC74-4C6C-C9A4F518FD0C}"/>
              </a:ext>
              <a:ext uri="{C183D7F6-B498-43B3-948B-1728B52AA6E4}">
                <adec:decorative xmlns:adec="http://schemas.microsoft.com/office/drawing/2017/decorative" val="0"/>
              </a:ext>
            </a:extLst>
          </p:cNvPr>
          <p:cNvPicPr>
            <a:picLocks noChangeAspect="1"/>
          </p:cNvPicPr>
          <p:nvPr/>
        </p:nvPicPr>
        <p:blipFill rotWithShape="1">
          <a:blip r:embed="rId2"/>
          <a:srcRect l="7922" t="90287" b="1520"/>
          <a:stretch/>
        </p:blipFill>
        <p:spPr>
          <a:xfrm>
            <a:off x="568960" y="9103723"/>
            <a:ext cx="5668420" cy="824184"/>
          </a:xfrm>
          <a:prstGeom prst="rect">
            <a:avLst/>
          </a:prstGeom>
        </p:spPr>
      </p:pic>
      <p:sp>
        <p:nvSpPr>
          <p:cNvPr id="9" name="Título 3">
            <a:extLst>
              <a:ext uri="{FF2B5EF4-FFF2-40B4-BE49-F238E27FC236}">
                <a16:creationId xmlns:a16="http://schemas.microsoft.com/office/drawing/2014/main" id="{5CF4C3DA-0CAC-DCE1-184D-2661D3335818}"/>
              </a:ext>
              <a:ext uri="{C183D7F6-B498-43B3-948B-1728B52AA6E4}">
                <adec:decorative xmlns:adec="http://schemas.microsoft.com/office/drawing/2017/decorative" val="0"/>
              </a:ext>
            </a:extLst>
          </p:cNvPr>
          <p:cNvSpPr txBox="1">
            <a:spLocks/>
          </p:cNvSpPr>
          <p:nvPr/>
        </p:nvSpPr>
        <p:spPr>
          <a:xfrm>
            <a:off x="5969285" y="618858"/>
            <a:ext cx="12631049" cy="785310"/>
          </a:xfrm>
          <a:prstGeom prst="rect">
            <a:avLst/>
          </a:prstGeom>
          <a:noFill/>
          <a:ln>
            <a:noFill/>
            <a:prstDash/>
          </a:ln>
          <a:effectLst/>
        </p:spPr>
        <p:txBody>
          <a:bodyPr rot="0" spcFirstLastPara="0" vertOverflow="overflow" horzOverflow="overflow" vert="horz" wrap="square" lIns="111092" tIns="55546" rIns="111092" bIns="55546" numCol="1" spcCol="0" rtlCol="0" fromWordArt="0" anchor="t" anchorCtr="0" forceAA="0" compatLnSpc="1">
            <a:prstTxWarp prst="textNoShape">
              <a:avLst/>
            </a:prstTxWarp>
            <a:spAutoFit/>
          </a:bodyPr>
          <a:lstStyle>
            <a:lvl1pPr marL="0" marR="0" lvl="0" indent="0" algn="ctr" defTabSz="1462701" rtl="0" fontAlgn="auto" hangingPunct="1">
              <a:lnSpc>
                <a:spcPct val="100000"/>
              </a:lnSpc>
              <a:spcBef>
                <a:spcPts val="0"/>
              </a:spcBef>
              <a:spcAft>
                <a:spcPts val="0"/>
              </a:spcAft>
              <a:buNone/>
              <a:tabLst/>
              <a:defRPr lang="es-ES" sz="7000" b="0" i="0" u="none" strike="noStrike" kern="1200" cap="none" spc="0" baseline="0">
                <a:solidFill>
                  <a:srgbClr val="000000"/>
                </a:solidFill>
                <a:uFillTx/>
                <a:latin typeface="Calibri"/>
              </a:defRPr>
            </a:lvl1pPr>
          </a:lstStyle>
          <a:p>
            <a:pPr defTabSz="555452">
              <a:defRPr/>
            </a:pPr>
            <a:r>
              <a:rPr lang="es-CO" sz="4374" b="1" dirty="0">
                <a:solidFill>
                  <a:srgbClr val="C00000"/>
                </a:solidFill>
                <a:effectLst>
                  <a:outerShdw blurRad="38100" dist="38100" dir="2700000" algn="tl">
                    <a:srgbClr val="000000">
                      <a:alpha val="43137"/>
                    </a:srgbClr>
                  </a:outerShdw>
                </a:effectLst>
                <a:latin typeface="Impact" panose="020B0806030902050204" pitchFamily="34" charset="0"/>
              </a:rPr>
              <a:t>Metodológicos</a:t>
            </a:r>
            <a:r>
              <a:rPr lang="es-CO" sz="4374" dirty="0">
                <a:solidFill>
                  <a:srgbClr val="C00000"/>
                </a:solidFill>
                <a:effectLst>
                  <a:outerShdw blurRad="38100" dist="38100" dir="2700000" algn="tl">
                    <a:srgbClr val="000000">
                      <a:alpha val="43137"/>
                    </a:srgbClr>
                  </a:outerShdw>
                </a:effectLst>
                <a:latin typeface="Impact" panose="020B0806030902050204" pitchFamily="34" charset="0"/>
                <a:ea typeface="+mn-ea"/>
                <a:cs typeface="+mn-cs"/>
              </a:rPr>
              <a:t> </a:t>
            </a:r>
          </a:p>
        </p:txBody>
      </p:sp>
      <p:sp>
        <p:nvSpPr>
          <p:cNvPr id="40" name="CuadroTexto 39">
            <a:extLst>
              <a:ext uri="{FF2B5EF4-FFF2-40B4-BE49-F238E27FC236}">
                <a16:creationId xmlns:a16="http://schemas.microsoft.com/office/drawing/2014/main" id="{25ACD1DD-0189-2B64-04F3-E297D8AD9DE6}"/>
              </a:ext>
            </a:extLst>
          </p:cNvPr>
          <p:cNvSpPr txBox="1"/>
          <p:nvPr/>
        </p:nvSpPr>
        <p:spPr>
          <a:xfrm>
            <a:off x="1314450" y="1449855"/>
            <a:ext cx="13507244" cy="7540526"/>
          </a:xfrm>
          <a:prstGeom prst="rect">
            <a:avLst/>
          </a:prstGeom>
          <a:noFill/>
        </p:spPr>
        <p:txBody>
          <a:bodyPr wrap="square" rtlCol="0">
            <a:spAutoFit/>
          </a:bodyPr>
          <a:lstStyle/>
          <a:p>
            <a:pPr defTabSz="555452"/>
            <a:r>
              <a:rPr lang="es-ES" sz="2200" dirty="0">
                <a:solidFill>
                  <a:prstClr val="black"/>
                </a:solidFill>
                <a:latin typeface="Arial Narrow" panose="020B0606020202030204" pitchFamily="34" charset="0"/>
              </a:rPr>
              <a:t>La Oficina Asesora de Planeación ha diseñado una serie de herramientas que permitan generar insumos para el seguimiento, monitoreo y la evaluación de la gestión institucional, a continuación, se presenta las herramientas que aportan la información del presente informe:</a:t>
            </a:r>
          </a:p>
          <a:p>
            <a:pPr defTabSz="555452"/>
            <a:endParaRPr lang="es-ES" sz="2200" b="1" dirty="0">
              <a:solidFill>
                <a:prstClr val="black"/>
              </a:solidFill>
              <a:latin typeface="Arial Narrow" panose="020B0606020202030204" pitchFamily="34" charset="0"/>
            </a:endParaRPr>
          </a:p>
          <a:p>
            <a:pPr marL="347158" indent="-347158" defTabSz="555452">
              <a:buClr>
                <a:srgbClr val="FF0000"/>
              </a:buClr>
              <a:buFont typeface="Wingdings" panose="05000000000000000000" pitchFamily="2" charset="2"/>
              <a:buChar char="q"/>
            </a:pPr>
            <a:r>
              <a:rPr lang="es-ES" sz="2200" b="1" dirty="0">
                <a:solidFill>
                  <a:prstClr val="black"/>
                </a:solidFill>
                <a:latin typeface="Arial Narrow" panose="020B0606020202030204" pitchFamily="34" charset="0"/>
              </a:rPr>
              <a:t>FORTALECIMIENTO DE LA GESTIÓN Y DESEMPEÑO INSTITUCIONAL  “FOGEDI”.</a:t>
            </a:r>
          </a:p>
          <a:p>
            <a:pPr defTabSz="555452"/>
            <a:r>
              <a:rPr lang="es-ES" sz="2200" dirty="0">
                <a:solidFill>
                  <a:prstClr val="black"/>
                </a:solidFill>
                <a:latin typeface="Arial Narrow" panose="020B0606020202030204" pitchFamily="34" charset="0"/>
              </a:rPr>
              <a:t>Matriz interna de trabajo, que permite alinear las acciones de gestión, con los objetivos institucionales formulados en el Plan Estratégico Institucional- (PEI) , las acciones del Plan de Acción, los Planes institucionales, y las Políticas de Gestión pertenecientes al Modelo Integrado de Planeación y Gestión- MIPG *. </a:t>
            </a:r>
          </a:p>
          <a:p>
            <a:pPr marL="347158" indent="-347158" defTabSz="555452">
              <a:buFont typeface="Wingdings" panose="05000000000000000000" pitchFamily="2" charset="2"/>
              <a:buChar char="q"/>
            </a:pPr>
            <a:endParaRPr lang="es-ES" sz="2200" dirty="0">
              <a:solidFill>
                <a:prstClr val="black"/>
              </a:solidFill>
              <a:latin typeface="Arial Narrow" panose="020B0606020202030204" pitchFamily="34" charset="0"/>
            </a:endParaRPr>
          </a:p>
          <a:p>
            <a:pPr marL="347158" indent="-347158" defTabSz="555452">
              <a:buClr>
                <a:srgbClr val="FF0000"/>
              </a:buClr>
              <a:buFont typeface="Wingdings" panose="05000000000000000000" pitchFamily="2" charset="2"/>
              <a:buChar char="q"/>
            </a:pPr>
            <a:r>
              <a:rPr lang="es-ES" sz="2200" b="1" dirty="0">
                <a:solidFill>
                  <a:prstClr val="black"/>
                </a:solidFill>
                <a:latin typeface="Arial Narrow" panose="020B0606020202030204" pitchFamily="34" charset="0"/>
              </a:rPr>
              <a:t>INDICADORES.</a:t>
            </a:r>
          </a:p>
          <a:p>
            <a:pPr defTabSz="555452"/>
            <a:r>
              <a:rPr lang="es-ES" sz="2200" dirty="0">
                <a:solidFill>
                  <a:prstClr val="black"/>
                </a:solidFill>
                <a:latin typeface="Arial Narrow" panose="020B0606020202030204" pitchFamily="34" charset="0"/>
              </a:rPr>
              <a:t>La construcción de fichas de indicadores o metadatos se ha enfocado en; primer,  la definición de indicadores de impacto asociados a los proyectos estratégicos que se desprenden de cada uno de los objetivos institucionales, segundo, la definición de indicadores de gestión asociados al cumplimiento de las acciones del Plan de Acción.</a:t>
            </a:r>
          </a:p>
          <a:p>
            <a:pPr marL="347158" indent="-347158" defTabSz="555452">
              <a:buFont typeface="Wingdings" panose="05000000000000000000" pitchFamily="2" charset="2"/>
              <a:buChar char="q"/>
            </a:pPr>
            <a:endParaRPr lang="es-ES" sz="2200" dirty="0">
              <a:solidFill>
                <a:prstClr val="black"/>
              </a:solidFill>
              <a:latin typeface="Arial Narrow" panose="020B0606020202030204" pitchFamily="34" charset="0"/>
            </a:endParaRPr>
          </a:p>
          <a:p>
            <a:pPr marL="347158" indent="-347158" defTabSz="555452">
              <a:buClr>
                <a:srgbClr val="E21A00"/>
              </a:buClr>
              <a:buFont typeface="Wingdings" panose="05000000000000000000" pitchFamily="2" charset="2"/>
              <a:buChar char="q"/>
            </a:pPr>
            <a:r>
              <a:rPr lang="es-ES" sz="2200" b="1" dirty="0">
                <a:solidFill>
                  <a:prstClr val="black"/>
                </a:solidFill>
                <a:latin typeface="Arial Narrow" panose="020B0606020202030204" pitchFamily="34" charset="0"/>
              </a:rPr>
              <a:t>BSC- TABLERO DE CONTROL.</a:t>
            </a:r>
          </a:p>
          <a:p>
            <a:pPr defTabSz="555452"/>
            <a:r>
              <a:rPr lang="es-ES" sz="2200" dirty="0">
                <a:solidFill>
                  <a:prstClr val="black"/>
                </a:solidFill>
                <a:latin typeface="Arial Narrow" panose="020B0606020202030204" pitchFamily="34" charset="0"/>
              </a:rPr>
              <a:t>La Oficina Asesora de Planeación ha utilizado el aplicativo POWER BI para consolidar un tablero de visualización, análisis y agrupación de datos, que permitan evidenciar visualmente los avances en la gestión institucional </a:t>
            </a:r>
            <a:br>
              <a:rPr lang="es-ES" sz="2200" dirty="0">
                <a:solidFill>
                  <a:prstClr val="black"/>
                </a:solidFill>
                <a:latin typeface="Arial Narrow" panose="020B0606020202030204" pitchFamily="34" charset="0"/>
              </a:rPr>
            </a:br>
            <a:endParaRPr lang="es-ES" sz="2200" dirty="0">
              <a:solidFill>
                <a:prstClr val="black"/>
              </a:solidFill>
              <a:latin typeface="Arial Narrow" panose="020B0606020202030204" pitchFamily="34" charset="0"/>
            </a:endParaRPr>
          </a:p>
          <a:p>
            <a:pPr marL="347158" indent="-347158" defTabSz="555452">
              <a:buFont typeface="Wingdings" panose="05000000000000000000" pitchFamily="2" charset="2"/>
              <a:buChar char="q"/>
            </a:pPr>
            <a:r>
              <a:rPr lang="es-ES" sz="2200" b="1" dirty="0">
                <a:solidFill>
                  <a:prstClr val="black"/>
                </a:solidFill>
                <a:latin typeface="Arial Narrow" panose="020B0606020202030204" pitchFamily="34" charset="0"/>
              </a:rPr>
              <a:t>EJECUCIÓN PRESUPUESTAL </a:t>
            </a:r>
            <a:endParaRPr lang="es-CO" sz="2200" b="1" dirty="0">
              <a:solidFill>
                <a:prstClr val="black"/>
              </a:solidFill>
              <a:latin typeface="Arial Narrow" panose="020B0606020202030204" pitchFamily="34" charset="0"/>
            </a:endParaRPr>
          </a:p>
          <a:p>
            <a:pPr defTabSz="555452"/>
            <a:r>
              <a:rPr lang="es-CO" sz="2200" dirty="0">
                <a:solidFill>
                  <a:prstClr val="black"/>
                </a:solidFill>
                <a:latin typeface="Arial Narrow" panose="020B0606020202030204" pitchFamily="34" charset="0"/>
              </a:rPr>
              <a:t>La Información reportada en los avances en la ejecución presupuestal, es la presentada en los reportes del </a:t>
            </a:r>
            <a:r>
              <a:rPr lang="es-MX" sz="2200" dirty="0">
                <a:solidFill>
                  <a:prstClr val="black"/>
                </a:solidFill>
                <a:latin typeface="Arial Narrow" panose="020B0606020202030204" pitchFamily="34" charset="0"/>
              </a:rPr>
              <a:t>Sistema de seguimiento a los programas proyectos y metas al Plan de Desarrollo de Bogotá D.C.- </a:t>
            </a:r>
            <a:r>
              <a:rPr lang="es-CO" sz="2200" dirty="0">
                <a:solidFill>
                  <a:prstClr val="black"/>
                </a:solidFill>
                <a:latin typeface="Arial Narrow" panose="020B0606020202030204" pitchFamily="34" charset="0"/>
              </a:rPr>
              <a:t>SEGPLAN y se procesa a través de una matriz interna.</a:t>
            </a:r>
            <a:endParaRPr lang="es-ES" sz="2200" dirty="0">
              <a:solidFill>
                <a:prstClr val="black"/>
              </a:solidFill>
              <a:latin typeface="Arial Narrow" panose="020B0606020202030204" pitchFamily="34" charset="0"/>
            </a:endParaRPr>
          </a:p>
        </p:txBody>
      </p:sp>
    </p:spTree>
    <p:extLst>
      <p:ext uri="{BB962C8B-B14F-4D97-AF65-F5344CB8AC3E}">
        <p14:creationId xmlns:p14="http://schemas.microsoft.com/office/powerpoint/2010/main" val="18915186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descr="decorativo" title="decorativo">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5546387" cy="100599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ítulo 3">
            <a:extLst>
              <a:ext uri="{FF2B5EF4-FFF2-40B4-BE49-F238E27FC236}">
                <a16:creationId xmlns:a16="http://schemas.microsoft.com/office/drawing/2014/main" id="{E64B7E41-D315-5674-A9C0-C117F537A28E}"/>
              </a:ext>
              <a:ext uri="{C183D7F6-B498-43B3-948B-1728B52AA6E4}">
                <adec:decorative xmlns:adec="http://schemas.microsoft.com/office/drawing/2017/decorative" val="0"/>
              </a:ext>
            </a:extLst>
          </p:cNvPr>
          <p:cNvSpPr txBox="1">
            <a:spLocks noGrp="1"/>
          </p:cNvSpPr>
          <p:nvPr>
            <p:ph type="title" idx="4294967295"/>
          </p:nvPr>
        </p:nvSpPr>
        <p:spPr>
          <a:xfrm>
            <a:off x="804525" y="938110"/>
            <a:ext cx="4372422" cy="2521704"/>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marL="0" marR="0" lvl="0" indent="0" algn="ctr" defTabSz="1462701" rtl="0" fontAlgn="auto" hangingPunct="1">
              <a:lnSpc>
                <a:spcPct val="100000"/>
              </a:lnSpc>
              <a:spcBef>
                <a:spcPts val="0"/>
              </a:spcBef>
              <a:spcAft>
                <a:spcPts val="0"/>
              </a:spcAft>
              <a:buNone/>
              <a:tabLst/>
              <a:defRPr lang="es-ES" sz="7000" b="0" i="0" u="none" strike="noStrike" kern="1200" cap="none" spc="0" baseline="0">
                <a:solidFill>
                  <a:srgbClr val="000000"/>
                </a:solidFill>
                <a:uFillTx/>
                <a:latin typeface="Calibri"/>
              </a:defRPr>
            </a:lvl1p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s-CO" sz="63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j-lt"/>
                <a:ea typeface="+mj-ea"/>
                <a:cs typeface="+mj-cs"/>
              </a:rPr>
              <a:t>Alerta del Seguimiento.</a:t>
            </a:r>
            <a:r>
              <a:rPr kumimoji="0" lang="en-US" sz="6300" b="0"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mj-lt"/>
                <a:ea typeface="+mj-ea"/>
                <a:cs typeface="+mj-cs"/>
              </a:rPr>
              <a:t> </a:t>
            </a:r>
          </a:p>
        </p:txBody>
      </p:sp>
      <p:sp>
        <p:nvSpPr>
          <p:cNvPr id="18" name="sketch line" descr="decorativo" title="decorativo">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263" y="3775437"/>
            <a:ext cx="4150670" cy="26827"/>
          </a:xfrm>
          <a:custGeom>
            <a:avLst/>
            <a:gdLst>
              <a:gd name="connsiteX0" fmla="*/ 0 w 4150670"/>
              <a:gd name="connsiteY0" fmla="*/ 0 h 26827"/>
              <a:gd name="connsiteX1" fmla="*/ 774792 w 4150670"/>
              <a:gd name="connsiteY1" fmla="*/ 0 h 26827"/>
              <a:gd name="connsiteX2" fmla="*/ 1508077 w 4150670"/>
              <a:gd name="connsiteY2" fmla="*/ 0 h 26827"/>
              <a:gd name="connsiteX3" fmla="*/ 2241362 w 4150670"/>
              <a:gd name="connsiteY3" fmla="*/ 0 h 26827"/>
              <a:gd name="connsiteX4" fmla="*/ 2808620 w 4150670"/>
              <a:gd name="connsiteY4" fmla="*/ 0 h 26827"/>
              <a:gd name="connsiteX5" fmla="*/ 3417385 w 4150670"/>
              <a:gd name="connsiteY5" fmla="*/ 0 h 26827"/>
              <a:gd name="connsiteX6" fmla="*/ 4150670 w 4150670"/>
              <a:gd name="connsiteY6" fmla="*/ 0 h 26827"/>
              <a:gd name="connsiteX7" fmla="*/ 4150670 w 4150670"/>
              <a:gd name="connsiteY7" fmla="*/ 26827 h 26827"/>
              <a:gd name="connsiteX8" fmla="*/ 3458892 w 4150670"/>
              <a:gd name="connsiteY8" fmla="*/ 26827 h 26827"/>
              <a:gd name="connsiteX9" fmla="*/ 2891633 w 4150670"/>
              <a:gd name="connsiteY9" fmla="*/ 26827 h 26827"/>
              <a:gd name="connsiteX10" fmla="*/ 2324375 w 4150670"/>
              <a:gd name="connsiteY10" fmla="*/ 26827 h 26827"/>
              <a:gd name="connsiteX11" fmla="*/ 1591090 w 4150670"/>
              <a:gd name="connsiteY11" fmla="*/ 26827 h 26827"/>
              <a:gd name="connsiteX12" fmla="*/ 982325 w 4150670"/>
              <a:gd name="connsiteY12" fmla="*/ 26827 h 26827"/>
              <a:gd name="connsiteX13" fmla="*/ 0 w 4150670"/>
              <a:gd name="connsiteY13" fmla="*/ 26827 h 26827"/>
              <a:gd name="connsiteX14" fmla="*/ 0 w 4150670"/>
              <a:gd name="connsiteY14" fmla="*/ 0 h 26827"/>
              <a:gd name="connsiteX0" fmla="*/ 0 w 4150670"/>
              <a:gd name="connsiteY0" fmla="*/ 0 h 26827"/>
              <a:gd name="connsiteX1" fmla="*/ 650272 w 4150670"/>
              <a:gd name="connsiteY1" fmla="*/ 0 h 26827"/>
              <a:gd name="connsiteX2" fmla="*/ 1217530 w 4150670"/>
              <a:gd name="connsiteY2" fmla="*/ 0 h 26827"/>
              <a:gd name="connsiteX3" fmla="*/ 1992322 w 4150670"/>
              <a:gd name="connsiteY3" fmla="*/ 0 h 26827"/>
              <a:gd name="connsiteX4" fmla="*/ 2642593 w 4150670"/>
              <a:gd name="connsiteY4" fmla="*/ 0 h 26827"/>
              <a:gd name="connsiteX5" fmla="*/ 3292865 w 4150670"/>
              <a:gd name="connsiteY5" fmla="*/ 0 h 26827"/>
              <a:gd name="connsiteX6" fmla="*/ 3704611 w 4150670"/>
              <a:gd name="connsiteY6" fmla="*/ 0 h 26827"/>
              <a:gd name="connsiteX7" fmla="*/ 4150670 w 4150670"/>
              <a:gd name="connsiteY7" fmla="*/ 0 h 26827"/>
              <a:gd name="connsiteX8" fmla="*/ 4150670 w 4150670"/>
              <a:gd name="connsiteY8" fmla="*/ 26827 h 26827"/>
              <a:gd name="connsiteX9" fmla="*/ 3458892 w 4150670"/>
              <a:gd name="connsiteY9" fmla="*/ 26827 h 26827"/>
              <a:gd name="connsiteX10" fmla="*/ 2891633 w 4150670"/>
              <a:gd name="connsiteY10" fmla="*/ 26827 h 26827"/>
              <a:gd name="connsiteX11" fmla="*/ 2199855 w 4150670"/>
              <a:gd name="connsiteY11" fmla="*/ 26827 h 26827"/>
              <a:gd name="connsiteX12" fmla="*/ 1508077 w 4150670"/>
              <a:gd name="connsiteY12" fmla="*/ 26827 h 26827"/>
              <a:gd name="connsiteX13" fmla="*/ 857805 w 4150670"/>
              <a:gd name="connsiteY13" fmla="*/ 26827 h 26827"/>
              <a:gd name="connsiteX14" fmla="*/ 0 w 4150670"/>
              <a:gd name="connsiteY14" fmla="*/ 26827 h 26827"/>
              <a:gd name="connsiteX15" fmla="*/ 0 w 4150670"/>
              <a:gd name="connsiteY15" fmla="*/ 0 h 26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150670" h="26827" fill="none" extrusionOk="0">
                <a:moveTo>
                  <a:pt x="0" y="0"/>
                </a:moveTo>
                <a:cubicBezTo>
                  <a:pt x="159567" y="-76776"/>
                  <a:pt x="456265" y="10602"/>
                  <a:pt x="774792" y="0"/>
                </a:cubicBezTo>
                <a:cubicBezTo>
                  <a:pt x="1059543" y="34962"/>
                  <a:pt x="1341155" y="-14311"/>
                  <a:pt x="1508077" y="0"/>
                </a:cubicBezTo>
                <a:cubicBezTo>
                  <a:pt x="1682110" y="44190"/>
                  <a:pt x="2064518" y="-20771"/>
                  <a:pt x="2241362" y="0"/>
                </a:cubicBezTo>
                <a:cubicBezTo>
                  <a:pt x="2455027" y="9293"/>
                  <a:pt x="2551566" y="-19700"/>
                  <a:pt x="2808620" y="0"/>
                </a:cubicBezTo>
                <a:cubicBezTo>
                  <a:pt x="3053263" y="31642"/>
                  <a:pt x="3197054" y="44148"/>
                  <a:pt x="3417385" y="0"/>
                </a:cubicBezTo>
                <a:cubicBezTo>
                  <a:pt x="3610946" y="-45801"/>
                  <a:pt x="3839470" y="-31818"/>
                  <a:pt x="4150670" y="0"/>
                </a:cubicBezTo>
                <a:cubicBezTo>
                  <a:pt x="4152328" y="7509"/>
                  <a:pt x="4150030" y="21947"/>
                  <a:pt x="4150670" y="26827"/>
                </a:cubicBezTo>
                <a:cubicBezTo>
                  <a:pt x="3899778" y="30700"/>
                  <a:pt x="3726604" y="36076"/>
                  <a:pt x="3458892" y="26827"/>
                </a:cubicBezTo>
                <a:cubicBezTo>
                  <a:pt x="3179293" y="-4405"/>
                  <a:pt x="3053041" y="9224"/>
                  <a:pt x="2891633" y="26827"/>
                </a:cubicBezTo>
                <a:cubicBezTo>
                  <a:pt x="2759226" y="57428"/>
                  <a:pt x="2468954" y="48562"/>
                  <a:pt x="2324375" y="26827"/>
                </a:cubicBezTo>
                <a:cubicBezTo>
                  <a:pt x="2160676" y="18801"/>
                  <a:pt x="1948681" y="27016"/>
                  <a:pt x="1591090" y="26827"/>
                </a:cubicBezTo>
                <a:cubicBezTo>
                  <a:pt x="1236917" y="14623"/>
                  <a:pt x="1225424" y="46921"/>
                  <a:pt x="982325" y="26827"/>
                </a:cubicBezTo>
                <a:cubicBezTo>
                  <a:pt x="708485" y="-8554"/>
                  <a:pt x="314212" y="-38275"/>
                  <a:pt x="0" y="26827"/>
                </a:cubicBezTo>
                <a:cubicBezTo>
                  <a:pt x="-1252" y="17880"/>
                  <a:pt x="-182" y="6761"/>
                  <a:pt x="0" y="0"/>
                </a:cubicBezTo>
                <a:close/>
              </a:path>
              <a:path w="4150670" h="26827" stroke="0" extrusionOk="0">
                <a:moveTo>
                  <a:pt x="0" y="0"/>
                </a:moveTo>
                <a:cubicBezTo>
                  <a:pt x="158877" y="-17562"/>
                  <a:pt x="453262" y="39377"/>
                  <a:pt x="650272" y="0"/>
                </a:cubicBezTo>
                <a:cubicBezTo>
                  <a:pt x="842951" y="-9522"/>
                  <a:pt x="1073584" y="-53802"/>
                  <a:pt x="1217530" y="0"/>
                </a:cubicBezTo>
                <a:cubicBezTo>
                  <a:pt x="1383651" y="27024"/>
                  <a:pt x="1728259" y="32272"/>
                  <a:pt x="1992322" y="0"/>
                </a:cubicBezTo>
                <a:cubicBezTo>
                  <a:pt x="2276012" y="-12211"/>
                  <a:pt x="2396391" y="8932"/>
                  <a:pt x="2642593" y="0"/>
                </a:cubicBezTo>
                <a:cubicBezTo>
                  <a:pt x="2919902" y="31411"/>
                  <a:pt x="3060089" y="-36165"/>
                  <a:pt x="3292865" y="0"/>
                </a:cubicBezTo>
                <a:cubicBezTo>
                  <a:pt x="3490676" y="20389"/>
                  <a:pt x="3591436" y="7373"/>
                  <a:pt x="3704611" y="0"/>
                </a:cubicBezTo>
                <a:cubicBezTo>
                  <a:pt x="3817786" y="-7373"/>
                  <a:pt x="3997200" y="-5922"/>
                  <a:pt x="4150670" y="0"/>
                </a:cubicBezTo>
                <a:cubicBezTo>
                  <a:pt x="4151286" y="9503"/>
                  <a:pt x="4150992" y="18467"/>
                  <a:pt x="4150670" y="26827"/>
                </a:cubicBezTo>
                <a:cubicBezTo>
                  <a:pt x="3874894" y="-23175"/>
                  <a:pt x="3784766" y="35506"/>
                  <a:pt x="3458892" y="26827"/>
                </a:cubicBezTo>
                <a:cubicBezTo>
                  <a:pt x="3143988" y="10293"/>
                  <a:pt x="3114808" y="45852"/>
                  <a:pt x="2891633" y="26827"/>
                </a:cubicBezTo>
                <a:cubicBezTo>
                  <a:pt x="2670447" y="10893"/>
                  <a:pt x="2437554" y="-6296"/>
                  <a:pt x="2199855" y="26827"/>
                </a:cubicBezTo>
                <a:cubicBezTo>
                  <a:pt x="1963627" y="5904"/>
                  <a:pt x="1839904" y="-2312"/>
                  <a:pt x="1508077" y="26827"/>
                </a:cubicBezTo>
                <a:cubicBezTo>
                  <a:pt x="1175279" y="46076"/>
                  <a:pt x="1088331" y="-10606"/>
                  <a:pt x="857805" y="26827"/>
                </a:cubicBezTo>
                <a:cubicBezTo>
                  <a:pt x="646515" y="40879"/>
                  <a:pt x="362930" y="45102"/>
                  <a:pt x="0" y="26827"/>
                </a:cubicBezTo>
                <a:cubicBezTo>
                  <a:pt x="739" y="18301"/>
                  <a:pt x="1502" y="10451"/>
                  <a:pt x="0" y="0"/>
                </a:cubicBezTo>
                <a:close/>
              </a:path>
              <a:path w="4150670" h="26827" fill="none" stroke="0" extrusionOk="0">
                <a:moveTo>
                  <a:pt x="0" y="0"/>
                </a:moveTo>
                <a:cubicBezTo>
                  <a:pt x="97031" y="-52266"/>
                  <a:pt x="451022" y="10001"/>
                  <a:pt x="774792" y="0"/>
                </a:cubicBezTo>
                <a:cubicBezTo>
                  <a:pt x="1118317" y="4443"/>
                  <a:pt x="1298159" y="-19232"/>
                  <a:pt x="1508077" y="0"/>
                </a:cubicBezTo>
                <a:cubicBezTo>
                  <a:pt x="1644307" y="58238"/>
                  <a:pt x="2009045" y="52754"/>
                  <a:pt x="2241362" y="0"/>
                </a:cubicBezTo>
                <a:cubicBezTo>
                  <a:pt x="2458699" y="-10943"/>
                  <a:pt x="2591446" y="-10184"/>
                  <a:pt x="2808620" y="0"/>
                </a:cubicBezTo>
                <a:cubicBezTo>
                  <a:pt x="3065420" y="22758"/>
                  <a:pt x="3230134" y="21696"/>
                  <a:pt x="3417385" y="0"/>
                </a:cubicBezTo>
                <a:cubicBezTo>
                  <a:pt x="3553735" y="-36725"/>
                  <a:pt x="3853379" y="5967"/>
                  <a:pt x="4150670" y="0"/>
                </a:cubicBezTo>
                <a:cubicBezTo>
                  <a:pt x="4151234" y="5348"/>
                  <a:pt x="4150127" y="21358"/>
                  <a:pt x="4150670" y="26827"/>
                </a:cubicBezTo>
                <a:cubicBezTo>
                  <a:pt x="3938146" y="14169"/>
                  <a:pt x="3773912" y="67022"/>
                  <a:pt x="3458892" y="26827"/>
                </a:cubicBezTo>
                <a:cubicBezTo>
                  <a:pt x="3147616" y="-10457"/>
                  <a:pt x="3063589" y="23074"/>
                  <a:pt x="2891633" y="26827"/>
                </a:cubicBezTo>
                <a:cubicBezTo>
                  <a:pt x="2739088" y="52576"/>
                  <a:pt x="2485487" y="52293"/>
                  <a:pt x="2324375" y="26827"/>
                </a:cubicBezTo>
                <a:cubicBezTo>
                  <a:pt x="2171244" y="19788"/>
                  <a:pt x="1969809" y="57559"/>
                  <a:pt x="1591090" y="26827"/>
                </a:cubicBezTo>
                <a:cubicBezTo>
                  <a:pt x="1234792" y="15757"/>
                  <a:pt x="1224204" y="47756"/>
                  <a:pt x="982325" y="26827"/>
                </a:cubicBezTo>
                <a:cubicBezTo>
                  <a:pt x="670544" y="15414"/>
                  <a:pt x="245594" y="-49178"/>
                  <a:pt x="0" y="26827"/>
                </a:cubicBezTo>
                <a:cubicBezTo>
                  <a:pt x="-749" y="17391"/>
                  <a:pt x="-672" y="5719"/>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custGeom>
                    <a:avLst/>
                    <a:gdLst>
                      <a:gd name="connsiteX0" fmla="*/ 0 w 4150670"/>
                      <a:gd name="connsiteY0" fmla="*/ 0 h 26827"/>
                      <a:gd name="connsiteX1" fmla="*/ 774792 w 4150670"/>
                      <a:gd name="connsiteY1" fmla="*/ 0 h 26827"/>
                      <a:gd name="connsiteX2" fmla="*/ 1508077 w 4150670"/>
                      <a:gd name="connsiteY2" fmla="*/ 0 h 26827"/>
                      <a:gd name="connsiteX3" fmla="*/ 2241362 w 4150670"/>
                      <a:gd name="connsiteY3" fmla="*/ 0 h 26827"/>
                      <a:gd name="connsiteX4" fmla="*/ 2808620 w 4150670"/>
                      <a:gd name="connsiteY4" fmla="*/ 0 h 26827"/>
                      <a:gd name="connsiteX5" fmla="*/ 3417385 w 4150670"/>
                      <a:gd name="connsiteY5" fmla="*/ 0 h 26827"/>
                      <a:gd name="connsiteX6" fmla="*/ 4150670 w 4150670"/>
                      <a:gd name="connsiteY6" fmla="*/ 0 h 26827"/>
                      <a:gd name="connsiteX7" fmla="*/ 4150670 w 4150670"/>
                      <a:gd name="connsiteY7" fmla="*/ 26827 h 26827"/>
                      <a:gd name="connsiteX8" fmla="*/ 3458892 w 4150670"/>
                      <a:gd name="connsiteY8" fmla="*/ 26827 h 26827"/>
                      <a:gd name="connsiteX9" fmla="*/ 2891633 w 4150670"/>
                      <a:gd name="connsiteY9" fmla="*/ 26827 h 26827"/>
                      <a:gd name="connsiteX10" fmla="*/ 2324375 w 4150670"/>
                      <a:gd name="connsiteY10" fmla="*/ 26827 h 26827"/>
                      <a:gd name="connsiteX11" fmla="*/ 1591090 w 4150670"/>
                      <a:gd name="connsiteY11" fmla="*/ 26827 h 26827"/>
                      <a:gd name="connsiteX12" fmla="*/ 982325 w 4150670"/>
                      <a:gd name="connsiteY12" fmla="*/ 26827 h 26827"/>
                      <a:gd name="connsiteX13" fmla="*/ 0 w 4150670"/>
                      <a:gd name="connsiteY13" fmla="*/ 26827 h 26827"/>
                      <a:gd name="connsiteX14" fmla="*/ 0 w 4150670"/>
                      <a:gd name="connsiteY14" fmla="*/ 0 h 26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50670" h="26827" fill="none" extrusionOk="0">
                        <a:moveTo>
                          <a:pt x="0" y="0"/>
                        </a:moveTo>
                        <a:cubicBezTo>
                          <a:pt x="155107" y="-16444"/>
                          <a:pt x="468579" y="3412"/>
                          <a:pt x="774792" y="0"/>
                        </a:cubicBezTo>
                        <a:cubicBezTo>
                          <a:pt x="1081005" y="-3412"/>
                          <a:pt x="1333041" y="-20341"/>
                          <a:pt x="1508077" y="0"/>
                        </a:cubicBezTo>
                        <a:cubicBezTo>
                          <a:pt x="1683113" y="20341"/>
                          <a:pt x="2017277" y="7251"/>
                          <a:pt x="2241362" y="0"/>
                        </a:cubicBezTo>
                        <a:cubicBezTo>
                          <a:pt x="2465448" y="-7251"/>
                          <a:pt x="2569524" y="-20658"/>
                          <a:pt x="2808620" y="0"/>
                        </a:cubicBezTo>
                        <a:cubicBezTo>
                          <a:pt x="3047716" y="20658"/>
                          <a:pt x="3226862" y="28429"/>
                          <a:pt x="3417385" y="0"/>
                        </a:cubicBezTo>
                        <a:cubicBezTo>
                          <a:pt x="3607908" y="-28429"/>
                          <a:pt x="3890448" y="-28933"/>
                          <a:pt x="4150670" y="0"/>
                        </a:cubicBezTo>
                        <a:cubicBezTo>
                          <a:pt x="4151375" y="6688"/>
                          <a:pt x="4150308" y="21107"/>
                          <a:pt x="4150670" y="26827"/>
                        </a:cubicBezTo>
                        <a:cubicBezTo>
                          <a:pt x="3914584" y="978"/>
                          <a:pt x="3744619" y="59979"/>
                          <a:pt x="3458892" y="26827"/>
                        </a:cubicBezTo>
                        <a:cubicBezTo>
                          <a:pt x="3173165" y="-6325"/>
                          <a:pt x="3053303" y="14662"/>
                          <a:pt x="2891633" y="26827"/>
                        </a:cubicBezTo>
                        <a:cubicBezTo>
                          <a:pt x="2729963" y="38992"/>
                          <a:pt x="2484791" y="45087"/>
                          <a:pt x="2324375" y="26827"/>
                        </a:cubicBezTo>
                        <a:cubicBezTo>
                          <a:pt x="2163959" y="8567"/>
                          <a:pt x="1951103" y="34645"/>
                          <a:pt x="1591090" y="26827"/>
                        </a:cubicBezTo>
                        <a:cubicBezTo>
                          <a:pt x="1231078" y="19009"/>
                          <a:pt x="1223772" y="49790"/>
                          <a:pt x="982325" y="26827"/>
                        </a:cubicBezTo>
                        <a:cubicBezTo>
                          <a:pt x="740878" y="3864"/>
                          <a:pt x="292434" y="-16860"/>
                          <a:pt x="0" y="26827"/>
                        </a:cubicBezTo>
                        <a:cubicBezTo>
                          <a:pt x="-421" y="17414"/>
                          <a:pt x="-247" y="6585"/>
                          <a:pt x="0" y="0"/>
                        </a:cubicBezTo>
                        <a:close/>
                      </a:path>
                      <a:path w="4150670" h="26827" stroke="0" extrusionOk="0">
                        <a:moveTo>
                          <a:pt x="0" y="0"/>
                        </a:moveTo>
                        <a:cubicBezTo>
                          <a:pt x="130390" y="-11909"/>
                          <a:pt x="460981" y="10494"/>
                          <a:pt x="650272" y="0"/>
                        </a:cubicBezTo>
                        <a:cubicBezTo>
                          <a:pt x="839563" y="-10494"/>
                          <a:pt x="1082097" y="-26048"/>
                          <a:pt x="1217530" y="0"/>
                        </a:cubicBezTo>
                        <a:cubicBezTo>
                          <a:pt x="1352963" y="26048"/>
                          <a:pt x="1712145" y="15575"/>
                          <a:pt x="1992322" y="0"/>
                        </a:cubicBezTo>
                        <a:cubicBezTo>
                          <a:pt x="2272499" y="-15575"/>
                          <a:pt x="2389813" y="-7145"/>
                          <a:pt x="2642593" y="0"/>
                        </a:cubicBezTo>
                        <a:cubicBezTo>
                          <a:pt x="2895373" y="7145"/>
                          <a:pt x="3087838" y="943"/>
                          <a:pt x="3292865" y="0"/>
                        </a:cubicBezTo>
                        <a:cubicBezTo>
                          <a:pt x="3497892" y="-943"/>
                          <a:pt x="3850593" y="-4603"/>
                          <a:pt x="4150670" y="0"/>
                        </a:cubicBezTo>
                        <a:cubicBezTo>
                          <a:pt x="4151778" y="9275"/>
                          <a:pt x="4150935" y="17620"/>
                          <a:pt x="4150670" y="26827"/>
                        </a:cubicBezTo>
                        <a:cubicBezTo>
                          <a:pt x="3895951" y="916"/>
                          <a:pt x="3775533" y="45496"/>
                          <a:pt x="3458892" y="26827"/>
                        </a:cubicBezTo>
                        <a:cubicBezTo>
                          <a:pt x="3142251" y="8158"/>
                          <a:pt x="3107701" y="44634"/>
                          <a:pt x="2891633" y="26827"/>
                        </a:cubicBezTo>
                        <a:cubicBezTo>
                          <a:pt x="2675565" y="9020"/>
                          <a:pt x="2438435" y="23973"/>
                          <a:pt x="2199855" y="26827"/>
                        </a:cubicBezTo>
                        <a:cubicBezTo>
                          <a:pt x="1961275" y="29681"/>
                          <a:pt x="1836442" y="7924"/>
                          <a:pt x="1508077" y="26827"/>
                        </a:cubicBezTo>
                        <a:cubicBezTo>
                          <a:pt x="1179712" y="45730"/>
                          <a:pt x="1077624" y="6063"/>
                          <a:pt x="857805" y="26827"/>
                        </a:cubicBezTo>
                        <a:cubicBezTo>
                          <a:pt x="637986" y="47591"/>
                          <a:pt x="323340" y="48175"/>
                          <a:pt x="0" y="26827"/>
                        </a:cubicBezTo>
                        <a:cubicBezTo>
                          <a:pt x="338" y="19854"/>
                          <a:pt x="1223" y="11500"/>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n 3" descr="Logo bomberos &#10;&#10;Logo bomberos &#10;&#10;Logo bomberos">
            <a:extLst>
              <a:ext uri="{FF2B5EF4-FFF2-40B4-BE49-F238E27FC236}">
                <a16:creationId xmlns:a16="http://schemas.microsoft.com/office/drawing/2014/main" id="{F985968B-09CC-9926-9AD3-C5189E6F7D14}"/>
              </a:ext>
              <a:ext uri="{C183D7F6-B498-43B3-948B-1728B52AA6E4}">
                <adec:decorative xmlns:adec="http://schemas.microsoft.com/office/drawing/2017/decorative" val="0"/>
              </a:ext>
            </a:extLst>
          </p:cNvPr>
          <p:cNvPicPr>
            <a:picLocks noChangeAspect="1"/>
          </p:cNvPicPr>
          <p:nvPr/>
        </p:nvPicPr>
        <p:blipFill rotWithShape="1">
          <a:blip r:embed="rId2"/>
          <a:srcRect r="91881"/>
          <a:stretch/>
        </p:blipFill>
        <p:spPr>
          <a:xfrm>
            <a:off x="-12139" y="5326"/>
            <a:ext cx="499819" cy="10059988"/>
          </a:xfrm>
          <a:prstGeom prst="rect">
            <a:avLst/>
          </a:prstGeom>
        </p:spPr>
      </p:pic>
      <p:pic>
        <p:nvPicPr>
          <p:cNvPr id="5" name="Imagen 4" descr="Logo bomberos &#10;&#10;Logo bomberos &#10;&#10;Logo bomberos">
            <a:extLst>
              <a:ext uri="{FF2B5EF4-FFF2-40B4-BE49-F238E27FC236}">
                <a16:creationId xmlns:a16="http://schemas.microsoft.com/office/drawing/2014/main" id="{33274754-0E23-2911-C17F-925F7D56E571}"/>
              </a:ext>
              <a:ext uri="{C183D7F6-B498-43B3-948B-1728B52AA6E4}">
                <adec:decorative xmlns:adec="http://schemas.microsoft.com/office/drawing/2017/decorative" val="0"/>
              </a:ext>
            </a:extLst>
          </p:cNvPr>
          <p:cNvPicPr>
            <a:picLocks noChangeAspect="1"/>
          </p:cNvPicPr>
          <p:nvPr/>
        </p:nvPicPr>
        <p:blipFill rotWithShape="1">
          <a:blip r:embed="rId2"/>
          <a:srcRect l="7922" t="90287" b="1520"/>
          <a:stretch/>
        </p:blipFill>
        <p:spPr>
          <a:xfrm>
            <a:off x="568960" y="9103723"/>
            <a:ext cx="5668420" cy="824184"/>
          </a:xfrm>
          <a:prstGeom prst="rect">
            <a:avLst/>
          </a:prstGeom>
        </p:spPr>
      </p:pic>
      <p:sp>
        <p:nvSpPr>
          <p:cNvPr id="9" name="CuadroTexto 8">
            <a:extLst>
              <a:ext uri="{FF2B5EF4-FFF2-40B4-BE49-F238E27FC236}">
                <a16:creationId xmlns:a16="http://schemas.microsoft.com/office/drawing/2014/main" id="{9050CA3E-9C61-6B81-372A-DF0A39BA19C4}"/>
              </a:ext>
            </a:extLst>
          </p:cNvPr>
          <p:cNvSpPr txBox="1"/>
          <p:nvPr/>
        </p:nvSpPr>
        <p:spPr>
          <a:xfrm>
            <a:off x="3662362" y="4340828"/>
            <a:ext cx="11349037" cy="3539430"/>
          </a:xfrm>
          <a:prstGeom prst="rect">
            <a:avLst/>
          </a:prstGeom>
          <a:noFill/>
        </p:spPr>
        <p:txBody>
          <a:bodyPr wrap="square">
            <a:spAutoFit/>
          </a:bodyPr>
          <a:lstStyle/>
          <a:p>
            <a:pPr marL="342900" lvl="0" indent="-342900" algn="just">
              <a:buFont typeface="Wingdings" panose="05000000000000000000" pitchFamily="2" charset="2"/>
              <a:buChar char=""/>
              <a:tabLst>
                <a:tab pos="457200" algn="l"/>
                <a:tab pos="1676400" algn="l"/>
              </a:tabLst>
            </a:pPr>
            <a:r>
              <a:rPr lang="es-MX" sz="2800" dirty="0">
                <a:effectLst/>
                <a:latin typeface="Arial Narrow" panose="020B0606020202030204" pitchFamily="34" charset="0"/>
                <a:ea typeface="Arial MT"/>
                <a:cs typeface="Arial MT"/>
              </a:rPr>
              <a:t>Metas proyecto de inversión del proyecto 7658 </a:t>
            </a:r>
            <a:r>
              <a:rPr lang="es-MX" sz="2800" i="1" dirty="0">
                <a:effectLst/>
                <a:latin typeface="Arial Narrow" panose="020B0606020202030204" pitchFamily="34" charset="0"/>
                <a:ea typeface="Arial MT"/>
                <a:cs typeface="Arial MT"/>
              </a:rPr>
              <a:t>No. 7 “</a:t>
            </a:r>
            <a:r>
              <a:rPr lang="es-ES" sz="2800" i="1" dirty="0">
                <a:effectLst/>
                <a:latin typeface="Arial Narrow" panose="020B0606020202030204" pitchFamily="34" charset="0"/>
                <a:ea typeface="Arial MT"/>
                <a:cs typeface="Arial MT"/>
              </a:rPr>
              <a:t>Implementar 100% de un programa de renovación de vehículos de la Unidad Administrativa Cuerpo Oficial de Bomberos de Bogotá</a:t>
            </a:r>
            <a:r>
              <a:rPr lang="es-MX" sz="2800" i="1" dirty="0">
                <a:effectLst/>
                <a:latin typeface="Arial Narrow" panose="020B0606020202030204" pitchFamily="34" charset="0"/>
                <a:ea typeface="Arial MT"/>
                <a:cs typeface="Arial MT"/>
              </a:rPr>
              <a:t>” y</a:t>
            </a:r>
            <a:r>
              <a:rPr lang="es-MX" sz="2800" dirty="0">
                <a:effectLst/>
                <a:latin typeface="Arial Narrow" panose="020B0606020202030204" pitchFamily="34" charset="0"/>
                <a:ea typeface="Arial MT"/>
                <a:cs typeface="Arial MT"/>
              </a:rPr>
              <a:t> </a:t>
            </a:r>
            <a:r>
              <a:rPr lang="es-MX" sz="2800" i="1" dirty="0">
                <a:effectLst/>
                <a:latin typeface="Arial Narrow" panose="020B0606020202030204" pitchFamily="34" charset="0"/>
                <a:ea typeface="Arial MT"/>
                <a:cs typeface="Arial MT"/>
              </a:rPr>
              <a:t>No. 3 “</a:t>
            </a:r>
            <a:r>
              <a:rPr lang="es-ES" sz="2800" i="1" dirty="0">
                <a:effectLst/>
                <a:latin typeface="Arial Narrow" panose="020B0606020202030204" pitchFamily="34" charset="0"/>
                <a:ea typeface="Arial MT"/>
                <a:cs typeface="Arial MT"/>
              </a:rPr>
              <a:t>Poner 3 espacios nuevos en funcionamiento para la gestión integral de riesgos, incendios, incidentes con materiales peligrosos y rescates en todas sus modalidades”</a:t>
            </a:r>
            <a:r>
              <a:rPr lang="es-MX" sz="2800" dirty="0">
                <a:effectLst/>
                <a:latin typeface="Arial Narrow" panose="020B0606020202030204" pitchFamily="34" charset="0"/>
                <a:ea typeface="Arial MT"/>
                <a:cs typeface="Arial MT"/>
              </a:rPr>
              <a:t> y del proyecto 7655 la meta </a:t>
            </a:r>
            <a:r>
              <a:rPr lang="es-MX" sz="2800" i="1" dirty="0">
                <a:effectLst/>
                <a:latin typeface="Arial Narrow" panose="020B0606020202030204" pitchFamily="34" charset="0"/>
                <a:ea typeface="Arial MT"/>
                <a:cs typeface="Arial MT"/>
              </a:rPr>
              <a:t>No. 2 “</a:t>
            </a:r>
            <a:r>
              <a:rPr lang="es-ES" sz="2800" i="1" dirty="0">
                <a:effectLst/>
                <a:latin typeface="Arial Narrow" panose="020B0606020202030204" pitchFamily="34" charset="0"/>
                <a:ea typeface="Arial MT"/>
                <a:cs typeface="Arial MT"/>
              </a:rPr>
              <a:t>Elaborar 1 Plan De Preparativos Y Continuidad Del Servicio Para La </a:t>
            </a:r>
            <a:r>
              <a:rPr lang="es-ES" sz="2800" i="1" dirty="0" err="1">
                <a:effectLst/>
                <a:latin typeface="Arial Narrow" panose="020B0606020202030204" pitchFamily="34" charset="0"/>
                <a:ea typeface="Arial MT"/>
                <a:cs typeface="Arial MT"/>
              </a:rPr>
              <a:t>Uaecob</a:t>
            </a:r>
            <a:r>
              <a:rPr lang="es-ES" sz="2800" i="1" dirty="0">
                <a:effectLst/>
                <a:latin typeface="Arial Narrow" panose="020B0606020202030204" pitchFamily="34" charset="0"/>
                <a:ea typeface="Arial MT"/>
                <a:cs typeface="Arial MT"/>
              </a:rPr>
              <a:t> Ante La Eventual Ocurrencia De Un Desastre En El Distrito Capital”, son las metas con resultados más bajos</a:t>
            </a:r>
            <a:r>
              <a:rPr lang="es-ES" sz="2800" dirty="0">
                <a:effectLst/>
                <a:latin typeface="Arial Narrow" panose="020B0606020202030204" pitchFamily="34" charset="0"/>
                <a:ea typeface="Arial MT"/>
                <a:cs typeface="Arial MT"/>
              </a:rPr>
              <a:t>. </a:t>
            </a:r>
            <a:endParaRPr lang="es-CO" sz="2800" dirty="0">
              <a:effectLst/>
              <a:latin typeface="Arial Narrow" panose="020B0606020202030204" pitchFamily="34" charset="0"/>
              <a:ea typeface="Arial MT"/>
              <a:cs typeface="Arial MT"/>
            </a:endParaRPr>
          </a:p>
        </p:txBody>
      </p:sp>
    </p:spTree>
    <p:extLst>
      <p:ext uri="{BB962C8B-B14F-4D97-AF65-F5344CB8AC3E}">
        <p14:creationId xmlns:p14="http://schemas.microsoft.com/office/powerpoint/2010/main" val="38613924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descr="Diapositiva final ">
            <a:extLst>
              <a:ext uri="{FF2B5EF4-FFF2-40B4-BE49-F238E27FC236}">
                <a16:creationId xmlns:a16="http://schemas.microsoft.com/office/drawing/2014/main" id="{27E890BB-73DB-324B-8177-376F2E8104F1}"/>
              </a:ext>
            </a:extLst>
          </p:cNvPr>
          <p:cNvSpPr/>
          <p:nvPr/>
        </p:nvSpPr>
        <p:spPr>
          <a:xfrm>
            <a:off x="106354" y="0"/>
            <a:ext cx="15307923" cy="9905679"/>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773" dirty="0"/>
          </a:p>
        </p:txBody>
      </p:sp>
      <p:sp>
        <p:nvSpPr>
          <p:cNvPr id="2" name="Título 1">
            <a:extLst>
              <a:ext uri="{FF2B5EF4-FFF2-40B4-BE49-F238E27FC236}">
                <a16:creationId xmlns:a16="http://schemas.microsoft.com/office/drawing/2014/main" id="{600586DD-5C4F-4ADB-A61B-78B24B30042C}"/>
              </a:ext>
            </a:extLst>
          </p:cNvPr>
          <p:cNvSpPr txBox="1">
            <a:spLocks noGrp="1"/>
          </p:cNvSpPr>
          <p:nvPr>
            <p:ph type="title" idx="4294967295"/>
          </p:nvPr>
        </p:nvSpPr>
        <p:spPr>
          <a:xfrm>
            <a:off x="577881" y="8331016"/>
            <a:ext cx="9500954" cy="1346169"/>
          </a:xfrm>
          <a:prstGeom prst="rect">
            <a:avLst/>
          </a:prstGeom>
          <a:noFill/>
          <a:ln>
            <a:noFill/>
            <a:prstDash/>
          </a:ln>
          <a:effectLst/>
        </p:spPr>
        <p:txBody>
          <a:bodyPr rot="0" spcFirstLastPara="0" vertOverflow="overflow" horzOverflow="overflow" vert="horz" wrap="square" lIns="111092" tIns="55546" rIns="111092" bIns="55546" numCol="1" spcCol="0" rtlCol="0" fromWordArt="0" anchor="t" anchorCtr="0" forceAA="0" compatLnSpc="1">
            <a:prstTxWarp prst="textNoShape">
              <a:avLst/>
            </a:prstTxWarp>
            <a:spAutoFit/>
          </a:bodyPr>
          <a:lstStyle/>
          <a:p>
            <a:pPr defTabSz="555452">
              <a:lnSpc>
                <a:spcPct val="100000"/>
              </a:lnSpc>
              <a:spcBef>
                <a:spcPts val="0"/>
              </a:spcBef>
              <a:defRPr/>
            </a:pPr>
            <a:r>
              <a:rPr lang="es-CO" sz="2916" b="1" dirty="0">
                <a:solidFill>
                  <a:schemeClr val="bg1"/>
                </a:solidFill>
                <a:latin typeface="Arial Narrow" panose="020B0606020202030204" pitchFamily="34" charset="0"/>
                <a:ea typeface="+mn-ea"/>
                <a:cs typeface="+mn-cs"/>
              </a:rPr>
              <a:t>Oficina Asesora de Planeación</a:t>
            </a:r>
          </a:p>
          <a:p>
            <a:pPr defTabSz="555452">
              <a:lnSpc>
                <a:spcPct val="100000"/>
              </a:lnSpc>
              <a:spcBef>
                <a:spcPts val="0"/>
              </a:spcBef>
              <a:defRPr/>
            </a:pPr>
            <a:r>
              <a:rPr lang="es-CO" sz="2916" b="1" dirty="0">
                <a:solidFill>
                  <a:schemeClr val="bg1"/>
                </a:solidFill>
                <a:latin typeface="Arial Narrow" panose="020B0606020202030204" pitchFamily="34" charset="0"/>
                <a:ea typeface="+mn-ea"/>
                <a:cs typeface="+mn-cs"/>
              </a:rPr>
              <a:t>2023, Febrero </a:t>
            </a:r>
          </a:p>
          <a:p>
            <a:pPr defTabSz="555452">
              <a:lnSpc>
                <a:spcPct val="100000"/>
              </a:lnSpc>
              <a:spcBef>
                <a:spcPts val="0"/>
              </a:spcBef>
              <a:defRPr/>
            </a:pPr>
            <a:endParaRPr lang="es-CO" sz="2187" dirty="0">
              <a:latin typeface="+mn-lt"/>
              <a:ea typeface="+mn-ea"/>
              <a:cs typeface="+mn-cs"/>
            </a:endParaRPr>
          </a:p>
        </p:txBody>
      </p:sp>
      <p:pic>
        <p:nvPicPr>
          <p:cNvPr id="8" name="Imagen 7" descr="logo_Mesa de trabajo 1.png bomberos bogota ">
            <a:extLst>
              <a:ext uri="{FF2B5EF4-FFF2-40B4-BE49-F238E27FC236}">
                <a16:creationId xmlns:a16="http://schemas.microsoft.com/office/drawing/2014/main" id="{FA96C24E-7C06-0849-B572-9AC29D0E250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324667" y="8504264"/>
            <a:ext cx="4843778" cy="1172921"/>
          </a:xfrm>
          <a:prstGeom prst="rect">
            <a:avLst/>
          </a:prstGeom>
        </p:spPr>
      </p:pic>
    </p:spTree>
    <p:extLst>
      <p:ext uri="{BB962C8B-B14F-4D97-AF65-F5344CB8AC3E}">
        <p14:creationId xmlns:p14="http://schemas.microsoft.com/office/powerpoint/2010/main" val="20147972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descr="Portada Planes " title="Portada Planes ">
            <a:extLst>
              <a:ext uri="{FF2B5EF4-FFF2-40B4-BE49-F238E27FC236}">
                <a16:creationId xmlns:a16="http://schemas.microsoft.com/office/drawing/2014/main" id="{622B4373-C48A-5876-C9D2-4BF6D91AFD1D}"/>
              </a:ext>
            </a:extLst>
          </p:cNvPr>
          <p:cNvPicPr>
            <a:picLocks noChangeAspect="1"/>
          </p:cNvPicPr>
          <p:nvPr/>
        </p:nvPicPr>
        <p:blipFill rotWithShape="1">
          <a:blip r:embed="rId2">
            <a:alphaModFix amt="79000"/>
            <a:extLst>
              <a:ext uri="{28A0092B-C50C-407E-A947-70E740481C1C}">
                <a14:useLocalDpi xmlns:a14="http://schemas.microsoft.com/office/drawing/2010/main" val="0"/>
              </a:ext>
            </a:extLst>
          </a:blip>
          <a:srcRect t="2508" b="2508"/>
          <a:stretch/>
        </p:blipFill>
        <p:spPr>
          <a:xfrm>
            <a:off x="-17251" y="-460"/>
            <a:ext cx="15563639" cy="8724735"/>
          </a:xfrm>
          <a:prstGeom prst="rect">
            <a:avLst/>
          </a:prstGeom>
          <a:solidFill>
            <a:schemeClr val="accent1"/>
          </a:solidFill>
          <a:ln>
            <a:noFill/>
          </a:ln>
          <a:effectLst>
            <a:softEdge rad="0"/>
          </a:effectLst>
        </p:spPr>
      </p:pic>
      <p:sp>
        <p:nvSpPr>
          <p:cNvPr id="5" name="Rectángulo 4" title="Portada Planes">
            <a:extLst>
              <a:ext uri="{FF2B5EF4-FFF2-40B4-BE49-F238E27FC236}">
                <a16:creationId xmlns:a16="http://schemas.microsoft.com/office/drawing/2014/main" id="{25C13D98-F03C-E675-ABEA-C73A676CCC6F}"/>
              </a:ext>
            </a:extLst>
          </p:cNvPr>
          <p:cNvSpPr/>
          <p:nvPr/>
        </p:nvSpPr>
        <p:spPr>
          <a:xfrm>
            <a:off x="0" y="6178164"/>
            <a:ext cx="15546388" cy="3877866"/>
          </a:xfrm>
          <a:prstGeom prst="rect">
            <a:avLst/>
          </a:prstGeom>
          <a:gradFill>
            <a:gsLst>
              <a:gs pos="7000">
                <a:schemeClr val="bg1">
                  <a:alpha val="0"/>
                </a:schemeClr>
              </a:gs>
              <a:gs pos="28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462704" rtl="0" eaLnBrk="1" fontAlgn="auto" latinLnBrk="0" hangingPunct="1">
              <a:lnSpc>
                <a:spcPct val="100000"/>
              </a:lnSpc>
              <a:spcBef>
                <a:spcPts val="0"/>
              </a:spcBef>
              <a:spcAft>
                <a:spcPts val="0"/>
              </a:spcAft>
              <a:buClrTx/>
              <a:buSzTx/>
              <a:buFontTx/>
              <a:buNone/>
              <a:tabLst/>
              <a:defRPr/>
            </a:pPr>
            <a:endParaRPr kumimoji="0" lang="es-CO" sz="2900" b="0" i="0" u="none" strike="noStrike" kern="1200" cap="none" spc="0" normalizeH="0" baseline="0" noProof="0" dirty="0">
              <a:ln>
                <a:noFill/>
              </a:ln>
              <a:solidFill>
                <a:prstClr val="white"/>
              </a:solidFill>
              <a:effectLst/>
              <a:uLnTx/>
              <a:uFillTx/>
              <a:latin typeface="Calibri"/>
              <a:ea typeface="+mn-ea"/>
              <a:cs typeface="+mn-cs"/>
            </a:endParaRPr>
          </a:p>
        </p:txBody>
      </p:sp>
      <p:sp>
        <p:nvSpPr>
          <p:cNvPr id="8" name="Título 7">
            <a:extLst>
              <a:ext uri="{FF2B5EF4-FFF2-40B4-BE49-F238E27FC236}">
                <a16:creationId xmlns:a16="http://schemas.microsoft.com/office/drawing/2014/main" id="{8EAA604D-73D5-5CA2-A5F3-C12CAF5BBD64}"/>
              </a:ext>
            </a:extLst>
          </p:cNvPr>
          <p:cNvSpPr>
            <a:spLocks noGrp="1"/>
          </p:cNvSpPr>
          <p:nvPr>
            <p:ph type="title" idx="4294967295"/>
          </p:nvPr>
        </p:nvSpPr>
        <p:spPr>
          <a:xfrm>
            <a:off x="657654" y="7537836"/>
            <a:ext cx="14306474" cy="163121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00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Impact" panose="020B0806030902050204" pitchFamily="34" charset="0"/>
                <a:ea typeface="+mn-ea"/>
                <a:cs typeface="+mn-cs"/>
              </a:rPr>
              <a:t>PEI 2020-2022</a:t>
            </a:r>
            <a:endParaRPr kumimoji="0" lang="es-CO" sz="100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Impact" panose="020B0806030902050204" pitchFamily="34" charset="0"/>
              <a:ea typeface="+mn-ea"/>
              <a:cs typeface="+mn-cs"/>
            </a:endParaRPr>
          </a:p>
        </p:txBody>
      </p:sp>
      <p:pic>
        <p:nvPicPr>
          <p:cNvPr id="9" name="Gráfico 8" descr="LOGO BOMBEROS " title="LOGO BOMBEROS ">
            <a:extLst>
              <a:ext uri="{FF2B5EF4-FFF2-40B4-BE49-F238E27FC236}">
                <a16:creationId xmlns:a16="http://schemas.microsoft.com/office/drawing/2014/main" id="{9E8B92AE-3808-1D60-F5FD-C068F551FA5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721549" y="110725"/>
            <a:ext cx="7612485" cy="1814039"/>
          </a:xfrm>
          <a:prstGeom prst="rect">
            <a:avLst/>
          </a:prstGeom>
        </p:spPr>
      </p:pic>
    </p:spTree>
    <p:extLst>
      <p:ext uri="{BB962C8B-B14F-4D97-AF65-F5344CB8AC3E}">
        <p14:creationId xmlns:p14="http://schemas.microsoft.com/office/powerpoint/2010/main" val="39901443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10" name="Título 9">
            <a:extLst>
              <a:ext uri="{FF2B5EF4-FFF2-40B4-BE49-F238E27FC236}">
                <a16:creationId xmlns:a16="http://schemas.microsoft.com/office/drawing/2014/main" id="{C3D180C0-94A3-280B-6529-C99B8AF871E7}"/>
              </a:ext>
            </a:extLst>
          </p:cNvPr>
          <p:cNvSpPr>
            <a:spLocks noGrp="1"/>
          </p:cNvSpPr>
          <p:nvPr>
            <p:ph type="title" idx="4294967295"/>
          </p:nvPr>
        </p:nvSpPr>
        <p:spPr>
          <a:xfrm>
            <a:off x="10511685" y="54853"/>
            <a:ext cx="2366353" cy="830997"/>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1462704" rtl="0" eaLnBrk="1" fontAlgn="auto" latinLnBrk="0" hangingPunct="1">
              <a:lnSpc>
                <a:spcPct val="100000"/>
              </a:lnSpc>
              <a:spcBef>
                <a:spcPts val="0"/>
              </a:spcBef>
              <a:spcAft>
                <a:spcPts val="0"/>
              </a:spcAft>
              <a:buClrTx/>
              <a:buSzTx/>
              <a:buFontTx/>
              <a:buNone/>
              <a:tabLst/>
              <a:defRPr/>
            </a:pPr>
            <a:r>
              <a:rPr kumimoji="0" lang="es-MX" sz="4800" b="0" i="0" u="none" strike="noStrike" kern="1200" cap="none" spc="0" normalizeH="0" baseline="0" noProof="0" dirty="0">
                <a:ln>
                  <a:noFill/>
                </a:ln>
                <a:solidFill>
                  <a:prstClr val="white">
                    <a:lumMod val="50000"/>
                  </a:prstClr>
                </a:solidFill>
                <a:effectLst/>
                <a:uLnTx/>
                <a:uFillTx/>
                <a:latin typeface="Calibri"/>
                <a:ea typeface="+mn-ea"/>
                <a:cs typeface="+mn-cs"/>
              </a:rPr>
              <a:t>Planes    </a:t>
            </a:r>
            <a:endParaRPr kumimoji="0" lang="es-MX" sz="4500" b="0" i="0" u="none" strike="noStrike" kern="1200" cap="none" spc="0" normalizeH="0" baseline="0" noProof="0" dirty="0">
              <a:ln>
                <a:noFill/>
              </a:ln>
              <a:solidFill>
                <a:prstClr val="white">
                  <a:lumMod val="50000"/>
                </a:prstClr>
              </a:solidFill>
              <a:effectLst/>
              <a:uLnTx/>
              <a:uFillTx/>
              <a:latin typeface="Calibri"/>
              <a:ea typeface="+mn-ea"/>
              <a:cs typeface="+mn-cs"/>
            </a:endParaRPr>
          </a:p>
        </p:txBody>
      </p:sp>
      <p:sp>
        <p:nvSpPr>
          <p:cNvPr id="8" name="Título 3">
            <a:extLst>
              <a:ext uri="{FF2B5EF4-FFF2-40B4-BE49-F238E27FC236}">
                <a16:creationId xmlns:a16="http://schemas.microsoft.com/office/drawing/2014/main" id="{E64B7E41-D315-5674-A9C0-C117F537A28E}"/>
              </a:ext>
              <a:ext uri="{C183D7F6-B498-43B3-948B-1728B52AA6E4}">
                <adec:decorative xmlns:adec="http://schemas.microsoft.com/office/drawing/2017/decorative" val="0"/>
              </a:ext>
            </a:extLst>
          </p:cNvPr>
          <p:cNvSpPr txBox="1">
            <a:spLocks/>
          </p:cNvSpPr>
          <p:nvPr/>
        </p:nvSpPr>
        <p:spPr>
          <a:xfrm>
            <a:off x="4902485" y="618858"/>
            <a:ext cx="12631049" cy="785310"/>
          </a:xfrm>
          <a:prstGeom prst="rect">
            <a:avLst/>
          </a:prstGeom>
          <a:noFill/>
          <a:ln>
            <a:noFill/>
            <a:prstDash/>
          </a:ln>
          <a:effectLst/>
        </p:spPr>
        <p:txBody>
          <a:bodyPr rot="0" spcFirstLastPara="0" vertOverflow="overflow" horzOverflow="overflow" vert="horz" wrap="square" lIns="111092" tIns="55546" rIns="111092" bIns="55546" numCol="1" spcCol="0" rtlCol="0" fromWordArt="0" anchor="t" anchorCtr="0" forceAA="0" compatLnSpc="1">
            <a:prstTxWarp prst="textNoShape">
              <a:avLst/>
            </a:prstTxWarp>
            <a:spAutoFit/>
          </a:bodyPr>
          <a:lstStyle>
            <a:lvl1pPr marL="0" marR="0" lvl="0" indent="0" algn="ctr" defTabSz="1462701" rtl="0" fontAlgn="auto" hangingPunct="1">
              <a:lnSpc>
                <a:spcPct val="100000"/>
              </a:lnSpc>
              <a:spcBef>
                <a:spcPts val="0"/>
              </a:spcBef>
              <a:spcAft>
                <a:spcPts val="0"/>
              </a:spcAft>
              <a:buNone/>
              <a:tabLst/>
              <a:defRPr lang="es-ES" sz="7000" b="0" i="0" u="none" strike="noStrike" kern="1200" cap="none" spc="0" baseline="0">
                <a:solidFill>
                  <a:srgbClr val="000000"/>
                </a:solidFill>
                <a:uFillTx/>
                <a:latin typeface="Calibri"/>
              </a:defRPr>
            </a:lvl1pPr>
          </a:lstStyle>
          <a:p>
            <a:pPr defTabSz="555452">
              <a:defRPr/>
            </a:pPr>
            <a:r>
              <a:rPr lang="es-CO" sz="4374" b="1" dirty="0">
                <a:solidFill>
                  <a:srgbClr val="C00000"/>
                </a:solidFill>
                <a:effectLst>
                  <a:outerShdw blurRad="38100" dist="38100" dir="2700000" algn="tl">
                    <a:srgbClr val="000000">
                      <a:alpha val="43137"/>
                    </a:srgbClr>
                  </a:outerShdw>
                </a:effectLst>
                <a:latin typeface="Impact" panose="020B0806030902050204" pitchFamily="34" charset="0"/>
                <a:ea typeface="+mn-ea"/>
                <a:cs typeface="+mn-cs"/>
              </a:rPr>
              <a:t>Plan </a:t>
            </a:r>
            <a:r>
              <a:rPr lang="es-CO" sz="4374" b="1" dirty="0">
                <a:solidFill>
                  <a:srgbClr val="C00000"/>
                </a:solidFill>
                <a:effectLst>
                  <a:outerShdw blurRad="38100" dist="38100" dir="2700000" algn="tl">
                    <a:srgbClr val="000000">
                      <a:alpha val="43137"/>
                    </a:srgbClr>
                  </a:outerShdw>
                </a:effectLst>
                <a:latin typeface="Impact" panose="020B0806030902050204" pitchFamily="34" charset="0"/>
              </a:rPr>
              <a:t>Estratégico Institucional  -PEI</a:t>
            </a:r>
            <a:r>
              <a:rPr lang="es-CO" sz="4374" dirty="0">
                <a:solidFill>
                  <a:srgbClr val="C00000"/>
                </a:solidFill>
                <a:effectLst>
                  <a:outerShdw blurRad="38100" dist="38100" dir="2700000" algn="tl">
                    <a:srgbClr val="000000">
                      <a:alpha val="43137"/>
                    </a:srgbClr>
                  </a:outerShdw>
                </a:effectLst>
                <a:latin typeface="Impact" panose="020B0806030902050204" pitchFamily="34" charset="0"/>
                <a:ea typeface="+mn-ea"/>
                <a:cs typeface="+mn-cs"/>
              </a:rPr>
              <a:t> </a:t>
            </a:r>
          </a:p>
        </p:txBody>
      </p:sp>
      <p:sp>
        <p:nvSpPr>
          <p:cNvPr id="6" name="CuadroTexto 5">
            <a:extLst>
              <a:ext uri="{FF2B5EF4-FFF2-40B4-BE49-F238E27FC236}">
                <a16:creationId xmlns:a16="http://schemas.microsoft.com/office/drawing/2014/main" id="{AA26EF81-5ECA-5F72-71AB-250780765D49}"/>
              </a:ext>
            </a:extLst>
          </p:cNvPr>
          <p:cNvSpPr txBox="1"/>
          <p:nvPr/>
        </p:nvSpPr>
        <p:spPr>
          <a:xfrm>
            <a:off x="1081532" y="1448590"/>
            <a:ext cx="13320877" cy="1938992"/>
          </a:xfrm>
          <a:prstGeom prst="rect">
            <a:avLst/>
          </a:prstGeom>
          <a:noFill/>
        </p:spPr>
        <p:txBody>
          <a:bodyPr wrap="square" rtlCol="0">
            <a:spAutoFit/>
          </a:bodyPr>
          <a:lstStyle/>
          <a:p>
            <a:pPr algn="just" defTabSz="555452"/>
            <a:r>
              <a:rPr lang="es-MX" sz="2400" dirty="0">
                <a:solidFill>
                  <a:prstClr val="black"/>
                </a:solidFill>
                <a:latin typeface="Arial Narrow" panose="020B0606020202030204" pitchFamily="34" charset="0"/>
              </a:rPr>
              <a:t>La Unidad Administrativa Especial, Cuerpo Oficial de Bomberos de Bogotá diseño el Plan Estratégico Institucional 2020- 2024, a  partir de cuatro pilares y cuatro principios que constituyen la base de la gestión institucional, esto ultimo entendiendo la relevancia de la participación de los grupos de valor, grupos de interés y la ciudadanía para el fortalecimiento de la entidad, en tal sentido, a continuación se presentan los avances acumulados 2020-2024 y los avances propios del 2022 que dan cumplimiento a los pilares del PEI.</a:t>
            </a:r>
            <a:endParaRPr lang="es-CO" sz="2400" dirty="0">
              <a:solidFill>
                <a:prstClr val="black"/>
              </a:solidFill>
              <a:latin typeface="Arial Narrow" panose="020B0606020202030204" pitchFamily="34" charset="0"/>
            </a:endParaRPr>
          </a:p>
        </p:txBody>
      </p:sp>
      <p:sp>
        <p:nvSpPr>
          <p:cNvPr id="80" name="Rectángulo 79">
            <a:extLst>
              <a:ext uri="{FF2B5EF4-FFF2-40B4-BE49-F238E27FC236}">
                <a16:creationId xmlns:a16="http://schemas.microsoft.com/office/drawing/2014/main" id="{47764C68-F032-A181-42C1-E6E628E5F7B1}"/>
              </a:ext>
            </a:extLst>
          </p:cNvPr>
          <p:cNvSpPr/>
          <p:nvPr/>
        </p:nvSpPr>
        <p:spPr>
          <a:xfrm>
            <a:off x="1081532" y="3439438"/>
            <a:ext cx="5638804" cy="276999"/>
          </a:xfrm>
          <a:prstGeom prst="rect">
            <a:avLst/>
          </a:prstGeom>
        </p:spPr>
        <p:txBody>
          <a:bodyPr wrap="square">
            <a:spAutoFit/>
          </a:bodyPr>
          <a:lstStyle/>
          <a:p>
            <a:r>
              <a:rPr lang="es-CO" sz="1200" i="1" dirty="0">
                <a:latin typeface="Arial Narrow" panose="020B0606020202030204" pitchFamily="34" charset="0"/>
              </a:rPr>
              <a:t>Gráfico 1 . Avances por  Pilares del Plan Estratégico Institucional   </a:t>
            </a:r>
          </a:p>
        </p:txBody>
      </p:sp>
      <p:grpSp>
        <p:nvGrpSpPr>
          <p:cNvPr id="2" name="Grupo 1" descr="Avances por pilares PEI ">
            <a:extLst>
              <a:ext uri="{FF2B5EF4-FFF2-40B4-BE49-F238E27FC236}">
                <a16:creationId xmlns:a16="http://schemas.microsoft.com/office/drawing/2014/main" id="{A3267CB8-0570-981A-7AC6-DF26E35C2D28}"/>
              </a:ext>
            </a:extLst>
          </p:cNvPr>
          <p:cNvGrpSpPr/>
          <p:nvPr/>
        </p:nvGrpSpPr>
        <p:grpSpPr>
          <a:xfrm>
            <a:off x="495121" y="3882189"/>
            <a:ext cx="7519111" cy="4729209"/>
            <a:chOff x="-191785" y="3908052"/>
            <a:chExt cx="7937515" cy="4942566"/>
          </a:xfrm>
        </p:grpSpPr>
        <p:sp>
          <p:nvSpPr>
            <p:cNvPr id="3" name="CuadroTexto 2">
              <a:extLst>
                <a:ext uri="{FF2B5EF4-FFF2-40B4-BE49-F238E27FC236}">
                  <a16:creationId xmlns:a16="http://schemas.microsoft.com/office/drawing/2014/main" id="{E2C1A080-61CF-3FF8-FC05-CFF61404EEBE}"/>
                </a:ext>
              </a:extLst>
            </p:cNvPr>
            <p:cNvSpPr txBox="1"/>
            <p:nvPr/>
          </p:nvSpPr>
          <p:spPr>
            <a:xfrm>
              <a:off x="-191785" y="4097474"/>
              <a:ext cx="1919949" cy="461665"/>
            </a:xfrm>
            <a:prstGeom prst="rect">
              <a:avLst/>
            </a:prstGeom>
            <a:noFill/>
          </p:spPr>
          <p:txBody>
            <a:bodyPr wrap="none" rtlCol="0">
              <a:spAutoFit/>
            </a:bodyPr>
            <a:lstStyle/>
            <a:p>
              <a:r>
                <a:rPr lang="es-ES" sz="2400" b="1" dirty="0"/>
                <a:t>Avances 2022</a:t>
              </a:r>
              <a:endParaRPr lang="es-CO" sz="2400" b="1" dirty="0"/>
            </a:p>
          </p:txBody>
        </p:sp>
        <p:grpSp>
          <p:nvGrpSpPr>
            <p:cNvPr id="4" name="Grupo 3">
              <a:extLst>
                <a:ext uri="{FF2B5EF4-FFF2-40B4-BE49-F238E27FC236}">
                  <a16:creationId xmlns:a16="http://schemas.microsoft.com/office/drawing/2014/main" id="{3E705FED-B6E2-C3B3-560F-5F8AC2637A4B}"/>
                </a:ext>
              </a:extLst>
            </p:cNvPr>
            <p:cNvGrpSpPr/>
            <p:nvPr/>
          </p:nvGrpSpPr>
          <p:grpSpPr>
            <a:xfrm>
              <a:off x="199506" y="3908052"/>
              <a:ext cx="7546224" cy="4942566"/>
              <a:chOff x="199506" y="3908052"/>
              <a:chExt cx="7546224" cy="4942566"/>
            </a:xfrm>
          </p:grpSpPr>
          <p:grpSp>
            <p:nvGrpSpPr>
              <p:cNvPr id="5" name="Grupo 4" descr="GRAFICO DE AVANCES PLAN ESTRATEGICO INSTITUCIONAL 2022" title="GRAFICO DE AVANCES PLAN ESTRATEGICO INSTITUCIONAL 2022">
                <a:extLst>
                  <a:ext uri="{FF2B5EF4-FFF2-40B4-BE49-F238E27FC236}">
                    <a16:creationId xmlns:a16="http://schemas.microsoft.com/office/drawing/2014/main" id="{3A937FB9-4025-7EE8-8F92-950ADC7E1810}"/>
                  </a:ext>
                </a:extLst>
              </p:cNvPr>
              <p:cNvGrpSpPr/>
              <p:nvPr/>
            </p:nvGrpSpPr>
            <p:grpSpPr>
              <a:xfrm>
                <a:off x="821860" y="4172607"/>
                <a:ext cx="6923870" cy="4678011"/>
                <a:chOff x="1342070" y="545637"/>
                <a:chExt cx="8657337" cy="5849202"/>
              </a:xfrm>
            </p:grpSpPr>
            <p:grpSp>
              <p:nvGrpSpPr>
                <p:cNvPr id="13" name="Grupo 12">
                  <a:extLst>
                    <a:ext uri="{FF2B5EF4-FFF2-40B4-BE49-F238E27FC236}">
                      <a16:creationId xmlns:a16="http://schemas.microsoft.com/office/drawing/2014/main" id="{4D4D5813-35D5-45D9-EBA9-3539A84B1797}"/>
                    </a:ext>
                  </a:extLst>
                </p:cNvPr>
                <p:cNvGrpSpPr/>
                <p:nvPr/>
              </p:nvGrpSpPr>
              <p:grpSpPr>
                <a:xfrm>
                  <a:off x="1342070" y="545637"/>
                  <a:ext cx="6823083" cy="5849202"/>
                  <a:chOff x="73709" y="545637"/>
                  <a:chExt cx="6823083" cy="5849202"/>
                </a:xfrm>
              </p:grpSpPr>
              <p:grpSp>
                <p:nvGrpSpPr>
                  <p:cNvPr id="15" name="Grupo 14">
                    <a:extLst>
                      <a:ext uri="{FF2B5EF4-FFF2-40B4-BE49-F238E27FC236}">
                        <a16:creationId xmlns:a16="http://schemas.microsoft.com/office/drawing/2014/main" id="{382C6BA9-8858-C029-7130-9BFFF829FFA2}"/>
                      </a:ext>
                    </a:extLst>
                  </p:cNvPr>
                  <p:cNvGrpSpPr/>
                  <p:nvPr/>
                </p:nvGrpSpPr>
                <p:grpSpPr>
                  <a:xfrm>
                    <a:off x="73709" y="545637"/>
                    <a:ext cx="6823083" cy="5849202"/>
                    <a:chOff x="-14779" y="1388154"/>
                    <a:chExt cx="5289753" cy="4534729"/>
                  </a:xfrm>
                </p:grpSpPr>
                <p:sp>
                  <p:nvSpPr>
                    <p:cNvPr id="17" name="Elipse 16">
                      <a:extLst>
                        <a:ext uri="{FF2B5EF4-FFF2-40B4-BE49-F238E27FC236}">
                          <a16:creationId xmlns:a16="http://schemas.microsoft.com/office/drawing/2014/main" id="{57654EF8-730A-CF40-A934-DEFE100698E0}"/>
                        </a:ext>
                      </a:extLst>
                    </p:cNvPr>
                    <p:cNvSpPr/>
                    <p:nvPr/>
                  </p:nvSpPr>
                  <p:spPr>
                    <a:xfrm>
                      <a:off x="1410769" y="2551162"/>
                      <a:ext cx="2476456" cy="2196857"/>
                    </a:xfrm>
                    <a:prstGeom prst="ellipse">
                      <a:avLst/>
                    </a:prstGeom>
                    <a:solidFill>
                      <a:srgbClr val="83659B">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200" dirty="0"/>
                    </a:p>
                  </p:txBody>
                </p:sp>
                <p:sp>
                  <p:nvSpPr>
                    <p:cNvPr id="18" name="Elipse 17">
                      <a:extLst>
                        <a:ext uri="{FF2B5EF4-FFF2-40B4-BE49-F238E27FC236}">
                          <a16:creationId xmlns:a16="http://schemas.microsoft.com/office/drawing/2014/main" id="{3CA239FD-7BEB-CE3C-12C4-2B1C280E9743}"/>
                        </a:ext>
                      </a:extLst>
                    </p:cNvPr>
                    <p:cNvSpPr/>
                    <p:nvPr/>
                  </p:nvSpPr>
                  <p:spPr>
                    <a:xfrm>
                      <a:off x="3268275" y="2792183"/>
                      <a:ext cx="1867702" cy="1663430"/>
                    </a:xfrm>
                    <a:prstGeom prst="ellipse">
                      <a:avLst/>
                    </a:prstGeom>
                    <a:solidFill>
                      <a:srgbClr val="B0BF58">
                        <a:alpha val="90000"/>
                      </a:srgb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200" dirty="0"/>
                    </a:p>
                  </p:txBody>
                </p:sp>
                <p:sp>
                  <p:nvSpPr>
                    <p:cNvPr id="19" name="Elipse 18">
                      <a:extLst>
                        <a:ext uri="{FF2B5EF4-FFF2-40B4-BE49-F238E27FC236}">
                          <a16:creationId xmlns:a16="http://schemas.microsoft.com/office/drawing/2014/main" id="{4F604008-C2AD-2C48-ABFE-622694E29C74}"/>
                        </a:ext>
                      </a:extLst>
                    </p:cNvPr>
                    <p:cNvSpPr/>
                    <p:nvPr/>
                  </p:nvSpPr>
                  <p:spPr>
                    <a:xfrm>
                      <a:off x="1705368" y="4259453"/>
                      <a:ext cx="1867702" cy="1663430"/>
                    </a:xfrm>
                    <a:prstGeom prst="ellipse">
                      <a:avLst/>
                    </a:prstGeom>
                    <a:solidFill>
                      <a:srgbClr val="E5C55E">
                        <a:alpha val="90000"/>
                      </a:srgb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200" dirty="0"/>
                    </a:p>
                  </p:txBody>
                </p:sp>
                <p:sp>
                  <p:nvSpPr>
                    <p:cNvPr id="20" name="Elipse 19">
                      <a:extLst>
                        <a:ext uri="{FF2B5EF4-FFF2-40B4-BE49-F238E27FC236}">
                          <a16:creationId xmlns:a16="http://schemas.microsoft.com/office/drawing/2014/main" id="{5E7EE694-DE9F-698D-4ADE-71669C8DC20B}"/>
                        </a:ext>
                      </a:extLst>
                    </p:cNvPr>
                    <p:cNvSpPr/>
                    <p:nvPr/>
                  </p:nvSpPr>
                  <p:spPr>
                    <a:xfrm>
                      <a:off x="155422" y="2792183"/>
                      <a:ext cx="1867702" cy="1663430"/>
                    </a:xfrm>
                    <a:prstGeom prst="ellipse">
                      <a:avLst/>
                    </a:prstGeom>
                    <a:solidFill>
                      <a:srgbClr val="81AED7">
                        <a:alpha val="90000"/>
                      </a:srgb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200" dirty="0"/>
                    </a:p>
                  </p:txBody>
                </p:sp>
                <p:sp>
                  <p:nvSpPr>
                    <p:cNvPr id="21" name="Elipse 20">
                      <a:extLst>
                        <a:ext uri="{FF2B5EF4-FFF2-40B4-BE49-F238E27FC236}">
                          <a16:creationId xmlns:a16="http://schemas.microsoft.com/office/drawing/2014/main" id="{5BF50EE9-0912-1862-6EAD-CDE6B4C2A257}"/>
                        </a:ext>
                      </a:extLst>
                    </p:cNvPr>
                    <p:cNvSpPr/>
                    <p:nvPr/>
                  </p:nvSpPr>
                  <p:spPr>
                    <a:xfrm>
                      <a:off x="1705368" y="1388154"/>
                      <a:ext cx="1867702" cy="1663430"/>
                    </a:xfrm>
                    <a:prstGeom prst="ellipse">
                      <a:avLst/>
                    </a:prstGeom>
                    <a:solidFill>
                      <a:srgbClr val="B65A4F">
                        <a:alpha val="90000"/>
                      </a:srgb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200" dirty="0"/>
                    </a:p>
                  </p:txBody>
                </p:sp>
                <p:sp>
                  <p:nvSpPr>
                    <p:cNvPr id="22" name="Forma libre: forma 21">
                      <a:extLst>
                        <a:ext uri="{FF2B5EF4-FFF2-40B4-BE49-F238E27FC236}">
                          <a16:creationId xmlns:a16="http://schemas.microsoft.com/office/drawing/2014/main" id="{A34057CD-99BE-4153-6A14-1378F69F74F3}"/>
                        </a:ext>
                      </a:extLst>
                    </p:cNvPr>
                    <p:cNvSpPr/>
                    <p:nvPr/>
                  </p:nvSpPr>
                  <p:spPr>
                    <a:xfrm>
                      <a:off x="1398265" y="2984496"/>
                      <a:ext cx="603109" cy="1292364"/>
                    </a:xfrm>
                    <a:custGeom>
                      <a:avLst/>
                      <a:gdLst>
                        <a:gd name="connsiteX0" fmla="*/ 262209 w 603109"/>
                        <a:gd name="connsiteY0" fmla="*/ 0 h 1292364"/>
                        <a:gd name="connsiteX1" fmla="*/ 329591 w 603109"/>
                        <a:gd name="connsiteY1" fmla="*/ 49515 h 1292364"/>
                        <a:gd name="connsiteX2" fmla="*/ 603109 w 603109"/>
                        <a:gd name="connsiteY2" fmla="*/ 637626 h 1292364"/>
                        <a:gd name="connsiteX3" fmla="*/ 329591 w 603109"/>
                        <a:gd name="connsiteY3" fmla="*/ 1225738 h 1292364"/>
                        <a:gd name="connsiteX4" fmla="*/ 238923 w 603109"/>
                        <a:gd name="connsiteY4" fmla="*/ 1292364 h 1292364"/>
                        <a:gd name="connsiteX5" fmla="*/ 206005 w 603109"/>
                        <a:gd name="connsiteY5" fmla="*/ 1256971 h 1292364"/>
                        <a:gd name="connsiteX6" fmla="*/ 0 w 603109"/>
                        <a:gd name="connsiteY6" fmla="*/ 658700 h 1292364"/>
                        <a:gd name="connsiteX7" fmla="*/ 206005 w 603109"/>
                        <a:gd name="connsiteY7" fmla="*/ 60429 h 129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3109" h="1292364">
                          <a:moveTo>
                            <a:pt x="262209" y="0"/>
                          </a:moveTo>
                          <a:lnTo>
                            <a:pt x="329591" y="49515"/>
                          </a:lnTo>
                          <a:cubicBezTo>
                            <a:pt x="498584" y="200025"/>
                            <a:pt x="603109" y="407954"/>
                            <a:pt x="603109" y="637626"/>
                          </a:cubicBezTo>
                          <a:cubicBezTo>
                            <a:pt x="603109" y="867298"/>
                            <a:pt x="498584" y="1075227"/>
                            <a:pt x="329591" y="1225738"/>
                          </a:cubicBezTo>
                          <a:lnTo>
                            <a:pt x="238923" y="1292364"/>
                          </a:lnTo>
                          <a:lnTo>
                            <a:pt x="206005" y="1256971"/>
                          </a:lnTo>
                          <a:cubicBezTo>
                            <a:pt x="75944" y="1086191"/>
                            <a:pt x="0" y="880313"/>
                            <a:pt x="0" y="658700"/>
                          </a:cubicBezTo>
                          <a:cubicBezTo>
                            <a:pt x="0" y="437087"/>
                            <a:pt x="75944" y="231209"/>
                            <a:pt x="206005" y="60429"/>
                          </a:cubicBezTo>
                          <a:close/>
                        </a:path>
                      </a:pathLst>
                    </a:custGeom>
                    <a:solidFill>
                      <a:srgbClr val="4242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CO" sz="1200" dirty="0"/>
                    </a:p>
                  </p:txBody>
                </p:sp>
                <p:sp>
                  <p:nvSpPr>
                    <p:cNvPr id="23" name="Forma libre: forma 22">
                      <a:extLst>
                        <a:ext uri="{FF2B5EF4-FFF2-40B4-BE49-F238E27FC236}">
                          <a16:creationId xmlns:a16="http://schemas.microsoft.com/office/drawing/2014/main" id="{A7FBAC8C-A2F6-B7ED-7D53-915894572872}"/>
                        </a:ext>
                      </a:extLst>
                    </p:cNvPr>
                    <p:cNvSpPr/>
                    <p:nvPr/>
                  </p:nvSpPr>
                  <p:spPr>
                    <a:xfrm>
                      <a:off x="1926062" y="2544023"/>
                      <a:ext cx="1388693" cy="476289"/>
                    </a:xfrm>
                    <a:custGeom>
                      <a:avLst/>
                      <a:gdLst>
                        <a:gd name="connsiteX0" fmla="*/ 699129 w 1388693"/>
                        <a:gd name="connsiteY0" fmla="*/ 0 h 476289"/>
                        <a:gd name="connsiteX1" fmla="*/ 1373544 w 1388693"/>
                        <a:gd name="connsiteY1" fmla="*/ 182747 h 476289"/>
                        <a:gd name="connsiteX2" fmla="*/ 1388693 w 1388693"/>
                        <a:gd name="connsiteY2" fmla="*/ 192796 h 476289"/>
                        <a:gd name="connsiteX3" fmla="*/ 1351740 w 1388693"/>
                        <a:gd name="connsiteY3" fmla="*/ 232686 h 476289"/>
                        <a:gd name="connsiteX4" fmla="*/ 691407 w 1388693"/>
                        <a:gd name="connsiteY4" fmla="*/ 476289 h 476289"/>
                        <a:gd name="connsiteX5" fmla="*/ 31075 w 1388693"/>
                        <a:gd name="connsiteY5" fmla="*/ 232686 h 476289"/>
                        <a:gd name="connsiteX6" fmla="*/ 0 w 1388693"/>
                        <a:gd name="connsiteY6" fmla="*/ 199142 h 476289"/>
                        <a:gd name="connsiteX7" fmla="*/ 24715 w 1388693"/>
                        <a:gd name="connsiteY7" fmla="*/ 182747 h 476289"/>
                        <a:gd name="connsiteX8" fmla="*/ 699129 w 1388693"/>
                        <a:gd name="connsiteY8" fmla="*/ 0 h 476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88693" h="476289">
                          <a:moveTo>
                            <a:pt x="699129" y="0"/>
                          </a:moveTo>
                          <a:cubicBezTo>
                            <a:pt x="948947" y="0"/>
                            <a:pt x="1181028" y="67370"/>
                            <a:pt x="1373544" y="182747"/>
                          </a:cubicBezTo>
                          <a:lnTo>
                            <a:pt x="1388693" y="192796"/>
                          </a:lnTo>
                          <a:lnTo>
                            <a:pt x="1351740" y="232686"/>
                          </a:lnTo>
                          <a:cubicBezTo>
                            <a:pt x="1182746" y="383196"/>
                            <a:pt x="949283" y="476289"/>
                            <a:pt x="691407" y="476289"/>
                          </a:cubicBezTo>
                          <a:cubicBezTo>
                            <a:pt x="433531" y="476289"/>
                            <a:pt x="200068" y="383196"/>
                            <a:pt x="31075" y="232686"/>
                          </a:cubicBezTo>
                          <a:lnTo>
                            <a:pt x="0" y="199142"/>
                          </a:lnTo>
                          <a:lnTo>
                            <a:pt x="24715" y="182747"/>
                          </a:lnTo>
                          <a:cubicBezTo>
                            <a:pt x="217230" y="67370"/>
                            <a:pt x="449311" y="0"/>
                            <a:pt x="699129" y="0"/>
                          </a:cubicBezTo>
                          <a:close/>
                        </a:path>
                      </a:pathLst>
                    </a:custGeom>
                    <a:solidFill>
                      <a:srgbClr val="63253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CO" sz="1200" dirty="0"/>
                    </a:p>
                  </p:txBody>
                </p:sp>
                <p:sp>
                  <p:nvSpPr>
                    <p:cNvPr id="24" name="Forma libre: forma 23">
                      <a:extLst>
                        <a:ext uri="{FF2B5EF4-FFF2-40B4-BE49-F238E27FC236}">
                          <a16:creationId xmlns:a16="http://schemas.microsoft.com/office/drawing/2014/main" id="{2FFBD6DA-3138-1856-691F-E86E7A7631C3}"/>
                        </a:ext>
                      </a:extLst>
                    </p:cNvPr>
                    <p:cNvSpPr/>
                    <p:nvPr/>
                  </p:nvSpPr>
                  <p:spPr>
                    <a:xfrm>
                      <a:off x="3295685" y="2983537"/>
                      <a:ext cx="583123" cy="1274915"/>
                    </a:xfrm>
                    <a:custGeom>
                      <a:avLst/>
                      <a:gdLst>
                        <a:gd name="connsiteX0" fmla="*/ 328826 w 583123"/>
                        <a:gd name="connsiteY0" fmla="*/ 0 h 1274915"/>
                        <a:gd name="connsiteX1" fmla="*/ 377118 w 583123"/>
                        <a:gd name="connsiteY1" fmla="*/ 51922 h 1274915"/>
                        <a:gd name="connsiteX2" fmla="*/ 583123 w 583123"/>
                        <a:gd name="connsiteY2" fmla="*/ 650193 h 1274915"/>
                        <a:gd name="connsiteX3" fmla="*/ 377118 w 583123"/>
                        <a:gd name="connsiteY3" fmla="*/ 1248464 h 1274915"/>
                        <a:gd name="connsiteX4" fmla="*/ 352516 w 583123"/>
                        <a:gd name="connsiteY4" fmla="*/ 1274915 h 1274915"/>
                        <a:gd name="connsiteX5" fmla="*/ 273519 w 583123"/>
                        <a:gd name="connsiteY5" fmla="*/ 1216865 h 1274915"/>
                        <a:gd name="connsiteX6" fmla="*/ 0 w 583123"/>
                        <a:gd name="connsiteY6" fmla="*/ 628753 h 1274915"/>
                        <a:gd name="connsiteX7" fmla="*/ 273519 w 583123"/>
                        <a:gd name="connsiteY7" fmla="*/ 40642 h 1274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3123" h="1274915">
                          <a:moveTo>
                            <a:pt x="328826" y="0"/>
                          </a:moveTo>
                          <a:lnTo>
                            <a:pt x="377118" y="51922"/>
                          </a:lnTo>
                          <a:cubicBezTo>
                            <a:pt x="507179" y="222702"/>
                            <a:pt x="583123" y="428580"/>
                            <a:pt x="583123" y="650193"/>
                          </a:cubicBezTo>
                          <a:cubicBezTo>
                            <a:pt x="583123" y="871806"/>
                            <a:pt x="507179" y="1077684"/>
                            <a:pt x="377118" y="1248464"/>
                          </a:cubicBezTo>
                          <a:lnTo>
                            <a:pt x="352516" y="1274915"/>
                          </a:lnTo>
                          <a:lnTo>
                            <a:pt x="273519" y="1216865"/>
                          </a:lnTo>
                          <a:cubicBezTo>
                            <a:pt x="104525" y="1066354"/>
                            <a:pt x="0" y="858425"/>
                            <a:pt x="0" y="628753"/>
                          </a:cubicBezTo>
                          <a:cubicBezTo>
                            <a:pt x="0" y="399081"/>
                            <a:pt x="104525" y="191152"/>
                            <a:pt x="273519" y="40642"/>
                          </a:cubicBezTo>
                          <a:close/>
                        </a:path>
                      </a:pathLst>
                    </a:custGeom>
                    <a:solidFill>
                      <a:srgbClr val="54494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CO" sz="1200" dirty="0"/>
                    </a:p>
                  </p:txBody>
                </p:sp>
                <p:sp>
                  <p:nvSpPr>
                    <p:cNvPr id="25" name="Forma libre: forma 24">
                      <a:extLst>
                        <a:ext uri="{FF2B5EF4-FFF2-40B4-BE49-F238E27FC236}">
                          <a16:creationId xmlns:a16="http://schemas.microsoft.com/office/drawing/2014/main" id="{E4453014-6F92-56BB-9904-05468F441B22}"/>
                        </a:ext>
                      </a:extLst>
                    </p:cNvPr>
                    <p:cNvSpPr/>
                    <p:nvPr/>
                  </p:nvSpPr>
                  <p:spPr>
                    <a:xfrm>
                      <a:off x="1954641" y="4277341"/>
                      <a:ext cx="1382256" cy="470679"/>
                    </a:xfrm>
                    <a:custGeom>
                      <a:avLst/>
                      <a:gdLst>
                        <a:gd name="connsiteX0" fmla="*/ 692324 w 1382256"/>
                        <a:gd name="connsiteY0" fmla="*/ 0 h 470679"/>
                        <a:gd name="connsiteX1" fmla="*/ 1352657 w 1382256"/>
                        <a:gd name="connsiteY1" fmla="*/ 243604 h 470679"/>
                        <a:gd name="connsiteX2" fmla="*/ 1382256 w 1382256"/>
                        <a:gd name="connsiteY2" fmla="*/ 275555 h 470679"/>
                        <a:gd name="connsiteX3" fmla="*/ 1363597 w 1382256"/>
                        <a:gd name="connsiteY3" fmla="*/ 287933 h 470679"/>
                        <a:gd name="connsiteX4" fmla="*/ 689182 w 1382256"/>
                        <a:gd name="connsiteY4" fmla="*/ 470679 h 470679"/>
                        <a:gd name="connsiteX5" fmla="*/ 14768 w 1382256"/>
                        <a:gd name="connsiteY5" fmla="*/ 287933 h 470679"/>
                        <a:gd name="connsiteX6" fmla="*/ 0 w 1382256"/>
                        <a:gd name="connsiteY6" fmla="*/ 278137 h 470679"/>
                        <a:gd name="connsiteX7" fmla="*/ 31992 w 1382256"/>
                        <a:gd name="connsiteY7" fmla="*/ 243604 h 470679"/>
                        <a:gd name="connsiteX8" fmla="*/ 692324 w 1382256"/>
                        <a:gd name="connsiteY8" fmla="*/ 0 h 470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82256" h="470679">
                          <a:moveTo>
                            <a:pt x="692324" y="0"/>
                          </a:moveTo>
                          <a:cubicBezTo>
                            <a:pt x="950200" y="0"/>
                            <a:pt x="1183663" y="93093"/>
                            <a:pt x="1352657" y="243604"/>
                          </a:cubicBezTo>
                          <a:lnTo>
                            <a:pt x="1382256" y="275555"/>
                          </a:lnTo>
                          <a:lnTo>
                            <a:pt x="1363597" y="287933"/>
                          </a:lnTo>
                          <a:cubicBezTo>
                            <a:pt x="1171081" y="403309"/>
                            <a:pt x="939000" y="470679"/>
                            <a:pt x="689182" y="470679"/>
                          </a:cubicBezTo>
                          <a:cubicBezTo>
                            <a:pt x="439364" y="470679"/>
                            <a:pt x="207283" y="403309"/>
                            <a:pt x="14768" y="287933"/>
                          </a:cubicBezTo>
                          <a:lnTo>
                            <a:pt x="0" y="278137"/>
                          </a:lnTo>
                          <a:lnTo>
                            <a:pt x="31992" y="243604"/>
                          </a:lnTo>
                          <a:cubicBezTo>
                            <a:pt x="200985" y="93093"/>
                            <a:pt x="434448" y="0"/>
                            <a:pt x="692324" y="0"/>
                          </a:cubicBezTo>
                          <a:close/>
                        </a:path>
                      </a:pathLst>
                    </a:custGeom>
                    <a:solidFill>
                      <a:srgbClr val="7A4B3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CO" sz="1200" dirty="0"/>
                    </a:p>
                  </p:txBody>
                </p:sp>
                <p:sp>
                  <p:nvSpPr>
                    <p:cNvPr id="26" name="CuadroTexto 25">
                      <a:extLst>
                        <a:ext uri="{FF2B5EF4-FFF2-40B4-BE49-F238E27FC236}">
                          <a16:creationId xmlns:a16="http://schemas.microsoft.com/office/drawing/2014/main" id="{335C6E74-DB7B-54AC-CF93-E4A67FAC1B88}"/>
                        </a:ext>
                      </a:extLst>
                    </p:cNvPr>
                    <p:cNvSpPr txBox="1"/>
                    <p:nvPr/>
                  </p:nvSpPr>
                  <p:spPr>
                    <a:xfrm>
                      <a:off x="1809113" y="1644638"/>
                      <a:ext cx="1691148" cy="805545"/>
                    </a:xfrm>
                    <a:prstGeom prst="rect">
                      <a:avLst/>
                    </a:prstGeom>
                    <a:noFill/>
                  </p:spPr>
                  <p:txBody>
                    <a:bodyPr wrap="square" rtlCol="0">
                      <a:spAutoFit/>
                    </a:bodyPr>
                    <a:lstStyle/>
                    <a:p>
                      <a:pPr algn="ctr"/>
                      <a:r>
                        <a:rPr lang="es-ES" sz="1200" b="1" dirty="0">
                          <a:solidFill>
                            <a:schemeClr val="bg1"/>
                          </a:solidFill>
                          <a:latin typeface="Museo Sans Condensed" panose="02000000000000000000" pitchFamily="2" charset="0"/>
                          <a:ea typeface="Tahoma" panose="020B0604030504040204" pitchFamily="34" charset="0"/>
                          <a:cs typeface="Tahoma" panose="020B0604030504040204" pitchFamily="34" charset="0"/>
                        </a:rPr>
                        <a:t>GESTIÓN </a:t>
                      </a:r>
                    </a:p>
                    <a:p>
                      <a:pPr algn="ctr"/>
                      <a:r>
                        <a:rPr lang="es-ES" sz="1200" b="1" dirty="0">
                          <a:solidFill>
                            <a:schemeClr val="bg1"/>
                          </a:solidFill>
                          <a:latin typeface="Museo Sans Condensed" panose="02000000000000000000" pitchFamily="2" charset="0"/>
                          <a:ea typeface="Tahoma" panose="020B0604030504040204" pitchFamily="34" charset="0"/>
                          <a:cs typeface="Tahoma" panose="020B0604030504040204" pitchFamily="34" charset="0"/>
                        </a:rPr>
                        <a:t>DEL RIESGO</a:t>
                      </a:r>
                    </a:p>
                    <a:p>
                      <a:pPr algn="ctr"/>
                      <a:r>
                        <a:rPr lang="es-ES" sz="1200" b="1" dirty="0">
                          <a:solidFill>
                            <a:schemeClr val="bg1"/>
                          </a:solidFill>
                          <a:latin typeface="Museo Sans Condensed" panose="02000000000000000000" pitchFamily="2" charset="0"/>
                          <a:ea typeface="Tahoma" panose="020B0604030504040204" pitchFamily="34" charset="0"/>
                          <a:cs typeface="Tahoma" panose="020B0604030504040204" pitchFamily="34" charset="0"/>
                        </a:rPr>
                        <a:t>DE INCENDIOS</a:t>
                      </a:r>
                    </a:p>
                    <a:p>
                      <a:pPr algn="ctr"/>
                      <a:endParaRPr lang="es-CO" sz="1200" b="1" dirty="0">
                        <a:solidFill>
                          <a:schemeClr val="bg1"/>
                        </a:solidFill>
                        <a:latin typeface="Museo Sans Condensed" panose="02000000000000000000" pitchFamily="2" charset="0"/>
                        <a:ea typeface="Tahoma" panose="020B0604030504040204" pitchFamily="34" charset="0"/>
                        <a:cs typeface="Tahoma" panose="020B0604030504040204" pitchFamily="34" charset="0"/>
                      </a:endParaRPr>
                    </a:p>
                  </p:txBody>
                </p:sp>
                <p:sp>
                  <p:nvSpPr>
                    <p:cNvPr id="27" name="CuadroTexto 26">
                      <a:extLst>
                        <a:ext uri="{FF2B5EF4-FFF2-40B4-BE49-F238E27FC236}">
                          <a16:creationId xmlns:a16="http://schemas.microsoft.com/office/drawing/2014/main" id="{9EE73F81-24D7-16F1-F30A-0FCE505ABEE6}"/>
                        </a:ext>
                      </a:extLst>
                    </p:cNvPr>
                    <p:cNvSpPr txBox="1"/>
                    <p:nvPr/>
                  </p:nvSpPr>
                  <p:spPr>
                    <a:xfrm>
                      <a:off x="-14779" y="3318397"/>
                      <a:ext cx="1691148" cy="357916"/>
                    </a:xfrm>
                    <a:prstGeom prst="rect">
                      <a:avLst/>
                    </a:prstGeom>
                    <a:noFill/>
                  </p:spPr>
                  <p:txBody>
                    <a:bodyPr wrap="square" rtlCol="0">
                      <a:spAutoFit/>
                    </a:bodyPr>
                    <a:lstStyle/>
                    <a:p>
                      <a:pPr algn="ctr"/>
                      <a:r>
                        <a:rPr lang="es-ES" sz="1200" b="1" dirty="0">
                          <a:latin typeface="Museo Sans Condensed" panose="02000000000000000000" pitchFamily="2" charset="0"/>
                          <a:ea typeface="Tahoma" panose="020B0604030504040204" pitchFamily="34" charset="0"/>
                          <a:cs typeface="Tahoma" panose="020B0604030504040204" pitchFamily="34" charset="0"/>
                        </a:rPr>
                        <a:t>OPERACIÓN </a:t>
                      </a:r>
                    </a:p>
                    <a:p>
                      <a:pPr algn="ctr"/>
                      <a:r>
                        <a:rPr lang="es-ES" sz="1200" b="1" dirty="0">
                          <a:latin typeface="Museo Sans Condensed" panose="02000000000000000000" pitchFamily="2" charset="0"/>
                          <a:ea typeface="Tahoma" panose="020B0604030504040204" pitchFamily="34" charset="0"/>
                          <a:cs typeface="Tahoma" panose="020B0604030504040204" pitchFamily="34" charset="0"/>
                        </a:rPr>
                        <a:t>Y RESPUESTA</a:t>
                      </a:r>
                    </a:p>
                  </p:txBody>
                </p:sp>
                <p:sp>
                  <p:nvSpPr>
                    <p:cNvPr id="28" name="CuadroTexto 27">
                      <a:extLst>
                        <a:ext uri="{FF2B5EF4-FFF2-40B4-BE49-F238E27FC236}">
                          <a16:creationId xmlns:a16="http://schemas.microsoft.com/office/drawing/2014/main" id="{C3517FA5-4543-F9F0-E715-786C433FFD4B}"/>
                        </a:ext>
                      </a:extLst>
                    </p:cNvPr>
                    <p:cNvSpPr txBox="1"/>
                    <p:nvPr/>
                  </p:nvSpPr>
                  <p:spPr>
                    <a:xfrm>
                      <a:off x="3583826" y="3318394"/>
                      <a:ext cx="1691148" cy="357916"/>
                    </a:xfrm>
                    <a:prstGeom prst="rect">
                      <a:avLst/>
                    </a:prstGeom>
                    <a:noFill/>
                  </p:spPr>
                  <p:txBody>
                    <a:bodyPr wrap="square" rtlCol="0">
                      <a:spAutoFit/>
                    </a:bodyPr>
                    <a:lstStyle/>
                    <a:p>
                      <a:pPr algn="ctr"/>
                      <a:r>
                        <a:rPr lang="es-ES" sz="1200" b="1" dirty="0">
                          <a:latin typeface="Museo Sans Condensed" panose="02000000000000000000" pitchFamily="2" charset="0"/>
                          <a:ea typeface="Tahoma" panose="020B0604030504040204" pitchFamily="34" charset="0"/>
                          <a:cs typeface="Tahoma" panose="020B0604030504040204" pitchFamily="34" charset="0"/>
                        </a:rPr>
                        <a:t>TALENTO</a:t>
                      </a:r>
                    </a:p>
                    <a:p>
                      <a:pPr algn="ctr"/>
                      <a:r>
                        <a:rPr lang="es-ES" sz="1200" b="1" dirty="0">
                          <a:latin typeface="Museo Sans Condensed" panose="02000000000000000000" pitchFamily="2" charset="0"/>
                          <a:ea typeface="Tahoma" panose="020B0604030504040204" pitchFamily="34" charset="0"/>
                          <a:cs typeface="Tahoma" panose="020B0604030504040204" pitchFamily="34" charset="0"/>
                        </a:rPr>
                        <a:t> HUMANO</a:t>
                      </a:r>
                    </a:p>
                  </p:txBody>
                </p:sp>
                <p:sp>
                  <p:nvSpPr>
                    <p:cNvPr id="29" name="CuadroTexto 28">
                      <a:extLst>
                        <a:ext uri="{FF2B5EF4-FFF2-40B4-BE49-F238E27FC236}">
                          <a16:creationId xmlns:a16="http://schemas.microsoft.com/office/drawing/2014/main" id="{29A5658A-9C1E-7D80-1D17-B545F701F080}"/>
                        </a:ext>
                      </a:extLst>
                    </p:cNvPr>
                    <p:cNvSpPr txBox="1"/>
                    <p:nvPr/>
                  </p:nvSpPr>
                  <p:spPr>
                    <a:xfrm>
                      <a:off x="1799275" y="5199641"/>
                      <a:ext cx="1691148" cy="357916"/>
                    </a:xfrm>
                    <a:prstGeom prst="rect">
                      <a:avLst/>
                    </a:prstGeom>
                    <a:noFill/>
                  </p:spPr>
                  <p:txBody>
                    <a:bodyPr wrap="square" rtlCol="0">
                      <a:spAutoFit/>
                    </a:bodyPr>
                    <a:lstStyle/>
                    <a:p>
                      <a:pPr algn="ctr"/>
                      <a:r>
                        <a:rPr lang="es-ES" sz="1200" b="1" dirty="0">
                          <a:latin typeface="Museo Sans Condensed" panose="02000000000000000000" pitchFamily="2" charset="0"/>
                          <a:ea typeface="Tahoma" panose="020B0604030504040204" pitchFamily="34" charset="0"/>
                          <a:cs typeface="Tahoma" panose="020B0604030504040204" pitchFamily="34" charset="0"/>
                        </a:rPr>
                        <a:t>FORTALECIMIENTO</a:t>
                      </a:r>
                    </a:p>
                    <a:p>
                      <a:pPr algn="ctr"/>
                      <a:r>
                        <a:rPr lang="es-ES" sz="1200" b="1" dirty="0">
                          <a:latin typeface="Museo Sans Condensed" panose="02000000000000000000" pitchFamily="2" charset="0"/>
                          <a:ea typeface="Tahoma" panose="020B0604030504040204" pitchFamily="34" charset="0"/>
                          <a:cs typeface="Tahoma" panose="020B0604030504040204" pitchFamily="34" charset="0"/>
                        </a:rPr>
                        <a:t>INSTITUCIONAL</a:t>
                      </a:r>
                    </a:p>
                  </p:txBody>
                </p:sp>
                <p:sp>
                  <p:nvSpPr>
                    <p:cNvPr id="30" name="CuadroTexto 29">
                      <a:extLst>
                        <a:ext uri="{FF2B5EF4-FFF2-40B4-BE49-F238E27FC236}">
                          <a16:creationId xmlns:a16="http://schemas.microsoft.com/office/drawing/2014/main" id="{A8228B9D-1A28-65D4-A551-CC408B6D4025}"/>
                        </a:ext>
                      </a:extLst>
                    </p:cNvPr>
                    <p:cNvSpPr txBox="1"/>
                    <p:nvPr/>
                  </p:nvSpPr>
                  <p:spPr>
                    <a:xfrm>
                      <a:off x="1774700" y="2639964"/>
                      <a:ext cx="1691148" cy="214750"/>
                    </a:xfrm>
                    <a:prstGeom prst="rect">
                      <a:avLst/>
                    </a:prstGeom>
                    <a:noFill/>
                  </p:spPr>
                  <p:txBody>
                    <a:bodyPr wrap="square" rtlCol="0">
                      <a:spAutoFit/>
                    </a:bodyPr>
                    <a:lstStyle/>
                    <a:p>
                      <a:pPr algn="ctr"/>
                      <a:r>
                        <a:rPr lang="es-ES" sz="1200" b="1" dirty="0">
                          <a:solidFill>
                            <a:schemeClr val="bg1"/>
                          </a:solidFill>
                          <a:latin typeface="Museo Sans Condensed" panose="02000000000000000000" pitchFamily="2" charset="0"/>
                          <a:ea typeface="Tahoma" panose="020B0604030504040204" pitchFamily="34" charset="0"/>
                          <a:cs typeface="Tahoma" panose="020B0604030504040204" pitchFamily="34" charset="0"/>
                        </a:rPr>
                        <a:t>Corresponsabilidad</a:t>
                      </a:r>
                    </a:p>
                  </p:txBody>
                </p:sp>
                <p:sp>
                  <p:nvSpPr>
                    <p:cNvPr id="31" name="CuadroTexto 30">
                      <a:extLst>
                        <a:ext uri="{FF2B5EF4-FFF2-40B4-BE49-F238E27FC236}">
                          <a16:creationId xmlns:a16="http://schemas.microsoft.com/office/drawing/2014/main" id="{2D90D9E9-6521-E757-1A92-D24F278A5850}"/>
                        </a:ext>
                      </a:extLst>
                    </p:cNvPr>
                    <p:cNvSpPr txBox="1"/>
                    <p:nvPr/>
                  </p:nvSpPr>
                  <p:spPr>
                    <a:xfrm>
                      <a:off x="1799280" y="4359152"/>
                      <a:ext cx="1691148" cy="214750"/>
                    </a:xfrm>
                    <a:prstGeom prst="rect">
                      <a:avLst/>
                    </a:prstGeom>
                    <a:noFill/>
                  </p:spPr>
                  <p:txBody>
                    <a:bodyPr wrap="square" rtlCol="0">
                      <a:spAutoFit/>
                    </a:bodyPr>
                    <a:lstStyle/>
                    <a:p>
                      <a:pPr algn="ctr"/>
                      <a:r>
                        <a:rPr lang="es-ES" sz="1200" b="1" dirty="0">
                          <a:solidFill>
                            <a:schemeClr val="bg1"/>
                          </a:solidFill>
                          <a:latin typeface="Museo Sans Condensed" panose="02000000000000000000" pitchFamily="2" charset="0"/>
                          <a:ea typeface="Tahoma" panose="020B0604030504040204" pitchFamily="34" charset="0"/>
                          <a:cs typeface="Tahoma" panose="020B0604030504040204" pitchFamily="34" charset="0"/>
                        </a:rPr>
                        <a:t>Confianza</a:t>
                      </a:r>
                    </a:p>
                  </p:txBody>
                </p:sp>
                <p:sp>
                  <p:nvSpPr>
                    <p:cNvPr id="32" name="CuadroTexto 31">
                      <a:extLst>
                        <a:ext uri="{FF2B5EF4-FFF2-40B4-BE49-F238E27FC236}">
                          <a16:creationId xmlns:a16="http://schemas.microsoft.com/office/drawing/2014/main" id="{441A9B12-246F-3E88-71A0-2C90E9B9ED3A}"/>
                        </a:ext>
                      </a:extLst>
                    </p:cNvPr>
                    <p:cNvSpPr txBox="1"/>
                    <p:nvPr/>
                  </p:nvSpPr>
                  <p:spPr>
                    <a:xfrm rot="16200000">
                      <a:off x="840636" y="3537613"/>
                      <a:ext cx="1691148" cy="214750"/>
                    </a:xfrm>
                    <a:prstGeom prst="rect">
                      <a:avLst/>
                    </a:prstGeom>
                    <a:noFill/>
                  </p:spPr>
                  <p:txBody>
                    <a:bodyPr wrap="square" rtlCol="0">
                      <a:spAutoFit/>
                    </a:bodyPr>
                    <a:lstStyle/>
                    <a:p>
                      <a:pPr algn="ctr"/>
                      <a:r>
                        <a:rPr lang="es-ES" sz="1200" b="1" dirty="0">
                          <a:solidFill>
                            <a:schemeClr val="bg1"/>
                          </a:solidFill>
                          <a:latin typeface="Museo Sans Condensed" panose="02000000000000000000" pitchFamily="2" charset="0"/>
                          <a:ea typeface="Tahoma" panose="020B0604030504040204" pitchFamily="34" charset="0"/>
                          <a:cs typeface="Tahoma" panose="020B0604030504040204" pitchFamily="34" charset="0"/>
                        </a:rPr>
                        <a:t>Oportunidad</a:t>
                      </a:r>
                    </a:p>
                  </p:txBody>
                </p:sp>
                <p:sp>
                  <p:nvSpPr>
                    <p:cNvPr id="33" name="CuadroTexto 32">
                      <a:extLst>
                        <a:ext uri="{FF2B5EF4-FFF2-40B4-BE49-F238E27FC236}">
                          <a16:creationId xmlns:a16="http://schemas.microsoft.com/office/drawing/2014/main" id="{CB4C65F8-9D01-694B-386A-5C9F9E48A6BE}"/>
                        </a:ext>
                      </a:extLst>
                    </p:cNvPr>
                    <p:cNvSpPr txBox="1"/>
                    <p:nvPr/>
                  </p:nvSpPr>
                  <p:spPr>
                    <a:xfrm rot="16200000">
                      <a:off x="2728433" y="3517946"/>
                      <a:ext cx="1691148" cy="214750"/>
                    </a:xfrm>
                    <a:prstGeom prst="rect">
                      <a:avLst/>
                    </a:prstGeom>
                    <a:noFill/>
                  </p:spPr>
                  <p:txBody>
                    <a:bodyPr wrap="square" rtlCol="0">
                      <a:spAutoFit/>
                    </a:bodyPr>
                    <a:lstStyle/>
                    <a:p>
                      <a:pPr algn="ctr"/>
                      <a:r>
                        <a:rPr lang="es-ES" sz="1200" b="1" dirty="0">
                          <a:solidFill>
                            <a:schemeClr val="bg1"/>
                          </a:solidFill>
                          <a:latin typeface="Museo Sans Condensed" panose="02000000000000000000" pitchFamily="2" charset="0"/>
                          <a:ea typeface="Tahoma" panose="020B0604030504040204" pitchFamily="34" charset="0"/>
                          <a:cs typeface="Tahoma" panose="020B0604030504040204" pitchFamily="34" charset="0"/>
                        </a:rPr>
                        <a:t>Servicio</a:t>
                      </a:r>
                    </a:p>
                  </p:txBody>
                </p:sp>
                <p:sp>
                  <p:nvSpPr>
                    <p:cNvPr id="34" name="CuadroTexto 33">
                      <a:extLst>
                        <a:ext uri="{FF2B5EF4-FFF2-40B4-BE49-F238E27FC236}">
                          <a16:creationId xmlns:a16="http://schemas.microsoft.com/office/drawing/2014/main" id="{E3771CB0-D956-88DC-C281-FE59737C7BE4}"/>
                        </a:ext>
                      </a:extLst>
                    </p:cNvPr>
                    <p:cNvSpPr txBox="1"/>
                    <p:nvPr/>
                  </p:nvSpPr>
                  <p:spPr>
                    <a:xfrm>
                      <a:off x="1811898" y="3253548"/>
                      <a:ext cx="1691148" cy="214750"/>
                    </a:xfrm>
                    <a:prstGeom prst="rect">
                      <a:avLst/>
                    </a:prstGeom>
                    <a:noFill/>
                  </p:spPr>
                  <p:txBody>
                    <a:bodyPr wrap="square" rtlCol="0">
                      <a:spAutoFit/>
                    </a:bodyPr>
                    <a:lstStyle/>
                    <a:p>
                      <a:pPr algn="ctr"/>
                      <a:r>
                        <a:rPr lang="es-ES" sz="1200" b="1" dirty="0">
                          <a:solidFill>
                            <a:schemeClr val="bg1"/>
                          </a:solidFill>
                          <a:latin typeface="Museo Sans Condensed" panose="02000000000000000000" pitchFamily="2" charset="0"/>
                          <a:ea typeface="Tahoma" panose="020B0604030504040204" pitchFamily="34" charset="0"/>
                          <a:cs typeface="Tahoma" panose="020B0604030504040204" pitchFamily="34" charset="0"/>
                        </a:rPr>
                        <a:t>COMUNIDAD</a:t>
                      </a:r>
                    </a:p>
                  </p:txBody>
                </p:sp>
              </p:grpSp>
              <p:pic>
                <p:nvPicPr>
                  <p:cNvPr id="16" name="Gráfico 15" descr="GRAFICO DE AVANCES PLAN ESTRATEGICO INSTITUCIONAL 2022" title="GRAFICO DE AVANCES PLAN ESTRATEGICO INSTITUCIONAL 2022">
                    <a:extLst>
                      <a:ext uri="{FF2B5EF4-FFF2-40B4-BE49-F238E27FC236}">
                        <a16:creationId xmlns:a16="http://schemas.microsoft.com/office/drawing/2014/main" id="{F487808F-E3EC-BDD6-30D9-6EDDC2232B08}"/>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31207"/>
                  <a:stretch/>
                </p:blipFill>
                <p:spPr>
                  <a:xfrm>
                    <a:off x="2741308" y="3276195"/>
                    <a:ext cx="1513243" cy="524187"/>
                  </a:xfrm>
                  <a:prstGeom prst="rect">
                    <a:avLst/>
                  </a:prstGeom>
                </p:spPr>
              </p:pic>
            </p:grpSp>
            <p:cxnSp>
              <p:nvCxnSpPr>
                <p:cNvPr id="14" name="Conector recto 13">
                  <a:extLst>
                    <a:ext uri="{FF2B5EF4-FFF2-40B4-BE49-F238E27FC236}">
                      <a16:creationId xmlns:a16="http://schemas.microsoft.com/office/drawing/2014/main" id="{BB2CB9F7-D14D-ECB5-6355-46ABB8BAEB2D}"/>
                    </a:ext>
                  </a:extLst>
                </p:cNvPr>
                <p:cNvCxnSpPr/>
                <p:nvPr/>
              </p:nvCxnSpPr>
              <p:spPr>
                <a:xfrm>
                  <a:off x="8686801" y="950208"/>
                  <a:ext cx="131260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7" name="CuadroTexto 6">
                <a:extLst>
                  <a:ext uri="{FF2B5EF4-FFF2-40B4-BE49-F238E27FC236}">
                    <a16:creationId xmlns:a16="http://schemas.microsoft.com/office/drawing/2014/main" id="{BD2A94AB-576B-F031-C3FA-400E1DD12EE3}"/>
                  </a:ext>
                </a:extLst>
              </p:cNvPr>
              <p:cNvSpPr txBox="1"/>
              <p:nvPr/>
            </p:nvSpPr>
            <p:spPr>
              <a:xfrm>
                <a:off x="3834564" y="3908052"/>
                <a:ext cx="1137368" cy="385994"/>
              </a:xfrm>
              <a:prstGeom prst="rect">
                <a:avLst/>
              </a:prstGeom>
              <a:noFill/>
            </p:spPr>
            <p:txBody>
              <a:bodyPr wrap="square" rtlCol="0">
                <a:spAutoFit/>
              </a:bodyPr>
              <a:lstStyle/>
              <a:p>
                <a:pPr algn="ctr"/>
                <a:r>
                  <a:rPr lang="es-ES" b="1" dirty="0"/>
                  <a:t>97,33%</a:t>
                </a:r>
                <a:endParaRPr lang="es-CO" b="1" dirty="0"/>
              </a:p>
            </p:txBody>
          </p:sp>
          <p:sp>
            <p:nvSpPr>
              <p:cNvPr id="9" name="CuadroTexto 8">
                <a:extLst>
                  <a:ext uri="{FF2B5EF4-FFF2-40B4-BE49-F238E27FC236}">
                    <a16:creationId xmlns:a16="http://schemas.microsoft.com/office/drawing/2014/main" id="{C8473BEE-8208-904B-1528-092A08EC5301}"/>
                  </a:ext>
                </a:extLst>
              </p:cNvPr>
              <p:cNvSpPr txBox="1"/>
              <p:nvPr/>
            </p:nvSpPr>
            <p:spPr>
              <a:xfrm>
                <a:off x="5723353" y="7188375"/>
                <a:ext cx="1137368" cy="385994"/>
              </a:xfrm>
              <a:prstGeom prst="rect">
                <a:avLst/>
              </a:prstGeom>
              <a:noFill/>
            </p:spPr>
            <p:txBody>
              <a:bodyPr wrap="square" rtlCol="0">
                <a:spAutoFit/>
              </a:bodyPr>
              <a:lstStyle/>
              <a:p>
                <a:pPr algn="ctr"/>
                <a:r>
                  <a:rPr lang="es-ES" b="1" dirty="0"/>
                  <a:t>98,25%</a:t>
                </a:r>
                <a:endParaRPr lang="es-CO" b="1" dirty="0"/>
              </a:p>
            </p:txBody>
          </p:sp>
          <p:sp>
            <p:nvSpPr>
              <p:cNvPr id="11" name="CuadroTexto 10">
                <a:extLst>
                  <a:ext uri="{FF2B5EF4-FFF2-40B4-BE49-F238E27FC236}">
                    <a16:creationId xmlns:a16="http://schemas.microsoft.com/office/drawing/2014/main" id="{19ADA25E-F4E0-6B67-1E2A-605FA6F1F733}"/>
                  </a:ext>
                </a:extLst>
              </p:cNvPr>
              <p:cNvSpPr txBox="1"/>
              <p:nvPr/>
            </p:nvSpPr>
            <p:spPr>
              <a:xfrm>
                <a:off x="199506" y="6893866"/>
                <a:ext cx="1137368" cy="385994"/>
              </a:xfrm>
              <a:prstGeom prst="rect">
                <a:avLst/>
              </a:prstGeom>
              <a:noFill/>
            </p:spPr>
            <p:txBody>
              <a:bodyPr wrap="square" rtlCol="0">
                <a:spAutoFit/>
              </a:bodyPr>
              <a:lstStyle/>
              <a:p>
                <a:pPr algn="ctr"/>
                <a:r>
                  <a:rPr lang="es-ES" b="1" dirty="0"/>
                  <a:t>96,04%</a:t>
                </a:r>
                <a:endParaRPr lang="es-CO" b="1" dirty="0"/>
              </a:p>
            </p:txBody>
          </p:sp>
          <p:sp>
            <p:nvSpPr>
              <p:cNvPr id="12" name="CuadroTexto 11">
                <a:extLst>
                  <a:ext uri="{FF2B5EF4-FFF2-40B4-BE49-F238E27FC236}">
                    <a16:creationId xmlns:a16="http://schemas.microsoft.com/office/drawing/2014/main" id="{28A99D2A-CDD7-3B9C-79B7-D310354F08B6}"/>
                  </a:ext>
                </a:extLst>
              </p:cNvPr>
              <p:cNvSpPr txBox="1"/>
              <p:nvPr/>
            </p:nvSpPr>
            <p:spPr>
              <a:xfrm>
                <a:off x="4333801" y="8300385"/>
                <a:ext cx="1137368" cy="385994"/>
              </a:xfrm>
              <a:prstGeom prst="rect">
                <a:avLst/>
              </a:prstGeom>
              <a:noFill/>
            </p:spPr>
            <p:txBody>
              <a:bodyPr wrap="square" rtlCol="0">
                <a:spAutoFit/>
              </a:bodyPr>
              <a:lstStyle/>
              <a:p>
                <a:pPr algn="ctr"/>
                <a:r>
                  <a:rPr lang="es-ES" b="1" dirty="0"/>
                  <a:t>97,04%</a:t>
                </a:r>
                <a:endParaRPr lang="es-CO" b="1" dirty="0"/>
              </a:p>
            </p:txBody>
          </p:sp>
        </p:grpSp>
      </p:grpSp>
      <p:grpSp>
        <p:nvGrpSpPr>
          <p:cNvPr id="35" name="Grupo 34" descr="Avance acumulado 2020-2024 ">
            <a:extLst>
              <a:ext uri="{FF2B5EF4-FFF2-40B4-BE49-F238E27FC236}">
                <a16:creationId xmlns:a16="http://schemas.microsoft.com/office/drawing/2014/main" id="{170BDE65-C960-ADF4-F4D3-507B30A0A6E3}"/>
              </a:ext>
            </a:extLst>
          </p:cNvPr>
          <p:cNvGrpSpPr/>
          <p:nvPr/>
        </p:nvGrpSpPr>
        <p:grpSpPr>
          <a:xfrm>
            <a:off x="8324641" y="3671556"/>
            <a:ext cx="7404284" cy="5229623"/>
            <a:chOff x="8349063" y="3545987"/>
            <a:chExt cx="7730398" cy="5254399"/>
          </a:xfrm>
        </p:grpSpPr>
        <p:sp>
          <p:nvSpPr>
            <p:cNvPr id="36" name="CuadroTexto 35">
              <a:extLst>
                <a:ext uri="{FF2B5EF4-FFF2-40B4-BE49-F238E27FC236}">
                  <a16:creationId xmlns:a16="http://schemas.microsoft.com/office/drawing/2014/main" id="{44FE1BF8-794D-0CDC-F600-6B3C191D0C9C}"/>
                </a:ext>
              </a:extLst>
            </p:cNvPr>
            <p:cNvSpPr txBox="1"/>
            <p:nvPr/>
          </p:nvSpPr>
          <p:spPr>
            <a:xfrm>
              <a:off x="12088605" y="3545987"/>
              <a:ext cx="3182281" cy="461665"/>
            </a:xfrm>
            <a:prstGeom prst="rect">
              <a:avLst/>
            </a:prstGeom>
            <a:noFill/>
          </p:spPr>
          <p:txBody>
            <a:bodyPr wrap="none" rtlCol="0">
              <a:spAutoFit/>
            </a:bodyPr>
            <a:lstStyle/>
            <a:p>
              <a:r>
                <a:rPr lang="es-ES" sz="2400" b="1" dirty="0"/>
                <a:t>Acumulado 2020 - 2024</a:t>
              </a:r>
              <a:endParaRPr lang="es-CO" sz="2400" b="1" dirty="0"/>
            </a:p>
          </p:txBody>
        </p:sp>
        <p:grpSp>
          <p:nvGrpSpPr>
            <p:cNvPr id="37" name="Grupo 36" descr="GRAFICO DE AVANCES PLAN ESTRATEGICO INSTITUCIONAL 2020-2024" title="GRAFICO DE AVANCES PLAN ESTRATEGICO INSTITUCIONAL 2020-2024">
              <a:extLst>
                <a:ext uri="{FF2B5EF4-FFF2-40B4-BE49-F238E27FC236}">
                  <a16:creationId xmlns:a16="http://schemas.microsoft.com/office/drawing/2014/main" id="{FF4C735C-901D-A9E7-D14F-F1F200FB6D8E}"/>
                </a:ext>
              </a:extLst>
            </p:cNvPr>
            <p:cNvGrpSpPr/>
            <p:nvPr/>
          </p:nvGrpSpPr>
          <p:grpSpPr>
            <a:xfrm>
              <a:off x="9155591" y="4011153"/>
              <a:ext cx="6923870" cy="4678011"/>
              <a:chOff x="1342070" y="545637"/>
              <a:chExt cx="8657337" cy="5849202"/>
            </a:xfrm>
          </p:grpSpPr>
          <p:grpSp>
            <p:nvGrpSpPr>
              <p:cNvPr id="42" name="Grupo 41">
                <a:extLst>
                  <a:ext uri="{FF2B5EF4-FFF2-40B4-BE49-F238E27FC236}">
                    <a16:creationId xmlns:a16="http://schemas.microsoft.com/office/drawing/2014/main" id="{7F1737F5-5C7D-669A-16B7-23AF298AC837}"/>
                  </a:ext>
                </a:extLst>
              </p:cNvPr>
              <p:cNvGrpSpPr/>
              <p:nvPr/>
            </p:nvGrpSpPr>
            <p:grpSpPr>
              <a:xfrm>
                <a:off x="1342070" y="545637"/>
                <a:ext cx="6823083" cy="5849202"/>
                <a:chOff x="73709" y="545637"/>
                <a:chExt cx="6823083" cy="5849202"/>
              </a:xfrm>
            </p:grpSpPr>
            <p:grpSp>
              <p:nvGrpSpPr>
                <p:cNvPr id="44" name="Grupo 43">
                  <a:extLst>
                    <a:ext uri="{FF2B5EF4-FFF2-40B4-BE49-F238E27FC236}">
                      <a16:creationId xmlns:a16="http://schemas.microsoft.com/office/drawing/2014/main" id="{F200284E-1EA5-97E9-157B-2C7202564531}"/>
                    </a:ext>
                  </a:extLst>
                </p:cNvPr>
                <p:cNvGrpSpPr/>
                <p:nvPr/>
              </p:nvGrpSpPr>
              <p:grpSpPr>
                <a:xfrm>
                  <a:off x="73709" y="545637"/>
                  <a:ext cx="6823083" cy="5849202"/>
                  <a:chOff x="-14779" y="1388154"/>
                  <a:chExt cx="5289753" cy="4534729"/>
                </a:xfrm>
              </p:grpSpPr>
              <p:sp>
                <p:nvSpPr>
                  <p:cNvPr id="46" name="Elipse 45">
                    <a:extLst>
                      <a:ext uri="{FF2B5EF4-FFF2-40B4-BE49-F238E27FC236}">
                        <a16:creationId xmlns:a16="http://schemas.microsoft.com/office/drawing/2014/main" id="{D49AB772-C103-D387-0E5F-2B457E318DEC}"/>
                      </a:ext>
                    </a:extLst>
                  </p:cNvPr>
                  <p:cNvSpPr/>
                  <p:nvPr/>
                </p:nvSpPr>
                <p:spPr>
                  <a:xfrm>
                    <a:off x="1410769" y="2551162"/>
                    <a:ext cx="2476456" cy="2196857"/>
                  </a:xfrm>
                  <a:prstGeom prst="ellipse">
                    <a:avLst/>
                  </a:prstGeom>
                  <a:solidFill>
                    <a:srgbClr val="83659B">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200" dirty="0"/>
                  </a:p>
                </p:txBody>
              </p:sp>
              <p:sp>
                <p:nvSpPr>
                  <p:cNvPr id="47" name="Elipse 46">
                    <a:extLst>
                      <a:ext uri="{FF2B5EF4-FFF2-40B4-BE49-F238E27FC236}">
                        <a16:creationId xmlns:a16="http://schemas.microsoft.com/office/drawing/2014/main" id="{377DEFB3-67C6-DD4F-6AF9-5932DBA6E703}"/>
                      </a:ext>
                    </a:extLst>
                  </p:cNvPr>
                  <p:cNvSpPr/>
                  <p:nvPr/>
                </p:nvSpPr>
                <p:spPr>
                  <a:xfrm>
                    <a:off x="3268275" y="2792183"/>
                    <a:ext cx="1867702" cy="1663430"/>
                  </a:xfrm>
                  <a:prstGeom prst="ellipse">
                    <a:avLst/>
                  </a:prstGeom>
                  <a:solidFill>
                    <a:srgbClr val="B0BF58">
                      <a:alpha val="90000"/>
                    </a:srgb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200" dirty="0"/>
                  </a:p>
                </p:txBody>
              </p:sp>
              <p:sp>
                <p:nvSpPr>
                  <p:cNvPr id="48" name="Elipse 47">
                    <a:extLst>
                      <a:ext uri="{FF2B5EF4-FFF2-40B4-BE49-F238E27FC236}">
                        <a16:creationId xmlns:a16="http://schemas.microsoft.com/office/drawing/2014/main" id="{FD570833-FD30-E0B3-6B93-4E7FAE9D64E4}"/>
                      </a:ext>
                    </a:extLst>
                  </p:cNvPr>
                  <p:cNvSpPr/>
                  <p:nvPr/>
                </p:nvSpPr>
                <p:spPr>
                  <a:xfrm>
                    <a:off x="1705368" y="4259453"/>
                    <a:ext cx="1867702" cy="1663430"/>
                  </a:xfrm>
                  <a:prstGeom prst="ellipse">
                    <a:avLst/>
                  </a:prstGeom>
                  <a:solidFill>
                    <a:srgbClr val="E5C55E">
                      <a:alpha val="90000"/>
                    </a:srgb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200" dirty="0"/>
                  </a:p>
                </p:txBody>
              </p:sp>
              <p:sp>
                <p:nvSpPr>
                  <p:cNvPr id="49" name="Elipse 48">
                    <a:extLst>
                      <a:ext uri="{FF2B5EF4-FFF2-40B4-BE49-F238E27FC236}">
                        <a16:creationId xmlns:a16="http://schemas.microsoft.com/office/drawing/2014/main" id="{FAC1C8D0-5123-3139-87D9-97B6DA4E3AD5}"/>
                      </a:ext>
                    </a:extLst>
                  </p:cNvPr>
                  <p:cNvSpPr/>
                  <p:nvPr/>
                </p:nvSpPr>
                <p:spPr>
                  <a:xfrm>
                    <a:off x="155422" y="2792183"/>
                    <a:ext cx="1867702" cy="1663430"/>
                  </a:xfrm>
                  <a:prstGeom prst="ellipse">
                    <a:avLst/>
                  </a:prstGeom>
                  <a:solidFill>
                    <a:srgbClr val="81AED7">
                      <a:alpha val="90000"/>
                    </a:srgb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200" dirty="0"/>
                  </a:p>
                </p:txBody>
              </p:sp>
              <p:sp>
                <p:nvSpPr>
                  <p:cNvPr id="50" name="Elipse 49">
                    <a:extLst>
                      <a:ext uri="{FF2B5EF4-FFF2-40B4-BE49-F238E27FC236}">
                        <a16:creationId xmlns:a16="http://schemas.microsoft.com/office/drawing/2014/main" id="{1CCF7843-410D-E66C-14D8-747756C3A272}"/>
                      </a:ext>
                    </a:extLst>
                  </p:cNvPr>
                  <p:cNvSpPr/>
                  <p:nvPr/>
                </p:nvSpPr>
                <p:spPr>
                  <a:xfrm>
                    <a:off x="1705368" y="1388154"/>
                    <a:ext cx="1867702" cy="1663430"/>
                  </a:xfrm>
                  <a:prstGeom prst="ellipse">
                    <a:avLst/>
                  </a:prstGeom>
                  <a:solidFill>
                    <a:srgbClr val="B65A4F">
                      <a:alpha val="90000"/>
                    </a:srgb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1200" dirty="0"/>
                  </a:p>
                </p:txBody>
              </p:sp>
              <p:sp>
                <p:nvSpPr>
                  <p:cNvPr id="51" name="Forma libre: forma 50">
                    <a:extLst>
                      <a:ext uri="{FF2B5EF4-FFF2-40B4-BE49-F238E27FC236}">
                        <a16:creationId xmlns:a16="http://schemas.microsoft.com/office/drawing/2014/main" id="{9B50D5C5-00E9-B710-004B-FED4B0D45B14}"/>
                      </a:ext>
                    </a:extLst>
                  </p:cNvPr>
                  <p:cNvSpPr/>
                  <p:nvPr/>
                </p:nvSpPr>
                <p:spPr>
                  <a:xfrm>
                    <a:off x="1398265" y="2984496"/>
                    <a:ext cx="603109" cy="1292364"/>
                  </a:xfrm>
                  <a:custGeom>
                    <a:avLst/>
                    <a:gdLst>
                      <a:gd name="connsiteX0" fmla="*/ 262209 w 603109"/>
                      <a:gd name="connsiteY0" fmla="*/ 0 h 1292364"/>
                      <a:gd name="connsiteX1" fmla="*/ 329591 w 603109"/>
                      <a:gd name="connsiteY1" fmla="*/ 49515 h 1292364"/>
                      <a:gd name="connsiteX2" fmla="*/ 603109 w 603109"/>
                      <a:gd name="connsiteY2" fmla="*/ 637626 h 1292364"/>
                      <a:gd name="connsiteX3" fmla="*/ 329591 w 603109"/>
                      <a:gd name="connsiteY3" fmla="*/ 1225738 h 1292364"/>
                      <a:gd name="connsiteX4" fmla="*/ 238923 w 603109"/>
                      <a:gd name="connsiteY4" fmla="*/ 1292364 h 1292364"/>
                      <a:gd name="connsiteX5" fmla="*/ 206005 w 603109"/>
                      <a:gd name="connsiteY5" fmla="*/ 1256971 h 1292364"/>
                      <a:gd name="connsiteX6" fmla="*/ 0 w 603109"/>
                      <a:gd name="connsiteY6" fmla="*/ 658700 h 1292364"/>
                      <a:gd name="connsiteX7" fmla="*/ 206005 w 603109"/>
                      <a:gd name="connsiteY7" fmla="*/ 60429 h 129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3109" h="1292364">
                        <a:moveTo>
                          <a:pt x="262209" y="0"/>
                        </a:moveTo>
                        <a:lnTo>
                          <a:pt x="329591" y="49515"/>
                        </a:lnTo>
                        <a:cubicBezTo>
                          <a:pt x="498584" y="200025"/>
                          <a:pt x="603109" y="407954"/>
                          <a:pt x="603109" y="637626"/>
                        </a:cubicBezTo>
                        <a:cubicBezTo>
                          <a:pt x="603109" y="867298"/>
                          <a:pt x="498584" y="1075227"/>
                          <a:pt x="329591" y="1225738"/>
                        </a:cubicBezTo>
                        <a:lnTo>
                          <a:pt x="238923" y="1292364"/>
                        </a:lnTo>
                        <a:lnTo>
                          <a:pt x="206005" y="1256971"/>
                        </a:lnTo>
                        <a:cubicBezTo>
                          <a:pt x="75944" y="1086191"/>
                          <a:pt x="0" y="880313"/>
                          <a:pt x="0" y="658700"/>
                        </a:cubicBezTo>
                        <a:cubicBezTo>
                          <a:pt x="0" y="437087"/>
                          <a:pt x="75944" y="231209"/>
                          <a:pt x="206005" y="60429"/>
                        </a:cubicBezTo>
                        <a:close/>
                      </a:path>
                    </a:pathLst>
                  </a:custGeom>
                  <a:solidFill>
                    <a:srgbClr val="4242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CO" sz="1200" dirty="0"/>
                  </a:p>
                </p:txBody>
              </p:sp>
              <p:sp>
                <p:nvSpPr>
                  <p:cNvPr id="52" name="Forma libre: forma 51">
                    <a:extLst>
                      <a:ext uri="{FF2B5EF4-FFF2-40B4-BE49-F238E27FC236}">
                        <a16:creationId xmlns:a16="http://schemas.microsoft.com/office/drawing/2014/main" id="{079882A0-F6CA-5BD1-62D0-1CD6EE7BA90B}"/>
                      </a:ext>
                    </a:extLst>
                  </p:cNvPr>
                  <p:cNvSpPr/>
                  <p:nvPr/>
                </p:nvSpPr>
                <p:spPr>
                  <a:xfrm>
                    <a:off x="1926062" y="2544023"/>
                    <a:ext cx="1388693" cy="476289"/>
                  </a:xfrm>
                  <a:custGeom>
                    <a:avLst/>
                    <a:gdLst>
                      <a:gd name="connsiteX0" fmla="*/ 699129 w 1388693"/>
                      <a:gd name="connsiteY0" fmla="*/ 0 h 476289"/>
                      <a:gd name="connsiteX1" fmla="*/ 1373544 w 1388693"/>
                      <a:gd name="connsiteY1" fmla="*/ 182747 h 476289"/>
                      <a:gd name="connsiteX2" fmla="*/ 1388693 w 1388693"/>
                      <a:gd name="connsiteY2" fmla="*/ 192796 h 476289"/>
                      <a:gd name="connsiteX3" fmla="*/ 1351740 w 1388693"/>
                      <a:gd name="connsiteY3" fmla="*/ 232686 h 476289"/>
                      <a:gd name="connsiteX4" fmla="*/ 691407 w 1388693"/>
                      <a:gd name="connsiteY4" fmla="*/ 476289 h 476289"/>
                      <a:gd name="connsiteX5" fmla="*/ 31075 w 1388693"/>
                      <a:gd name="connsiteY5" fmla="*/ 232686 h 476289"/>
                      <a:gd name="connsiteX6" fmla="*/ 0 w 1388693"/>
                      <a:gd name="connsiteY6" fmla="*/ 199142 h 476289"/>
                      <a:gd name="connsiteX7" fmla="*/ 24715 w 1388693"/>
                      <a:gd name="connsiteY7" fmla="*/ 182747 h 476289"/>
                      <a:gd name="connsiteX8" fmla="*/ 699129 w 1388693"/>
                      <a:gd name="connsiteY8" fmla="*/ 0 h 476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88693" h="476289">
                        <a:moveTo>
                          <a:pt x="699129" y="0"/>
                        </a:moveTo>
                        <a:cubicBezTo>
                          <a:pt x="948947" y="0"/>
                          <a:pt x="1181028" y="67370"/>
                          <a:pt x="1373544" y="182747"/>
                        </a:cubicBezTo>
                        <a:lnTo>
                          <a:pt x="1388693" y="192796"/>
                        </a:lnTo>
                        <a:lnTo>
                          <a:pt x="1351740" y="232686"/>
                        </a:lnTo>
                        <a:cubicBezTo>
                          <a:pt x="1182746" y="383196"/>
                          <a:pt x="949283" y="476289"/>
                          <a:pt x="691407" y="476289"/>
                        </a:cubicBezTo>
                        <a:cubicBezTo>
                          <a:pt x="433531" y="476289"/>
                          <a:pt x="200068" y="383196"/>
                          <a:pt x="31075" y="232686"/>
                        </a:cubicBezTo>
                        <a:lnTo>
                          <a:pt x="0" y="199142"/>
                        </a:lnTo>
                        <a:lnTo>
                          <a:pt x="24715" y="182747"/>
                        </a:lnTo>
                        <a:cubicBezTo>
                          <a:pt x="217230" y="67370"/>
                          <a:pt x="449311" y="0"/>
                          <a:pt x="699129" y="0"/>
                        </a:cubicBezTo>
                        <a:close/>
                      </a:path>
                    </a:pathLst>
                  </a:custGeom>
                  <a:solidFill>
                    <a:srgbClr val="63253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CO" sz="1200" dirty="0"/>
                  </a:p>
                </p:txBody>
              </p:sp>
              <p:sp>
                <p:nvSpPr>
                  <p:cNvPr id="53" name="Forma libre: forma 52">
                    <a:extLst>
                      <a:ext uri="{FF2B5EF4-FFF2-40B4-BE49-F238E27FC236}">
                        <a16:creationId xmlns:a16="http://schemas.microsoft.com/office/drawing/2014/main" id="{184BE996-4198-B43D-A5F8-1488953CB1E3}"/>
                      </a:ext>
                    </a:extLst>
                  </p:cNvPr>
                  <p:cNvSpPr/>
                  <p:nvPr/>
                </p:nvSpPr>
                <p:spPr>
                  <a:xfrm>
                    <a:off x="3295685" y="2983537"/>
                    <a:ext cx="583123" cy="1274915"/>
                  </a:xfrm>
                  <a:custGeom>
                    <a:avLst/>
                    <a:gdLst>
                      <a:gd name="connsiteX0" fmla="*/ 328826 w 583123"/>
                      <a:gd name="connsiteY0" fmla="*/ 0 h 1274915"/>
                      <a:gd name="connsiteX1" fmla="*/ 377118 w 583123"/>
                      <a:gd name="connsiteY1" fmla="*/ 51922 h 1274915"/>
                      <a:gd name="connsiteX2" fmla="*/ 583123 w 583123"/>
                      <a:gd name="connsiteY2" fmla="*/ 650193 h 1274915"/>
                      <a:gd name="connsiteX3" fmla="*/ 377118 w 583123"/>
                      <a:gd name="connsiteY3" fmla="*/ 1248464 h 1274915"/>
                      <a:gd name="connsiteX4" fmla="*/ 352516 w 583123"/>
                      <a:gd name="connsiteY4" fmla="*/ 1274915 h 1274915"/>
                      <a:gd name="connsiteX5" fmla="*/ 273519 w 583123"/>
                      <a:gd name="connsiteY5" fmla="*/ 1216865 h 1274915"/>
                      <a:gd name="connsiteX6" fmla="*/ 0 w 583123"/>
                      <a:gd name="connsiteY6" fmla="*/ 628753 h 1274915"/>
                      <a:gd name="connsiteX7" fmla="*/ 273519 w 583123"/>
                      <a:gd name="connsiteY7" fmla="*/ 40642 h 1274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3123" h="1274915">
                        <a:moveTo>
                          <a:pt x="328826" y="0"/>
                        </a:moveTo>
                        <a:lnTo>
                          <a:pt x="377118" y="51922"/>
                        </a:lnTo>
                        <a:cubicBezTo>
                          <a:pt x="507179" y="222702"/>
                          <a:pt x="583123" y="428580"/>
                          <a:pt x="583123" y="650193"/>
                        </a:cubicBezTo>
                        <a:cubicBezTo>
                          <a:pt x="583123" y="871806"/>
                          <a:pt x="507179" y="1077684"/>
                          <a:pt x="377118" y="1248464"/>
                        </a:cubicBezTo>
                        <a:lnTo>
                          <a:pt x="352516" y="1274915"/>
                        </a:lnTo>
                        <a:lnTo>
                          <a:pt x="273519" y="1216865"/>
                        </a:lnTo>
                        <a:cubicBezTo>
                          <a:pt x="104525" y="1066354"/>
                          <a:pt x="0" y="858425"/>
                          <a:pt x="0" y="628753"/>
                        </a:cubicBezTo>
                        <a:cubicBezTo>
                          <a:pt x="0" y="399081"/>
                          <a:pt x="104525" y="191152"/>
                          <a:pt x="273519" y="40642"/>
                        </a:cubicBezTo>
                        <a:close/>
                      </a:path>
                    </a:pathLst>
                  </a:custGeom>
                  <a:solidFill>
                    <a:srgbClr val="54494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CO" sz="1200" dirty="0"/>
                  </a:p>
                </p:txBody>
              </p:sp>
              <p:sp>
                <p:nvSpPr>
                  <p:cNvPr id="54" name="Forma libre: forma 53">
                    <a:extLst>
                      <a:ext uri="{FF2B5EF4-FFF2-40B4-BE49-F238E27FC236}">
                        <a16:creationId xmlns:a16="http://schemas.microsoft.com/office/drawing/2014/main" id="{4F6DC8B4-0CF6-EA58-4252-899729D9BA0B}"/>
                      </a:ext>
                    </a:extLst>
                  </p:cNvPr>
                  <p:cNvSpPr/>
                  <p:nvPr/>
                </p:nvSpPr>
                <p:spPr>
                  <a:xfrm>
                    <a:off x="1954641" y="4277341"/>
                    <a:ext cx="1382256" cy="470679"/>
                  </a:xfrm>
                  <a:custGeom>
                    <a:avLst/>
                    <a:gdLst>
                      <a:gd name="connsiteX0" fmla="*/ 692324 w 1382256"/>
                      <a:gd name="connsiteY0" fmla="*/ 0 h 470679"/>
                      <a:gd name="connsiteX1" fmla="*/ 1352657 w 1382256"/>
                      <a:gd name="connsiteY1" fmla="*/ 243604 h 470679"/>
                      <a:gd name="connsiteX2" fmla="*/ 1382256 w 1382256"/>
                      <a:gd name="connsiteY2" fmla="*/ 275555 h 470679"/>
                      <a:gd name="connsiteX3" fmla="*/ 1363597 w 1382256"/>
                      <a:gd name="connsiteY3" fmla="*/ 287933 h 470679"/>
                      <a:gd name="connsiteX4" fmla="*/ 689182 w 1382256"/>
                      <a:gd name="connsiteY4" fmla="*/ 470679 h 470679"/>
                      <a:gd name="connsiteX5" fmla="*/ 14768 w 1382256"/>
                      <a:gd name="connsiteY5" fmla="*/ 287933 h 470679"/>
                      <a:gd name="connsiteX6" fmla="*/ 0 w 1382256"/>
                      <a:gd name="connsiteY6" fmla="*/ 278137 h 470679"/>
                      <a:gd name="connsiteX7" fmla="*/ 31992 w 1382256"/>
                      <a:gd name="connsiteY7" fmla="*/ 243604 h 470679"/>
                      <a:gd name="connsiteX8" fmla="*/ 692324 w 1382256"/>
                      <a:gd name="connsiteY8" fmla="*/ 0 h 470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82256" h="470679">
                        <a:moveTo>
                          <a:pt x="692324" y="0"/>
                        </a:moveTo>
                        <a:cubicBezTo>
                          <a:pt x="950200" y="0"/>
                          <a:pt x="1183663" y="93093"/>
                          <a:pt x="1352657" y="243604"/>
                        </a:cubicBezTo>
                        <a:lnTo>
                          <a:pt x="1382256" y="275555"/>
                        </a:lnTo>
                        <a:lnTo>
                          <a:pt x="1363597" y="287933"/>
                        </a:lnTo>
                        <a:cubicBezTo>
                          <a:pt x="1171081" y="403309"/>
                          <a:pt x="939000" y="470679"/>
                          <a:pt x="689182" y="470679"/>
                        </a:cubicBezTo>
                        <a:cubicBezTo>
                          <a:pt x="439364" y="470679"/>
                          <a:pt x="207283" y="403309"/>
                          <a:pt x="14768" y="287933"/>
                        </a:cubicBezTo>
                        <a:lnTo>
                          <a:pt x="0" y="278137"/>
                        </a:lnTo>
                        <a:lnTo>
                          <a:pt x="31992" y="243604"/>
                        </a:lnTo>
                        <a:cubicBezTo>
                          <a:pt x="200985" y="93093"/>
                          <a:pt x="434448" y="0"/>
                          <a:pt x="692324" y="0"/>
                        </a:cubicBezTo>
                        <a:close/>
                      </a:path>
                    </a:pathLst>
                  </a:custGeom>
                  <a:solidFill>
                    <a:srgbClr val="7A4B3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CO" sz="1200" dirty="0"/>
                  </a:p>
                </p:txBody>
              </p:sp>
              <p:sp>
                <p:nvSpPr>
                  <p:cNvPr id="55" name="CuadroTexto 54">
                    <a:extLst>
                      <a:ext uri="{FF2B5EF4-FFF2-40B4-BE49-F238E27FC236}">
                        <a16:creationId xmlns:a16="http://schemas.microsoft.com/office/drawing/2014/main" id="{36B566D0-C75F-58B2-FF0E-A5AE25B29C2F}"/>
                      </a:ext>
                    </a:extLst>
                  </p:cNvPr>
                  <p:cNvSpPr txBox="1"/>
                  <p:nvPr/>
                </p:nvSpPr>
                <p:spPr>
                  <a:xfrm>
                    <a:off x="1809113" y="1644638"/>
                    <a:ext cx="1691148" cy="501083"/>
                  </a:xfrm>
                  <a:prstGeom prst="rect">
                    <a:avLst/>
                  </a:prstGeom>
                  <a:noFill/>
                </p:spPr>
                <p:txBody>
                  <a:bodyPr wrap="square" rtlCol="0">
                    <a:spAutoFit/>
                  </a:bodyPr>
                  <a:lstStyle/>
                  <a:p>
                    <a:pPr algn="ctr"/>
                    <a:r>
                      <a:rPr lang="es-ES" sz="1200" b="1" dirty="0">
                        <a:solidFill>
                          <a:schemeClr val="bg1"/>
                        </a:solidFill>
                        <a:latin typeface="Museo Sans Condensed" panose="02000000000000000000" pitchFamily="2" charset="0"/>
                        <a:ea typeface="Tahoma" panose="020B0604030504040204" pitchFamily="34" charset="0"/>
                        <a:cs typeface="Tahoma" panose="020B0604030504040204" pitchFamily="34" charset="0"/>
                      </a:rPr>
                      <a:t>GESTIÓN </a:t>
                    </a:r>
                  </a:p>
                  <a:p>
                    <a:pPr algn="ctr"/>
                    <a:r>
                      <a:rPr lang="es-ES" sz="1200" b="1" dirty="0">
                        <a:solidFill>
                          <a:schemeClr val="bg1"/>
                        </a:solidFill>
                        <a:latin typeface="Museo Sans Condensed" panose="02000000000000000000" pitchFamily="2" charset="0"/>
                        <a:ea typeface="Tahoma" panose="020B0604030504040204" pitchFamily="34" charset="0"/>
                        <a:cs typeface="Tahoma" panose="020B0604030504040204" pitchFamily="34" charset="0"/>
                      </a:rPr>
                      <a:t>DEL RIESGO</a:t>
                    </a:r>
                  </a:p>
                  <a:p>
                    <a:pPr algn="ctr"/>
                    <a:r>
                      <a:rPr lang="es-ES" sz="1200" b="1" dirty="0">
                        <a:solidFill>
                          <a:schemeClr val="bg1"/>
                        </a:solidFill>
                        <a:latin typeface="Museo Sans Condensed" panose="02000000000000000000" pitchFamily="2" charset="0"/>
                        <a:ea typeface="Tahoma" panose="020B0604030504040204" pitchFamily="34" charset="0"/>
                        <a:cs typeface="Tahoma" panose="020B0604030504040204" pitchFamily="34" charset="0"/>
                      </a:rPr>
                      <a:t>DE INCENDIOS</a:t>
                    </a:r>
                    <a:endParaRPr lang="es-CO" sz="1200" b="1" dirty="0">
                      <a:solidFill>
                        <a:schemeClr val="bg1"/>
                      </a:solidFill>
                      <a:latin typeface="Museo Sans Condensed" panose="02000000000000000000" pitchFamily="2" charset="0"/>
                      <a:ea typeface="Tahoma" panose="020B0604030504040204" pitchFamily="34" charset="0"/>
                      <a:cs typeface="Tahoma" panose="020B0604030504040204" pitchFamily="34" charset="0"/>
                    </a:endParaRPr>
                  </a:p>
                </p:txBody>
              </p:sp>
              <p:sp>
                <p:nvSpPr>
                  <p:cNvPr id="56" name="CuadroTexto 55">
                    <a:extLst>
                      <a:ext uri="{FF2B5EF4-FFF2-40B4-BE49-F238E27FC236}">
                        <a16:creationId xmlns:a16="http://schemas.microsoft.com/office/drawing/2014/main" id="{7AF245D2-EFCD-A302-4BF9-625EE14E030C}"/>
                      </a:ext>
                    </a:extLst>
                  </p:cNvPr>
                  <p:cNvSpPr txBox="1"/>
                  <p:nvPr/>
                </p:nvSpPr>
                <p:spPr>
                  <a:xfrm>
                    <a:off x="-14779" y="3318397"/>
                    <a:ext cx="1691148" cy="357916"/>
                  </a:xfrm>
                  <a:prstGeom prst="rect">
                    <a:avLst/>
                  </a:prstGeom>
                  <a:noFill/>
                </p:spPr>
                <p:txBody>
                  <a:bodyPr wrap="square" rtlCol="0">
                    <a:spAutoFit/>
                  </a:bodyPr>
                  <a:lstStyle/>
                  <a:p>
                    <a:pPr algn="ctr"/>
                    <a:r>
                      <a:rPr lang="es-ES" sz="1200" b="1" dirty="0">
                        <a:latin typeface="Museo Sans Condensed" panose="02000000000000000000" pitchFamily="2" charset="0"/>
                        <a:ea typeface="Tahoma" panose="020B0604030504040204" pitchFamily="34" charset="0"/>
                        <a:cs typeface="Tahoma" panose="020B0604030504040204" pitchFamily="34" charset="0"/>
                      </a:rPr>
                      <a:t>OPERACIÓN </a:t>
                    </a:r>
                  </a:p>
                  <a:p>
                    <a:pPr algn="ctr"/>
                    <a:r>
                      <a:rPr lang="es-ES" sz="1200" b="1" dirty="0">
                        <a:latin typeface="Museo Sans Condensed" panose="02000000000000000000" pitchFamily="2" charset="0"/>
                        <a:ea typeface="Tahoma" panose="020B0604030504040204" pitchFamily="34" charset="0"/>
                        <a:cs typeface="Tahoma" panose="020B0604030504040204" pitchFamily="34" charset="0"/>
                      </a:rPr>
                      <a:t>Y RESPUESTA</a:t>
                    </a:r>
                  </a:p>
                </p:txBody>
              </p:sp>
              <p:sp>
                <p:nvSpPr>
                  <p:cNvPr id="57" name="CuadroTexto 56">
                    <a:extLst>
                      <a:ext uri="{FF2B5EF4-FFF2-40B4-BE49-F238E27FC236}">
                        <a16:creationId xmlns:a16="http://schemas.microsoft.com/office/drawing/2014/main" id="{326C43DE-BC3A-3DFD-C422-2C3F42526E2D}"/>
                      </a:ext>
                    </a:extLst>
                  </p:cNvPr>
                  <p:cNvSpPr txBox="1"/>
                  <p:nvPr/>
                </p:nvSpPr>
                <p:spPr>
                  <a:xfrm>
                    <a:off x="3583826" y="3318394"/>
                    <a:ext cx="1691148" cy="357916"/>
                  </a:xfrm>
                  <a:prstGeom prst="rect">
                    <a:avLst/>
                  </a:prstGeom>
                  <a:noFill/>
                </p:spPr>
                <p:txBody>
                  <a:bodyPr wrap="square" rtlCol="0">
                    <a:spAutoFit/>
                  </a:bodyPr>
                  <a:lstStyle/>
                  <a:p>
                    <a:pPr algn="ctr"/>
                    <a:r>
                      <a:rPr lang="es-ES" sz="1200" b="1" dirty="0">
                        <a:latin typeface="Museo Sans Condensed" panose="02000000000000000000" pitchFamily="2" charset="0"/>
                        <a:ea typeface="Tahoma" panose="020B0604030504040204" pitchFamily="34" charset="0"/>
                        <a:cs typeface="Tahoma" panose="020B0604030504040204" pitchFamily="34" charset="0"/>
                      </a:rPr>
                      <a:t>TALENTO</a:t>
                    </a:r>
                  </a:p>
                  <a:p>
                    <a:pPr algn="ctr"/>
                    <a:r>
                      <a:rPr lang="es-ES" sz="1200" b="1" dirty="0">
                        <a:latin typeface="Museo Sans Condensed" panose="02000000000000000000" pitchFamily="2" charset="0"/>
                        <a:ea typeface="Tahoma" panose="020B0604030504040204" pitchFamily="34" charset="0"/>
                        <a:cs typeface="Tahoma" panose="020B0604030504040204" pitchFamily="34" charset="0"/>
                      </a:rPr>
                      <a:t> HUMANO</a:t>
                    </a:r>
                  </a:p>
                </p:txBody>
              </p:sp>
              <p:sp>
                <p:nvSpPr>
                  <p:cNvPr id="58" name="CuadroTexto 57">
                    <a:extLst>
                      <a:ext uri="{FF2B5EF4-FFF2-40B4-BE49-F238E27FC236}">
                        <a16:creationId xmlns:a16="http://schemas.microsoft.com/office/drawing/2014/main" id="{9A4EE947-B302-6CC9-8281-435729BC0B22}"/>
                      </a:ext>
                    </a:extLst>
                  </p:cNvPr>
                  <p:cNvSpPr txBox="1"/>
                  <p:nvPr/>
                </p:nvSpPr>
                <p:spPr>
                  <a:xfrm>
                    <a:off x="1799275" y="5252825"/>
                    <a:ext cx="1691148" cy="357916"/>
                  </a:xfrm>
                  <a:prstGeom prst="rect">
                    <a:avLst/>
                  </a:prstGeom>
                  <a:noFill/>
                </p:spPr>
                <p:txBody>
                  <a:bodyPr wrap="square" rtlCol="0">
                    <a:spAutoFit/>
                  </a:bodyPr>
                  <a:lstStyle/>
                  <a:p>
                    <a:pPr algn="ctr"/>
                    <a:r>
                      <a:rPr lang="es-ES" sz="1200" b="1" dirty="0">
                        <a:latin typeface="Museo Sans Condensed" panose="02000000000000000000" pitchFamily="2" charset="0"/>
                        <a:ea typeface="Tahoma" panose="020B0604030504040204" pitchFamily="34" charset="0"/>
                        <a:cs typeface="Tahoma" panose="020B0604030504040204" pitchFamily="34" charset="0"/>
                      </a:rPr>
                      <a:t>FORTALECIMIENTO</a:t>
                    </a:r>
                  </a:p>
                  <a:p>
                    <a:pPr algn="ctr"/>
                    <a:r>
                      <a:rPr lang="es-ES" sz="1200" b="1" dirty="0">
                        <a:latin typeface="Museo Sans Condensed" panose="02000000000000000000" pitchFamily="2" charset="0"/>
                        <a:ea typeface="Tahoma" panose="020B0604030504040204" pitchFamily="34" charset="0"/>
                        <a:cs typeface="Tahoma" panose="020B0604030504040204" pitchFamily="34" charset="0"/>
                      </a:rPr>
                      <a:t>INSTITUCIONAL</a:t>
                    </a:r>
                  </a:p>
                </p:txBody>
              </p:sp>
              <p:sp>
                <p:nvSpPr>
                  <p:cNvPr id="59" name="CuadroTexto 58">
                    <a:extLst>
                      <a:ext uri="{FF2B5EF4-FFF2-40B4-BE49-F238E27FC236}">
                        <a16:creationId xmlns:a16="http://schemas.microsoft.com/office/drawing/2014/main" id="{D037FE53-0512-31A4-6E88-C516A8B76478}"/>
                      </a:ext>
                    </a:extLst>
                  </p:cNvPr>
                  <p:cNvSpPr txBox="1"/>
                  <p:nvPr/>
                </p:nvSpPr>
                <p:spPr>
                  <a:xfrm>
                    <a:off x="1774700" y="2639964"/>
                    <a:ext cx="1691148" cy="214750"/>
                  </a:xfrm>
                  <a:prstGeom prst="rect">
                    <a:avLst/>
                  </a:prstGeom>
                  <a:noFill/>
                </p:spPr>
                <p:txBody>
                  <a:bodyPr wrap="square" rtlCol="0">
                    <a:spAutoFit/>
                  </a:bodyPr>
                  <a:lstStyle/>
                  <a:p>
                    <a:pPr algn="ctr"/>
                    <a:r>
                      <a:rPr lang="es-ES" sz="1200" b="1" dirty="0">
                        <a:solidFill>
                          <a:schemeClr val="bg1"/>
                        </a:solidFill>
                        <a:latin typeface="Museo Sans Condensed" panose="02000000000000000000" pitchFamily="2" charset="0"/>
                        <a:ea typeface="Tahoma" panose="020B0604030504040204" pitchFamily="34" charset="0"/>
                        <a:cs typeface="Tahoma" panose="020B0604030504040204" pitchFamily="34" charset="0"/>
                      </a:rPr>
                      <a:t>Corresponsabilidad</a:t>
                    </a:r>
                  </a:p>
                </p:txBody>
              </p:sp>
              <p:sp>
                <p:nvSpPr>
                  <p:cNvPr id="60" name="CuadroTexto 59">
                    <a:extLst>
                      <a:ext uri="{FF2B5EF4-FFF2-40B4-BE49-F238E27FC236}">
                        <a16:creationId xmlns:a16="http://schemas.microsoft.com/office/drawing/2014/main" id="{C25CE581-24D3-6DC2-435B-6DAD7816F40C}"/>
                      </a:ext>
                    </a:extLst>
                  </p:cNvPr>
                  <p:cNvSpPr txBox="1"/>
                  <p:nvPr/>
                </p:nvSpPr>
                <p:spPr>
                  <a:xfrm>
                    <a:off x="1799280" y="4359152"/>
                    <a:ext cx="1691148" cy="214750"/>
                  </a:xfrm>
                  <a:prstGeom prst="rect">
                    <a:avLst/>
                  </a:prstGeom>
                  <a:noFill/>
                </p:spPr>
                <p:txBody>
                  <a:bodyPr wrap="square" rtlCol="0">
                    <a:spAutoFit/>
                  </a:bodyPr>
                  <a:lstStyle/>
                  <a:p>
                    <a:pPr algn="ctr"/>
                    <a:r>
                      <a:rPr lang="es-ES" sz="1200" b="1" dirty="0">
                        <a:solidFill>
                          <a:schemeClr val="bg1"/>
                        </a:solidFill>
                        <a:latin typeface="Museo Sans Condensed" panose="02000000000000000000" pitchFamily="2" charset="0"/>
                        <a:ea typeface="Tahoma" panose="020B0604030504040204" pitchFamily="34" charset="0"/>
                        <a:cs typeface="Tahoma" panose="020B0604030504040204" pitchFamily="34" charset="0"/>
                      </a:rPr>
                      <a:t>Confianza</a:t>
                    </a:r>
                  </a:p>
                </p:txBody>
              </p:sp>
              <p:sp>
                <p:nvSpPr>
                  <p:cNvPr id="61" name="CuadroTexto 60">
                    <a:extLst>
                      <a:ext uri="{FF2B5EF4-FFF2-40B4-BE49-F238E27FC236}">
                        <a16:creationId xmlns:a16="http://schemas.microsoft.com/office/drawing/2014/main" id="{D6700480-8A6F-D2A5-9D27-D16220C14D16}"/>
                      </a:ext>
                    </a:extLst>
                  </p:cNvPr>
                  <p:cNvSpPr txBox="1"/>
                  <p:nvPr/>
                </p:nvSpPr>
                <p:spPr>
                  <a:xfrm rot="16200000">
                    <a:off x="840636" y="3537613"/>
                    <a:ext cx="1691148" cy="214750"/>
                  </a:xfrm>
                  <a:prstGeom prst="rect">
                    <a:avLst/>
                  </a:prstGeom>
                  <a:noFill/>
                </p:spPr>
                <p:txBody>
                  <a:bodyPr wrap="square" rtlCol="0">
                    <a:spAutoFit/>
                  </a:bodyPr>
                  <a:lstStyle/>
                  <a:p>
                    <a:pPr algn="ctr"/>
                    <a:r>
                      <a:rPr lang="es-ES" sz="1200" b="1" dirty="0">
                        <a:solidFill>
                          <a:schemeClr val="bg1"/>
                        </a:solidFill>
                        <a:latin typeface="Museo Sans Condensed" panose="02000000000000000000" pitchFamily="2" charset="0"/>
                        <a:ea typeface="Tahoma" panose="020B0604030504040204" pitchFamily="34" charset="0"/>
                        <a:cs typeface="Tahoma" panose="020B0604030504040204" pitchFamily="34" charset="0"/>
                      </a:rPr>
                      <a:t>Oportunidad</a:t>
                    </a:r>
                  </a:p>
                </p:txBody>
              </p:sp>
              <p:sp>
                <p:nvSpPr>
                  <p:cNvPr id="62" name="CuadroTexto 61">
                    <a:extLst>
                      <a:ext uri="{FF2B5EF4-FFF2-40B4-BE49-F238E27FC236}">
                        <a16:creationId xmlns:a16="http://schemas.microsoft.com/office/drawing/2014/main" id="{D21A36FB-DFDD-B427-979B-8559A4BEC792}"/>
                      </a:ext>
                    </a:extLst>
                  </p:cNvPr>
                  <p:cNvSpPr txBox="1"/>
                  <p:nvPr/>
                </p:nvSpPr>
                <p:spPr>
                  <a:xfrm rot="16200000">
                    <a:off x="2728433" y="3517946"/>
                    <a:ext cx="1691148" cy="214750"/>
                  </a:xfrm>
                  <a:prstGeom prst="rect">
                    <a:avLst/>
                  </a:prstGeom>
                  <a:noFill/>
                </p:spPr>
                <p:txBody>
                  <a:bodyPr wrap="square" rtlCol="0">
                    <a:spAutoFit/>
                  </a:bodyPr>
                  <a:lstStyle/>
                  <a:p>
                    <a:pPr algn="ctr"/>
                    <a:r>
                      <a:rPr lang="es-ES" sz="1200" b="1" dirty="0">
                        <a:solidFill>
                          <a:schemeClr val="bg1"/>
                        </a:solidFill>
                        <a:latin typeface="Museo Sans Condensed" panose="02000000000000000000" pitchFamily="2" charset="0"/>
                        <a:ea typeface="Tahoma" panose="020B0604030504040204" pitchFamily="34" charset="0"/>
                        <a:cs typeface="Tahoma" panose="020B0604030504040204" pitchFamily="34" charset="0"/>
                      </a:rPr>
                      <a:t>Servicio</a:t>
                    </a:r>
                  </a:p>
                </p:txBody>
              </p:sp>
              <p:sp>
                <p:nvSpPr>
                  <p:cNvPr id="63" name="CuadroTexto 62">
                    <a:extLst>
                      <a:ext uri="{FF2B5EF4-FFF2-40B4-BE49-F238E27FC236}">
                        <a16:creationId xmlns:a16="http://schemas.microsoft.com/office/drawing/2014/main" id="{EF0C6B77-B6B9-9E07-D126-8EB8590619DA}"/>
                      </a:ext>
                    </a:extLst>
                  </p:cNvPr>
                  <p:cNvSpPr txBox="1"/>
                  <p:nvPr/>
                </p:nvSpPr>
                <p:spPr>
                  <a:xfrm>
                    <a:off x="1811898" y="3253548"/>
                    <a:ext cx="1691148" cy="214750"/>
                  </a:xfrm>
                  <a:prstGeom prst="rect">
                    <a:avLst/>
                  </a:prstGeom>
                  <a:noFill/>
                </p:spPr>
                <p:txBody>
                  <a:bodyPr wrap="square" rtlCol="0">
                    <a:spAutoFit/>
                  </a:bodyPr>
                  <a:lstStyle/>
                  <a:p>
                    <a:pPr algn="ctr"/>
                    <a:r>
                      <a:rPr lang="es-ES" sz="1200" b="1" dirty="0">
                        <a:solidFill>
                          <a:schemeClr val="bg1"/>
                        </a:solidFill>
                        <a:latin typeface="Museo Sans Condensed" panose="02000000000000000000" pitchFamily="2" charset="0"/>
                        <a:ea typeface="Tahoma" panose="020B0604030504040204" pitchFamily="34" charset="0"/>
                        <a:cs typeface="Tahoma" panose="020B0604030504040204" pitchFamily="34" charset="0"/>
                      </a:rPr>
                      <a:t>COMUNIDAD</a:t>
                    </a:r>
                  </a:p>
                </p:txBody>
              </p:sp>
            </p:grpSp>
            <p:pic>
              <p:nvPicPr>
                <p:cNvPr id="45" name="Gráfico 44" descr="GRAFICO DE AVANCES PLAN ESTRATEGICO INSTITUCIONAL 2020-2024" title="GRAFICO DE AVANCES PLAN ESTRATEGICO INSTITUCIONAL 2020-2024">
                  <a:extLst>
                    <a:ext uri="{FF2B5EF4-FFF2-40B4-BE49-F238E27FC236}">
                      <a16:creationId xmlns:a16="http://schemas.microsoft.com/office/drawing/2014/main" id="{4673B742-84A3-C398-DFFE-E3D7072BF20E}"/>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31207"/>
                <a:stretch/>
              </p:blipFill>
              <p:spPr>
                <a:xfrm>
                  <a:off x="2741308" y="3276195"/>
                  <a:ext cx="1513243" cy="524187"/>
                </a:xfrm>
                <a:prstGeom prst="rect">
                  <a:avLst/>
                </a:prstGeom>
              </p:spPr>
            </p:pic>
          </p:grpSp>
          <p:cxnSp>
            <p:nvCxnSpPr>
              <p:cNvPr id="43" name="Conector recto 42">
                <a:extLst>
                  <a:ext uri="{FF2B5EF4-FFF2-40B4-BE49-F238E27FC236}">
                    <a16:creationId xmlns:a16="http://schemas.microsoft.com/office/drawing/2014/main" id="{CB5FB8B5-C42F-535E-E39A-3962A3D6B422}"/>
                  </a:ext>
                </a:extLst>
              </p:cNvPr>
              <p:cNvCxnSpPr/>
              <p:nvPr/>
            </p:nvCxnSpPr>
            <p:spPr>
              <a:xfrm>
                <a:off x="8686801" y="950208"/>
                <a:ext cx="131260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8" name="CuadroTexto 37">
              <a:extLst>
                <a:ext uri="{FF2B5EF4-FFF2-40B4-BE49-F238E27FC236}">
                  <a16:creationId xmlns:a16="http://schemas.microsoft.com/office/drawing/2014/main" id="{075842DA-8386-71FA-B0DC-89C9F5810EEC}"/>
                </a:ext>
              </a:extLst>
            </p:cNvPr>
            <p:cNvSpPr txBox="1"/>
            <p:nvPr/>
          </p:nvSpPr>
          <p:spPr>
            <a:xfrm>
              <a:off x="12542378" y="8431054"/>
              <a:ext cx="1137368" cy="369332"/>
            </a:xfrm>
            <a:prstGeom prst="rect">
              <a:avLst/>
            </a:prstGeom>
            <a:noFill/>
          </p:spPr>
          <p:txBody>
            <a:bodyPr wrap="square" rtlCol="0">
              <a:spAutoFit/>
            </a:bodyPr>
            <a:lstStyle/>
            <a:p>
              <a:pPr algn="ctr"/>
              <a:r>
                <a:rPr lang="es-ES" b="1" dirty="0"/>
                <a:t>81,91%</a:t>
              </a:r>
              <a:endParaRPr lang="es-CO" b="1" dirty="0"/>
            </a:p>
          </p:txBody>
        </p:sp>
        <p:sp>
          <p:nvSpPr>
            <p:cNvPr id="39" name="CuadroTexto 38">
              <a:extLst>
                <a:ext uri="{FF2B5EF4-FFF2-40B4-BE49-F238E27FC236}">
                  <a16:creationId xmlns:a16="http://schemas.microsoft.com/office/drawing/2014/main" id="{1B2C5389-1248-B13F-8A18-0847CD566F95}"/>
                </a:ext>
              </a:extLst>
            </p:cNvPr>
            <p:cNvSpPr txBox="1"/>
            <p:nvPr/>
          </p:nvSpPr>
          <p:spPr>
            <a:xfrm>
              <a:off x="14010918" y="6891358"/>
              <a:ext cx="1137368" cy="371082"/>
            </a:xfrm>
            <a:prstGeom prst="rect">
              <a:avLst/>
            </a:prstGeom>
            <a:noFill/>
          </p:spPr>
          <p:txBody>
            <a:bodyPr wrap="square" rtlCol="0">
              <a:spAutoFit/>
            </a:bodyPr>
            <a:lstStyle/>
            <a:p>
              <a:pPr algn="ctr"/>
              <a:r>
                <a:rPr lang="es-ES" b="1" dirty="0"/>
                <a:t>81,23%</a:t>
              </a:r>
              <a:endParaRPr lang="es-CO" b="1" dirty="0"/>
            </a:p>
          </p:txBody>
        </p:sp>
        <p:sp>
          <p:nvSpPr>
            <p:cNvPr id="40" name="CuadroTexto 39">
              <a:extLst>
                <a:ext uri="{FF2B5EF4-FFF2-40B4-BE49-F238E27FC236}">
                  <a16:creationId xmlns:a16="http://schemas.microsoft.com/office/drawing/2014/main" id="{95905622-649D-720E-370B-B844D04E3E8C}"/>
                </a:ext>
              </a:extLst>
            </p:cNvPr>
            <p:cNvSpPr txBox="1"/>
            <p:nvPr/>
          </p:nvSpPr>
          <p:spPr>
            <a:xfrm>
              <a:off x="8349063" y="6381927"/>
              <a:ext cx="1137368" cy="369332"/>
            </a:xfrm>
            <a:prstGeom prst="rect">
              <a:avLst/>
            </a:prstGeom>
            <a:noFill/>
          </p:spPr>
          <p:txBody>
            <a:bodyPr wrap="square" rtlCol="0">
              <a:spAutoFit/>
            </a:bodyPr>
            <a:lstStyle/>
            <a:p>
              <a:pPr algn="ctr"/>
              <a:r>
                <a:rPr lang="es-ES" b="1" dirty="0"/>
                <a:t>77,54%</a:t>
              </a:r>
              <a:endParaRPr lang="es-CO" b="1" dirty="0"/>
            </a:p>
          </p:txBody>
        </p:sp>
        <p:sp>
          <p:nvSpPr>
            <p:cNvPr id="41" name="CuadroTexto 40">
              <a:extLst>
                <a:ext uri="{FF2B5EF4-FFF2-40B4-BE49-F238E27FC236}">
                  <a16:creationId xmlns:a16="http://schemas.microsoft.com/office/drawing/2014/main" id="{DB49C739-3C9B-CE7A-0224-95F2FA237DA2}"/>
                </a:ext>
              </a:extLst>
            </p:cNvPr>
            <p:cNvSpPr txBox="1"/>
            <p:nvPr/>
          </p:nvSpPr>
          <p:spPr>
            <a:xfrm>
              <a:off x="10053068" y="4179770"/>
              <a:ext cx="1137368" cy="369332"/>
            </a:xfrm>
            <a:prstGeom prst="rect">
              <a:avLst/>
            </a:prstGeom>
            <a:noFill/>
          </p:spPr>
          <p:txBody>
            <a:bodyPr wrap="square" rtlCol="0">
              <a:spAutoFit/>
            </a:bodyPr>
            <a:lstStyle/>
            <a:p>
              <a:pPr algn="ctr"/>
              <a:r>
                <a:rPr lang="es-ES" b="1" dirty="0"/>
                <a:t>89,15%</a:t>
              </a:r>
              <a:endParaRPr lang="es-CO" b="1" dirty="0"/>
            </a:p>
          </p:txBody>
        </p:sp>
      </p:grpSp>
      <p:sp>
        <p:nvSpPr>
          <p:cNvPr id="81" name="Rectángulo 80">
            <a:extLst>
              <a:ext uri="{FF2B5EF4-FFF2-40B4-BE49-F238E27FC236}">
                <a16:creationId xmlns:a16="http://schemas.microsoft.com/office/drawing/2014/main" id="{EEB8B7AD-E29A-C880-C5A9-BEB38E665F3B}"/>
              </a:ext>
            </a:extLst>
          </p:cNvPr>
          <p:cNvSpPr/>
          <p:nvPr/>
        </p:nvSpPr>
        <p:spPr>
          <a:xfrm>
            <a:off x="203354" y="8898482"/>
            <a:ext cx="6299200" cy="246221"/>
          </a:xfrm>
          <a:prstGeom prst="rect">
            <a:avLst/>
          </a:prstGeom>
        </p:spPr>
        <p:txBody>
          <a:bodyPr>
            <a:spAutoFit/>
          </a:bodyPr>
          <a:lstStyle/>
          <a:p>
            <a:r>
              <a:rPr lang="es-ES" sz="1000" i="1" dirty="0"/>
              <a:t>Fuente: Oficina Asesora de Planeación – U.A.E Cuerpo Oficial de Bomberos de Bogotá </a:t>
            </a:r>
            <a:endParaRPr lang="es-CO" sz="1000" i="1" dirty="0"/>
          </a:p>
        </p:txBody>
      </p:sp>
    </p:spTree>
    <p:extLst>
      <p:ext uri="{BB962C8B-B14F-4D97-AF65-F5344CB8AC3E}">
        <p14:creationId xmlns:p14="http://schemas.microsoft.com/office/powerpoint/2010/main" val="36989499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A775E2F3-6216-039E-96D4-1688C63BA82C}"/>
              </a:ext>
            </a:extLst>
          </p:cNvPr>
          <p:cNvSpPr txBox="1">
            <a:spLocks/>
          </p:cNvSpPr>
          <p:nvPr/>
        </p:nvSpPr>
        <p:spPr>
          <a:xfrm>
            <a:off x="5229736" y="490700"/>
            <a:ext cx="12609499" cy="785310"/>
          </a:xfrm>
          <a:prstGeom prst="rect">
            <a:avLst/>
          </a:prstGeom>
          <a:noFill/>
          <a:ln>
            <a:noFill/>
            <a:prstDash/>
          </a:ln>
          <a:effectLst/>
        </p:spPr>
        <p:txBody>
          <a:bodyPr rot="0" spcFirstLastPara="0" vertOverflow="overflow" horzOverflow="overflow" vert="horz" wrap="square" lIns="111092" tIns="55546" rIns="111092" bIns="55546" numCol="1" spcCol="0" rtlCol="0" fromWordArt="0" anchor="t" anchorCtr="0" forceAA="0" compatLnSpc="1">
            <a:prstTxWarp prst="textNoShape">
              <a:avLst/>
            </a:prstTxWarp>
            <a:spAutoFit/>
          </a:bodyPr>
          <a:lstStyle>
            <a:lvl1pPr algn="l" defTabSz="1341307" rtl="0" eaLnBrk="1" latinLnBrk="0" hangingPunct="1">
              <a:lnSpc>
                <a:spcPct val="90000"/>
              </a:lnSpc>
              <a:spcBef>
                <a:spcPct val="0"/>
              </a:spcBef>
              <a:buNone/>
              <a:defRPr sz="6455" kern="1200">
                <a:solidFill>
                  <a:schemeClr val="tx1"/>
                </a:solidFill>
                <a:latin typeface="+mj-lt"/>
                <a:ea typeface="+mj-ea"/>
                <a:cs typeface="+mj-cs"/>
              </a:defRPr>
            </a:lvl1pPr>
          </a:lstStyle>
          <a:p>
            <a:pPr algn="ctr" defTabSz="555452">
              <a:lnSpc>
                <a:spcPct val="100000"/>
              </a:lnSpc>
              <a:spcBef>
                <a:spcPts val="0"/>
              </a:spcBef>
              <a:defRPr/>
            </a:pPr>
            <a:r>
              <a:rPr lang="es-ES" sz="4374" b="1" dirty="0">
                <a:solidFill>
                  <a:srgbClr val="C00000"/>
                </a:solidFill>
                <a:effectLst>
                  <a:outerShdw blurRad="38100" dist="38100" dir="2700000" algn="tl">
                    <a:srgbClr val="000000">
                      <a:alpha val="43137"/>
                    </a:srgbClr>
                  </a:outerShdw>
                </a:effectLst>
                <a:latin typeface="Impact" panose="020B0806030902050204" pitchFamily="34" charset="0"/>
                <a:ea typeface="+mn-ea"/>
                <a:cs typeface="+mn-cs"/>
              </a:rPr>
              <a:t>Plan Estratégico Institucional   </a:t>
            </a:r>
            <a:endParaRPr lang="es-CO" sz="4374" b="1" dirty="0">
              <a:solidFill>
                <a:srgbClr val="C00000"/>
              </a:solidFill>
              <a:effectLst>
                <a:outerShdw blurRad="38100" dist="38100" dir="2700000" algn="tl">
                  <a:srgbClr val="000000">
                    <a:alpha val="43137"/>
                  </a:srgbClr>
                </a:outerShdw>
              </a:effectLst>
              <a:latin typeface="Impact" panose="020B0806030902050204" pitchFamily="34" charset="0"/>
              <a:ea typeface="+mn-ea"/>
              <a:cs typeface="+mn-cs"/>
            </a:endParaRPr>
          </a:p>
        </p:txBody>
      </p:sp>
      <p:sp>
        <p:nvSpPr>
          <p:cNvPr id="9" name="Título 8">
            <a:extLst>
              <a:ext uri="{FF2B5EF4-FFF2-40B4-BE49-F238E27FC236}">
                <a16:creationId xmlns:a16="http://schemas.microsoft.com/office/drawing/2014/main" id="{BD367235-A668-A001-94BB-413F59C7A2C5}"/>
              </a:ext>
            </a:extLst>
          </p:cNvPr>
          <p:cNvSpPr>
            <a:spLocks noGrp="1"/>
          </p:cNvSpPr>
          <p:nvPr>
            <p:ph type="title" idx="4294967295"/>
          </p:nvPr>
        </p:nvSpPr>
        <p:spPr>
          <a:xfrm>
            <a:off x="10834413" y="-45633"/>
            <a:ext cx="3513597" cy="83099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1462704" rtl="0" eaLnBrk="1" fontAlgn="auto" latinLnBrk="0" hangingPunct="1">
              <a:lnSpc>
                <a:spcPct val="100000"/>
              </a:lnSpc>
              <a:spcBef>
                <a:spcPts val="0"/>
              </a:spcBef>
              <a:spcAft>
                <a:spcPts val="0"/>
              </a:spcAft>
              <a:buClrTx/>
              <a:buSzTx/>
              <a:buFontTx/>
              <a:buNone/>
              <a:tabLst/>
              <a:defRPr/>
            </a:pPr>
            <a:r>
              <a:rPr kumimoji="0" lang="es-MX" sz="4800" b="0" i="0" u="none" strike="noStrike" kern="1200" cap="none" spc="0" normalizeH="0" baseline="0" noProof="0" dirty="0">
                <a:ln>
                  <a:noFill/>
                </a:ln>
                <a:solidFill>
                  <a:prstClr val="white">
                    <a:lumMod val="50000"/>
                  </a:prstClr>
                </a:solidFill>
                <a:effectLst/>
                <a:uLnTx/>
                <a:uFillTx/>
                <a:latin typeface="Calibri"/>
                <a:ea typeface="+mn-ea"/>
                <a:cs typeface="+mn-cs"/>
              </a:rPr>
              <a:t>Objetivos    </a:t>
            </a:r>
            <a:endParaRPr kumimoji="0" lang="es-MX" sz="4500" b="0" i="0" u="none" strike="noStrike" kern="1200" cap="none" spc="0" normalizeH="0" baseline="0" noProof="0" dirty="0">
              <a:ln>
                <a:noFill/>
              </a:ln>
              <a:solidFill>
                <a:prstClr val="white">
                  <a:lumMod val="50000"/>
                </a:prstClr>
              </a:solidFill>
              <a:effectLst/>
              <a:uLnTx/>
              <a:uFillTx/>
              <a:latin typeface="Calibri"/>
              <a:ea typeface="+mn-ea"/>
              <a:cs typeface="+mn-cs"/>
            </a:endParaRPr>
          </a:p>
        </p:txBody>
      </p:sp>
      <p:sp>
        <p:nvSpPr>
          <p:cNvPr id="7" name="CuadroTexto 6">
            <a:extLst>
              <a:ext uri="{FF2B5EF4-FFF2-40B4-BE49-F238E27FC236}">
                <a16:creationId xmlns:a16="http://schemas.microsoft.com/office/drawing/2014/main" id="{E65587B9-C0ED-A722-C8CB-3C9357427C70}"/>
              </a:ext>
            </a:extLst>
          </p:cNvPr>
          <p:cNvSpPr txBox="1"/>
          <p:nvPr/>
        </p:nvSpPr>
        <p:spPr>
          <a:xfrm>
            <a:off x="224219" y="1289556"/>
            <a:ext cx="14402966" cy="461665"/>
          </a:xfrm>
          <a:prstGeom prst="rect">
            <a:avLst/>
          </a:prstGeom>
          <a:noFill/>
        </p:spPr>
        <p:txBody>
          <a:bodyPr wrap="square" rtlCol="0">
            <a:spAutoFit/>
          </a:bodyPr>
          <a:lstStyle/>
          <a:p>
            <a:pPr defTabSz="555452"/>
            <a:r>
              <a:rPr lang="es-MX" sz="2400" dirty="0">
                <a:solidFill>
                  <a:prstClr val="black"/>
                </a:solidFill>
                <a:latin typeface="Calibri" panose="020F0502020204030204"/>
              </a:rPr>
              <a:t>El avance de  los objetivos de los Pilares Institucionales a acorte del cuatro trimestre del 2022 fue el siguiente:</a:t>
            </a:r>
            <a:endParaRPr lang="es-CO" sz="2400" dirty="0">
              <a:solidFill>
                <a:prstClr val="black"/>
              </a:solidFill>
              <a:latin typeface="Calibri" panose="020F0502020204030204"/>
            </a:endParaRPr>
          </a:p>
        </p:txBody>
      </p:sp>
      <p:sp>
        <p:nvSpPr>
          <p:cNvPr id="10" name="CuadroTexto 9">
            <a:extLst>
              <a:ext uri="{FF2B5EF4-FFF2-40B4-BE49-F238E27FC236}">
                <a16:creationId xmlns:a16="http://schemas.microsoft.com/office/drawing/2014/main" id="{F19CB07B-4D8A-665D-4780-609B05215D1D}"/>
              </a:ext>
            </a:extLst>
          </p:cNvPr>
          <p:cNvSpPr txBox="1"/>
          <p:nvPr/>
        </p:nvSpPr>
        <p:spPr>
          <a:xfrm>
            <a:off x="465847" y="1949000"/>
            <a:ext cx="6528530" cy="338554"/>
          </a:xfrm>
          <a:prstGeom prst="rect">
            <a:avLst/>
          </a:prstGeom>
          <a:noFill/>
        </p:spPr>
        <p:txBody>
          <a:bodyPr wrap="square">
            <a:spAutoFit/>
          </a:bodyPr>
          <a:lstStyle/>
          <a:p>
            <a:r>
              <a:rPr lang="es-CO" sz="1600" i="1" dirty="0">
                <a:latin typeface="Arial Narrow" panose="020B0606020202030204" pitchFamily="34" charset="0"/>
              </a:rPr>
              <a:t>Gráfica 2 . Avances por Objetivos Estratégicos del Plan Estratégico Institucional   </a:t>
            </a:r>
          </a:p>
        </p:txBody>
      </p:sp>
      <p:graphicFrame>
        <p:nvGraphicFramePr>
          <p:cNvPr id="2" name="Gráfico 1" descr="Grafica de avance en Objetivos Institucionales" title="Grafica de avance en Objetivos Institucionales">
            <a:extLst>
              <a:ext uri="{FF2B5EF4-FFF2-40B4-BE49-F238E27FC236}">
                <a16:creationId xmlns:a16="http://schemas.microsoft.com/office/drawing/2014/main" id="{00000000-0008-0000-0400-000002000000}"/>
              </a:ext>
            </a:extLst>
          </p:cNvPr>
          <p:cNvGraphicFramePr>
            <a:graphicFrameLocks/>
          </p:cNvGraphicFramePr>
          <p:nvPr>
            <p:extLst>
              <p:ext uri="{D42A27DB-BD31-4B8C-83A1-F6EECF244321}">
                <p14:modId xmlns:p14="http://schemas.microsoft.com/office/powerpoint/2010/main" val="567481702"/>
              </p:ext>
            </p:extLst>
          </p:nvPr>
        </p:nvGraphicFramePr>
        <p:xfrm>
          <a:off x="708400" y="2485333"/>
          <a:ext cx="13255249" cy="6589857"/>
        </p:xfrm>
        <a:graphic>
          <a:graphicData uri="http://schemas.openxmlformats.org/drawingml/2006/chart">
            <c:chart xmlns:c="http://schemas.openxmlformats.org/drawingml/2006/chart" xmlns:r="http://schemas.openxmlformats.org/officeDocument/2006/relationships" r:id="rId2"/>
          </a:graphicData>
        </a:graphic>
      </p:graphicFrame>
      <p:sp>
        <p:nvSpPr>
          <p:cNvPr id="6" name="CuadroTexto 5">
            <a:extLst>
              <a:ext uri="{FF2B5EF4-FFF2-40B4-BE49-F238E27FC236}">
                <a16:creationId xmlns:a16="http://schemas.microsoft.com/office/drawing/2014/main" id="{2E51C157-573C-3EAB-FC2C-1146EA17D585}"/>
              </a:ext>
            </a:extLst>
          </p:cNvPr>
          <p:cNvSpPr txBox="1"/>
          <p:nvPr/>
        </p:nvSpPr>
        <p:spPr>
          <a:xfrm>
            <a:off x="323591" y="9611524"/>
            <a:ext cx="8631323" cy="316690"/>
          </a:xfrm>
          <a:prstGeom prst="rect">
            <a:avLst/>
          </a:prstGeom>
          <a:noFill/>
        </p:spPr>
        <p:txBody>
          <a:bodyPr wrap="square" rtlCol="0">
            <a:spAutoFit/>
          </a:bodyPr>
          <a:lstStyle/>
          <a:p>
            <a:pPr defTabSz="555452"/>
            <a:r>
              <a:rPr lang="es-ES" sz="1458" i="1" dirty="0">
                <a:solidFill>
                  <a:prstClr val="black"/>
                </a:solidFill>
                <a:latin typeface="Calibri" panose="020F0502020204030204"/>
              </a:rPr>
              <a:t>Fuente: Oficina Asesora de Planeación – U.A.E Cuerpo Oficial de Bomberos de Bogotá </a:t>
            </a:r>
            <a:endParaRPr lang="es-CO" sz="1458" i="1" dirty="0">
              <a:solidFill>
                <a:prstClr val="black"/>
              </a:solidFill>
              <a:latin typeface="Calibri" panose="020F0502020204030204"/>
            </a:endParaRPr>
          </a:p>
        </p:txBody>
      </p:sp>
    </p:spTree>
    <p:extLst>
      <p:ext uri="{BB962C8B-B14F-4D97-AF65-F5344CB8AC3E}">
        <p14:creationId xmlns:p14="http://schemas.microsoft.com/office/powerpoint/2010/main" val="26710439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ítulo 11">
            <a:extLst>
              <a:ext uri="{FF2B5EF4-FFF2-40B4-BE49-F238E27FC236}">
                <a16:creationId xmlns:a16="http://schemas.microsoft.com/office/drawing/2014/main" id="{60F01E6F-C070-8A90-738D-AE7F5B9F0ACA}"/>
              </a:ext>
            </a:extLst>
          </p:cNvPr>
          <p:cNvSpPr>
            <a:spLocks noGrp="1"/>
          </p:cNvSpPr>
          <p:nvPr>
            <p:ph type="title" idx="4294967295"/>
          </p:nvPr>
        </p:nvSpPr>
        <p:spPr>
          <a:xfrm>
            <a:off x="6755984" y="52921"/>
            <a:ext cx="8464352" cy="76944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r" defTabSz="1462704" rtl="0" eaLnBrk="1" fontAlgn="auto" latinLnBrk="0" hangingPunct="1">
              <a:lnSpc>
                <a:spcPct val="100000"/>
              </a:lnSpc>
              <a:spcBef>
                <a:spcPts val="0"/>
              </a:spcBef>
              <a:spcAft>
                <a:spcPts val="0"/>
              </a:spcAft>
              <a:buClrTx/>
              <a:buSzTx/>
              <a:buFontTx/>
              <a:buNone/>
              <a:tabLst/>
              <a:defRPr/>
            </a:pPr>
            <a:r>
              <a:rPr kumimoji="0" lang="es-MX" sz="4400" b="0" i="0" u="none" strike="noStrike" kern="1200" cap="none" spc="0" normalizeH="0" baseline="0" noProof="0" dirty="0">
                <a:ln>
                  <a:noFill/>
                </a:ln>
                <a:solidFill>
                  <a:prstClr val="white">
                    <a:lumMod val="50000"/>
                  </a:prstClr>
                </a:solidFill>
                <a:effectLst/>
                <a:uLnTx/>
                <a:uFillTx/>
                <a:latin typeface="Calibri"/>
                <a:ea typeface="+mn-ea"/>
                <a:cs typeface="+mn-cs"/>
              </a:rPr>
              <a:t>Tabla # 1 Alineación Proyectos    </a:t>
            </a:r>
          </a:p>
        </p:txBody>
      </p:sp>
      <p:sp>
        <p:nvSpPr>
          <p:cNvPr id="8" name="CuadroTexto 7">
            <a:hlinkClick r:id="rId2" action="ppaction://hlinksldjump"/>
            <a:extLst>
              <a:ext uri="{FF2B5EF4-FFF2-40B4-BE49-F238E27FC236}">
                <a16:creationId xmlns:a16="http://schemas.microsoft.com/office/drawing/2014/main" id="{52191FE4-A3B0-56B1-1B44-B54D2CE7DEBC}"/>
              </a:ext>
              <a:ext uri="{C183D7F6-B498-43B3-948B-1728B52AA6E4}">
                <adec:decorative xmlns:adec="http://schemas.microsoft.com/office/drawing/2017/decorative" val="0"/>
              </a:ext>
            </a:extLst>
          </p:cNvPr>
          <p:cNvSpPr txBox="1"/>
          <p:nvPr/>
        </p:nvSpPr>
        <p:spPr>
          <a:xfrm>
            <a:off x="668342" y="726228"/>
            <a:ext cx="6087641" cy="400110"/>
          </a:xfrm>
          <a:prstGeom prst="rect">
            <a:avLst/>
          </a:prstGeom>
          <a:noFill/>
        </p:spPr>
        <p:txBody>
          <a:bodyPr wrap="square" rtlCol="0">
            <a:spAutoFit/>
          </a:bodyPr>
          <a:lstStyle/>
          <a:p>
            <a:pPr defTabSz="555452"/>
            <a:r>
              <a:rPr lang="es-CO" sz="2000" i="1" dirty="0">
                <a:solidFill>
                  <a:prstClr val="black"/>
                </a:solidFill>
                <a:latin typeface="Arial Narrow" panose="020B0606020202030204" pitchFamily="34" charset="0"/>
              </a:rPr>
              <a:t>Tabla 1. alineación proyectos estratégicos PEI </a:t>
            </a:r>
          </a:p>
        </p:txBody>
      </p:sp>
      <p:sp>
        <p:nvSpPr>
          <p:cNvPr id="10" name="Título 1">
            <a:extLst>
              <a:ext uri="{FF2B5EF4-FFF2-40B4-BE49-F238E27FC236}">
                <a16:creationId xmlns:a16="http://schemas.microsoft.com/office/drawing/2014/main" id="{AA20C9BE-0082-C517-FE8E-769ACAA0464B}"/>
              </a:ext>
            </a:extLst>
          </p:cNvPr>
          <p:cNvSpPr txBox="1">
            <a:spLocks/>
          </p:cNvSpPr>
          <p:nvPr/>
        </p:nvSpPr>
        <p:spPr>
          <a:xfrm>
            <a:off x="5229736" y="490700"/>
            <a:ext cx="9990599" cy="785310"/>
          </a:xfrm>
          <a:prstGeom prst="rect">
            <a:avLst/>
          </a:prstGeom>
          <a:noFill/>
          <a:ln>
            <a:noFill/>
            <a:prstDash/>
          </a:ln>
          <a:effectLst/>
        </p:spPr>
        <p:txBody>
          <a:bodyPr rot="0" spcFirstLastPara="0" vertOverflow="overflow" horzOverflow="overflow" vert="horz" wrap="square" lIns="111092" tIns="55546" rIns="111092" bIns="55546" numCol="1" spcCol="0" rtlCol="0" fromWordArt="0" anchor="t" anchorCtr="0" forceAA="0" compatLnSpc="1">
            <a:prstTxWarp prst="textNoShape">
              <a:avLst/>
            </a:prstTxWarp>
            <a:spAutoFit/>
          </a:bodyPr>
          <a:lstStyle>
            <a:lvl1pPr algn="l" defTabSz="1341307" rtl="0" eaLnBrk="1" latinLnBrk="0" hangingPunct="1">
              <a:lnSpc>
                <a:spcPct val="90000"/>
              </a:lnSpc>
              <a:spcBef>
                <a:spcPct val="0"/>
              </a:spcBef>
              <a:buNone/>
              <a:defRPr sz="6455" kern="1200">
                <a:solidFill>
                  <a:schemeClr val="tx1"/>
                </a:solidFill>
                <a:latin typeface="+mj-lt"/>
                <a:ea typeface="+mj-ea"/>
                <a:cs typeface="+mj-cs"/>
              </a:defRPr>
            </a:lvl1pPr>
          </a:lstStyle>
          <a:p>
            <a:pPr algn="r" defTabSz="555452">
              <a:lnSpc>
                <a:spcPct val="100000"/>
              </a:lnSpc>
              <a:spcBef>
                <a:spcPts val="0"/>
              </a:spcBef>
              <a:defRPr/>
            </a:pPr>
            <a:r>
              <a:rPr lang="es-ES" sz="4374" b="1" dirty="0">
                <a:solidFill>
                  <a:srgbClr val="C00000"/>
                </a:solidFill>
                <a:effectLst>
                  <a:outerShdw blurRad="38100" dist="38100" dir="2700000" algn="tl">
                    <a:srgbClr val="000000">
                      <a:alpha val="43137"/>
                    </a:srgbClr>
                  </a:outerShdw>
                </a:effectLst>
                <a:latin typeface="Impact" panose="020B0806030902050204" pitchFamily="34" charset="0"/>
                <a:ea typeface="+mn-ea"/>
                <a:cs typeface="+mn-cs"/>
              </a:rPr>
              <a:t>Plan Estratégico Institucional   </a:t>
            </a:r>
            <a:endParaRPr lang="es-CO" sz="4374" b="1" dirty="0">
              <a:solidFill>
                <a:srgbClr val="C00000"/>
              </a:solidFill>
              <a:effectLst>
                <a:outerShdw blurRad="38100" dist="38100" dir="2700000" algn="tl">
                  <a:srgbClr val="000000">
                    <a:alpha val="43137"/>
                  </a:srgbClr>
                </a:outerShdw>
              </a:effectLst>
              <a:latin typeface="Impact" panose="020B0806030902050204" pitchFamily="34" charset="0"/>
              <a:ea typeface="+mn-ea"/>
              <a:cs typeface="+mn-cs"/>
            </a:endParaRPr>
          </a:p>
        </p:txBody>
      </p:sp>
      <p:pic>
        <p:nvPicPr>
          <p:cNvPr id="2" name="Imagen 1" descr="Relación de proyectos estratégicos con pilares institucionales.">
            <a:extLst>
              <a:ext uri="{FF2B5EF4-FFF2-40B4-BE49-F238E27FC236}">
                <a16:creationId xmlns:a16="http://schemas.microsoft.com/office/drawing/2014/main" id="{BB1EDAE0-084D-BB53-6B32-425C4827A555}"/>
              </a:ext>
            </a:extLst>
          </p:cNvPr>
          <p:cNvPicPr>
            <a:picLocks noChangeAspect="1"/>
          </p:cNvPicPr>
          <p:nvPr/>
        </p:nvPicPr>
        <p:blipFill>
          <a:blip r:embed="rId3"/>
          <a:stretch>
            <a:fillRect/>
          </a:stretch>
        </p:blipFill>
        <p:spPr>
          <a:xfrm>
            <a:off x="1243812" y="1365240"/>
            <a:ext cx="12853188" cy="8026819"/>
          </a:xfrm>
          <a:prstGeom prst="rect">
            <a:avLst/>
          </a:prstGeom>
        </p:spPr>
      </p:pic>
      <p:sp>
        <p:nvSpPr>
          <p:cNvPr id="7" name="CuadroTexto 6">
            <a:extLst>
              <a:ext uri="{FF2B5EF4-FFF2-40B4-BE49-F238E27FC236}">
                <a16:creationId xmlns:a16="http://schemas.microsoft.com/office/drawing/2014/main" id="{6FE9E87B-FBA7-3FF9-EBD1-22929535B689}"/>
              </a:ext>
            </a:extLst>
          </p:cNvPr>
          <p:cNvSpPr txBox="1"/>
          <p:nvPr/>
        </p:nvSpPr>
        <p:spPr>
          <a:xfrm>
            <a:off x="113731" y="9748830"/>
            <a:ext cx="7104463" cy="276999"/>
          </a:xfrm>
          <a:prstGeom prst="rect">
            <a:avLst/>
          </a:prstGeom>
          <a:noFill/>
        </p:spPr>
        <p:txBody>
          <a:bodyPr wrap="square" rtlCol="0">
            <a:spAutoFit/>
          </a:bodyPr>
          <a:lstStyle/>
          <a:p>
            <a:r>
              <a:rPr lang="es-ES" sz="1200" i="1" dirty="0"/>
              <a:t>Fuente: Oficina Asesora de Planeación – U.A.E Cuerpo Oficial de Bomberos de Bogotá </a:t>
            </a:r>
            <a:endParaRPr lang="es-CO" sz="1200" i="1" dirty="0"/>
          </a:p>
        </p:txBody>
      </p:sp>
    </p:spTree>
    <p:extLst>
      <p:ext uri="{BB962C8B-B14F-4D97-AF65-F5344CB8AC3E}">
        <p14:creationId xmlns:p14="http://schemas.microsoft.com/office/powerpoint/2010/main" val="39521064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1">
            <a:extLst>
              <a:ext uri="{FF2B5EF4-FFF2-40B4-BE49-F238E27FC236}">
                <a16:creationId xmlns:a16="http://schemas.microsoft.com/office/drawing/2014/main" id="{AA20C9BE-0082-C517-FE8E-769ACAA0464B}"/>
              </a:ext>
            </a:extLst>
          </p:cNvPr>
          <p:cNvSpPr txBox="1">
            <a:spLocks/>
          </p:cNvSpPr>
          <p:nvPr/>
        </p:nvSpPr>
        <p:spPr>
          <a:xfrm>
            <a:off x="5229736" y="490700"/>
            <a:ext cx="12609499" cy="785310"/>
          </a:xfrm>
          <a:prstGeom prst="rect">
            <a:avLst/>
          </a:prstGeom>
          <a:noFill/>
          <a:ln>
            <a:noFill/>
            <a:prstDash/>
          </a:ln>
          <a:effectLst/>
        </p:spPr>
        <p:txBody>
          <a:bodyPr rot="0" spcFirstLastPara="0" vertOverflow="overflow" horzOverflow="overflow" vert="horz" wrap="square" lIns="111092" tIns="55546" rIns="111092" bIns="55546" numCol="1" spcCol="0" rtlCol="0" fromWordArt="0" anchor="t" anchorCtr="0" forceAA="0" compatLnSpc="1">
            <a:prstTxWarp prst="textNoShape">
              <a:avLst/>
            </a:prstTxWarp>
            <a:spAutoFit/>
          </a:bodyPr>
          <a:lstStyle>
            <a:lvl1pPr algn="l" defTabSz="1341307" rtl="0" eaLnBrk="1" latinLnBrk="0" hangingPunct="1">
              <a:lnSpc>
                <a:spcPct val="90000"/>
              </a:lnSpc>
              <a:spcBef>
                <a:spcPct val="0"/>
              </a:spcBef>
              <a:buNone/>
              <a:defRPr sz="6455" kern="1200">
                <a:solidFill>
                  <a:schemeClr val="tx1"/>
                </a:solidFill>
                <a:latin typeface="+mj-lt"/>
                <a:ea typeface="+mj-ea"/>
                <a:cs typeface="+mj-cs"/>
              </a:defRPr>
            </a:lvl1pPr>
          </a:lstStyle>
          <a:p>
            <a:pPr algn="ctr" defTabSz="555452">
              <a:lnSpc>
                <a:spcPct val="100000"/>
              </a:lnSpc>
              <a:spcBef>
                <a:spcPts val="0"/>
              </a:spcBef>
              <a:defRPr/>
            </a:pPr>
            <a:r>
              <a:rPr lang="es-ES" sz="4374" b="1" dirty="0">
                <a:solidFill>
                  <a:srgbClr val="C00000"/>
                </a:solidFill>
                <a:effectLst>
                  <a:outerShdw blurRad="38100" dist="38100" dir="2700000" algn="tl">
                    <a:srgbClr val="000000">
                      <a:alpha val="43137"/>
                    </a:srgbClr>
                  </a:outerShdw>
                </a:effectLst>
                <a:latin typeface="Impact" panose="020B0806030902050204" pitchFamily="34" charset="0"/>
                <a:ea typeface="+mn-ea"/>
                <a:cs typeface="+mn-cs"/>
              </a:rPr>
              <a:t>Plan Estratégico Institucional   </a:t>
            </a:r>
            <a:endParaRPr lang="es-CO" sz="4374" b="1" dirty="0">
              <a:solidFill>
                <a:srgbClr val="C00000"/>
              </a:solidFill>
              <a:effectLst>
                <a:outerShdw blurRad="38100" dist="38100" dir="2700000" algn="tl">
                  <a:srgbClr val="000000">
                    <a:alpha val="43137"/>
                  </a:srgbClr>
                </a:outerShdw>
              </a:effectLst>
              <a:latin typeface="Impact" panose="020B0806030902050204" pitchFamily="34" charset="0"/>
              <a:ea typeface="+mn-ea"/>
              <a:cs typeface="+mn-cs"/>
            </a:endParaRPr>
          </a:p>
        </p:txBody>
      </p:sp>
      <p:sp>
        <p:nvSpPr>
          <p:cNvPr id="12" name="Título 11">
            <a:extLst>
              <a:ext uri="{FF2B5EF4-FFF2-40B4-BE49-F238E27FC236}">
                <a16:creationId xmlns:a16="http://schemas.microsoft.com/office/drawing/2014/main" id="{60F01E6F-C070-8A90-738D-AE7F5B9F0ACA}"/>
              </a:ext>
            </a:extLst>
          </p:cNvPr>
          <p:cNvSpPr>
            <a:spLocks noGrp="1"/>
          </p:cNvSpPr>
          <p:nvPr>
            <p:ph type="title" idx="4294967295"/>
          </p:nvPr>
        </p:nvSpPr>
        <p:spPr>
          <a:xfrm>
            <a:off x="7083441" y="-65067"/>
            <a:ext cx="8943410" cy="830997"/>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1462704" rtl="0" eaLnBrk="1" fontAlgn="auto" latinLnBrk="0" hangingPunct="1">
              <a:lnSpc>
                <a:spcPct val="100000"/>
              </a:lnSpc>
              <a:spcBef>
                <a:spcPts val="0"/>
              </a:spcBef>
              <a:spcAft>
                <a:spcPts val="0"/>
              </a:spcAft>
              <a:buClrTx/>
              <a:buSzTx/>
              <a:buFontTx/>
              <a:buNone/>
              <a:tabLst/>
              <a:defRPr/>
            </a:pPr>
            <a:r>
              <a:rPr kumimoji="0" lang="es-MX" sz="4800" b="0" i="0" u="none" strike="noStrike" kern="1200" cap="none" spc="0" normalizeH="0" baseline="0" noProof="0" dirty="0">
                <a:ln>
                  <a:noFill/>
                </a:ln>
                <a:solidFill>
                  <a:prstClr val="white">
                    <a:lumMod val="50000"/>
                  </a:prstClr>
                </a:solidFill>
                <a:effectLst/>
                <a:uLnTx/>
                <a:uFillTx/>
                <a:latin typeface="Calibri"/>
                <a:ea typeface="+mn-ea"/>
                <a:cs typeface="+mn-cs"/>
              </a:rPr>
              <a:t>Tabla # 2 Indicadores de Impacto    </a:t>
            </a:r>
            <a:endParaRPr kumimoji="0" lang="es-MX" sz="4500" b="0" i="0" u="none" strike="noStrike" kern="1200" cap="none" spc="0" normalizeH="0" baseline="0" noProof="0" dirty="0">
              <a:ln>
                <a:noFill/>
              </a:ln>
              <a:solidFill>
                <a:prstClr val="white">
                  <a:lumMod val="50000"/>
                </a:prstClr>
              </a:solidFill>
              <a:effectLst/>
              <a:uLnTx/>
              <a:uFillTx/>
              <a:latin typeface="Calibri"/>
              <a:ea typeface="+mn-ea"/>
              <a:cs typeface="+mn-cs"/>
            </a:endParaRPr>
          </a:p>
        </p:txBody>
      </p:sp>
      <p:sp>
        <p:nvSpPr>
          <p:cNvPr id="13" name="CuadroTexto 12">
            <a:extLst>
              <a:ext uri="{FF2B5EF4-FFF2-40B4-BE49-F238E27FC236}">
                <a16:creationId xmlns:a16="http://schemas.microsoft.com/office/drawing/2014/main" id="{10988F84-6F1C-D60B-163A-C37914A554FA}"/>
              </a:ext>
            </a:extLst>
          </p:cNvPr>
          <p:cNvSpPr txBox="1"/>
          <p:nvPr/>
        </p:nvSpPr>
        <p:spPr>
          <a:xfrm>
            <a:off x="491943" y="1194715"/>
            <a:ext cx="5090983" cy="253916"/>
          </a:xfrm>
          <a:prstGeom prst="rect">
            <a:avLst/>
          </a:prstGeom>
          <a:noFill/>
        </p:spPr>
        <p:txBody>
          <a:bodyPr wrap="square" rtlCol="0">
            <a:spAutoFit/>
          </a:bodyPr>
          <a:lstStyle/>
          <a:p>
            <a:r>
              <a:rPr lang="es-CO" sz="1050" b="1" i="1" dirty="0">
                <a:latin typeface="Arial Narrow" panose="020B0606020202030204" pitchFamily="34" charset="0"/>
              </a:rPr>
              <a:t>Tabla 2. Indicadores de Impacto PEI </a:t>
            </a:r>
          </a:p>
        </p:txBody>
      </p:sp>
      <p:graphicFrame>
        <p:nvGraphicFramePr>
          <p:cNvPr id="6" name="Tabla 5" descr="Indicadores de Impacto PEI Habilitar 3 servicios ciudadanos digitales básicos en la UAECOB.&#10;" title="Indicadores de Impacto PEI Habilitar 3 servicios ciudadanos digitales básicos en la UAECOB.">
            <a:extLst>
              <a:ext uri="{FF2B5EF4-FFF2-40B4-BE49-F238E27FC236}">
                <a16:creationId xmlns:a16="http://schemas.microsoft.com/office/drawing/2014/main" id="{2F47ABB9-C12A-B1A6-4856-9A287FEA306C}"/>
              </a:ext>
            </a:extLst>
          </p:cNvPr>
          <p:cNvGraphicFramePr>
            <a:graphicFrameLocks noGrp="1"/>
          </p:cNvGraphicFramePr>
          <p:nvPr>
            <p:extLst>
              <p:ext uri="{D42A27DB-BD31-4B8C-83A1-F6EECF244321}">
                <p14:modId xmlns:p14="http://schemas.microsoft.com/office/powerpoint/2010/main" val="3710090389"/>
              </p:ext>
            </p:extLst>
          </p:nvPr>
        </p:nvGraphicFramePr>
        <p:xfrm>
          <a:off x="333189" y="1478267"/>
          <a:ext cx="14882428" cy="8296135"/>
        </p:xfrm>
        <a:graphic>
          <a:graphicData uri="http://schemas.openxmlformats.org/drawingml/2006/table">
            <a:tbl>
              <a:tblPr firstRow="1" bandRow="1">
                <a:tableStyleId>{5940675A-B579-460E-94D1-54222C63F5DA}</a:tableStyleId>
              </a:tblPr>
              <a:tblGrid>
                <a:gridCol w="2629467">
                  <a:extLst>
                    <a:ext uri="{9D8B030D-6E8A-4147-A177-3AD203B41FA5}">
                      <a16:colId xmlns:a16="http://schemas.microsoft.com/office/drawing/2014/main" val="20000"/>
                    </a:ext>
                  </a:extLst>
                </a:gridCol>
                <a:gridCol w="1889760">
                  <a:extLst>
                    <a:ext uri="{9D8B030D-6E8A-4147-A177-3AD203B41FA5}">
                      <a16:colId xmlns:a16="http://schemas.microsoft.com/office/drawing/2014/main" val="2467252018"/>
                    </a:ext>
                  </a:extLst>
                </a:gridCol>
                <a:gridCol w="3706368">
                  <a:extLst>
                    <a:ext uri="{9D8B030D-6E8A-4147-A177-3AD203B41FA5}">
                      <a16:colId xmlns:a16="http://schemas.microsoft.com/office/drawing/2014/main" val="20001"/>
                    </a:ext>
                  </a:extLst>
                </a:gridCol>
                <a:gridCol w="6656833">
                  <a:extLst>
                    <a:ext uri="{9D8B030D-6E8A-4147-A177-3AD203B41FA5}">
                      <a16:colId xmlns:a16="http://schemas.microsoft.com/office/drawing/2014/main" val="20002"/>
                    </a:ext>
                  </a:extLst>
                </a:gridCol>
              </a:tblGrid>
              <a:tr h="860704">
                <a:tc>
                  <a:txBody>
                    <a:bodyPr/>
                    <a:lstStyle/>
                    <a:p>
                      <a:pPr algn="ctr"/>
                      <a:r>
                        <a:rPr lang="es-CO" sz="2400" b="1" dirty="0">
                          <a:solidFill>
                            <a:schemeClr val="bg1"/>
                          </a:solidFill>
                          <a:latin typeface="Arial Narrow" panose="020B0606020202030204" pitchFamily="34" charset="0"/>
                        </a:rPr>
                        <a:t>Proyecto</a:t>
                      </a:r>
                      <a:r>
                        <a:rPr lang="es-CO" sz="2400" b="1" baseline="0" dirty="0">
                          <a:solidFill>
                            <a:schemeClr val="bg1"/>
                          </a:solidFill>
                          <a:latin typeface="Arial Narrow" panose="020B0606020202030204" pitchFamily="34" charset="0"/>
                        </a:rPr>
                        <a:t> Estratégico </a:t>
                      </a:r>
                      <a:endParaRPr lang="es-CO" sz="2400" b="1" dirty="0">
                        <a:solidFill>
                          <a:schemeClr val="bg1"/>
                        </a:solidFill>
                        <a:latin typeface="Arial Narrow" panose="020B0606020202030204" pitchFamily="34" charset="0"/>
                      </a:endParaRPr>
                    </a:p>
                  </a:txBody>
                  <a:tcPr marL="130276" marR="130276" marT="65137" marB="65137" anchor="ctr">
                    <a:solidFill>
                      <a:srgbClr val="C00000"/>
                    </a:solidFill>
                  </a:tcPr>
                </a:tc>
                <a:tc>
                  <a:txBody>
                    <a:bodyPr/>
                    <a:lstStyle/>
                    <a:p>
                      <a:pPr algn="ctr"/>
                      <a:r>
                        <a:rPr lang="es-MX" sz="2100" b="1" dirty="0">
                          <a:solidFill>
                            <a:schemeClr val="bg1"/>
                          </a:solidFill>
                          <a:latin typeface="Arial Narrow" panose="020B0606020202030204" pitchFamily="34" charset="0"/>
                        </a:rPr>
                        <a:t>Responsables</a:t>
                      </a:r>
                      <a:endParaRPr lang="es-CO" sz="2100" b="1" dirty="0">
                        <a:solidFill>
                          <a:schemeClr val="bg1"/>
                        </a:solidFill>
                        <a:latin typeface="Arial Narrow" panose="020B0606020202030204" pitchFamily="34" charset="0"/>
                      </a:endParaRPr>
                    </a:p>
                  </a:txBody>
                  <a:tcPr marL="130276" marR="130276" marT="65137" marB="65137" anchor="ctr">
                    <a:solidFill>
                      <a:srgbClr val="C00000"/>
                    </a:solidFill>
                  </a:tcPr>
                </a:tc>
                <a:tc>
                  <a:txBody>
                    <a:bodyPr/>
                    <a:lstStyle/>
                    <a:p>
                      <a:pPr algn="ctr"/>
                      <a:r>
                        <a:rPr lang="es-CO" sz="2400" b="1" dirty="0">
                          <a:solidFill>
                            <a:schemeClr val="bg1"/>
                          </a:solidFill>
                          <a:latin typeface="Arial Narrow" panose="020B0606020202030204" pitchFamily="34" charset="0"/>
                        </a:rPr>
                        <a:t>Avance del indicador </a:t>
                      </a:r>
                    </a:p>
                  </a:txBody>
                  <a:tcPr marL="130276" marR="130276" marT="65137" marB="65137" anchor="ctr">
                    <a:solidFill>
                      <a:srgbClr val="C00000"/>
                    </a:solidFill>
                  </a:tcPr>
                </a:tc>
                <a:tc>
                  <a:txBody>
                    <a:bodyPr/>
                    <a:lstStyle/>
                    <a:p>
                      <a:pPr algn="ctr"/>
                      <a:r>
                        <a:rPr lang="es-CO" sz="2400" b="1" dirty="0">
                          <a:solidFill>
                            <a:schemeClr val="bg1"/>
                          </a:solidFill>
                          <a:latin typeface="Arial Narrow" panose="020B0606020202030204" pitchFamily="34" charset="0"/>
                        </a:rPr>
                        <a:t>Observación </a:t>
                      </a:r>
                    </a:p>
                  </a:txBody>
                  <a:tcPr marL="130276" marR="130276" marT="65137" marB="65137" anchor="ctr">
                    <a:solidFill>
                      <a:srgbClr val="C00000"/>
                    </a:solidFill>
                  </a:tcPr>
                </a:tc>
                <a:extLst>
                  <a:ext uri="{0D108BD9-81ED-4DB2-BD59-A6C34878D82A}">
                    <a16:rowId xmlns:a16="http://schemas.microsoft.com/office/drawing/2014/main" val="10000"/>
                  </a:ext>
                </a:extLst>
              </a:tr>
              <a:tr h="1887165">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MX" sz="1400" b="0" i="0" u="none" strike="noStrike" dirty="0">
                          <a:solidFill>
                            <a:schemeClr val="tx1"/>
                          </a:solidFill>
                          <a:effectLst/>
                          <a:latin typeface="Arial Narrow" panose="020B0606020202030204" pitchFamily="34" charset="0"/>
                        </a:rPr>
                        <a:t>Ejecutar las actividades para gestionar, seguir y controlar todas  la atención de incidentes o emergencias por la UAECOB.</a:t>
                      </a:r>
                      <a:endParaRPr lang="es-ES" sz="1400" b="0" i="0" u="none" strike="noStrike" dirty="0">
                        <a:solidFill>
                          <a:schemeClr val="tx1"/>
                        </a:solidFill>
                        <a:effectLst/>
                        <a:latin typeface="Arial Narrow" panose="020B0606020202030204" pitchFamily="34" charset="0"/>
                      </a:endParaRPr>
                    </a:p>
                  </a:txBody>
                  <a:tcPr marL="130276" marR="130276" marT="65137" marB="65137" anchor="ct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ES" sz="1400" b="0" i="0" u="none" strike="noStrike" dirty="0">
                          <a:solidFill>
                            <a:srgbClr val="000000"/>
                          </a:solidFill>
                          <a:effectLst/>
                          <a:latin typeface="Arial Narrow" panose="020B0606020202030204" pitchFamily="34" charset="0"/>
                        </a:rPr>
                        <a:t>Subdirección Operativa.</a:t>
                      </a:r>
                    </a:p>
                  </a:txBody>
                  <a:tcPr marL="130276" marR="130276" marT="65137" marB="65137" anchor="ctr"/>
                </a:tc>
                <a:tc>
                  <a:txBody>
                    <a:bodyPr/>
                    <a:lstStyle/>
                    <a:p>
                      <a:endParaRPr lang="es-CO" sz="1400" dirty="0">
                        <a:latin typeface="Arial Narrow" panose="020B0606020202030204" pitchFamily="34" charset="0"/>
                      </a:endParaRPr>
                    </a:p>
                  </a:txBody>
                  <a:tcPr marL="130276" marR="130276" marT="65137" marB="65137"/>
                </a:tc>
                <a:tc>
                  <a:txBody>
                    <a:bodyPr/>
                    <a:lstStyle/>
                    <a:p>
                      <a:pPr algn="just"/>
                      <a:r>
                        <a:rPr lang="es-ES" sz="1400" dirty="0">
                          <a:latin typeface="Arial Narrow" panose="020B0606020202030204" pitchFamily="34" charset="0"/>
                        </a:rPr>
                        <a:t>La Subdirección Operativa </a:t>
                      </a:r>
                      <a:r>
                        <a:rPr lang="es-MX" sz="1400" dirty="0">
                          <a:latin typeface="Arial Narrow" panose="020B0606020202030204" pitchFamily="34" charset="0"/>
                        </a:rPr>
                        <a:t>realizó el modelamiento de tiempos de respuesta para los incidentes tipo IMER (Incendios, MATPEL, explosiones y rescates), obteniendo los mapas de análisis de tiempos de respuesta., de igual manera estructuró el shapefile de las áreas afectadas por incendios forestales, para las vigencias 2009 a 2022., de igual manera continuo generando las bases estadísticas de recepción y despacho de incidentes por niveles de intervención, durante toda la vigencia 2022.</a:t>
                      </a:r>
                    </a:p>
                    <a:p>
                      <a:pPr algn="just"/>
                      <a:endParaRPr lang="es-MX" sz="1400" dirty="0">
                        <a:latin typeface="Arial Narrow" panose="020B0606020202030204" pitchFamily="34" charset="0"/>
                      </a:endParaRPr>
                    </a:p>
                    <a:p>
                      <a:pPr algn="just"/>
                      <a:r>
                        <a:rPr lang="es-MX" sz="1400" dirty="0">
                          <a:latin typeface="Arial Narrow" panose="020B0606020202030204" pitchFamily="34" charset="0"/>
                        </a:rPr>
                        <a:t>Durante la vigencia 2022 se atendieron mas de  33.553 (Dato reportado a corte de 30 de Noviembre)</a:t>
                      </a:r>
                      <a:r>
                        <a:rPr lang="es-ES" sz="1400" dirty="0">
                          <a:latin typeface="Arial Narrow" panose="020B0606020202030204" pitchFamily="34" charset="0"/>
                        </a:rPr>
                        <a:t>		</a:t>
                      </a:r>
                      <a:endParaRPr lang="es-CO" sz="1400" dirty="0">
                        <a:latin typeface="Arial Narrow" panose="020B0606020202030204" pitchFamily="34" charset="0"/>
                      </a:endParaRPr>
                    </a:p>
                  </a:txBody>
                  <a:tcPr marL="130276" marR="130276" marT="65137" marB="65137" anchor="ctr"/>
                </a:tc>
                <a:extLst>
                  <a:ext uri="{0D108BD9-81ED-4DB2-BD59-A6C34878D82A}">
                    <a16:rowId xmlns:a16="http://schemas.microsoft.com/office/drawing/2014/main" val="10001"/>
                  </a:ext>
                </a:extLst>
              </a:tr>
              <a:tr h="2446020">
                <a:tc>
                  <a:txBody>
                    <a:bodyPr/>
                    <a:lstStyle/>
                    <a:p>
                      <a:pPr algn="just"/>
                      <a:r>
                        <a:rPr lang="es-MX" sz="1400" dirty="0">
                          <a:latin typeface="Arial Narrow" panose="020B0606020202030204" pitchFamily="34" charset="0"/>
                        </a:rPr>
                        <a:t>Habilitar 3 servicios ciudadanos digitales básicos en la UAECOB.</a:t>
                      </a:r>
                      <a:endParaRPr lang="es-CO" sz="1400" dirty="0">
                        <a:latin typeface="Arial Narrow" panose="020B0606020202030204" pitchFamily="34" charset="0"/>
                      </a:endParaRPr>
                    </a:p>
                  </a:txBody>
                  <a:tcPr marL="130276" marR="130276" marT="65137" marB="65137" anchor="ctr"/>
                </a:tc>
                <a:tc>
                  <a:txBody>
                    <a:bodyPr/>
                    <a:lstStyle/>
                    <a:p>
                      <a:pPr algn="just"/>
                      <a:r>
                        <a:rPr lang="es-MX" sz="1400" dirty="0">
                          <a:latin typeface="Arial Narrow" panose="020B0606020202030204" pitchFamily="34" charset="0"/>
                        </a:rPr>
                        <a:t>Oficina Asesora de Planeación. </a:t>
                      </a:r>
                      <a:endParaRPr lang="es-CO" sz="1400" dirty="0">
                        <a:latin typeface="Arial Narrow" panose="020B0606020202030204" pitchFamily="34" charset="0"/>
                      </a:endParaRPr>
                    </a:p>
                  </a:txBody>
                  <a:tcPr marL="130276" marR="130276" marT="65137" marB="65137" anchor="ctr"/>
                </a:tc>
                <a:tc>
                  <a:txBody>
                    <a:bodyPr/>
                    <a:lstStyle/>
                    <a:p>
                      <a:endParaRPr lang="es-CO" sz="1400" dirty="0">
                        <a:latin typeface="Arial Narrow" panose="020B0606020202030204" pitchFamily="34" charset="0"/>
                      </a:endParaRPr>
                    </a:p>
                  </a:txBody>
                  <a:tcPr marL="130276" marR="130276" marT="65137" marB="65137"/>
                </a:tc>
                <a:tc>
                  <a:txBody>
                    <a:bodyPr/>
                    <a:lstStyle/>
                    <a:p>
                      <a:pPr marL="0" marR="0" lvl="0" indent="0" algn="just" defTabSz="1341307" rtl="0" eaLnBrk="1" fontAlgn="auto" latinLnBrk="0" hangingPunct="1">
                        <a:lnSpc>
                          <a:spcPct val="100000"/>
                        </a:lnSpc>
                        <a:spcBef>
                          <a:spcPts val="0"/>
                        </a:spcBef>
                        <a:spcAft>
                          <a:spcPts val="0"/>
                        </a:spcAft>
                        <a:buClrTx/>
                        <a:buSzTx/>
                        <a:buFontTx/>
                        <a:buNone/>
                        <a:tabLst/>
                        <a:defRPr/>
                      </a:pPr>
                      <a:r>
                        <a:rPr lang="es-ES" sz="1400" dirty="0">
                          <a:solidFill>
                            <a:schemeClr val="tx1"/>
                          </a:solidFill>
                          <a:latin typeface="Arial Narrow" panose="020B0606020202030204" pitchFamily="34" charset="0"/>
                        </a:rPr>
                        <a:t>A final de la vigencia 2022, se encuentran habilitados, los servicios para la ciudadanía:</a:t>
                      </a:r>
                    </a:p>
                    <a:p>
                      <a:pPr marL="0" marR="0" lvl="0" indent="0" algn="just" defTabSz="1341307" rtl="0" eaLnBrk="1" fontAlgn="auto" latinLnBrk="0" hangingPunct="1">
                        <a:lnSpc>
                          <a:spcPct val="100000"/>
                        </a:lnSpc>
                        <a:spcBef>
                          <a:spcPts val="0"/>
                        </a:spcBef>
                        <a:spcAft>
                          <a:spcPts val="0"/>
                        </a:spcAft>
                        <a:buClrTx/>
                        <a:buSzTx/>
                        <a:buFontTx/>
                        <a:buNone/>
                        <a:tabLst/>
                        <a:defRPr/>
                      </a:pPr>
                      <a:br>
                        <a:rPr lang="es-ES" sz="1400" dirty="0">
                          <a:solidFill>
                            <a:schemeClr val="tx1"/>
                          </a:solidFill>
                          <a:latin typeface="Arial Narrow" panose="020B0606020202030204" pitchFamily="34" charset="0"/>
                        </a:rPr>
                      </a:br>
                      <a:r>
                        <a:rPr lang="es-ES" sz="1400" b="1" dirty="0">
                          <a:solidFill>
                            <a:schemeClr val="tx1"/>
                          </a:solidFill>
                          <a:latin typeface="Arial Narrow" panose="020B0606020202030204" pitchFamily="34" charset="0"/>
                        </a:rPr>
                        <a:t>Portal Web </a:t>
                      </a:r>
                      <a:r>
                        <a:rPr lang="es-ES" sz="1400" dirty="0">
                          <a:solidFill>
                            <a:schemeClr val="tx1"/>
                          </a:solidFill>
                          <a:latin typeface="Arial Narrow" panose="020B0606020202030204" pitchFamily="34" charset="0"/>
                        </a:rPr>
                        <a:t>: </a:t>
                      </a:r>
                      <a:r>
                        <a:rPr lang="es-ES" sz="1400" dirty="0">
                          <a:solidFill>
                            <a:schemeClr val="tx1"/>
                          </a:solidFill>
                          <a:latin typeface="Arial Narrow" panose="020B0606020202030204" pitchFamily="34" charset="0"/>
                          <a:hlinkClick r:id="rId2"/>
                        </a:rPr>
                        <a:t>Pagina Web Bomberos </a:t>
                      </a:r>
                      <a:r>
                        <a:rPr lang="es-ES" sz="1400" dirty="0" err="1">
                          <a:solidFill>
                            <a:schemeClr val="tx1"/>
                          </a:solidFill>
                          <a:latin typeface="Arial Narrow" panose="020B0606020202030204" pitchFamily="34" charset="0"/>
                          <a:hlinkClick r:id="rId2"/>
                        </a:rPr>
                        <a:t>Bogota</a:t>
                      </a:r>
                      <a:endParaRPr lang="es-ES" sz="1400" dirty="0">
                        <a:solidFill>
                          <a:schemeClr val="tx1"/>
                        </a:solidFill>
                        <a:latin typeface="Arial Narrow" panose="020B0606020202030204" pitchFamily="34" charset="0"/>
                      </a:endParaRPr>
                    </a:p>
                    <a:p>
                      <a:pPr marL="0" marR="0" lvl="0" indent="0" algn="just" defTabSz="1341307" rtl="0" eaLnBrk="1" fontAlgn="auto" latinLnBrk="0" hangingPunct="1">
                        <a:lnSpc>
                          <a:spcPct val="100000"/>
                        </a:lnSpc>
                        <a:spcBef>
                          <a:spcPts val="0"/>
                        </a:spcBef>
                        <a:spcAft>
                          <a:spcPts val="0"/>
                        </a:spcAft>
                        <a:buClrTx/>
                        <a:buSzTx/>
                        <a:buFontTx/>
                        <a:buNone/>
                        <a:tabLst/>
                        <a:defRPr/>
                      </a:pPr>
                      <a:r>
                        <a:rPr lang="es-ES" sz="1400" b="1" dirty="0">
                          <a:solidFill>
                            <a:schemeClr val="tx1"/>
                          </a:solidFill>
                          <a:latin typeface="Arial Narrow" panose="020B0606020202030204" pitchFamily="34" charset="0"/>
                        </a:rPr>
                        <a:t>Portal de Digiturno- </a:t>
                      </a:r>
                      <a:r>
                        <a:rPr lang="es-ES" sz="1400" dirty="0">
                          <a:solidFill>
                            <a:schemeClr val="tx1"/>
                          </a:solidFill>
                          <a:latin typeface="Arial Narrow" panose="020B0606020202030204" pitchFamily="34" charset="0"/>
                        </a:rPr>
                        <a:t>Un servicio de atención al ciudadano cumpliendo con los estándares- SIGFILAS-</a:t>
                      </a:r>
                    </a:p>
                    <a:p>
                      <a:pPr marL="0" marR="0" lvl="0" indent="0" algn="just" defTabSz="1341307" rtl="0" eaLnBrk="1" fontAlgn="auto" latinLnBrk="0" hangingPunct="1">
                        <a:lnSpc>
                          <a:spcPct val="100000"/>
                        </a:lnSpc>
                        <a:spcBef>
                          <a:spcPts val="0"/>
                        </a:spcBef>
                        <a:spcAft>
                          <a:spcPts val="0"/>
                        </a:spcAft>
                        <a:buClrTx/>
                        <a:buSzTx/>
                        <a:buFontTx/>
                        <a:buNone/>
                        <a:tabLst/>
                        <a:defRPr/>
                      </a:pPr>
                      <a:r>
                        <a:rPr lang="es-ES" sz="1400" b="1" dirty="0">
                          <a:solidFill>
                            <a:schemeClr val="tx1"/>
                          </a:solidFill>
                          <a:latin typeface="Arial Narrow" panose="020B0606020202030204" pitchFamily="34" charset="0"/>
                        </a:rPr>
                        <a:t>Control Doc </a:t>
                      </a:r>
                      <a:r>
                        <a:rPr lang="es-ES" sz="1400" dirty="0">
                          <a:solidFill>
                            <a:schemeClr val="tx1"/>
                          </a:solidFill>
                          <a:latin typeface="Arial Narrow" panose="020B0606020202030204" pitchFamily="34" charset="0"/>
                        </a:rPr>
                        <a:t>"Bogotá te escucha" Integración del gestor documental con Bogotá te escucha </a:t>
                      </a:r>
                      <a:endParaRPr lang="es-MX" sz="1400" dirty="0">
                        <a:solidFill>
                          <a:schemeClr val="tx1"/>
                        </a:solidFill>
                        <a:latin typeface="Arial Narrow" panose="020B0606020202030204" pitchFamily="34" charset="0"/>
                      </a:endParaRPr>
                    </a:p>
                    <a:p>
                      <a:pPr marL="0" marR="0" lvl="0" indent="0" algn="just" defTabSz="1341307" rtl="0" eaLnBrk="1" fontAlgn="auto" latinLnBrk="0" hangingPunct="1">
                        <a:lnSpc>
                          <a:spcPct val="100000"/>
                        </a:lnSpc>
                        <a:spcBef>
                          <a:spcPts val="0"/>
                        </a:spcBef>
                        <a:spcAft>
                          <a:spcPts val="0"/>
                        </a:spcAft>
                        <a:buClrTx/>
                        <a:buSzTx/>
                        <a:buFontTx/>
                        <a:buNone/>
                        <a:tabLst/>
                        <a:defRPr/>
                      </a:pPr>
                      <a:endParaRPr lang="es-ES" sz="1400" dirty="0">
                        <a:solidFill>
                          <a:schemeClr val="tx1"/>
                        </a:solidFill>
                        <a:latin typeface="Arial Narrow" panose="020B0606020202030204" pitchFamily="34" charset="0"/>
                      </a:endParaRPr>
                    </a:p>
                    <a:p>
                      <a:pPr marL="0" marR="0" lvl="0" indent="0" algn="just" defTabSz="1341307" rtl="0" eaLnBrk="1" fontAlgn="auto" latinLnBrk="0" hangingPunct="1">
                        <a:lnSpc>
                          <a:spcPct val="100000"/>
                        </a:lnSpc>
                        <a:spcBef>
                          <a:spcPts val="0"/>
                        </a:spcBef>
                        <a:spcAft>
                          <a:spcPts val="0"/>
                        </a:spcAft>
                        <a:buClrTx/>
                        <a:buSzTx/>
                        <a:buFontTx/>
                        <a:buNone/>
                        <a:tabLst/>
                        <a:defRPr/>
                      </a:pPr>
                      <a:r>
                        <a:rPr lang="es-ES" sz="1400" dirty="0">
                          <a:solidFill>
                            <a:schemeClr val="tx1"/>
                          </a:solidFill>
                          <a:latin typeface="Arial Narrow" panose="020B0606020202030204" pitchFamily="34" charset="0"/>
                        </a:rPr>
                        <a:t>Cabe mencionar que si bien se reporta la habilitación de 3 servicios, Control Doc es mas un articulador institucional, y que actualmente se trabaja en el Portal de servicios de FOUCO- Integración con SHD para la generación de la factura Botón PSE para el pago automático, actividad que fue reportada en un 80%</a:t>
                      </a:r>
                    </a:p>
                  </a:txBody>
                  <a:tcPr marL="130276" marR="130276" marT="65137" marB="65137" anchor="ctr"/>
                </a:tc>
                <a:extLst>
                  <a:ext uri="{0D108BD9-81ED-4DB2-BD59-A6C34878D82A}">
                    <a16:rowId xmlns:a16="http://schemas.microsoft.com/office/drawing/2014/main" val="10002"/>
                  </a:ext>
                </a:extLst>
              </a:tr>
              <a:tr h="2906593">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MX" sz="1400" b="0" i="0" u="none" strike="noStrike" dirty="0">
                          <a:solidFill>
                            <a:schemeClr val="tx1"/>
                          </a:solidFill>
                          <a:effectLst/>
                          <a:latin typeface="Arial Narrow" panose="020B0606020202030204" pitchFamily="34" charset="0"/>
                        </a:rPr>
                        <a:t>Implementar  un programa de renovación de equipo menor, herramientas, accesorios y elementos de protección personal para  la UAECOB.</a:t>
                      </a:r>
                      <a:endParaRPr lang="es-ES" sz="1400" b="0" i="0" u="none" strike="noStrike" dirty="0">
                        <a:solidFill>
                          <a:schemeClr val="tx1"/>
                        </a:solidFill>
                        <a:effectLst/>
                        <a:latin typeface="Arial Narrow" panose="020B0606020202030204" pitchFamily="34" charset="0"/>
                      </a:endParaRPr>
                    </a:p>
                  </a:txBody>
                  <a:tcPr marL="130276" marR="130276" marT="65137" marB="65137" anchor="ct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ES" sz="1400" b="0" i="0" u="none" strike="noStrike" dirty="0">
                          <a:solidFill>
                            <a:srgbClr val="000000"/>
                          </a:solidFill>
                          <a:effectLst/>
                          <a:latin typeface="Arial Narrow" panose="020B0606020202030204" pitchFamily="34" charset="0"/>
                        </a:rPr>
                        <a:t>Subdirección Operativa.</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s-ES" sz="1400" b="0" i="0" u="none" strike="noStrike" dirty="0">
                        <a:solidFill>
                          <a:srgbClr val="000000"/>
                        </a:solidFill>
                        <a:effectLst/>
                        <a:latin typeface="Arial Narrow" panose="020B0606020202030204" pitchFamily="34" charset="0"/>
                      </a:endParaRPr>
                    </a:p>
                  </a:txBody>
                  <a:tcPr marL="130276" marR="130276" marT="65137" marB="65137" anchor="ctr"/>
                </a:tc>
                <a:tc>
                  <a:txBody>
                    <a:bodyPr/>
                    <a:lstStyle/>
                    <a:p>
                      <a:endParaRPr lang="es-CO" sz="1400" dirty="0">
                        <a:latin typeface="Arial Narrow" panose="020B0606020202030204" pitchFamily="34" charset="0"/>
                      </a:endParaRPr>
                    </a:p>
                  </a:txBody>
                  <a:tcPr marL="130276" marR="130276" marT="65137" marB="65137"/>
                </a:tc>
                <a:tc>
                  <a:txBody>
                    <a:bodyPr/>
                    <a:lstStyle/>
                    <a:p>
                      <a:r>
                        <a:rPr lang="es-ES" sz="1400" kern="1200" dirty="0">
                          <a:solidFill>
                            <a:schemeClr val="tx1"/>
                          </a:solidFill>
                          <a:latin typeface="Arial Narrow" panose="020B0606020202030204" pitchFamily="34" charset="0"/>
                          <a:ea typeface="+mn-ea"/>
                          <a:cs typeface="+mn-cs"/>
                        </a:rPr>
                        <a:t>E.P.P</a:t>
                      </a:r>
                      <a:r>
                        <a:rPr lang="es-ES" sz="1400" kern="1200" baseline="0" dirty="0">
                          <a:solidFill>
                            <a:schemeClr val="tx1"/>
                          </a:solidFill>
                          <a:latin typeface="Arial Narrow" panose="020B0606020202030204" pitchFamily="34" charset="0"/>
                          <a:ea typeface="+mn-ea"/>
                          <a:cs typeface="+mn-cs"/>
                        </a:rPr>
                        <a:t> Se desarrollo proceso contractual oficializado</a:t>
                      </a:r>
                      <a:r>
                        <a:rPr lang="es-ES" sz="1400" kern="1200" dirty="0">
                          <a:solidFill>
                            <a:schemeClr val="tx1"/>
                          </a:solidFill>
                          <a:latin typeface="Arial Narrow" panose="020B0606020202030204" pitchFamily="34" charset="0"/>
                          <a:ea typeface="+mn-ea"/>
                          <a:cs typeface="+mn-cs"/>
                        </a:rPr>
                        <a:t>, mediante la resolución de adjudicación No.775 de 2022, para la adquisición de cascos para la atención de incendios forestales y operaciones de rescate por un valor de  SETECIENTOS VEINTIDOS MILLONES TRESCIENTOS SESENTA Y UN MIL PESOS MONEDA LEGAL COLOMBIANA ($722.361.000,00), dentro del cual se encuentran incluidos todos los costos directos e indirectos inherentes a los bienes adquiridos</a:t>
                      </a:r>
                    </a:p>
                    <a:p>
                      <a:r>
                        <a:rPr lang="es-ES" sz="1400" kern="1200" dirty="0">
                          <a:solidFill>
                            <a:schemeClr val="tx1"/>
                          </a:solidFill>
                          <a:latin typeface="Arial Narrow" panose="020B0606020202030204" pitchFamily="34" charset="0"/>
                          <a:ea typeface="+mn-ea"/>
                          <a:cs typeface="+mn-cs"/>
                        </a:rPr>
                        <a:t> </a:t>
                      </a:r>
                    </a:p>
                    <a:p>
                      <a:r>
                        <a:rPr lang="es-ES" sz="1400" kern="1200" dirty="0">
                          <a:solidFill>
                            <a:schemeClr val="tx1"/>
                          </a:solidFill>
                          <a:latin typeface="Arial Narrow" panose="020B0606020202030204" pitchFamily="34" charset="0"/>
                          <a:ea typeface="+mn-ea"/>
                          <a:cs typeface="+mn-cs"/>
                        </a:rPr>
                        <a:t>E.H.A.´s:  Se realizó la socialización de especificaciones técnicas del proceso de equipos,  con  el personal operativo y de Academia de la Entidad, se radico ante la OAJ de la Entidad, el  expediente precontractual mediante el No.o I-00643-2022016666-UAECOB Id: 12992, publicado en el SECOP II, mediante el proceso No.UAECOB-LP-012- 2022, durante septiembre/2022 se dio respuesta a las observaciones del proyecto de pliego y pliego definitivo y el 27/sept/2022 se realizó y </a:t>
                      </a:r>
                      <a:r>
                        <a:rPr lang="es-ES" sz="1400" kern="1200" dirty="0">
                          <a:solidFill>
                            <a:schemeClr val="tx1"/>
                          </a:solidFill>
                          <a:highlight>
                            <a:srgbClr val="FFFF00"/>
                          </a:highlight>
                          <a:latin typeface="Arial Narrow" panose="020B0606020202030204" pitchFamily="34" charset="0"/>
                          <a:ea typeface="+mn-ea"/>
                          <a:cs typeface="+mn-cs"/>
                        </a:rPr>
                        <a:t>se publicó el informe de evaluación de ofertas.</a:t>
                      </a:r>
                    </a:p>
                  </a:txBody>
                  <a:tcPr marL="130276" marR="130276" marT="65137" marB="65137" anchor="ctr"/>
                </a:tc>
                <a:extLst>
                  <a:ext uri="{0D108BD9-81ED-4DB2-BD59-A6C34878D82A}">
                    <a16:rowId xmlns:a16="http://schemas.microsoft.com/office/drawing/2014/main" val="10003"/>
                  </a:ext>
                </a:extLst>
              </a:tr>
            </a:tbl>
          </a:graphicData>
        </a:graphic>
      </p:graphicFrame>
      <p:grpSp>
        <p:nvGrpSpPr>
          <p:cNvPr id="2" name="Grupo 1" descr="graficas de indicadores " title="graficas de indicadores "/>
          <p:cNvGrpSpPr/>
          <p:nvPr/>
        </p:nvGrpSpPr>
        <p:grpSpPr>
          <a:xfrm>
            <a:off x="5610616" y="2393284"/>
            <a:ext cx="2247335" cy="6848252"/>
            <a:chOff x="5610616" y="2393284"/>
            <a:chExt cx="2247335" cy="6848252"/>
          </a:xfrm>
        </p:grpSpPr>
        <p:pic>
          <p:nvPicPr>
            <p:cNvPr id="3" name="Imagen 2" descr="graficas de indicadores " title="graficas de indicadores "/>
            <p:cNvPicPr>
              <a:picLocks noChangeAspect="1"/>
            </p:cNvPicPr>
            <p:nvPr/>
          </p:nvPicPr>
          <p:blipFill>
            <a:blip r:embed="rId3"/>
            <a:stretch>
              <a:fillRect/>
            </a:stretch>
          </p:blipFill>
          <p:spPr>
            <a:xfrm>
              <a:off x="5610616" y="2393284"/>
              <a:ext cx="2142995" cy="1762688"/>
            </a:xfrm>
            <a:prstGeom prst="rect">
              <a:avLst/>
            </a:prstGeom>
          </p:spPr>
        </p:pic>
        <p:pic>
          <p:nvPicPr>
            <p:cNvPr id="7" name="Imagen 6" descr="graficas de indicadores " title="graficas de indicadores "/>
            <p:cNvPicPr>
              <a:picLocks noChangeAspect="1"/>
            </p:cNvPicPr>
            <p:nvPr/>
          </p:nvPicPr>
          <p:blipFill>
            <a:blip r:embed="rId4"/>
            <a:stretch>
              <a:fillRect/>
            </a:stretch>
          </p:blipFill>
          <p:spPr>
            <a:xfrm>
              <a:off x="5647289" y="4574725"/>
              <a:ext cx="2204131" cy="1801691"/>
            </a:xfrm>
            <a:prstGeom prst="rect">
              <a:avLst/>
            </a:prstGeom>
          </p:spPr>
        </p:pic>
        <p:pic>
          <p:nvPicPr>
            <p:cNvPr id="9" name="Imagen 8" descr="graficas de indicadores " title="graficas de indicadores "/>
            <p:cNvPicPr>
              <a:picLocks noChangeAspect="1"/>
            </p:cNvPicPr>
            <p:nvPr/>
          </p:nvPicPr>
          <p:blipFill>
            <a:blip r:embed="rId5"/>
            <a:stretch>
              <a:fillRect/>
            </a:stretch>
          </p:blipFill>
          <p:spPr>
            <a:xfrm>
              <a:off x="5647289" y="7030874"/>
              <a:ext cx="2210662" cy="2210662"/>
            </a:xfrm>
            <a:prstGeom prst="rect">
              <a:avLst/>
            </a:prstGeom>
          </p:spPr>
        </p:pic>
      </p:grpSp>
      <p:sp>
        <p:nvSpPr>
          <p:cNvPr id="15" name="CuadroTexto 14">
            <a:extLst>
              <a:ext uri="{FF2B5EF4-FFF2-40B4-BE49-F238E27FC236}">
                <a16:creationId xmlns:a16="http://schemas.microsoft.com/office/drawing/2014/main" id="{434A24AE-5807-DC9F-E12E-434EAC6FA447}"/>
              </a:ext>
            </a:extLst>
          </p:cNvPr>
          <p:cNvSpPr txBox="1">
            <a:spLocks/>
          </p:cNvSpPr>
          <p:nvPr/>
        </p:nvSpPr>
        <p:spPr>
          <a:xfrm>
            <a:off x="491943" y="9823532"/>
            <a:ext cx="7104463"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200" b="0" i="1" u="none" strike="noStrike" kern="1200" cap="none" spc="0" normalizeH="0" baseline="0" noProof="0" dirty="0">
                <a:ln>
                  <a:noFill/>
                </a:ln>
                <a:solidFill>
                  <a:schemeClr val="tx1"/>
                </a:solidFill>
                <a:effectLst/>
                <a:uLnTx/>
                <a:uFillTx/>
                <a:latin typeface="+mn-lt"/>
                <a:ea typeface="+mn-ea"/>
                <a:cs typeface="+mn-cs"/>
              </a:rPr>
              <a:t>Fuente: Oficina Asesora de Planeación – U.A.E Cuerpo Oficial de Bomberos de Bogotá </a:t>
            </a:r>
            <a:endParaRPr kumimoji="0" lang="es-CO" sz="1200" b="0" i="1"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1607769998"/>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3" Type="http://schemas.microsoft.com/office/2011/relationships/webextension" Target="webextension3.xml"/><Relationship Id="rId7" Type="http://schemas.microsoft.com/office/2011/relationships/webextension" Target="webextension7.xml"/><Relationship Id="rId2" Type="http://schemas.microsoft.com/office/2011/relationships/webextension" Target="webextension2.xml"/><Relationship Id="rId1" Type="http://schemas.microsoft.com/office/2011/relationships/webextension" Target="webextension1.xml"/><Relationship Id="rId6" Type="http://schemas.microsoft.com/office/2011/relationships/webextension" Target="webextension6.xml"/><Relationship Id="rId5" Type="http://schemas.microsoft.com/office/2011/relationships/webextension" Target="webextension5.xml"/><Relationship Id="rId4" Type="http://schemas.microsoft.com/office/2011/relationships/webextension" Target="webextension4.xml"/></Relationships>
</file>

<file path=ppt/webextensions/taskpanes.xml><?xml version="1.0" encoding="utf-8"?>
<wetp:taskpanes xmlns:wetp="http://schemas.microsoft.com/office/webextensions/taskpanes/2010/11">
  <wetp:taskpane dockstate="right" visibility="0" width="438" row="0">
    <wetp:webextensionref xmlns:r="http://schemas.openxmlformats.org/officeDocument/2006/relationships" r:id="rId1"/>
  </wetp:taskpane>
  <wetp:taskpane dockstate="right" visibility="0" width="438" row="1">
    <wetp:webextensionref xmlns:r="http://schemas.openxmlformats.org/officeDocument/2006/relationships" r:id="rId2"/>
  </wetp:taskpane>
  <wetp:taskpane dockstate="right" visibility="0" width="438" row="3">
    <wetp:webextensionref xmlns:r="http://schemas.openxmlformats.org/officeDocument/2006/relationships" r:id="rId3"/>
  </wetp:taskpane>
  <wetp:taskpane dockstate="right" visibility="0" width="438" row="3">
    <wetp:webextensionref xmlns:r="http://schemas.openxmlformats.org/officeDocument/2006/relationships" r:id="rId4"/>
  </wetp:taskpane>
  <wetp:taskpane dockstate="right" visibility="0" width="438" row="4">
    <wetp:webextensionref xmlns:r="http://schemas.openxmlformats.org/officeDocument/2006/relationships" r:id="rId5"/>
  </wetp:taskpane>
  <wetp:taskpane dockstate="right" visibility="0" width="438" row="2">
    <wetp:webextensionref xmlns:r="http://schemas.openxmlformats.org/officeDocument/2006/relationships" r:id="rId6"/>
  </wetp:taskpane>
  <wetp:taskpane dockstate="right" visibility="0" width="438" row="4">
    <wetp:webextensionref xmlns:r="http://schemas.openxmlformats.org/officeDocument/2006/relationships" r:id="rId7"/>
  </wetp:taskpane>
</wetp:taskpanes>
</file>

<file path=ppt/webextensions/webextension1.xml><?xml version="1.0" encoding="utf-8"?>
<we:webextension xmlns:we="http://schemas.microsoft.com/office/webextensions/webextension/2010/11" id="{9FB06854-CDAB-4E7F-8A8A-D78A1EA47A79}">
  <we:reference id="wa104051163" version="1.2.0.3" store="es-ES" storeType="OMEX"/>
  <we:alternateReferences>
    <we:reference id="WA104051163" version="1.2.0.3" store="WA104051163" storeType="OMEX"/>
  </we:alternateReferences>
  <we:properties/>
  <we:bindings/>
  <we:snapshot xmlns:r="http://schemas.openxmlformats.org/officeDocument/2006/relationships"/>
</we:webextension>
</file>

<file path=ppt/webextensions/webextension2.xml><?xml version="1.0" encoding="utf-8"?>
<we:webextension xmlns:we="http://schemas.microsoft.com/office/webextensions/webextension/2010/11" id="{F039A4EE-452D-4CEC-B9A3-3088649FBC9E}">
  <we:reference id="wa200000113" version="1.0.0.0" store="es-ES" storeType="OMEX"/>
  <we:alternateReferences>
    <we:reference id="wa200000113" version="1.0.0.0" store="WA200000113" storeType="OMEX"/>
  </we:alternateReferences>
  <we:properties/>
  <we:bindings/>
  <we:snapshot xmlns:r="http://schemas.openxmlformats.org/officeDocument/2006/relationships"/>
</we:webextension>
</file>

<file path=ppt/webextensions/webextension3.xml><?xml version="1.0" encoding="utf-8"?>
<we:webextension xmlns:we="http://schemas.microsoft.com/office/webextensions/webextension/2010/11" id="{D000C001-632C-4C53-8D1B-7F5D75C32609}">
  <we:reference id="wa104381063" version="1.0.0.1" store="es-ES" storeType="OMEX"/>
  <we:alternateReferences>
    <we:reference id="wa104381063" version="1.0.0.1" store="WA104381063" storeType="OMEX"/>
  </we:alternateReferences>
  <we:properties/>
  <we:bindings/>
  <we:snapshot xmlns:r="http://schemas.openxmlformats.org/officeDocument/2006/relationships"/>
</we:webextension>
</file>

<file path=ppt/webextensions/webextension4.xml><?xml version="1.0" encoding="utf-8"?>
<we:webextension xmlns:we="http://schemas.microsoft.com/office/webextensions/webextension/2010/11" id="{1695A030-2563-4E6F-B53B-E4C76CCE9ABF}">
  <we:reference id="wa104379997" version="2.0.0.0" store="es-ES" storeType="OMEX"/>
  <we:alternateReferences>
    <we:reference id="wa104379997" version="2.0.0.0" store="WA104379997" storeType="OMEX"/>
  </we:alternateReferences>
  <we:properties/>
  <we:bindings/>
  <we:snapshot xmlns:r="http://schemas.openxmlformats.org/officeDocument/2006/relationships"/>
</we:webextension>
</file>

<file path=ppt/webextensions/webextension5.xml><?xml version="1.0" encoding="utf-8"?>
<we:webextension xmlns:we="http://schemas.microsoft.com/office/webextensions/webextension/2010/11" id="{DB35A4C0-332B-4B66-9FB4-558CADF7A3F1}">
  <we:reference id="wa104381335" version="1.0.0.1" store="es-ES" storeType="OMEX"/>
  <we:alternateReferences>
    <we:reference id="wa104381335" version="1.0.0.1" store="WA104381335" storeType="OMEX"/>
  </we:alternateReferences>
  <we:properties/>
  <we:bindings/>
  <we:snapshot xmlns:r="http://schemas.openxmlformats.org/officeDocument/2006/relationships"/>
</we:webextension>
</file>

<file path=ppt/webextensions/webextension6.xml><?xml version="1.0" encoding="utf-8"?>
<we:webextension xmlns:we="http://schemas.microsoft.com/office/webextensions/webextension/2010/11" id="{81554B86-C239-4F9C-8C4B-DD384A95FA45}">
  <we:reference id="wa104380121" version="2.0.0.0" store="es-ES" storeType="OMEX"/>
  <we:alternateReferences>
    <we:reference id="wa104380121" version="2.0.0.0" store="WA104380121" storeType="OMEX"/>
  </we:alternateReferences>
  <we:properties/>
  <we:bindings/>
  <we:snapshot xmlns:r="http://schemas.openxmlformats.org/officeDocument/2006/relationships"/>
</we:webextension>
</file>

<file path=ppt/webextensions/webextension7.xml><?xml version="1.0" encoding="utf-8"?>
<we:webextension xmlns:we="http://schemas.microsoft.com/office/webextensions/webextension/2010/11" id="{C2963521-D91A-4D50-8998-89C29D3FB315}">
  <we:reference id="wa104380902" version="1.0.0.0" store="es-ES" storeType="OMEX"/>
  <we:alternateReferences>
    <we:reference id="wa104380902" version="1.0.0.0" store="WA104380902"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43852</TotalTime>
  <Words>9252</Words>
  <Application>Microsoft Office PowerPoint</Application>
  <PresentationFormat>Personalizado</PresentationFormat>
  <Paragraphs>657</Paragraphs>
  <Slides>41</Slides>
  <Notes>0</Notes>
  <HiddenSlides>0</HiddenSlides>
  <MMClips>0</MMClips>
  <ScaleCrop>false</ScaleCrop>
  <HeadingPairs>
    <vt:vector size="6" baseType="variant">
      <vt:variant>
        <vt:lpstr>Fuentes usadas</vt:lpstr>
      </vt:variant>
      <vt:variant>
        <vt:i4>8</vt:i4>
      </vt:variant>
      <vt:variant>
        <vt:lpstr>Tema</vt:lpstr>
      </vt:variant>
      <vt:variant>
        <vt:i4>3</vt:i4>
      </vt:variant>
      <vt:variant>
        <vt:lpstr>Títulos de diapositiva</vt:lpstr>
      </vt:variant>
      <vt:variant>
        <vt:i4>41</vt:i4>
      </vt:variant>
    </vt:vector>
  </HeadingPairs>
  <TitlesOfParts>
    <vt:vector size="52" baseType="lpstr">
      <vt:lpstr>Aharoni</vt:lpstr>
      <vt:lpstr>Arial</vt:lpstr>
      <vt:lpstr>Arial Narrow</vt:lpstr>
      <vt:lpstr>Calibri</vt:lpstr>
      <vt:lpstr>Calibri Light</vt:lpstr>
      <vt:lpstr>Impact</vt:lpstr>
      <vt:lpstr>Museo Sans Condensed</vt:lpstr>
      <vt:lpstr>Wingdings</vt:lpstr>
      <vt:lpstr>Tema de Office</vt:lpstr>
      <vt:lpstr>1_Tema de Office</vt:lpstr>
      <vt:lpstr>2_Tema de Office</vt:lpstr>
      <vt:lpstr>Cuarto informe de seguimiento a la planeación institucional- Corte a 31 de Diciembre                     </vt:lpstr>
      <vt:lpstr>Introducción </vt:lpstr>
      <vt:lpstr>Contenido del informe</vt:lpstr>
      <vt:lpstr>Instrumentos    </vt:lpstr>
      <vt:lpstr>PEI 2020-2022</vt:lpstr>
      <vt:lpstr>Planes    </vt:lpstr>
      <vt:lpstr>Objetivos    </vt:lpstr>
      <vt:lpstr>Tabla # 1 Alineación Proyectos    </vt:lpstr>
      <vt:lpstr>Tabla # 2 Indicadores de Impacto    </vt:lpstr>
      <vt:lpstr>Tabla. # 2 Indicadores de Impacto    </vt:lpstr>
      <vt:lpstr>Tabla# 2 Indicadores de Impacto    </vt:lpstr>
      <vt:lpstr>Tabla, # 2 Indicadores de Impacto    </vt:lpstr>
      <vt:lpstr>Tabla, # 2 Indicadores de Impacto,    </vt:lpstr>
      <vt:lpstr>Tabla # 3 Indicadores     </vt:lpstr>
      <vt:lpstr>Actividades   </vt:lpstr>
      <vt:lpstr>Plan de Acción - FOGEDI </vt:lpstr>
      <vt:lpstr>Plan de Acción – FOGEDI   </vt:lpstr>
      <vt:lpstr>Plan de Acción – FOGEDI  (Observaciones) </vt:lpstr>
      <vt:lpstr>Planes Institucionales</vt:lpstr>
      <vt:lpstr>Gráfica Avances    </vt:lpstr>
      <vt:lpstr>Avance de Planes   </vt:lpstr>
      <vt:lpstr>PINAR  </vt:lpstr>
      <vt:lpstr>PESI  </vt:lpstr>
      <vt:lpstr>Plan Anticorrupción y de Atención al Ciudadano </vt:lpstr>
      <vt:lpstr>Plan anual de auditorias</vt:lpstr>
      <vt:lpstr>Plan Institucional de Gestión Ambiental – PIGA</vt:lpstr>
      <vt:lpstr>Plan de Fortalecimiento  Subdirección Operativa </vt:lpstr>
      <vt:lpstr>Plan Institucional de Capacitación </vt:lpstr>
      <vt:lpstr>Plan Estratégico de Talento Humano</vt:lpstr>
      <vt:lpstr>Plan de Trabajo Anual en Seguridad y Salud en el Trabajo   </vt:lpstr>
      <vt:lpstr>MIPG</vt:lpstr>
      <vt:lpstr>Modelo integrado de Planeación y Gestión - MIPG </vt:lpstr>
      <vt:lpstr>Modelo integrado de Planeación y Gestión – MIPG  </vt:lpstr>
      <vt:lpstr>Modelo integrado de Planeación y Gestión – MIPG.</vt:lpstr>
      <vt:lpstr>Ejecución presupuestal </vt:lpstr>
      <vt:lpstr>Ejecución Presupuestal         </vt:lpstr>
      <vt:lpstr>Ejecución  Presupuestal </vt:lpstr>
      <vt:lpstr>Ejecución   Presupuestal </vt:lpstr>
      <vt:lpstr>Alerta del Seguimiento </vt:lpstr>
      <vt:lpstr>Alerta del Seguimiento. </vt:lpstr>
      <vt:lpstr>Oficina Asesora de Planeación 2023, Febrero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TITULO</dc:title>
  <dc:creator>Erika Lizeth Vasquez Ramirez</dc:creator>
  <cp:lastModifiedBy>Cristian Camilo Suarez Herrera</cp:lastModifiedBy>
  <cp:revision>814</cp:revision>
  <cp:lastPrinted>2020-06-04T18:56:01Z</cp:lastPrinted>
  <dcterms:created xsi:type="dcterms:W3CDTF">2018-03-08T19:33:51Z</dcterms:created>
  <dcterms:modified xsi:type="dcterms:W3CDTF">2023-05-31T20:25:16Z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0x0101008227439E3572CC499F93AB6FA820E0EB</vt:lpwstr>
  </property>
</Properties>
</file>