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4"/>
  </p:sldMasterIdLst>
  <p:sldIdLst>
    <p:sldId id="263" r:id="rId5"/>
  </p:sldIdLst>
  <p:sldSz cx="32399288" cy="48599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an Sebastian Barreto Montoya" initials="JSBM" lastIdx="17" clrIdx="0">
    <p:extLst>
      <p:ext uri="{19B8F6BF-5375-455C-9EA6-DF929625EA0E}">
        <p15:presenceInfo xmlns:p15="http://schemas.microsoft.com/office/powerpoint/2012/main" userId="S::jsbarreto@ani.gov.co::e9123e52-6b1d-46b9-9402-fe44d1103c1f" providerId="AD"/>
      </p:ext>
    </p:extLst>
  </p:cmAuthor>
  <p:cmAuthor id="2" name="Microsoft Office User" initials="MOU" lastIdx="2" clrIdx="1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057"/>
    <a:srgbClr val="00BEC0"/>
    <a:srgbClr val="A2CF27"/>
    <a:srgbClr val="F2A310"/>
    <a:srgbClr val="904380"/>
    <a:srgbClr val="0B4C7C"/>
    <a:srgbClr val="E6722D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6" autoAdjust="0"/>
    <p:restoredTop sz="96395" autoAdjust="0"/>
  </p:normalViewPr>
  <p:slideViewPr>
    <p:cSldViewPr snapToGrid="0">
      <p:cViewPr varScale="1">
        <p:scale>
          <a:sx n="16" d="100"/>
          <a:sy n="16" d="100"/>
        </p:scale>
        <p:origin x="3798" y="162"/>
      </p:cViewPr>
      <p:guideLst>
        <p:guide orient="horz" pos="153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953709"/>
            <a:ext cx="27539395" cy="16919904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5526109"/>
            <a:ext cx="24299466" cy="11733680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591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0365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587486"/>
            <a:ext cx="6986096" cy="4118602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587486"/>
            <a:ext cx="20553298" cy="4118602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622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014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116196"/>
            <a:ext cx="27944386" cy="2021613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2523580"/>
            <a:ext cx="27944386" cy="1063118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9034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2937427"/>
            <a:ext cx="13769697" cy="308360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2937427"/>
            <a:ext cx="13769697" cy="308360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4343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587496"/>
            <a:ext cx="27944386" cy="93937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1913686"/>
            <a:ext cx="13706415" cy="583871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7752399"/>
            <a:ext cx="13706415" cy="261111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1913686"/>
            <a:ext cx="13773917" cy="583871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7752399"/>
            <a:ext cx="13773917" cy="261111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6496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382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746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239982"/>
            <a:ext cx="10449614" cy="11339936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997471"/>
            <a:ext cx="16402140" cy="34537305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4579917"/>
            <a:ext cx="10449614" cy="27011101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13452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239982"/>
            <a:ext cx="10449614" cy="11339936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997471"/>
            <a:ext cx="16402140" cy="34537305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4579917"/>
            <a:ext cx="10449614" cy="27011101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2742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587496"/>
            <a:ext cx="27944386" cy="9393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2937427"/>
            <a:ext cx="27944386" cy="30836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5044756"/>
            <a:ext cx="728984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D8F72-9CDA-4CC8-901A-0DDA369B2985}" type="datetimeFigureOut">
              <a:rPr lang="es-CO" smtClean="0"/>
              <a:t>11/09/2023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5044756"/>
            <a:ext cx="1093476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5044756"/>
            <a:ext cx="728984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179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26E1D5A5-0FBA-46A5-B7BB-EA8FDD935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8665" y="-7568097"/>
            <a:ext cx="12105665" cy="1445784"/>
          </a:xfrm>
        </p:spPr>
        <p:txBody>
          <a:bodyPr>
            <a:normAutofit/>
          </a:bodyPr>
          <a:lstStyle/>
          <a:p>
            <a:r>
              <a:rPr lang="es-CO" sz="3600" dirty="0">
                <a:solidFill>
                  <a:schemeClr val="bg1"/>
                </a:solidFill>
              </a:rPr>
              <a:t>Caracterización de proceso de evaluación y control</a:t>
            </a:r>
          </a:p>
        </p:txBody>
      </p:sp>
      <p:pic>
        <p:nvPicPr>
          <p:cNvPr id="1026" name="Imagen 13" descr="Escudo de la Alcaldía Mayor de Bogotá D.C. - Unidad Administrativa Especial Cuerpo Oficial de Bomberos">
            <a:extLst>
              <a:ext uri="{FF2B5EF4-FFF2-40B4-BE49-F238E27FC236}">
                <a16:creationId xmlns:a16="http://schemas.microsoft.com/office/drawing/2014/main" id="{A2E83F2B-DB96-4F47-AEC4-28D9F59E1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700" y="1445219"/>
            <a:ext cx="3910773" cy="318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0B93565-AE10-40A0-BD00-6D83CF659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383369"/>
              </p:ext>
            </p:extLst>
          </p:nvPr>
        </p:nvGraphicFramePr>
        <p:xfrm>
          <a:off x="368187" y="1020567"/>
          <a:ext cx="31538846" cy="4182503"/>
        </p:xfrm>
        <a:graphic>
          <a:graphicData uri="http://schemas.openxmlformats.org/drawingml/2006/table">
            <a:tbl>
              <a:tblPr firstRow="1" firstCol="1" bandRow="1"/>
              <a:tblGrid>
                <a:gridCol w="6891325">
                  <a:extLst>
                    <a:ext uri="{9D8B030D-6E8A-4147-A177-3AD203B41FA5}">
                      <a16:colId xmlns:a16="http://schemas.microsoft.com/office/drawing/2014/main" val="3259415855"/>
                    </a:ext>
                  </a:extLst>
                </a:gridCol>
                <a:gridCol w="17683174">
                  <a:extLst>
                    <a:ext uri="{9D8B030D-6E8A-4147-A177-3AD203B41FA5}">
                      <a16:colId xmlns:a16="http://schemas.microsoft.com/office/drawing/2014/main" val="2906071637"/>
                    </a:ext>
                  </a:extLst>
                </a:gridCol>
                <a:gridCol w="6964347">
                  <a:extLst>
                    <a:ext uri="{9D8B030D-6E8A-4147-A177-3AD203B41FA5}">
                      <a16:colId xmlns:a16="http://schemas.microsoft.com/office/drawing/2014/main" val="466272656"/>
                    </a:ext>
                  </a:extLst>
                </a:gridCol>
              </a:tblGrid>
              <a:tr h="4182503">
                <a:tc>
                  <a:txBody>
                    <a:bodyPr/>
                    <a:lstStyle/>
                    <a:p>
                      <a:pPr>
                        <a:tabLst>
                          <a:tab pos="2806065" algn="ctr"/>
                          <a:tab pos="5612130" algn="r"/>
                        </a:tabLst>
                      </a:pP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22" marR="6172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3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3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CARACTERIZACIÓN DE PROCESO </a:t>
                      </a:r>
                    </a:p>
                    <a:p>
                      <a:pPr marL="0" marR="0" lvl="0" indent="0" algn="l" defTabSz="36000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06065" algn="ctr"/>
                          <a:tab pos="5612130" algn="r"/>
                        </a:tabLst>
                        <a:defRPr/>
                      </a:pPr>
                      <a:r>
                        <a:rPr lang="es-CO" sz="2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Nombre del Proceso</a:t>
                      </a:r>
                    </a:p>
                    <a:p>
                      <a:pPr algn="ctr">
                        <a:tabLst>
                          <a:tab pos="2806065" algn="ctr"/>
                          <a:tab pos="5612130" algn="r"/>
                        </a:tabLst>
                      </a:pPr>
                      <a:endParaRPr lang="es-CO" sz="3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REDUCCIÓN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22" marR="61722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33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Código: </a:t>
                      </a:r>
                      <a:r>
                        <a:rPr lang="es-CO" sz="3200" dirty="0"/>
                        <a:t>RD-CP01</a:t>
                      </a:r>
                      <a:endParaRPr lang="pt-BR" sz="33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Versión:02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Vigencia: 08/09/2023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Página </a:t>
                      </a: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22" marR="61722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421098"/>
                  </a:ext>
                </a:extLst>
              </a:tr>
            </a:tbl>
          </a:graphicData>
        </a:graphic>
      </p:graphicFrame>
      <p:grpSp>
        <p:nvGrpSpPr>
          <p:cNvPr id="6" name="Grupo 5" descr="Ciclo Planear Hacer Verificar Actuar">
            <a:extLst>
              <a:ext uri="{FF2B5EF4-FFF2-40B4-BE49-F238E27FC236}">
                <a16:creationId xmlns:a16="http://schemas.microsoft.com/office/drawing/2014/main" id="{30A97413-5929-490F-A216-CF2FD4C3BC81}"/>
              </a:ext>
            </a:extLst>
          </p:cNvPr>
          <p:cNvGrpSpPr/>
          <p:nvPr/>
        </p:nvGrpSpPr>
        <p:grpSpPr>
          <a:xfrm>
            <a:off x="405741" y="6510697"/>
            <a:ext cx="31601219" cy="10764164"/>
            <a:chOff x="450830" y="-2210176"/>
            <a:chExt cx="35112982" cy="11960358"/>
          </a:xfrm>
        </p:grpSpPr>
        <p:sp>
          <p:nvSpPr>
            <p:cNvPr id="244" name="Rectángulo redondeado 243">
              <a:extLst>
                <a:ext uri="{FF2B5EF4-FFF2-40B4-BE49-F238E27FC236}">
                  <a16:creationId xmlns:a16="http://schemas.microsoft.com/office/drawing/2014/main" id="{2BAF052C-A126-364A-A755-C6EBC5DCBA5D}"/>
                </a:ext>
              </a:extLst>
            </p:cNvPr>
            <p:cNvSpPr/>
            <p:nvPr/>
          </p:nvSpPr>
          <p:spPr>
            <a:xfrm rot="16200000">
              <a:off x="-408141" y="-1021065"/>
              <a:ext cx="2605136" cy="748633"/>
            </a:xfrm>
            <a:prstGeom prst="roundRect">
              <a:avLst>
                <a:gd name="adj" fmla="val 50000"/>
              </a:avLst>
            </a:prstGeom>
            <a:solidFill>
              <a:srgbClr val="FC60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/>
                <a:t>Objetivo</a:t>
              </a:r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1644808" y="-1795733"/>
              <a:ext cx="10307633" cy="246126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501" dirty="0">
                  <a:solidFill>
                    <a:schemeClr val="tx1"/>
                  </a:solidFill>
                </a:rPr>
                <a:t>Administrar medidas de intervención prospectiva con el fin de reducir la amenaza, la exposición y disminuir la vulnerabilidad de las personas, los medios de subsistencia, los bienes, la infraestructura y los recursos ambientales que buscando minimizar los daños y el costo social, en caso de producirse incendios, incidentes con materiales peligrosos y labores que requieran búsqueda y rescate.</a:t>
              </a:r>
              <a:endParaRPr lang="es-CO" sz="2514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9" name="Rectángulo redondeado 178">
              <a:extLst>
                <a:ext uri="{FF2B5EF4-FFF2-40B4-BE49-F238E27FC236}">
                  <a16:creationId xmlns:a16="http://schemas.microsoft.com/office/drawing/2014/main" id="{86BB8DA2-73F5-8A42-B324-D2F01DC1CBD3}"/>
                </a:ext>
              </a:extLst>
            </p:cNvPr>
            <p:cNvSpPr/>
            <p:nvPr/>
          </p:nvSpPr>
          <p:spPr>
            <a:xfrm rot="16200000">
              <a:off x="-554590" y="2651735"/>
              <a:ext cx="2878468" cy="802502"/>
            </a:xfrm>
            <a:prstGeom prst="roundRect">
              <a:avLst>
                <a:gd name="adj" fmla="val 50000"/>
              </a:avLst>
            </a:prstGeom>
            <a:solidFill>
              <a:srgbClr val="FC60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/>
                <a:t>Alcance</a:t>
              </a:r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1553795" y="1207188"/>
              <a:ext cx="10614359" cy="15760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878" b="1" dirty="0">
                  <a:solidFill>
                    <a:srgbClr val="FC6057"/>
                  </a:solidFill>
                  <a:cs typeface="Arial" panose="020B0604020202020204" pitchFamily="34" charset="0"/>
                </a:rPr>
                <a:t>Inicio: </a:t>
              </a:r>
              <a:r>
                <a:rPr lang="es-ES" sz="2500" dirty="0">
                  <a:solidFill>
                    <a:schemeClr val="tx1"/>
                  </a:solidFill>
                </a:rPr>
                <a:t>Aplica desde la planificación de las medidas de intervención prospectiva dirigidas al fortalecimiento de la gestión del riesgo.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1516842" y="2671441"/>
              <a:ext cx="10196788" cy="19056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878" b="1" dirty="0">
                  <a:solidFill>
                    <a:srgbClr val="FC6057"/>
                  </a:solidFill>
                  <a:cs typeface="Arial" panose="020B0604020202020204" pitchFamily="34" charset="0"/>
                </a:rPr>
                <a:t>Fin:  </a:t>
              </a:r>
              <a:r>
                <a:rPr lang="es-ES" sz="2501" dirty="0">
                  <a:solidFill>
                    <a:schemeClr val="tx1"/>
                  </a:solidFill>
                </a:rPr>
                <a:t>En la presentación del informe de gestión de las medidas de intervención prospectiva dirigidas al fortalecimiento de la gestión del riesgo.</a:t>
              </a:r>
              <a:endParaRPr lang="es-CO" sz="2501" dirty="0">
                <a:solidFill>
                  <a:schemeClr val="tx1"/>
                </a:solidFill>
              </a:endParaRPr>
            </a:p>
            <a:p>
              <a:pPr algn="just"/>
              <a:endParaRPr lang="es-CO" sz="2514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6" name="Rectángulo 15"/>
            <p:cNvSpPr/>
            <p:nvPr/>
          </p:nvSpPr>
          <p:spPr>
            <a:xfrm>
              <a:off x="1516821" y="3910287"/>
              <a:ext cx="10268108" cy="1695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878" b="1" dirty="0">
                  <a:solidFill>
                    <a:srgbClr val="FC6057"/>
                  </a:solidFill>
                  <a:cs typeface="Arial" panose="020B0604020202020204" pitchFamily="34" charset="0"/>
                </a:rPr>
                <a:t>Aplica a: </a:t>
              </a:r>
              <a:r>
                <a:rPr lang="es-ES" sz="2514" dirty="0">
                  <a:solidFill>
                    <a:schemeClr val="tx1"/>
                  </a:solidFill>
                  <a:cs typeface="Arial" panose="020B0604020202020204" pitchFamily="34" charset="0"/>
                </a:rPr>
                <a:t>Equipos de trabajo interno del proceso de Reducción </a:t>
              </a:r>
              <a:r>
                <a:rPr lang="es-CO" sz="2514" dirty="0">
                  <a:solidFill>
                    <a:schemeClr val="tx1"/>
                  </a:solidFill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96" name="Rectángulo 95">
              <a:extLst>
                <a:ext uri="{FF2B5EF4-FFF2-40B4-BE49-F238E27FC236}">
                  <a16:creationId xmlns:a16="http://schemas.microsoft.com/office/drawing/2014/main" id="{F81EDDD0-44A7-5C49-9E10-A2BE66DB6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9184856" y="-1890246"/>
              <a:ext cx="6281236" cy="3923766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87" name="Rectángulo 86">
              <a:extLst>
                <a:ext uri="{FF2B5EF4-FFF2-40B4-BE49-F238E27FC236}">
                  <a16:creationId xmlns:a16="http://schemas.microsoft.com/office/drawing/2014/main" id="{51D40472-F65C-4867-BD63-E40B8F1839D3}"/>
                </a:ext>
              </a:extLst>
            </p:cNvPr>
            <p:cNvSpPr/>
            <p:nvPr/>
          </p:nvSpPr>
          <p:spPr>
            <a:xfrm>
              <a:off x="29563679" y="-1854826"/>
              <a:ext cx="4955405" cy="17721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3240" dirty="0">
                  <a:solidFill>
                    <a:schemeClr val="tx1"/>
                  </a:solidFill>
                  <a:cs typeface="Arial" panose="020B0604020202020204" pitchFamily="34" charset="0"/>
                </a:rPr>
                <a:t>Ver mapa de riesgos del proceso</a:t>
              </a:r>
            </a:p>
            <a:p>
              <a:pPr algn="ctr"/>
              <a:endParaRPr lang="es-CO" sz="324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88" name="Rectángulo 87">
              <a:extLst>
                <a:ext uri="{FF2B5EF4-FFF2-40B4-BE49-F238E27FC236}">
                  <a16:creationId xmlns:a16="http://schemas.microsoft.com/office/drawing/2014/main" id="{9329DA95-CA91-465A-A904-50985DA04B6C}"/>
                </a:ext>
              </a:extLst>
            </p:cNvPr>
            <p:cNvSpPr/>
            <p:nvPr/>
          </p:nvSpPr>
          <p:spPr>
            <a:xfrm>
              <a:off x="29463485" y="-130465"/>
              <a:ext cx="5235567" cy="21753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3240" dirty="0">
                  <a:solidFill>
                    <a:schemeClr val="tx1"/>
                  </a:solidFill>
                  <a:cs typeface="Arial" panose="020B0604020202020204" pitchFamily="34" charset="0"/>
                </a:rPr>
                <a:t>Ver indicadores del proceso</a:t>
              </a:r>
            </a:p>
          </p:txBody>
        </p:sp>
        <p:sp>
          <p:nvSpPr>
            <p:cNvPr id="259" name="Rectángulo redondeado 258">
              <a:extLst>
                <a:ext uri="{FF2B5EF4-FFF2-40B4-BE49-F238E27FC236}">
                  <a16:creationId xmlns:a16="http://schemas.microsoft.com/office/drawing/2014/main" id="{DAF2CFB2-4D75-2540-AA94-914478834814}"/>
                </a:ext>
              </a:extLst>
            </p:cNvPr>
            <p:cNvSpPr/>
            <p:nvPr/>
          </p:nvSpPr>
          <p:spPr>
            <a:xfrm rot="16200000">
              <a:off x="-761190" y="6734284"/>
              <a:ext cx="3165649" cy="741610"/>
            </a:xfrm>
            <a:prstGeom prst="roundRect">
              <a:avLst>
                <a:gd name="adj" fmla="val 50000"/>
              </a:avLst>
            </a:prstGeom>
            <a:solidFill>
              <a:srgbClr val="FC60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/>
                <a:t>Responsable</a:t>
              </a:r>
            </a:p>
          </p:txBody>
        </p:sp>
        <p:sp>
          <p:nvSpPr>
            <p:cNvPr id="131" name="Rectángulo 130">
              <a:extLst>
                <a:ext uri="{FF2B5EF4-FFF2-40B4-BE49-F238E27FC236}">
                  <a16:creationId xmlns:a16="http://schemas.microsoft.com/office/drawing/2014/main" id="{8F41553A-C97E-42E4-A7DA-904B351033F8}"/>
                </a:ext>
              </a:extLst>
            </p:cNvPr>
            <p:cNvSpPr/>
            <p:nvPr/>
          </p:nvSpPr>
          <p:spPr>
            <a:xfrm>
              <a:off x="1586307" y="6348808"/>
              <a:ext cx="10491616" cy="14603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3234" dirty="0">
                  <a:solidFill>
                    <a:schemeClr val="tx1"/>
                  </a:solidFill>
                  <a:cs typeface="Arial" panose="020B0604020202020204" pitchFamily="34" charset="0"/>
                </a:rPr>
                <a:t>Subdirector de Gestión del Riesgo</a:t>
              </a:r>
              <a:endParaRPr lang="es-CO" sz="3234" dirty="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264" name="Conector recto 263">
              <a:extLst>
                <a:ext uri="{FF2B5EF4-FFF2-40B4-BE49-F238E27FC236}">
                  <a16:creationId xmlns:a16="http://schemas.microsoft.com/office/drawing/2014/main" id="{8F874E73-1EE9-3A4B-B8F0-6CED2150FA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608133" y="6573430"/>
              <a:ext cx="0" cy="1214563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5" name="Rectángulo 254">
              <a:extLst>
                <a:ext uri="{FF2B5EF4-FFF2-40B4-BE49-F238E27FC236}">
                  <a16:creationId xmlns:a16="http://schemas.microsoft.com/office/drawing/2014/main" id="{DE95E177-FC27-0D4F-84E7-3E2F7AE91338}"/>
                </a:ext>
              </a:extLst>
            </p:cNvPr>
            <p:cNvSpPr/>
            <p:nvPr/>
          </p:nvSpPr>
          <p:spPr>
            <a:xfrm>
              <a:off x="22123791" y="5070443"/>
              <a:ext cx="6900507" cy="341551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42469" tIns="121235" rIns="242469" bIns="12123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Manuales:</a:t>
              </a:r>
            </a:p>
            <a:p>
              <a:r>
                <a:rPr lang="es-CO" sz="2500" dirty="0">
                  <a:solidFill>
                    <a:schemeClr val="tx1"/>
                  </a:solidFill>
                </a:rPr>
                <a:t>Ver procedimientos</a:t>
              </a:r>
              <a:endParaRPr lang="es-CO" sz="3600" dirty="0">
                <a:solidFill>
                  <a:schemeClr val="tx1"/>
                </a:solidFill>
              </a:endParaRP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Formatos:</a:t>
              </a:r>
            </a:p>
            <a:p>
              <a:r>
                <a:rPr lang="es-CO" sz="2500" dirty="0">
                  <a:solidFill>
                    <a:schemeClr val="tx1"/>
                  </a:solidFill>
                </a:rPr>
                <a:t>Ver procedimientos</a:t>
              </a:r>
              <a:endParaRPr lang="es-MX" sz="2500" dirty="0">
                <a:solidFill>
                  <a:schemeClr val="tx1"/>
                </a:solidFill>
              </a:endParaRP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MX" sz="3600" dirty="0">
                  <a:solidFill>
                    <a:schemeClr val="tx1"/>
                  </a:solidFill>
                </a:rPr>
                <a:t>Normatividad:</a:t>
              </a:r>
            </a:p>
            <a:p>
              <a:r>
                <a:rPr lang="es-ES" sz="2500" dirty="0">
                  <a:solidFill>
                    <a:schemeClr val="tx1"/>
                  </a:solidFill>
                </a:rPr>
                <a:t>Ley 1575 de 2012, Ley 1523 de 2012, Decreto 555 de 2011</a:t>
              </a:r>
              <a:endParaRPr lang="es-CO" sz="2500" dirty="0">
                <a:solidFill>
                  <a:schemeClr val="tx1"/>
                </a:solidFill>
              </a:endParaRPr>
            </a:p>
            <a:p>
              <a:endParaRPr lang="es-CO" sz="3600" dirty="0">
                <a:solidFill>
                  <a:schemeClr val="tx1"/>
                </a:solidFill>
              </a:endParaRPr>
            </a:p>
          </p:txBody>
        </p:sp>
        <p:sp>
          <p:nvSpPr>
            <p:cNvPr id="267" name="Rectángulo 266">
              <a:extLst>
                <a:ext uri="{FF2B5EF4-FFF2-40B4-BE49-F238E27FC236}">
                  <a16:creationId xmlns:a16="http://schemas.microsoft.com/office/drawing/2014/main" id="{9203B98D-FBF5-4B48-BF72-A50FA71BAA81}"/>
                </a:ext>
              </a:extLst>
            </p:cNvPr>
            <p:cNvSpPr/>
            <p:nvPr/>
          </p:nvSpPr>
          <p:spPr>
            <a:xfrm>
              <a:off x="28313819" y="5201167"/>
              <a:ext cx="7044844" cy="342336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42469" tIns="121235" rIns="242469" bIns="12123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Procedimientos: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ES" sz="2500" dirty="0">
                  <a:solidFill>
                    <a:schemeClr val="tx1"/>
                  </a:solidFill>
                </a:rPr>
                <a:t>Programas y Campañas de Prevención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ES" sz="2500" dirty="0">
                  <a:solidFill>
                    <a:schemeClr val="tx1"/>
                  </a:solidFill>
                </a:rPr>
                <a:t>Emisión del Concepto Técnico en Seguridad Humana y Sistemas de Protección Contra Incendio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ES" sz="2500" dirty="0">
                  <a:solidFill>
                    <a:schemeClr val="tx1"/>
                  </a:solidFill>
                </a:rPr>
                <a:t>Capacitación externa comunitaria y empresarial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ES" sz="2500" dirty="0">
                  <a:solidFill>
                    <a:schemeClr val="tx1"/>
                  </a:solidFill>
                </a:rPr>
                <a:t>Aglomeraciones de Público y Pirotecnia</a:t>
              </a:r>
              <a:endParaRPr lang="es-CO" sz="3600" dirty="0">
                <a:solidFill>
                  <a:schemeClr val="tx1"/>
                </a:solidFill>
              </a:endParaRP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Políticas e instructivos</a:t>
              </a:r>
              <a:r>
                <a:rPr lang="es-CO" sz="2514" dirty="0">
                  <a:solidFill>
                    <a:schemeClr val="tx1"/>
                  </a:solidFill>
                </a:rPr>
                <a:t>:</a:t>
              </a:r>
            </a:p>
            <a:p>
              <a:r>
                <a:rPr lang="es-CO" sz="2500" dirty="0">
                  <a:solidFill>
                    <a:schemeClr val="tx1"/>
                  </a:solidFill>
                </a:rPr>
                <a:t>Ver procedimientos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endParaRPr lang="es-CO" sz="2514" dirty="0"/>
            </a:p>
          </p:txBody>
        </p:sp>
        <p:sp>
          <p:nvSpPr>
            <p:cNvPr id="266" name="Rectángulo redondeado 265">
              <a:extLst>
                <a:ext uri="{FF2B5EF4-FFF2-40B4-BE49-F238E27FC236}">
                  <a16:creationId xmlns:a16="http://schemas.microsoft.com/office/drawing/2014/main" id="{7EC212B4-2265-0D45-93C5-250A1517E7CE}"/>
                </a:ext>
              </a:extLst>
            </p:cNvPr>
            <p:cNvSpPr/>
            <p:nvPr/>
          </p:nvSpPr>
          <p:spPr>
            <a:xfrm>
              <a:off x="23615751" y="225006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00BE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>
                  <a:solidFill>
                    <a:schemeClr val="tx1"/>
                  </a:solidFill>
                </a:rPr>
                <a:t>¿Cómo se mide la gestión del proceso?</a:t>
              </a:r>
            </a:p>
          </p:txBody>
        </p:sp>
        <p:sp>
          <p:nvSpPr>
            <p:cNvPr id="274" name="Rectángulo redondeado 273">
              <a:extLst>
                <a:ext uri="{FF2B5EF4-FFF2-40B4-BE49-F238E27FC236}">
                  <a16:creationId xmlns:a16="http://schemas.microsoft.com/office/drawing/2014/main" id="{08BFECF0-4037-8F47-BC61-92FF8AAD1524}"/>
                </a:ext>
              </a:extLst>
            </p:cNvPr>
            <p:cNvSpPr/>
            <p:nvPr/>
          </p:nvSpPr>
          <p:spPr>
            <a:xfrm>
              <a:off x="23615751" y="2414737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A2CF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>
                  <a:solidFill>
                    <a:schemeClr val="tx1"/>
                  </a:solidFill>
                </a:rPr>
                <a:t>Documentación</a:t>
              </a:r>
            </a:p>
          </p:txBody>
        </p:sp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68137C52-C502-402C-BB4E-59253D433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1205428" y="9750182"/>
              <a:ext cx="33313661" cy="0"/>
            </a:xfrm>
            <a:prstGeom prst="line">
              <a:avLst/>
            </a:prstGeom>
            <a:ln w="57150">
              <a:solidFill>
                <a:srgbClr val="FC6057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Conector recto 45">
              <a:extLst>
                <a:ext uri="{FF2B5EF4-FFF2-40B4-BE49-F238E27FC236}">
                  <a16:creationId xmlns:a16="http://schemas.microsoft.com/office/drawing/2014/main" id="{94CC0573-4B35-A24D-BCED-9117D0CEC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2459552" y="-1223024"/>
              <a:ext cx="5154833" cy="0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id="{1DACE2DF-7FBE-254B-AF62-B686F50C3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608134" y="-1271085"/>
              <a:ext cx="0" cy="1214565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Conector recto 260">
              <a:extLst>
                <a:ext uri="{FF2B5EF4-FFF2-40B4-BE49-F238E27FC236}">
                  <a16:creationId xmlns:a16="http://schemas.microsoft.com/office/drawing/2014/main" id="{29CD608C-379F-3D46-9C95-20BA82182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2423078" y="2864473"/>
              <a:ext cx="2006664" cy="0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Conector recto 262">
              <a:extLst>
                <a:ext uri="{FF2B5EF4-FFF2-40B4-BE49-F238E27FC236}">
                  <a16:creationId xmlns:a16="http://schemas.microsoft.com/office/drawing/2014/main" id="{D03300DC-CBAF-DC41-A9CE-504A3486B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2511292" y="7969138"/>
              <a:ext cx="5050830" cy="0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ector recto de flecha 64">
              <a:extLst>
                <a:ext uri="{FF2B5EF4-FFF2-40B4-BE49-F238E27FC236}">
                  <a16:creationId xmlns:a16="http://schemas.microsoft.com/office/drawing/2014/main" id="{CB4EC319-776F-B141-9FC6-FB61ED21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1257" y="1236027"/>
              <a:ext cx="11485550" cy="0"/>
            </a:xfrm>
            <a:prstGeom prst="straightConnector1">
              <a:avLst/>
            </a:prstGeom>
            <a:ln>
              <a:solidFill>
                <a:srgbClr val="FC60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1CCFA549-56B9-AB42-B577-2BAEF49CB2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59541" y="-1344567"/>
              <a:ext cx="0" cy="2597063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Conector recto de flecha 267">
              <a:extLst>
                <a:ext uri="{FF2B5EF4-FFF2-40B4-BE49-F238E27FC236}">
                  <a16:creationId xmlns:a16="http://schemas.microsoft.com/office/drawing/2014/main" id="{445785BD-434C-2246-9E4F-4EA1DEFFD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 flipH="1">
              <a:off x="1001239" y="5345684"/>
              <a:ext cx="11458302" cy="0"/>
            </a:xfrm>
            <a:prstGeom prst="straightConnector1">
              <a:avLst/>
            </a:prstGeom>
            <a:ln>
              <a:solidFill>
                <a:srgbClr val="FC60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Conector recto 268">
              <a:extLst>
                <a:ext uri="{FF2B5EF4-FFF2-40B4-BE49-F238E27FC236}">
                  <a16:creationId xmlns:a16="http://schemas.microsoft.com/office/drawing/2014/main" id="{5DF00E11-40FB-6049-9F30-692C67D21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endCxn id="101" idx="0"/>
            </p:cNvCxnSpPr>
            <p:nvPr/>
          </p:nvCxnSpPr>
          <p:spPr>
            <a:xfrm flipH="1" flipV="1">
              <a:off x="12436055" y="1796349"/>
              <a:ext cx="23507" cy="3552504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Conector recto de flecha 269">
              <a:extLst>
                <a:ext uri="{FF2B5EF4-FFF2-40B4-BE49-F238E27FC236}">
                  <a16:creationId xmlns:a16="http://schemas.microsoft.com/office/drawing/2014/main" id="{557512D8-8472-2A43-A980-291A3ACA15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 flipH="1">
              <a:off x="1001239" y="8776264"/>
              <a:ext cx="11458302" cy="0"/>
            </a:xfrm>
            <a:prstGeom prst="straightConnector1">
              <a:avLst/>
            </a:prstGeom>
            <a:ln>
              <a:solidFill>
                <a:srgbClr val="FC60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Conector recto 270">
              <a:extLst>
                <a:ext uri="{FF2B5EF4-FFF2-40B4-BE49-F238E27FC236}">
                  <a16:creationId xmlns:a16="http://schemas.microsoft.com/office/drawing/2014/main" id="{FEC8B108-647B-5F48-9786-AFEFBB8B9C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59541" y="6223215"/>
              <a:ext cx="0" cy="2556232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Imagen 100">
              <a:extLst>
                <a:ext uri="{FF2B5EF4-FFF2-40B4-BE49-F238E27FC236}">
                  <a16:creationId xmlns:a16="http://schemas.microsoft.com/office/drawing/2014/main" id="{2E755569-F9D8-654D-B8CB-C7B3873023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6963" y="1796381"/>
              <a:ext cx="2078215" cy="2154250"/>
            </a:xfrm>
            <a:prstGeom prst="rect">
              <a:avLst/>
            </a:prstGeom>
          </p:spPr>
        </p:pic>
        <p:pic>
          <p:nvPicPr>
            <p:cNvPr id="103" name="Imagen 102">
              <a:extLst>
                <a:ext uri="{FF2B5EF4-FFF2-40B4-BE49-F238E27FC236}">
                  <a16:creationId xmlns:a16="http://schemas.microsoft.com/office/drawing/2014/main" id="{CA0D4AA4-B463-4046-8BE6-53F4CACBB2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69062" y="6696060"/>
              <a:ext cx="2078215" cy="2154250"/>
            </a:xfrm>
            <a:prstGeom prst="rect">
              <a:avLst/>
            </a:prstGeom>
          </p:spPr>
        </p:pic>
        <p:cxnSp>
          <p:nvCxnSpPr>
            <p:cNvPr id="279" name="Conector recto 278">
              <a:extLst>
                <a:ext uri="{FF2B5EF4-FFF2-40B4-BE49-F238E27FC236}">
                  <a16:creationId xmlns:a16="http://schemas.microsoft.com/office/drawing/2014/main" id="{25CDA154-1516-2244-B1A8-F49ADD3A2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0087112" y="-1040547"/>
              <a:ext cx="5154833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ector recto 146">
              <a:extLst>
                <a:ext uri="{FF2B5EF4-FFF2-40B4-BE49-F238E27FC236}">
                  <a16:creationId xmlns:a16="http://schemas.microsoft.com/office/drawing/2014/main" id="{33CE0B64-1903-E141-AA0A-0E731AC34D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598992" y="894400"/>
              <a:ext cx="1351012" cy="1043624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Conector recto 279">
              <a:extLst>
                <a:ext uri="{FF2B5EF4-FFF2-40B4-BE49-F238E27FC236}">
                  <a16:creationId xmlns:a16="http://schemas.microsoft.com/office/drawing/2014/main" id="{51C53271-55C7-9E41-9994-97A7F140A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1963614" y="930212"/>
              <a:ext cx="3168868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Conector recto 281">
              <a:extLst>
                <a:ext uri="{FF2B5EF4-FFF2-40B4-BE49-F238E27FC236}">
                  <a16:creationId xmlns:a16="http://schemas.microsoft.com/office/drawing/2014/main" id="{0F164A9D-B9E3-F045-BC0F-B277617BC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1576" y="-1073507"/>
              <a:ext cx="1115115" cy="1739034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Conector recto 282">
              <a:extLst>
                <a:ext uri="{FF2B5EF4-FFF2-40B4-BE49-F238E27FC236}">
                  <a16:creationId xmlns:a16="http://schemas.microsoft.com/office/drawing/2014/main" id="{0DD5053C-E529-E646-A481-65C334D171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1963614" y="3229430"/>
              <a:ext cx="3168868" cy="0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Conector recto 283">
              <a:extLst>
                <a:ext uri="{FF2B5EF4-FFF2-40B4-BE49-F238E27FC236}">
                  <a16:creationId xmlns:a16="http://schemas.microsoft.com/office/drawing/2014/main" id="{CD26BB17-36F0-FB4F-ACAB-5AB2A8852A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635480" y="3230107"/>
              <a:ext cx="1351012" cy="1043624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14FAC131-6FB1-BB47-BA99-26201EB6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393264" y="13812"/>
              <a:ext cx="6857822" cy="68578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272" name="Elipse 271" descr="EVALUACION Y CONTROL&#10;">
              <a:extLst>
                <a:ext uri="{FF2B5EF4-FFF2-40B4-BE49-F238E27FC236}">
                  <a16:creationId xmlns:a16="http://schemas.microsoft.com/office/drawing/2014/main" id="{270A5CE8-9EAC-C645-BD8C-D5E2802D1191}"/>
                </a:ext>
              </a:extLst>
            </p:cNvPr>
            <p:cNvSpPr/>
            <p:nvPr/>
          </p:nvSpPr>
          <p:spPr>
            <a:xfrm>
              <a:off x="15092186" y="780895"/>
              <a:ext cx="5554787" cy="555478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pic>
          <p:nvPicPr>
            <p:cNvPr id="112" name="Imagen 111">
              <a:extLst>
                <a:ext uri="{FF2B5EF4-FFF2-40B4-BE49-F238E27FC236}">
                  <a16:creationId xmlns:a16="http://schemas.microsoft.com/office/drawing/2014/main" id="{74D47DB1-9168-6243-9123-2E3D9D34D7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41238" y="2260918"/>
              <a:ext cx="2078215" cy="2154250"/>
            </a:xfrm>
            <a:prstGeom prst="rect">
              <a:avLst/>
            </a:prstGeom>
          </p:spPr>
        </p:pic>
        <p:pic>
          <p:nvPicPr>
            <p:cNvPr id="143" name="Imagen 142">
              <a:extLst>
                <a:ext uri="{FF2B5EF4-FFF2-40B4-BE49-F238E27FC236}">
                  <a16:creationId xmlns:a16="http://schemas.microsoft.com/office/drawing/2014/main" id="{37EECD6E-4560-5C48-AE81-C9093AC56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39723" y="-46882"/>
              <a:ext cx="2078217" cy="2154249"/>
            </a:xfrm>
            <a:prstGeom prst="rect">
              <a:avLst/>
            </a:prstGeom>
          </p:spPr>
        </p:pic>
        <p:pic>
          <p:nvPicPr>
            <p:cNvPr id="145" name="Imagen 144">
              <a:extLst>
                <a:ext uri="{FF2B5EF4-FFF2-40B4-BE49-F238E27FC236}">
                  <a16:creationId xmlns:a16="http://schemas.microsoft.com/office/drawing/2014/main" id="{86CFD9E1-3210-B248-88E4-29F1E7CF0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189470" y="-2032844"/>
              <a:ext cx="2078217" cy="2154249"/>
            </a:xfrm>
            <a:prstGeom prst="rect">
              <a:avLst/>
            </a:prstGeom>
          </p:spPr>
        </p:pic>
        <p:cxnSp>
          <p:nvCxnSpPr>
            <p:cNvPr id="285" name="Conector recto 284">
              <a:extLst>
                <a:ext uri="{FF2B5EF4-FFF2-40B4-BE49-F238E27FC236}">
                  <a16:creationId xmlns:a16="http://schemas.microsoft.com/office/drawing/2014/main" id="{B97CBA15-97E9-6B45-BB68-34136B6865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8313819" y="-1040547"/>
              <a:ext cx="729910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Conector recto 285">
              <a:extLst>
                <a:ext uri="{FF2B5EF4-FFF2-40B4-BE49-F238E27FC236}">
                  <a16:creationId xmlns:a16="http://schemas.microsoft.com/office/drawing/2014/main" id="{FBBDA59E-ACAC-764F-808E-C793D72C89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8313847" y="930212"/>
              <a:ext cx="729908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Conector recto 286">
              <a:extLst>
                <a:ext uri="{FF2B5EF4-FFF2-40B4-BE49-F238E27FC236}">
                  <a16:creationId xmlns:a16="http://schemas.microsoft.com/office/drawing/2014/main" id="{B35CD23C-9CF9-AA4B-960B-A05A0033FF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5451973" y="3265926"/>
              <a:ext cx="5154833" cy="0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Conector recto 288">
              <a:extLst>
                <a:ext uri="{FF2B5EF4-FFF2-40B4-BE49-F238E27FC236}">
                  <a16:creationId xmlns:a16="http://schemas.microsoft.com/office/drawing/2014/main" id="{0CC8B1ED-CE37-9842-8CFD-C5C62BDC0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97809" y="3240662"/>
              <a:ext cx="0" cy="974396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6" name="Rectángulo 295">
              <a:extLst>
                <a:ext uri="{FF2B5EF4-FFF2-40B4-BE49-F238E27FC236}">
                  <a16:creationId xmlns:a16="http://schemas.microsoft.com/office/drawing/2014/main" id="{7474A492-E354-504A-B48B-AEB7CB4B1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1723252" y="4215080"/>
              <a:ext cx="13840560" cy="5140789"/>
            </a:xfrm>
            <a:prstGeom prst="rect">
              <a:avLst/>
            </a:prstGeom>
            <a:noFill/>
            <a:ln w="3175">
              <a:solidFill>
                <a:srgbClr val="A2CF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298" name="Rectángulo 297">
              <a:extLst>
                <a:ext uri="{FF2B5EF4-FFF2-40B4-BE49-F238E27FC236}">
                  <a16:creationId xmlns:a16="http://schemas.microsoft.com/office/drawing/2014/main" id="{75EB7D89-9D0E-1946-9276-92E88E2F5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9043729" y="-2210176"/>
              <a:ext cx="6520062" cy="4472855"/>
            </a:xfrm>
            <a:prstGeom prst="rect">
              <a:avLst/>
            </a:prstGeom>
            <a:noFill/>
            <a:ln w="3175">
              <a:solidFill>
                <a:srgbClr val="00BE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2" name="CuadroTexto 1"/>
            <p:cNvSpPr txBox="1"/>
            <p:nvPr/>
          </p:nvSpPr>
          <p:spPr>
            <a:xfrm>
              <a:off x="17497132" y="78912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P</a:t>
              </a:r>
            </a:p>
          </p:txBody>
        </p:sp>
        <p:sp>
          <p:nvSpPr>
            <p:cNvPr id="157" name="CuadroTexto 156"/>
            <p:cNvSpPr txBox="1"/>
            <p:nvPr/>
          </p:nvSpPr>
          <p:spPr>
            <a:xfrm>
              <a:off x="14537785" y="3096233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H</a:t>
              </a:r>
            </a:p>
          </p:txBody>
        </p:sp>
        <p:sp>
          <p:nvSpPr>
            <p:cNvPr id="158" name="CuadroTexto 157"/>
            <p:cNvSpPr txBox="1"/>
            <p:nvPr/>
          </p:nvSpPr>
          <p:spPr>
            <a:xfrm>
              <a:off x="20727135" y="3134780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V</a:t>
              </a:r>
            </a:p>
          </p:txBody>
        </p:sp>
        <p:sp>
          <p:nvSpPr>
            <p:cNvPr id="159" name="CuadroTexto 158"/>
            <p:cNvSpPr txBox="1"/>
            <p:nvPr/>
          </p:nvSpPr>
          <p:spPr>
            <a:xfrm>
              <a:off x="17441767" y="6238956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A</a:t>
              </a:r>
            </a:p>
          </p:txBody>
        </p:sp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7D1082D1-7D08-8247-B6E8-9A6A19846F3B}"/>
                </a:ext>
              </a:extLst>
            </p:cNvPr>
            <p:cNvSpPr/>
            <p:nvPr/>
          </p:nvSpPr>
          <p:spPr>
            <a:xfrm>
              <a:off x="16469571" y="3010905"/>
              <a:ext cx="2704128" cy="6556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3234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REDUCCIÓN</a:t>
              </a:r>
              <a:endParaRPr lang="es-CO" sz="3234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ángulo redondeado 52">
              <a:extLst>
                <a:ext uri="{FF2B5EF4-FFF2-40B4-BE49-F238E27FC236}">
                  <a16:creationId xmlns:a16="http://schemas.microsoft.com/office/drawing/2014/main" id="{4ACB4D63-56C5-A54F-9A98-6DFCFFBB35DE}"/>
                </a:ext>
              </a:extLst>
            </p:cNvPr>
            <p:cNvSpPr/>
            <p:nvPr/>
          </p:nvSpPr>
          <p:spPr>
            <a:xfrm>
              <a:off x="23532911" y="-1834845"/>
              <a:ext cx="5040034" cy="1589579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>
                  <a:solidFill>
                    <a:schemeClr val="tx1"/>
                  </a:solidFill>
                </a:rPr>
                <a:t>¿Cuáles son los riesgos del Proceso</a:t>
              </a:r>
              <a:r>
                <a:rPr lang="es-CO" sz="3234" strike="sngStrike" dirty="0">
                  <a:solidFill>
                    <a:schemeClr val="tx1"/>
                  </a:solidFill>
                </a:rPr>
                <a:t>s</a:t>
              </a:r>
              <a:r>
                <a:rPr lang="es-CO" sz="3234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77" name="Conector recto 276">
            <a:extLst>
              <a:ext uri="{FF2B5EF4-FFF2-40B4-BE49-F238E27FC236}">
                <a16:creationId xmlns:a16="http://schemas.microsoft.com/office/drawing/2014/main" id="{6A617276-6CDE-435C-AF05-DE6C7BA31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424885" y="20275653"/>
            <a:ext cx="287507" cy="26546531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13BEADD6-15F6-4493-9681-FAEC50383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917546" y="26529370"/>
            <a:ext cx="0" cy="1458879"/>
          </a:xfrm>
          <a:prstGeom prst="straightConnector1">
            <a:avLst/>
          </a:prstGeom>
          <a:ln w="38100">
            <a:solidFill>
              <a:srgbClr val="F2A310"/>
            </a:solidFill>
            <a:prstDash val="sysDot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18DFB783-58FF-4DBD-A262-AE95FD5E45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1655640" y="20149001"/>
            <a:ext cx="133671" cy="26490551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3" name="Rectángulo 112">
            <a:extLst>
              <a:ext uri="{FF2B5EF4-FFF2-40B4-BE49-F238E27FC236}">
                <a16:creationId xmlns:a16="http://schemas.microsoft.com/office/drawing/2014/main" id="{B5082193-4726-47BD-922F-853D8D106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19149" y="46076547"/>
            <a:ext cx="258624" cy="4177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3234" dirty="0"/>
          </a:p>
        </p:txBody>
      </p:sp>
      <p:cxnSp>
        <p:nvCxnSpPr>
          <p:cNvPr id="125" name="Conector recto 124">
            <a:extLst>
              <a:ext uri="{FF2B5EF4-FFF2-40B4-BE49-F238E27FC236}">
                <a16:creationId xmlns:a16="http://schemas.microsoft.com/office/drawing/2014/main" id="{9CC57E95-865D-47D3-B86A-EA90CCD07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901102" y="20442084"/>
            <a:ext cx="84639" cy="26380126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4" name="Conector recto 153">
            <a:extLst>
              <a:ext uri="{FF2B5EF4-FFF2-40B4-BE49-F238E27FC236}">
                <a16:creationId xmlns:a16="http://schemas.microsoft.com/office/drawing/2014/main" id="{5E288DCA-ED60-4788-80E8-A905525B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0529052" y="20420558"/>
            <a:ext cx="58679" cy="26073791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6" name="Rectángulo 155">
            <a:extLst>
              <a:ext uri="{FF2B5EF4-FFF2-40B4-BE49-F238E27FC236}">
                <a16:creationId xmlns:a16="http://schemas.microsoft.com/office/drawing/2014/main" id="{E0B65C48-9595-42C3-AFED-E3DBA7A5F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87725" y="46076547"/>
            <a:ext cx="258624" cy="4177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3234" dirty="0"/>
          </a:p>
        </p:txBody>
      </p:sp>
      <p:cxnSp>
        <p:nvCxnSpPr>
          <p:cNvPr id="186" name="Conector recto 185">
            <a:extLst>
              <a:ext uri="{FF2B5EF4-FFF2-40B4-BE49-F238E27FC236}">
                <a16:creationId xmlns:a16="http://schemas.microsoft.com/office/drawing/2014/main" id="{24B2BA1D-D5AD-445F-B516-607788BC5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88" idx="1"/>
          </p:cNvCxnSpPr>
          <p:nvPr/>
        </p:nvCxnSpPr>
        <p:spPr>
          <a:xfrm flipH="1" flipV="1">
            <a:off x="26916010" y="20527029"/>
            <a:ext cx="67928" cy="25758414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8" name="Rectángulo 187">
            <a:extLst>
              <a:ext uri="{FF2B5EF4-FFF2-40B4-BE49-F238E27FC236}">
                <a16:creationId xmlns:a16="http://schemas.microsoft.com/office/drawing/2014/main" id="{44B45D56-FAD0-43DA-A500-A16E4B1B1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983964" y="46076547"/>
            <a:ext cx="258624" cy="4177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3234" dirty="0"/>
          </a:p>
        </p:txBody>
      </p:sp>
      <p:sp>
        <p:nvSpPr>
          <p:cNvPr id="260" name="Rectángulo 259">
            <a:extLst>
              <a:ext uri="{FF2B5EF4-FFF2-40B4-BE49-F238E27FC236}">
                <a16:creationId xmlns:a16="http://schemas.microsoft.com/office/drawing/2014/main" id="{F613873C-8EDA-4F9D-BC74-69FB89EE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011780" y="45872166"/>
            <a:ext cx="417581" cy="39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3234" dirty="0"/>
          </a:p>
        </p:txBody>
      </p:sp>
      <p:pic>
        <p:nvPicPr>
          <p:cNvPr id="98" name="Imagen 97">
            <a:extLst>
              <a:ext uri="{FF2B5EF4-FFF2-40B4-BE49-F238E27FC236}">
                <a16:creationId xmlns:a16="http://schemas.microsoft.com/office/drawing/2014/main" id="{CA92293A-B792-0849-B06E-FF57B5AAB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2003" y="5641482"/>
            <a:ext cx="1870368" cy="1938796"/>
          </a:xfrm>
          <a:prstGeom prst="rect">
            <a:avLst/>
          </a:prstGeom>
        </p:spPr>
      </p:pic>
      <p:grpSp>
        <p:nvGrpSpPr>
          <p:cNvPr id="8" name="Grupo 7" descr="Encabezado tabla">
            <a:extLst>
              <a:ext uri="{FF2B5EF4-FFF2-40B4-BE49-F238E27FC236}">
                <a16:creationId xmlns:a16="http://schemas.microsoft.com/office/drawing/2014/main" id="{BFEA7254-929C-404E-BD3F-D0DFD10E258F}"/>
              </a:ext>
            </a:extLst>
          </p:cNvPr>
          <p:cNvGrpSpPr/>
          <p:nvPr/>
        </p:nvGrpSpPr>
        <p:grpSpPr>
          <a:xfrm>
            <a:off x="985725" y="17869740"/>
            <a:ext cx="30505565" cy="1584493"/>
            <a:chOff x="1050279" y="10179226"/>
            <a:chExt cx="33895571" cy="1760573"/>
          </a:xfrm>
        </p:grpSpPr>
        <p:sp>
          <p:nvSpPr>
            <p:cNvPr id="291" name="Rectángulo redondeado 290">
              <a:extLst>
                <a:ext uri="{FF2B5EF4-FFF2-40B4-BE49-F238E27FC236}">
                  <a16:creationId xmlns:a16="http://schemas.microsoft.com/office/drawing/2014/main" id="{BB3B51CB-8FCC-9D4F-9AF4-56B47C558B54}"/>
                </a:ext>
              </a:extLst>
            </p:cNvPr>
            <p:cNvSpPr/>
            <p:nvPr/>
          </p:nvSpPr>
          <p:spPr>
            <a:xfrm>
              <a:off x="1050279" y="10307781"/>
              <a:ext cx="5167792" cy="1533961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 ¿Quién entrega los insumos para iniciar la actividad? </a:t>
              </a:r>
            </a:p>
          </p:txBody>
        </p:sp>
        <p:sp>
          <p:nvSpPr>
            <p:cNvPr id="292" name="Rectángulo redondeado 291">
              <a:extLst>
                <a:ext uri="{FF2B5EF4-FFF2-40B4-BE49-F238E27FC236}">
                  <a16:creationId xmlns:a16="http://schemas.microsoft.com/office/drawing/2014/main" id="{9159AC1B-6E15-9B4B-9EE6-BABFFAC2672F}"/>
                </a:ext>
              </a:extLst>
            </p:cNvPr>
            <p:cNvSpPr/>
            <p:nvPr/>
          </p:nvSpPr>
          <p:spPr>
            <a:xfrm>
              <a:off x="7233807" y="10234790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¿Qué insumos entrega?</a:t>
              </a:r>
            </a:p>
          </p:txBody>
        </p:sp>
        <p:sp>
          <p:nvSpPr>
            <p:cNvPr id="293" name="Rectángulo redondeado 292">
              <a:extLst>
                <a:ext uri="{FF2B5EF4-FFF2-40B4-BE49-F238E27FC236}">
                  <a16:creationId xmlns:a16="http://schemas.microsoft.com/office/drawing/2014/main" id="{C6755D76-3D7D-8B46-9B5A-883896727ACA}"/>
                </a:ext>
              </a:extLst>
            </p:cNvPr>
            <p:cNvSpPr/>
            <p:nvPr/>
          </p:nvSpPr>
          <p:spPr>
            <a:xfrm>
              <a:off x="13866153" y="10179226"/>
              <a:ext cx="7484005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¿Qué actividades se ejecutan?</a:t>
              </a:r>
            </a:p>
          </p:txBody>
        </p:sp>
        <p:sp>
          <p:nvSpPr>
            <p:cNvPr id="294" name="Rectángulo redondeado 293">
              <a:extLst>
                <a:ext uri="{FF2B5EF4-FFF2-40B4-BE49-F238E27FC236}">
                  <a16:creationId xmlns:a16="http://schemas.microsoft.com/office/drawing/2014/main" id="{DD288159-C225-2740-AB8D-6D422CD79758}"/>
                </a:ext>
              </a:extLst>
            </p:cNvPr>
            <p:cNvSpPr/>
            <p:nvPr/>
          </p:nvSpPr>
          <p:spPr>
            <a:xfrm>
              <a:off x="23548816" y="10234790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¿Cuál es el producto o servicio generado?</a:t>
              </a:r>
            </a:p>
          </p:txBody>
        </p:sp>
        <p:sp>
          <p:nvSpPr>
            <p:cNvPr id="295" name="Rectángulo redondeado 294">
              <a:extLst>
                <a:ext uri="{FF2B5EF4-FFF2-40B4-BE49-F238E27FC236}">
                  <a16:creationId xmlns:a16="http://schemas.microsoft.com/office/drawing/2014/main" id="{89BA25D8-3975-D14E-90A4-E4DCD9200CCD}"/>
                </a:ext>
              </a:extLst>
            </p:cNvPr>
            <p:cNvSpPr/>
            <p:nvPr/>
          </p:nvSpPr>
          <p:spPr>
            <a:xfrm>
              <a:off x="29937610" y="10350223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¿A quién se entrega el producto o servicio?</a:t>
              </a:r>
            </a:p>
          </p:txBody>
        </p:sp>
      </p:grpSp>
      <p:grpSp>
        <p:nvGrpSpPr>
          <p:cNvPr id="11" name="Grupo 10" descr="Fila 1 tabla">
            <a:extLst>
              <a:ext uri="{FF2B5EF4-FFF2-40B4-BE49-F238E27FC236}">
                <a16:creationId xmlns:a16="http://schemas.microsoft.com/office/drawing/2014/main" id="{5D62FDFB-D072-4A93-ACF0-85C92433FC27}"/>
              </a:ext>
            </a:extLst>
          </p:cNvPr>
          <p:cNvGrpSpPr/>
          <p:nvPr/>
        </p:nvGrpSpPr>
        <p:grpSpPr>
          <a:xfrm>
            <a:off x="1459966" y="21563648"/>
            <a:ext cx="29856156" cy="3549476"/>
            <a:chOff x="1577221" y="13815115"/>
            <a:chExt cx="33173995" cy="2751120"/>
          </a:xfrm>
        </p:grpSpPr>
        <p:sp>
          <p:nvSpPr>
            <p:cNvPr id="35" name="Rectángulo 34"/>
            <p:cNvSpPr/>
            <p:nvPr/>
          </p:nvSpPr>
          <p:spPr>
            <a:xfrm>
              <a:off x="13347201" y="14106114"/>
              <a:ext cx="9052036" cy="23229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just"/>
              <a:r>
                <a:rPr lang="es-ES" sz="2693" dirty="0">
                  <a:solidFill>
                    <a:schemeClr val="tx1"/>
                  </a:solidFill>
                </a:rPr>
                <a:t>Formular políticas, planes, programas y proyectos, dirigidos a la reducción del riesgo en temas de seguridad humana, protección contra incendios, explosiones, rescate e incidentes con materiales peligrosos.</a:t>
              </a:r>
            </a:p>
          </p:txBody>
        </p:sp>
        <p:sp>
          <p:nvSpPr>
            <p:cNvPr id="198" name="Rectángulo 197">
              <a:extLst>
                <a:ext uri="{FF2B5EF4-FFF2-40B4-BE49-F238E27FC236}">
                  <a16:creationId xmlns:a16="http://schemas.microsoft.com/office/drawing/2014/main" id="{3BAF0BC3-6F5A-4B5D-AAFD-27A5602DD333}"/>
                </a:ext>
              </a:extLst>
            </p:cNvPr>
            <p:cNvSpPr/>
            <p:nvPr/>
          </p:nvSpPr>
          <p:spPr>
            <a:xfrm>
              <a:off x="6293282" y="14121761"/>
              <a:ext cx="6465740" cy="24444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Plan estratégico Institucional – PEI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Plan de Acción Institucional - PAI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Caracterización de escenarios de riesgo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Reportes e informes estadísticos de atención de incidentes, eventos y operativos.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Estudio de casos y lecciones aprendidas del análisis de los incidentes atendidos.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Instrumentos de gestión del riesgo.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Estadísticas IMER.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Lineamientos normativos.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Estadística solicitudes PQRS.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Estadística solicitudes SUGA.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Informe de gestión.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" name="Rectángulo 208">
              <a:extLst>
                <a:ext uri="{FF2B5EF4-FFF2-40B4-BE49-F238E27FC236}">
                  <a16:creationId xmlns:a16="http://schemas.microsoft.com/office/drawing/2014/main" id="{C557E29A-08B2-4DA4-AF84-6162332E0F63}"/>
                </a:ext>
              </a:extLst>
            </p:cNvPr>
            <p:cNvSpPr/>
            <p:nvPr/>
          </p:nvSpPr>
          <p:spPr>
            <a:xfrm>
              <a:off x="1577221" y="13815115"/>
              <a:ext cx="4094971" cy="255074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Proceso de Gestión Estratégica 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Proceso de conocimiento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Proceso de manejo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Equipos de trabajo interno del proceso de Reducción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Entidades públicas y privadas del orden nacional y/o distrital</a:t>
              </a:r>
            </a:p>
            <a:p>
              <a:pPr indent="-615884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Ciudadanía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2" name="Rectángulo 221">
              <a:extLst>
                <a:ext uri="{FF2B5EF4-FFF2-40B4-BE49-F238E27FC236}">
                  <a16:creationId xmlns:a16="http://schemas.microsoft.com/office/drawing/2014/main" id="{8FE026A5-F929-4096-AFE8-2608491C36FC}"/>
                </a:ext>
              </a:extLst>
            </p:cNvPr>
            <p:cNvSpPr/>
            <p:nvPr/>
          </p:nvSpPr>
          <p:spPr>
            <a:xfrm>
              <a:off x="23117963" y="14199922"/>
              <a:ext cx="6376740" cy="23419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indent="-342900" algn="just">
                <a:lnSpc>
                  <a:spcPct val="107000"/>
                </a:lnSpc>
                <a:spcAft>
                  <a:spcPts val="800"/>
                </a:spcAft>
                <a:buFont typeface="+mj-lt"/>
                <a:buAutoNum type="arabicPeriod"/>
              </a:pPr>
              <a:r>
                <a:rPr lang="es-MX" sz="2500" dirty="0">
                  <a:solidFill>
                    <a:schemeClr val="tx1"/>
                  </a:solidFill>
                </a:rPr>
                <a:t>Formulación del Plan operativo (Fortalecimiento a la Gestión y Desempeño Institucional - FOGEDI) del proceso de Reducción</a:t>
              </a:r>
              <a:endParaRPr lang="es-CO" sz="2500" dirty="0">
                <a:solidFill>
                  <a:schemeClr val="tx1"/>
                </a:solidFill>
              </a:endParaRPr>
            </a:p>
            <a:p>
              <a:pPr indent="-342900" algn="just">
                <a:lnSpc>
                  <a:spcPct val="107000"/>
                </a:lnSpc>
                <a:spcAft>
                  <a:spcPts val="800"/>
                </a:spcAft>
                <a:buFont typeface="+mj-lt"/>
                <a:buAutoNum type="arabicPeriod"/>
              </a:pPr>
              <a:r>
                <a:rPr lang="es-MX" sz="2500" dirty="0">
                  <a:solidFill>
                    <a:schemeClr val="tx1"/>
                  </a:solidFill>
                </a:rPr>
                <a:t>Formulación de indicadores.</a:t>
              </a:r>
              <a:endParaRPr lang="es-CO" sz="2500" dirty="0">
                <a:solidFill>
                  <a:schemeClr val="tx1"/>
                </a:solidFill>
              </a:endParaRPr>
            </a:p>
            <a:p>
              <a:pPr indent="-342900" algn="just">
                <a:lnSpc>
                  <a:spcPct val="107000"/>
                </a:lnSpc>
                <a:spcAft>
                  <a:spcPts val="800"/>
                </a:spcAft>
                <a:buFont typeface="+mj-lt"/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Formulación del mapa de riesgos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5" name="Rectángulo 244">
              <a:extLst>
                <a:ext uri="{FF2B5EF4-FFF2-40B4-BE49-F238E27FC236}">
                  <a16:creationId xmlns:a16="http://schemas.microsoft.com/office/drawing/2014/main" id="{83D2FE7A-792D-488B-9B31-D615A148F077}"/>
                </a:ext>
              </a:extLst>
            </p:cNvPr>
            <p:cNvSpPr/>
            <p:nvPr/>
          </p:nvSpPr>
          <p:spPr>
            <a:xfrm>
              <a:off x="30132242" y="14165290"/>
              <a:ext cx="4618974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indent="-342900" algn="just">
                <a:lnSpc>
                  <a:spcPct val="107000"/>
                </a:lnSpc>
                <a:spcAft>
                  <a:spcPts val="800"/>
                </a:spcAft>
                <a:buFont typeface="+mj-lt"/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Oficina Asesora de Planeación</a:t>
              </a:r>
            </a:p>
            <a:p>
              <a:pPr indent="-342900" algn="just">
                <a:lnSpc>
                  <a:spcPct val="107000"/>
                </a:lnSpc>
                <a:spcAft>
                  <a:spcPts val="800"/>
                </a:spcAft>
                <a:buFont typeface="+mj-lt"/>
                <a:buAutoNum type="arabicPeriod"/>
              </a:pPr>
              <a:r>
                <a:rPr lang="es-MX" sz="2500" dirty="0">
                  <a:solidFill>
                    <a:schemeClr val="tx1"/>
                  </a:solidFill>
                </a:rPr>
                <a:t>Equipos internos de trabajo del proceso Reducción </a:t>
              </a:r>
              <a:endParaRPr lang="es-CO" sz="25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upo 13" descr="Fila 3 tabla">
            <a:extLst>
              <a:ext uri="{FF2B5EF4-FFF2-40B4-BE49-F238E27FC236}">
                <a16:creationId xmlns:a16="http://schemas.microsoft.com/office/drawing/2014/main" id="{03DEEB1D-BA2E-4341-A3B6-A23C824DBFC1}"/>
              </a:ext>
            </a:extLst>
          </p:cNvPr>
          <p:cNvGrpSpPr/>
          <p:nvPr/>
        </p:nvGrpSpPr>
        <p:grpSpPr>
          <a:xfrm>
            <a:off x="1365119" y="27982438"/>
            <a:ext cx="30293943" cy="2656489"/>
            <a:chOff x="1438286" y="20265578"/>
            <a:chExt cx="33660431" cy="2951695"/>
          </a:xfrm>
        </p:grpSpPr>
        <p:sp>
          <p:nvSpPr>
            <p:cNvPr id="197" name="Rectángulo 196">
              <a:extLst>
                <a:ext uri="{FF2B5EF4-FFF2-40B4-BE49-F238E27FC236}">
                  <a16:creationId xmlns:a16="http://schemas.microsoft.com/office/drawing/2014/main" id="{C050B903-8BA8-4F09-B524-1546BD85577A}"/>
                </a:ext>
              </a:extLst>
            </p:cNvPr>
            <p:cNvSpPr/>
            <p:nvPr/>
          </p:nvSpPr>
          <p:spPr>
            <a:xfrm>
              <a:off x="6401193" y="20674216"/>
              <a:ext cx="6465740" cy="2316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Solicitudes</a:t>
              </a:r>
            </a:p>
            <a:p>
              <a:pPr marL="329808" indent="-329808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Información pública relacionada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8" name="Rectángulo 207">
              <a:extLst>
                <a:ext uri="{FF2B5EF4-FFF2-40B4-BE49-F238E27FC236}">
                  <a16:creationId xmlns:a16="http://schemas.microsoft.com/office/drawing/2014/main" id="{29921A50-F485-47A4-9E0E-215633E4E3EC}"/>
                </a:ext>
              </a:extLst>
            </p:cNvPr>
            <p:cNvSpPr/>
            <p:nvPr/>
          </p:nvSpPr>
          <p:spPr>
            <a:xfrm>
              <a:off x="1438286" y="20942702"/>
              <a:ext cx="4094971" cy="19751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Ciudadanía</a:t>
              </a:r>
            </a:p>
            <a:p>
              <a:pPr marL="329808" indent="-329808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Empresas privadas e industrias</a:t>
              </a:r>
            </a:p>
            <a:p>
              <a:pPr marL="329808" indent="-329808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Entidades públicas de orden Nacional y/o Distrital</a:t>
              </a:r>
            </a:p>
          </p:txBody>
        </p:sp>
        <p:sp>
          <p:nvSpPr>
            <p:cNvPr id="226" name="Rectángulo 225">
              <a:extLst>
                <a:ext uri="{FF2B5EF4-FFF2-40B4-BE49-F238E27FC236}">
                  <a16:creationId xmlns:a16="http://schemas.microsoft.com/office/drawing/2014/main" id="{0AC761EC-0AA6-430F-B4D9-EADEEF2A171F}"/>
                </a:ext>
              </a:extLst>
            </p:cNvPr>
            <p:cNvSpPr/>
            <p:nvPr/>
          </p:nvSpPr>
          <p:spPr>
            <a:xfrm>
              <a:off x="23097404" y="20265578"/>
              <a:ext cx="6376739" cy="29516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indent="-514350" algn="just">
                <a:lnSpc>
                  <a:spcPct val="107000"/>
                </a:lnSpc>
                <a:spcAft>
                  <a:spcPts val="800"/>
                </a:spcAft>
                <a:buFont typeface="+mj-lt"/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Diseño de programa y/o campaña de prevención </a:t>
              </a:r>
            </a:p>
            <a:p>
              <a:pPr indent="-514350" algn="just">
                <a:lnSpc>
                  <a:spcPct val="107000"/>
                </a:lnSpc>
                <a:spcAft>
                  <a:spcPts val="800"/>
                </a:spcAft>
                <a:buFont typeface="+mj-lt"/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Implementación de los </a:t>
              </a:r>
              <a:r>
                <a:rPr lang="es-ES" sz="2500" dirty="0">
                  <a:solidFill>
                    <a:schemeClr val="tx1"/>
                  </a:solidFill>
                </a:rPr>
                <a:t>Programas y/o campañas de prevención</a:t>
              </a:r>
              <a:endParaRPr lang="es-CO" sz="2500" dirty="0">
                <a:solidFill>
                  <a:schemeClr val="tx1"/>
                </a:solidFill>
              </a:endParaRPr>
            </a:p>
          </p:txBody>
        </p:sp>
        <p:sp>
          <p:nvSpPr>
            <p:cNvPr id="235" name="Rectángulo 234">
              <a:extLst>
                <a:ext uri="{FF2B5EF4-FFF2-40B4-BE49-F238E27FC236}">
                  <a16:creationId xmlns:a16="http://schemas.microsoft.com/office/drawing/2014/main" id="{0FF0C9D2-CF29-4CD9-B375-0FAC2620531F}"/>
                </a:ext>
              </a:extLst>
            </p:cNvPr>
            <p:cNvSpPr/>
            <p:nvPr/>
          </p:nvSpPr>
          <p:spPr>
            <a:xfrm>
              <a:off x="13349713" y="20680972"/>
              <a:ext cx="9052037" cy="24587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s-ES" sz="2500" dirty="0">
                  <a:solidFill>
                    <a:schemeClr val="tx1"/>
                  </a:solidFill>
                </a:rPr>
                <a:t>Diseñar, formular e implementar programas y campañas de prevención en desarrollo de las acciones que desde la prospectiva institucional se generen, dando cumplimiento a la normatividad vigente en materia de gestión integral del riesgo.</a:t>
              </a:r>
              <a:endParaRPr lang="es-CO" sz="2500" dirty="0">
                <a:solidFill>
                  <a:schemeClr val="tx1"/>
                </a:solidFill>
              </a:endParaRPr>
            </a:p>
          </p:txBody>
        </p:sp>
        <p:sp>
          <p:nvSpPr>
            <p:cNvPr id="240" name="Rectángulo 239">
              <a:extLst>
                <a:ext uri="{FF2B5EF4-FFF2-40B4-BE49-F238E27FC236}">
                  <a16:creationId xmlns:a16="http://schemas.microsoft.com/office/drawing/2014/main" id="{83D2FE7A-792D-488B-9B31-D615A148F077}"/>
                </a:ext>
              </a:extLst>
            </p:cNvPr>
            <p:cNvSpPr/>
            <p:nvPr/>
          </p:nvSpPr>
          <p:spPr>
            <a:xfrm>
              <a:off x="30479743" y="20279794"/>
              <a:ext cx="4618974" cy="28564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14350" indent="-514350" algn="just">
                <a:buFontTx/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Ciudadanía</a:t>
              </a:r>
            </a:p>
            <a:p>
              <a:pPr marL="514350" indent="-514350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Proceso de Manejo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8" name="Grupo 17" descr="Fila 5 tabla">
            <a:extLst>
              <a:ext uri="{FF2B5EF4-FFF2-40B4-BE49-F238E27FC236}">
                <a16:creationId xmlns:a16="http://schemas.microsoft.com/office/drawing/2014/main" id="{373FFA6D-A43A-42A2-9695-14C80565B058}"/>
              </a:ext>
            </a:extLst>
          </p:cNvPr>
          <p:cNvGrpSpPr/>
          <p:nvPr/>
        </p:nvGrpSpPr>
        <p:grpSpPr>
          <a:xfrm>
            <a:off x="1321586" y="32536613"/>
            <a:ext cx="30102550" cy="3290947"/>
            <a:chOff x="1483644" y="27116714"/>
            <a:chExt cx="33447769" cy="2951696"/>
          </a:xfrm>
        </p:grpSpPr>
        <p:sp>
          <p:nvSpPr>
            <p:cNvPr id="262" name="Rectángulo 261">
              <a:extLst>
                <a:ext uri="{FF2B5EF4-FFF2-40B4-BE49-F238E27FC236}">
                  <a16:creationId xmlns:a16="http://schemas.microsoft.com/office/drawing/2014/main" id="{0239944B-0685-4CBA-8AD9-B975A9B0B603}"/>
                </a:ext>
              </a:extLst>
            </p:cNvPr>
            <p:cNvSpPr/>
            <p:nvPr/>
          </p:nvSpPr>
          <p:spPr>
            <a:xfrm>
              <a:off x="1483644" y="27442247"/>
              <a:ext cx="4169676" cy="17530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Equipo de Revisiones técnicas </a:t>
              </a:r>
            </a:p>
            <a:p>
              <a:pPr marL="329808" indent="-329808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Ciudadanía – Portal de servicios</a:t>
              </a:r>
            </a:p>
            <a:p>
              <a:pPr marL="329808" indent="-329808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Empresas Privadas e Industria</a:t>
              </a:r>
            </a:p>
            <a:p>
              <a:pPr marL="329808" indent="-329808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Entidades públicas de orden Nacional y/o Distrital</a:t>
              </a:r>
            </a:p>
            <a:p>
              <a:pPr marL="329808" indent="-329808" algn="just">
                <a:buAutoNum type="arabicPeriod"/>
              </a:pP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97" name="Rectángulo 296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6338235" y="27178661"/>
              <a:ext cx="6465740" cy="21302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 1</a:t>
              </a:r>
              <a:r>
                <a:rPr lang="es-CO" sz="2500" dirty="0">
                  <a:solidFill>
                    <a:schemeClr val="tx1"/>
                  </a:solidFill>
                </a:rPr>
                <a:t>. </a:t>
              </a: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Solicitud de revisión y concepto por medio del Portal de servicios para el </a:t>
              </a:r>
              <a:r>
                <a:rPr lang="es-ES" sz="2500" dirty="0">
                  <a:solidFill>
                    <a:schemeClr val="tx1"/>
                  </a:solidFill>
                </a:rPr>
                <a:t>concepto técnico de seguridad humana y protección contra incendios</a:t>
              </a: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</a:p>
            <a:p>
              <a:pPr marL="329808" indent="-329808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solicitud por oficio para revisión de proyectos</a:t>
              </a:r>
            </a:p>
          </p:txBody>
        </p:sp>
        <p:sp>
          <p:nvSpPr>
            <p:cNvPr id="300" name="Rectángulo 299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23163810" y="27116714"/>
              <a:ext cx="6465739" cy="29516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 1. Emisión del </a:t>
              </a:r>
              <a:r>
                <a:rPr lang="es-ES" sz="2500" dirty="0">
                  <a:solidFill>
                    <a:schemeClr val="tx1"/>
                  </a:solidFill>
                </a:rPr>
                <a:t>Concepto de revisión de proyectos y/o concepto técnico de la revisión de condiciones de seguridad humana en establecimientos públicos y comerciales, por medio del Campus Virtual y/o Visita técnica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01" name="Rectángulo 300">
              <a:extLst>
                <a:ext uri="{FF2B5EF4-FFF2-40B4-BE49-F238E27FC236}">
                  <a16:creationId xmlns:a16="http://schemas.microsoft.com/office/drawing/2014/main" id="{83D2FE7A-792D-488B-9B31-D615A148F077}"/>
                </a:ext>
              </a:extLst>
            </p:cNvPr>
            <p:cNvSpPr/>
            <p:nvPr/>
          </p:nvSpPr>
          <p:spPr>
            <a:xfrm>
              <a:off x="30312438" y="27383230"/>
              <a:ext cx="4618975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14350" indent="-514350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Ciudadanía</a:t>
              </a:r>
            </a:p>
            <a:p>
              <a:pPr marL="514350" indent="-514350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Empresas privadas e industrias</a:t>
              </a:r>
            </a:p>
            <a:p>
              <a:pPr marL="514350" indent="-514350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</a:rPr>
                <a:t>Entidades públicas de orden Nacional y/o Distrital</a:t>
              </a:r>
            </a:p>
          </p:txBody>
        </p:sp>
        <p:sp>
          <p:nvSpPr>
            <p:cNvPr id="237" name="Rectángulo 236">
              <a:extLst>
                <a:ext uri="{FF2B5EF4-FFF2-40B4-BE49-F238E27FC236}">
                  <a16:creationId xmlns:a16="http://schemas.microsoft.com/office/drawing/2014/main" id="{0FF0C9D2-CF29-4CD9-B375-0FAC2620531F}"/>
                </a:ext>
              </a:extLst>
            </p:cNvPr>
            <p:cNvSpPr/>
            <p:nvPr/>
          </p:nvSpPr>
          <p:spPr>
            <a:xfrm>
              <a:off x="13308337" y="27178665"/>
              <a:ext cx="9052037" cy="22700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s-ES" sz="2500" dirty="0">
                  <a:solidFill>
                    <a:schemeClr val="tx1"/>
                  </a:solidFill>
                </a:rPr>
                <a:t>Desarrollar las actividades necesarias para la prestación de los servicios de inspecciones técnicas, revisión de proyectos y la emisión del concepto técnico de seguridad humana y protección contra incendios, de acuerdo con el marco normativo aplicable vigente.</a:t>
              </a:r>
              <a:endParaRPr lang="es-CO" sz="25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upo 18" descr="Fila 6 tabla">
            <a:extLst>
              <a:ext uri="{FF2B5EF4-FFF2-40B4-BE49-F238E27FC236}">
                <a16:creationId xmlns:a16="http://schemas.microsoft.com/office/drawing/2014/main" id="{F75DACD1-905F-4639-A242-977D25334BD4}"/>
              </a:ext>
            </a:extLst>
          </p:cNvPr>
          <p:cNvGrpSpPr/>
          <p:nvPr/>
        </p:nvGrpSpPr>
        <p:grpSpPr>
          <a:xfrm>
            <a:off x="1426398" y="36056263"/>
            <a:ext cx="30005926" cy="3630792"/>
            <a:chOff x="1541303" y="29183202"/>
            <a:chExt cx="33340408" cy="4034273"/>
          </a:xfrm>
        </p:grpSpPr>
        <p:sp>
          <p:nvSpPr>
            <p:cNvPr id="193" name="Rectángulo 192">
              <a:extLst>
                <a:ext uri="{FF2B5EF4-FFF2-40B4-BE49-F238E27FC236}">
                  <a16:creationId xmlns:a16="http://schemas.microsoft.com/office/drawing/2014/main" id="{4C0A9274-D9D8-4326-B3F9-E0147E92B634}"/>
                </a:ext>
              </a:extLst>
            </p:cNvPr>
            <p:cNvSpPr/>
            <p:nvPr/>
          </p:nvSpPr>
          <p:spPr>
            <a:xfrm>
              <a:off x="1541303" y="30889122"/>
              <a:ext cx="4166809" cy="20228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Empresas de organización de eventos y/o pirotecnia</a:t>
              </a:r>
            </a:p>
            <a:p>
              <a:pPr marL="329808" indent="-329808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Entidades públicas de orden Nacional y/o Distrital</a:t>
              </a:r>
            </a:p>
          </p:txBody>
        </p:sp>
        <p:sp>
          <p:nvSpPr>
            <p:cNvPr id="194" name="Rectángulo 193"/>
            <p:cNvSpPr/>
            <p:nvPr/>
          </p:nvSpPr>
          <p:spPr>
            <a:xfrm>
              <a:off x="13282293" y="30594971"/>
              <a:ext cx="9052038" cy="2554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s-MX" sz="2500" dirty="0">
                  <a:solidFill>
                    <a:schemeClr val="tx1"/>
                  </a:solidFill>
                </a:rPr>
                <a:t>Definir los requerimientos, necesidades de recursos en sistemas de protección contra incendio y seguridad humana, para el desarrollo de actividades de aglomeraciones de público y/o pirotecnia, y emitir el concepto respectivo, de conformidad con la normatividad vigente. </a:t>
              </a:r>
              <a:endParaRPr lang="es-CO" sz="2500" dirty="0">
                <a:solidFill>
                  <a:schemeClr val="tx1"/>
                </a:solidFill>
              </a:endParaRPr>
            </a:p>
          </p:txBody>
        </p:sp>
        <p:sp>
          <p:nvSpPr>
            <p:cNvPr id="258" name="Rectángulo 257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6425487" y="30610606"/>
              <a:ext cx="6276264" cy="2554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Solicitud de revisión y concepto por medio del SUGA y/o solicitud por oficio</a:t>
              </a:r>
            </a:p>
          </p:txBody>
        </p:sp>
        <p:sp>
          <p:nvSpPr>
            <p:cNvPr id="265" name="Rectángulo 264">
              <a:extLst>
                <a:ext uri="{FF2B5EF4-FFF2-40B4-BE49-F238E27FC236}">
                  <a16:creationId xmlns:a16="http://schemas.microsoft.com/office/drawing/2014/main" id="{2B0AE2F1-22BA-4CB0-AD11-4E6A83D894A7}"/>
                </a:ext>
              </a:extLst>
            </p:cNvPr>
            <p:cNvSpPr/>
            <p:nvPr/>
          </p:nvSpPr>
          <p:spPr>
            <a:xfrm>
              <a:off x="22898662" y="30818935"/>
              <a:ext cx="6688853" cy="23985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. </a:t>
              </a:r>
              <a:r>
                <a:rPr lang="es-ES" sz="2500" dirty="0">
                  <a:solidFill>
                    <a:schemeClr val="tx1"/>
                  </a:solidFill>
                </a:rPr>
                <a:t>Concepto de seguridad humana en aglomeraciones y/o pirotecnia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3" name="Rectángulo 272">
              <a:extLst>
                <a:ext uri="{FF2B5EF4-FFF2-40B4-BE49-F238E27FC236}">
                  <a16:creationId xmlns:a16="http://schemas.microsoft.com/office/drawing/2014/main" id="{4C0A9274-D9D8-4326-B3F9-E0147E92B634}"/>
                </a:ext>
              </a:extLst>
            </p:cNvPr>
            <p:cNvSpPr/>
            <p:nvPr/>
          </p:nvSpPr>
          <p:spPr>
            <a:xfrm>
              <a:off x="30325048" y="30795653"/>
              <a:ext cx="4556663" cy="21534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1. </a:t>
              </a:r>
              <a:r>
                <a:rPr lang="es-CO" sz="2500" dirty="0">
                  <a:solidFill>
                    <a:schemeClr val="tx1"/>
                  </a:solidFill>
                </a:rPr>
                <a:t>Ciudadanía</a:t>
              </a:r>
            </a:p>
            <a:p>
              <a:pPr algn="just"/>
              <a:r>
                <a:rPr lang="es-ES" sz="2500" dirty="0">
                  <a:solidFill>
                    <a:schemeClr val="tx1"/>
                  </a:solidFill>
                </a:rPr>
                <a:t>2. Empresas de organización de eventos y/o pirotecnia</a:t>
              </a:r>
            </a:p>
            <a:p>
              <a:pPr algn="just"/>
              <a:r>
                <a:rPr lang="es-ES" sz="2500" dirty="0">
                  <a:solidFill>
                    <a:schemeClr val="tx1"/>
                  </a:solidFill>
                </a:rPr>
                <a:t>3. Entidades públicas de orden Nacional y/o Distrital</a:t>
              </a:r>
            </a:p>
          </p:txBody>
        </p:sp>
        <p:cxnSp>
          <p:nvCxnSpPr>
            <p:cNvPr id="312" name="Conector recto de flecha 311">
              <a:extLst>
                <a:ext uri="{FF2B5EF4-FFF2-40B4-BE49-F238E27FC236}">
                  <a16:creationId xmlns:a16="http://schemas.microsoft.com/office/drawing/2014/main" id="{13BEADD6-15F6-4493-9681-FAEC50383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868741" y="29183202"/>
              <a:ext cx="37187" cy="1131986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" name="Grupo 19" descr="Fila 7 tabla">
            <a:extLst>
              <a:ext uri="{FF2B5EF4-FFF2-40B4-BE49-F238E27FC236}">
                <a16:creationId xmlns:a16="http://schemas.microsoft.com/office/drawing/2014/main" id="{8F687BA5-26E8-4D74-981F-BDF3C8573994}"/>
              </a:ext>
            </a:extLst>
          </p:cNvPr>
          <p:cNvGrpSpPr/>
          <p:nvPr/>
        </p:nvGrpSpPr>
        <p:grpSpPr>
          <a:xfrm>
            <a:off x="1189383" y="40122211"/>
            <a:ext cx="30234753" cy="6406672"/>
            <a:chOff x="1515465" y="34235842"/>
            <a:chExt cx="33594664" cy="7118629"/>
          </a:xfrm>
        </p:grpSpPr>
        <p:sp>
          <p:nvSpPr>
            <p:cNvPr id="163" name="Rectángulo 162">
              <a:extLst>
                <a:ext uri="{FF2B5EF4-FFF2-40B4-BE49-F238E27FC236}">
                  <a16:creationId xmlns:a16="http://schemas.microsoft.com/office/drawing/2014/main" id="{ED7DAA20-47BB-43E7-9A42-AAB480DEEF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087491" y="38327245"/>
              <a:ext cx="287365" cy="4642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 dirty="0"/>
            </a:p>
          </p:txBody>
        </p:sp>
        <p:sp>
          <p:nvSpPr>
            <p:cNvPr id="187" name="Rectángulo 186">
              <a:extLst>
                <a:ext uri="{FF2B5EF4-FFF2-40B4-BE49-F238E27FC236}">
                  <a16:creationId xmlns:a16="http://schemas.microsoft.com/office/drawing/2014/main" id="{32AA9659-78A2-4E41-8461-DC4DA5137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9937636" y="38327245"/>
              <a:ext cx="287365" cy="4642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 dirty="0"/>
            </a:p>
          </p:txBody>
        </p:sp>
        <p:sp>
          <p:nvSpPr>
            <p:cNvPr id="195" name="Rectángulo 194"/>
            <p:cNvSpPr/>
            <p:nvPr/>
          </p:nvSpPr>
          <p:spPr>
            <a:xfrm>
              <a:off x="13201334" y="35929657"/>
              <a:ext cx="9052037" cy="33249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s-ES" sz="2500" dirty="0">
                  <a:solidFill>
                    <a:schemeClr val="tx1"/>
                  </a:solidFill>
                </a:rPr>
                <a:t>Generar procesos formativos que permitan el conocimiento en la gestión del riesgo enmarcado en la misión institucional, con amplia difusión en la ciudadanía y alcance en distintas comunidades, fundamentado en el desarrollo programas educativos implementados a través del campus virtual, capacitación presencial y B-</a:t>
              </a:r>
              <a:r>
                <a:rPr lang="es-ES" sz="2500" dirty="0" err="1">
                  <a:solidFill>
                    <a:schemeClr val="tx1"/>
                  </a:solidFill>
                </a:rPr>
                <a:t>Learning</a:t>
              </a:r>
              <a:r>
                <a:rPr lang="es-ES" sz="2500" dirty="0">
                  <a:solidFill>
                    <a:schemeClr val="tx1"/>
                  </a:solidFill>
                </a:rPr>
                <a:t>.</a:t>
              </a:r>
              <a:endParaRPr lang="es-CO" sz="2500" dirty="0">
                <a:solidFill>
                  <a:schemeClr val="tx1"/>
                </a:solidFill>
              </a:endParaRPr>
            </a:p>
          </p:txBody>
        </p:sp>
        <p:sp>
          <p:nvSpPr>
            <p:cNvPr id="242" name="Rectángulo 241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6514219" y="36053287"/>
              <a:ext cx="5872407" cy="32587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 1. </a:t>
              </a:r>
              <a:r>
                <a:rPr lang="es-ES" sz="2500" dirty="0">
                  <a:solidFill>
                    <a:schemeClr val="tx1"/>
                  </a:solidFill>
                </a:rPr>
                <a:t>Documentos técnicos de los procesos formativos enmarcados en el Campus Virtual y/o capacitación presencial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3" name="Rectángulo 242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23275160" y="34409508"/>
              <a:ext cx="6165196" cy="53466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</a:rPr>
                <a:t>Cursos de capacitación externa e interna en temas de prevención del riesgo y atención de emergencias en modalidad virtual y/o mixta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6" name="Rectángulo 245">
              <a:extLst>
                <a:ext uri="{FF2B5EF4-FFF2-40B4-BE49-F238E27FC236}">
                  <a16:creationId xmlns:a16="http://schemas.microsoft.com/office/drawing/2014/main" id="{4C0A9274-D9D8-4326-B3F9-E0147E92B634}"/>
                </a:ext>
              </a:extLst>
            </p:cNvPr>
            <p:cNvSpPr/>
            <p:nvPr/>
          </p:nvSpPr>
          <p:spPr>
            <a:xfrm>
              <a:off x="30252260" y="35606824"/>
              <a:ext cx="4857869" cy="29662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39750" indent="-439750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Ciudadanía</a:t>
              </a:r>
            </a:p>
            <a:p>
              <a:pPr marL="439750" indent="-439750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Empresas públicas y privadas</a:t>
              </a:r>
            </a:p>
            <a:p>
              <a:pPr marL="439750" indent="-439750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Personal de la UAE Cuerpo Oficial de Bomberos de Bomberos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algn="just"/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5" name="Rectángulo 274">
              <a:extLst>
                <a:ext uri="{FF2B5EF4-FFF2-40B4-BE49-F238E27FC236}">
                  <a16:creationId xmlns:a16="http://schemas.microsoft.com/office/drawing/2014/main" id="{0239944B-0685-4CBA-8AD9-B975A9B0B603}"/>
                </a:ext>
              </a:extLst>
            </p:cNvPr>
            <p:cNvSpPr/>
            <p:nvPr/>
          </p:nvSpPr>
          <p:spPr>
            <a:xfrm>
              <a:off x="1515465" y="34235842"/>
              <a:ext cx="4267439" cy="71186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Equipo operativo de Programas de prevención</a:t>
              </a:r>
            </a:p>
            <a:p>
              <a:pPr marL="329808" indent="-329808" algn="just">
                <a:buAutoNum type="arabicPeriod"/>
              </a:pPr>
              <a:r>
                <a:rPr lang="es-ES" sz="2500" dirty="0">
                  <a:solidFill>
                    <a:schemeClr val="tx1"/>
                  </a:solidFill>
                  <a:cs typeface="Arial" panose="020B0604020202020204" pitchFamily="34" charset="0"/>
                </a:rPr>
                <a:t>Aliados estratégicos</a:t>
              </a:r>
              <a:endParaRPr lang="es-CO" sz="25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314" name="Conector recto de flecha 313">
              <a:extLst>
                <a:ext uri="{FF2B5EF4-FFF2-40B4-BE49-F238E27FC236}">
                  <a16:creationId xmlns:a16="http://schemas.microsoft.com/office/drawing/2014/main" id="{13BEADD6-15F6-4493-9681-FAEC50383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8124850" y="34409508"/>
              <a:ext cx="0" cy="1221193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50" name="CuadroTexto 149"/>
          <p:cNvSpPr txBox="1"/>
          <p:nvPr/>
        </p:nvSpPr>
        <p:spPr>
          <a:xfrm>
            <a:off x="28454621" y="47142746"/>
            <a:ext cx="3023676" cy="922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799" dirty="0"/>
              <a:t>GE-PR01-FT03 </a:t>
            </a:r>
          </a:p>
          <a:p>
            <a:r>
              <a:rPr lang="es-CO" sz="1799" dirty="0"/>
              <a:t>Versión:  02</a:t>
            </a:r>
          </a:p>
          <a:p>
            <a:r>
              <a:rPr lang="es-CO" sz="1799" dirty="0"/>
              <a:t>Vigencia: 26/04/2021 </a:t>
            </a:r>
          </a:p>
        </p:txBody>
      </p:sp>
      <p:cxnSp>
        <p:nvCxnSpPr>
          <p:cNvPr id="126" name="Conector recto de flecha 125">
            <a:extLst>
              <a:ext uri="{FF2B5EF4-FFF2-40B4-BE49-F238E27FC236}">
                <a16:creationId xmlns:a16="http://schemas.microsoft.com/office/drawing/2014/main" id="{804A9E9B-F720-47F2-AFAD-145B7F1C4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137610" y="31077734"/>
            <a:ext cx="0" cy="1458879"/>
          </a:xfrm>
          <a:prstGeom prst="straightConnector1">
            <a:avLst/>
          </a:prstGeom>
          <a:ln w="38100">
            <a:solidFill>
              <a:srgbClr val="F2A310"/>
            </a:solidFill>
            <a:prstDash val="sysDot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5423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a0db5d3-cc18-450f-b024-369bac33d3b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AB57DF123491041833F85DAE8892874" ma:contentTypeVersion="16" ma:contentTypeDescription="Crear nuevo documento." ma:contentTypeScope="" ma:versionID="4b5b2bae5190982f72f9b6d49e438d9b">
  <xsd:schema xmlns:xsd="http://www.w3.org/2001/XMLSchema" xmlns:xs="http://www.w3.org/2001/XMLSchema" xmlns:p="http://schemas.microsoft.com/office/2006/metadata/properties" xmlns:ns3="0935b897-e83e-4004-9f75-4e3807b73bb0" xmlns:ns4="da0db5d3-cc18-450f-b024-369bac33d3b9" targetNamespace="http://schemas.microsoft.com/office/2006/metadata/properties" ma:root="true" ma:fieldsID="f08272c7fb05d38a20503670ac022367" ns3:_="" ns4:_="">
    <xsd:import namespace="0935b897-e83e-4004-9f75-4e3807b73bb0"/>
    <xsd:import namespace="da0db5d3-cc18-450f-b024-369bac33d3b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Location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5b897-e83e-4004-9f75-4e3807b73bb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db5d3-cc18-450f-b024-369bac33d3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500321-4036-4952-95A1-9E7FBCD4A401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0935b897-e83e-4004-9f75-4e3807b73bb0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da0db5d3-cc18-450f-b024-369bac33d3b9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F5DFE22-59CD-4450-9772-2BB0846D9F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1C6628-B749-452D-87CA-080ED89AC5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5b897-e83e-4004-9f75-4e3807b73bb0"/>
    <ds:schemaRef ds:uri="da0db5d3-cc18-450f-b024-369bac33d3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22426</TotalTime>
  <Words>918</Words>
  <Application>Microsoft Office PowerPoint</Application>
  <PresentationFormat>Personalizado</PresentationFormat>
  <Paragraphs>111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Bahnschrift SemiBold</vt:lpstr>
      <vt:lpstr>Calibri</vt:lpstr>
      <vt:lpstr>Calibri Light</vt:lpstr>
      <vt:lpstr>Tema de Office</vt:lpstr>
      <vt:lpstr>Caracterización de proceso de evaluación y control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Mendoza Navarrete</dc:creator>
  <cp:lastModifiedBy>Cursos Virtuales</cp:lastModifiedBy>
  <cp:revision>223</cp:revision>
  <dcterms:created xsi:type="dcterms:W3CDTF">2020-06-11T16:26:51Z</dcterms:created>
  <dcterms:modified xsi:type="dcterms:W3CDTF">2023-09-11T14:07:51Z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0x0101002AB57DF123491041833F85DAE8892874</vt:lpwstr>
  </property>
</Properties>
</file>