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sldIdLst>
    <p:sldId id="263" r:id="rId2"/>
  </p:sldIdLst>
  <p:sldSz cx="32399288" cy="485997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3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F9B458-A3FE-D261-8C15-8A95EE2030A7}" name="Camila Cardona Monsalve" initials="CC" userId="S::cacardonamo@unal.edu.co::fefa3c96-a6eb-451a-9ca0-02bd079947af" providerId="AD"/>
  <p188:author id="{18DC7688-1F10-E238-6718-3ECF2035E31B}" name="Carmen Patricia Pacheco" initials="CP" userId="S::cpacheco@bomberosbogota.gov.co::1eb65a40-d8bd-4b7e-a122-968a7f3fefa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an Sebastian Barreto Montoya" initials="JSBM" lastIdx="17" clrIdx="0">
    <p:extLst>
      <p:ext uri="{19B8F6BF-5375-455C-9EA6-DF929625EA0E}">
        <p15:presenceInfo xmlns:p15="http://schemas.microsoft.com/office/powerpoint/2012/main" userId="S::jsbarreto@ani.gov.co::e9123e52-6b1d-46b9-9402-fe44d1103c1f" providerId="AD"/>
      </p:ext>
    </p:extLst>
  </p:cmAuthor>
  <p:cmAuthor id="2" name="Microsoft Office User" initials="MOU" lastIdx="2" clrIdx="1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6057"/>
    <a:srgbClr val="00BEC0"/>
    <a:srgbClr val="A2CF27"/>
    <a:srgbClr val="F2A310"/>
    <a:srgbClr val="904380"/>
    <a:srgbClr val="0B4C7C"/>
    <a:srgbClr val="E6722D"/>
    <a:srgbClr val="ED7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16" autoAdjust="0"/>
    <p:restoredTop sz="96370" autoAdjust="0"/>
  </p:normalViewPr>
  <p:slideViewPr>
    <p:cSldViewPr snapToGrid="0">
      <p:cViewPr varScale="1">
        <p:scale>
          <a:sx n="10" d="100"/>
          <a:sy n="10" d="100"/>
        </p:scale>
        <p:origin x="2488" y="-172"/>
      </p:cViewPr>
      <p:guideLst>
        <p:guide orient="horz" pos="153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953709"/>
            <a:ext cx="27539395" cy="16919904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5526109"/>
            <a:ext cx="24299466" cy="11733680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7591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803650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587486"/>
            <a:ext cx="6986096" cy="4118602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587486"/>
            <a:ext cx="20553298" cy="4118602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56229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00142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116196"/>
            <a:ext cx="27944386" cy="2021613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2523580"/>
            <a:ext cx="27944386" cy="1063118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90343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2937427"/>
            <a:ext cx="13769697" cy="308360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54343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587496"/>
            <a:ext cx="27944386" cy="93937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1913686"/>
            <a:ext cx="13706415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7752399"/>
            <a:ext cx="13706415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1913686"/>
            <a:ext cx="13773917" cy="583871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7752399"/>
            <a:ext cx="13773917" cy="2611110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64961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382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746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997471"/>
            <a:ext cx="16402140" cy="34537305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13452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239982"/>
            <a:ext cx="10449614" cy="11339936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997471"/>
            <a:ext cx="16402140" cy="34537305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4579917"/>
            <a:ext cx="10449614" cy="27011101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327421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587496"/>
            <a:ext cx="27944386" cy="9393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2937427"/>
            <a:ext cx="27944386" cy="30836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D8F72-9CDA-4CC8-901A-0DDA369B2985}" type="datetimeFigureOut">
              <a:rPr lang="es-CO" smtClean="0"/>
              <a:t>6/02/2024</a:t>
            </a:fld>
            <a:endParaRPr lang="es-C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5044756"/>
            <a:ext cx="1093476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5044756"/>
            <a:ext cx="7289840" cy="25874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47B1D-DFD7-41B3-BCF3-D53D8400B5C6}" type="slidenum">
              <a:rPr lang="es-CO" smtClean="0"/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1795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bomberosbogota.gov.co/transparencia/procesos/evaluacion-y-control" TargetMode="External"/><Relationship Id="rId7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ww.bomberosbogota.gov.co/content/ley-de-transparencia-y-acceso-a-la-informacion-publica" TargetMode="External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s://bomberosbog.sharepoint.com/sites/OficinaAsesoradePlaneacion/PlaneacionEstrategica/Planes%20e%20Indicadores/Forms/AllItems.aspx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26E1D5A5-0FBA-46A5-B7BB-EA8FDD935B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68665" y="-7568097"/>
            <a:ext cx="12105665" cy="1445784"/>
          </a:xfrm>
        </p:spPr>
        <p:txBody>
          <a:bodyPr>
            <a:normAutofit/>
          </a:bodyPr>
          <a:lstStyle/>
          <a:p>
            <a:r>
              <a:rPr lang="es-CO" sz="3600" dirty="0">
                <a:solidFill>
                  <a:schemeClr val="bg1"/>
                </a:solidFill>
              </a:rPr>
              <a:t>Caracterización de proceso de evaluación y control</a:t>
            </a:r>
          </a:p>
        </p:txBody>
      </p:sp>
      <p:pic>
        <p:nvPicPr>
          <p:cNvPr id="1026" name="Imagen 13" descr="Escudo de la Alcaldía Mayor de Bogotá D.C. - Unidad Administrativa Especial Cuerpo Oficial de Bomberos">
            <a:extLst>
              <a:ext uri="{FF2B5EF4-FFF2-40B4-BE49-F238E27FC236}">
                <a16:creationId xmlns:a16="http://schemas.microsoft.com/office/drawing/2014/main" id="{A2E83F2B-DB96-4F47-AEC4-28D9F59E1B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700" y="1445219"/>
            <a:ext cx="3910773" cy="3188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0B93565-AE10-40A0-BD00-6D83CF659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521543"/>
              </p:ext>
            </p:extLst>
          </p:nvPr>
        </p:nvGraphicFramePr>
        <p:xfrm>
          <a:off x="368187" y="1020567"/>
          <a:ext cx="31538846" cy="4182503"/>
        </p:xfrm>
        <a:graphic>
          <a:graphicData uri="http://schemas.openxmlformats.org/drawingml/2006/table">
            <a:tbl>
              <a:tblPr firstRow="1" firstCol="1" bandRow="1"/>
              <a:tblGrid>
                <a:gridCol w="6891325">
                  <a:extLst>
                    <a:ext uri="{9D8B030D-6E8A-4147-A177-3AD203B41FA5}">
                      <a16:colId xmlns:a16="http://schemas.microsoft.com/office/drawing/2014/main" val="3259415855"/>
                    </a:ext>
                  </a:extLst>
                </a:gridCol>
                <a:gridCol w="17683174">
                  <a:extLst>
                    <a:ext uri="{9D8B030D-6E8A-4147-A177-3AD203B41FA5}">
                      <a16:colId xmlns:a16="http://schemas.microsoft.com/office/drawing/2014/main" val="2906071637"/>
                    </a:ext>
                  </a:extLst>
                </a:gridCol>
                <a:gridCol w="6964347">
                  <a:extLst>
                    <a:ext uri="{9D8B030D-6E8A-4147-A177-3AD203B41FA5}">
                      <a16:colId xmlns:a16="http://schemas.microsoft.com/office/drawing/2014/main" val="466272656"/>
                    </a:ext>
                  </a:extLst>
                </a:gridCol>
              </a:tblGrid>
              <a:tr h="4182503">
                <a:tc>
                  <a:txBody>
                    <a:bodyPr/>
                    <a:lstStyle/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CARACTERIZACIÓN DE PROCESO </a:t>
                      </a:r>
                    </a:p>
                    <a:p>
                      <a:pPr marL="0" marR="0" lvl="0" indent="0" algn="l" defTabSz="360006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806065" algn="ctr"/>
                          <a:tab pos="5612130" algn="r"/>
                        </a:tabLst>
                        <a:defRPr/>
                      </a:pPr>
                      <a:r>
                        <a:rPr lang="es-CO" sz="26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Nombre del Proceso</a:t>
                      </a: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endParaRPr lang="es-CO" sz="33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EVALUACIÓN Y CONTROL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s-CO" sz="33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Código: </a:t>
                      </a:r>
                      <a:r>
                        <a:rPr lang="pt-BR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EC-CP01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Versión:03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Vigencia: 23/01/2024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tabLst>
                          <a:tab pos="2806065" algn="ctr"/>
                          <a:tab pos="5612130" algn="r"/>
                        </a:tabLst>
                      </a:pP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Página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s-CO" sz="33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s-CO" sz="33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s-CO" sz="3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722" marR="61722" marT="0" marB="0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5421098"/>
                  </a:ext>
                </a:extLst>
              </a:tr>
            </a:tbl>
          </a:graphicData>
        </a:graphic>
      </p:graphicFrame>
      <p:grpSp>
        <p:nvGrpSpPr>
          <p:cNvPr id="6" name="Grupo 5" descr="Ciclo Planear Hacer Verificar Actuar">
            <a:extLst>
              <a:ext uri="{FF2B5EF4-FFF2-40B4-BE49-F238E27FC236}">
                <a16:creationId xmlns:a16="http://schemas.microsoft.com/office/drawing/2014/main" id="{30A97413-5929-490F-A216-CF2FD4C3BC81}"/>
              </a:ext>
            </a:extLst>
          </p:cNvPr>
          <p:cNvGrpSpPr/>
          <p:nvPr/>
        </p:nvGrpSpPr>
        <p:grpSpPr>
          <a:xfrm>
            <a:off x="405741" y="6510697"/>
            <a:ext cx="31601220" cy="10764164"/>
            <a:chOff x="450830" y="-2210176"/>
            <a:chExt cx="35112982" cy="11960358"/>
          </a:xfrm>
        </p:grpSpPr>
        <p:sp>
          <p:nvSpPr>
            <p:cNvPr id="244" name="Rectángulo redondeado 243">
              <a:extLst>
                <a:ext uri="{FF2B5EF4-FFF2-40B4-BE49-F238E27FC236}">
                  <a16:creationId xmlns:a16="http://schemas.microsoft.com/office/drawing/2014/main" id="{2BAF052C-A126-364A-A755-C6EBC5DCBA5D}"/>
                </a:ext>
              </a:extLst>
            </p:cNvPr>
            <p:cNvSpPr/>
            <p:nvPr/>
          </p:nvSpPr>
          <p:spPr>
            <a:xfrm rot="16200000">
              <a:off x="-408141" y="-1021065"/>
              <a:ext cx="2605136" cy="748633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Objetivo</a:t>
              </a:r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2115415" y="-1795734"/>
              <a:ext cx="10307633" cy="246126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501" dirty="0">
                  <a:solidFill>
                    <a:schemeClr val="tx1"/>
                  </a:solidFill>
                </a:rPr>
                <a:t>Desarrollar una cultura organizacional fundamentada en la información, el control y la evaluación, para la toma de decisiones, la mejora continua y el fortalecimiento del Sistema de Control Interno a través de seguimientos y auditorias que permitan generar alertas tempranas que contribuyan con el mejoramiento continuo de la Entidad, y adelantar los procesos disciplinarios que permitan establecer la responsabilidad de los funcionarios y ex funcionarios de la entidad</a:t>
              </a:r>
              <a:r>
                <a:rPr lang="es-CO" sz="2514" dirty="0">
                  <a:solidFill>
                    <a:schemeClr val="tx1"/>
                  </a:solidFill>
                </a:rPr>
                <a:t>.</a:t>
              </a:r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79" name="Rectángulo redondeado 178">
              <a:extLst>
                <a:ext uri="{FF2B5EF4-FFF2-40B4-BE49-F238E27FC236}">
                  <a16:creationId xmlns:a16="http://schemas.microsoft.com/office/drawing/2014/main" id="{86BB8DA2-73F5-8A42-B324-D2F01DC1CBD3}"/>
                </a:ext>
              </a:extLst>
            </p:cNvPr>
            <p:cNvSpPr/>
            <p:nvPr/>
          </p:nvSpPr>
          <p:spPr>
            <a:xfrm rot="16200000">
              <a:off x="-554590" y="2651735"/>
              <a:ext cx="2878468" cy="802502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Alcance</a:t>
              </a:r>
            </a:p>
          </p:txBody>
        </p:sp>
        <p:sp>
          <p:nvSpPr>
            <p:cNvPr id="15" name="Rectángulo 14"/>
            <p:cNvSpPr/>
            <p:nvPr/>
          </p:nvSpPr>
          <p:spPr>
            <a:xfrm>
              <a:off x="2127473" y="887604"/>
              <a:ext cx="10096683" cy="157608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Inicio: </a:t>
              </a:r>
              <a:r>
                <a:rPr lang="es-MX" sz="2514" dirty="0">
                  <a:solidFill>
                    <a:schemeClr val="tx1"/>
                  </a:solidFill>
                </a:rPr>
                <a:t>Definición del plan de auditoría, programas y proyectos; la recepción de una queja, informe o de oficio.</a:t>
              </a:r>
              <a:r>
                <a:rPr lang="es-CO" sz="2514" dirty="0">
                  <a:solidFill>
                    <a:schemeClr val="tx1"/>
                  </a:solidFill>
                </a:rPr>
                <a:t> </a:t>
              </a:r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2" name="Rectángulo 11"/>
            <p:cNvSpPr/>
            <p:nvPr/>
          </p:nvSpPr>
          <p:spPr>
            <a:xfrm>
              <a:off x="2127491" y="2939419"/>
              <a:ext cx="9514640" cy="19056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Fin:  </a:t>
              </a:r>
              <a:r>
                <a:rPr lang="es-MX" sz="2501" dirty="0">
                  <a:solidFill>
                    <a:schemeClr val="tx1"/>
                  </a:solidFill>
                </a:rPr>
                <a:t>Generación de alertas y recomendaciones para mitigar el riesgo existente al interior de la entidad y verificación de la implementación de los planes de mejoramiento, la decisión disciplinaria que corresponda en cada caso.</a:t>
              </a:r>
              <a:br>
                <a:rPr lang="es-MX" sz="2501" dirty="0">
                  <a:solidFill>
                    <a:schemeClr val="tx1"/>
                  </a:solidFill>
                </a:rPr>
              </a:br>
              <a:endParaRPr lang="es-CO" sz="2501" dirty="0">
                <a:solidFill>
                  <a:schemeClr val="tx1"/>
                </a:solidFill>
              </a:endParaRPr>
            </a:p>
            <a:p>
              <a:pPr algn="just"/>
              <a:endParaRPr lang="es-CO" sz="2514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6" name="Rectángulo 15"/>
            <p:cNvSpPr/>
            <p:nvPr/>
          </p:nvSpPr>
          <p:spPr>
            <a:xfrm>
              <a:off x="2127466" y="4229542"/>
              <a:ext cx="8686087" cy="16953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878" b="1" dirty="0">
                  <a:solidFill>
                    <a:srgbClr val="FC6057"/>
                  </a:solidFill>
                  <a:cs typeface="Arial" panose="020B0604020202020204" pitchFamily="34" charset="0"/>
                </a:rPr>
                <a:t>Aplica a: </a:t>
              </a:r>
              <a:r>
                <a:rPr lang="es-CO" sz="2514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 de la UAECOB.</a:t>
              </a:r>
            </a:p>
          </p:txBody>
        </p:sp>
        <p:sp>
          <p:nvSpPr>
            <p:cNvPr id="96" name="Rectángulo 95">
              <a:extLst>
                <a:ext uri="{FF2B5EF4-FFF2-40B4-BE49-F238E27FC236}">
                  <a16:creationId xmlns:a16="http://schemas.microsoft.com/office/drawing/2014/main" id="{F81EDDD0-44A7-5C49-9E10-A2BE66DB6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184856" y="-1890246"/>
              <a:ext cx="6281236" cy="3923766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87" name="Rectángulo 86">
              <a:extLst>
                <a:ext uri="{FF2B5EF4-FFF2-40B4-BE49-F238E27FC236}">
                  <a16:creationId xmlns:a16="http://schemas.microsoft.com/office/drawing/2014/main" id="{51D40472-F65C-4867-BD63-E40B8F1839D3}"/>
                </a:ext>
              </a:extLst>
            </p:cNvPr>
            <p:cNvSpPr/>
            <p:nvPr/>
          </p:nvSpPr>
          <p:spPr>
            <a:xfrm>
              <a:off x="29496504" y="-1605594"/>
              <a:ext cx="5881477" cy="177213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</a:rPr>
                <a:t>Ver mapa de riesgos del proceso:</a:t>
              </a:r>
            </a:p>
            <a:p>
              <a:r>
                <a:rPr lang="es-CO" sz="2800" dirty="0">
                  <a:solidFill>
                    <a:schemeClr val="tx1"/>
                  </a:solidFill>
                  <a:hlinkClick r:id="rId3"/>
                </a:rPr>
                <a:t>https://www.bomberosbogota.gov.co/transparencia/procesos/evaluacion-y-control</a:t>
              </a:r>
              <a:endParaRPr lang="es-CO" sz="2800" dirty="0">
                <a:solidFill>
                  <a:schemeClr val="tx1"/>
                </a:solidFill>
              </a:endParaRPr>
            </a:p>
            <a:p>
              <a:endParaRPr lang="es-CO" sz="324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9329DA95-CA91-465A-A904-50985DA04B6C}"/>
                </a:ext>
              </a:extLst>
            </p:cNvPr>
            <p:cNvSpPr/>
            <p:nvPr/>
          </p:nvSpPr>
          <p:spPr>
            <a:xfrm>
              <a:off x="29294568" y="778508"/>
              <a:ext cx="5881477" cy="162978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3240" dirty="0">
                  <a:solidFill>
                    <a:schemeClr val="tx1"/>
                  </a:solidFill>
                  <a:cs typeface="Arial" panose="020B0604020202020204" pitchFamily="34" charset="0"/>
                </a:rPr>
                <a:t>Ver indicadores del proceso:</a:t>
              </a:r>
            </a:p>
            <a:p>
              <a:r>
                <a:rPr lang="es-CO" sz="2400" dirty="0">
                  <a:solidFill>
                    <a:schemeClr val="tx1"/>
                  </a:solidFill>
                  <a:cs typeface="Arial" panose="020B0604020202020204" pitchFamily="34" charset="0"/>
                  <a:hlinkClick r:id="rId4"/>
                </a:rPr>
                <a:t>https://bomberosbog.sharepoint.com/sites/OficinaAsesoradePlaneacion/PlaneacionEstrategica/Planes%20e%20Indicadores/Forms/AllItems.aspx</a:t>
              </a:r>
              <a:endParaRPr lang="es-CO" sz="2400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endParaRPr lang="es-CO" sz="2400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9" name="Rectángulo redondeado 258">
              <a:extLst>
                <a:ext uri="{FF2B5EF4-FFF2-40B4-BE49-F238E27FC236}">
                  <a16:creationId xmlns:a16="http://schemas.microsoft.com/office/drawing/2014/main" id="{DAF2CFB2-4D75-2540-AA94-914478834814}"/>
                </a:ext>
              </a:extLst>
            </p:cNvPr>
            <p:cNvSpPr/>
            <p:nvPr/>
          </p:nvSpPr>
          <p:spPr>
            <a:xfrm rot="16200000">
              <a:off x="-761190" y="6734284"/>
              <a:ext cx="3165649" cy="741610"/>
            </a:xfrm>
            <a:prstGeom prst="roundRect">
              <a:avLst>
                <a:gd name="adj" fmla="val 50000"/>
              </a:avLst>
            </a:prstGeom>
            <a:solidFill>
              <a:srgbClr val="FC60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/>
                <a:t>Responsable</a:t>
              </a:r>
            </a:p>
          </p:txBody>
        </p:sp>
        <p:sp>
          <p:nvSpPr>
            <p:cNvPr id="131" name="Rectángulo 130">
              <a:extLst>
                <a:ext uri="{FF2B5EF4-FFF2-40B4-BE49-F238E27FC236}">
                  <a16:creationId xmlns:a16="http://schemas.microsoft.com/office/drawing/2014/main" id="{8F41553A-C97E-42E4-A7DA-904B351033F8}"/>
                </a:ext>
              </a:extLst>
            </p:cNvPr>
            <p:cNvSpPr/>
            <p:nvPr/>
          </p:nvSpPr>
          <p:spPr>
            <a:xfrm>
              <a:off x="1980218" y="6508848"/>
              <a:ext cx="10491616" cy="146033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ES" sz="3234" dirty="0">
                  <a:solidFill>
                    <a:schemeClr val="tx1"/>
                  </a:solidFill>
                  <a:cs typeface="Arial" panose="020B0604020202020204" pitchFamily="34" charset="0"/>
                </a:rPr>
                <a:t>Director</a:t>
              </a:r>
              <a:endParaRPr lang="es-CO" sz="3234" dirty="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264" name="Conector recto 263">
              <a:extLst>
                <a:ext uri="{FF2B5EF4-FFF2-40B4-BE49-F238E27FC236}">
                  <a16:creationId xmlns:a16="http://schemas.microsoft.com/office/drawing/2014/main" id="{8F874E73-1EE9-3A4B-B8F0-6CED2150FA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3" y="6573430"/>
              <a:ext cx="0" cy="12145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5" name="Rectángulo 254">
              <a:extLst>
                <a:ext uri="{FF2B5EF4-FFF2-40B4-BE49-F238E27FC236}">
                  <a16:creationId xmlns:a16="http://schemas.microsoft.com/office/drawing/2014/main" id="{DE95E177-FC27-0D4F-84E7-3E2F7AE91338}"/>
                </a:ext>
              </a:extLst>
            </p:cNvPr>
            <p:cNvSpPr/>
            <p:nvPr/>
          </p:nvSpPr>
          <p:spPr>
            <a:xfrm>
              <a:off x="21750876" y="3652435"/>
              <a:ext cx="6900507" cy="26238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Manuales: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Formatos:</a:t>
              </a:r>
            </a:p>
          </p:txBody>
        </p:sp>
        <p:sp>
          <p:nvSpPr>
            <p:cNvPr id="267" name="Rectángulo 266">
              <a:extLst>
                <a:ext uri="{FF2B5EF4-FFF2-40B4-BE49-F238E27FC236}">
                  <a16:creationId xmlns:a16="http://schemas.microsoft.com/office/drawing/2014/main" id="{9203B98D-FBF5-4B48-BF72-A50FA71BAA81}"/>
                </a:ext>
              </a:extLst>
            </p:cNvPr>
            <p:cNvSpPr/>
            <p:nvPr/>
          </p:nvSpPr>
          <p:spPr>
            <a:xfrm>
              <a:off x="28177545" y="3545105"/>
              <a:ext cx="7044843" cy="272872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Procedimientos:</a:t>
              </a:r>
            </a:p>
            <a:p>
              <a:pPr marL="513232" indent="-513232">
                <a:buFont typeface="Arial" panose="020B0604020202020204" pitchFamily="34" charset="0"/>
                <a:buChar char="•"/>
              </a:pPr>
              <a:r>
                <a:rPr lang="es-CO" sz="3600" dirty="0">
                  <a:solidFill>
                    <a:schemeClr val="tx1"/>
                  </a:solidFill>
                </a:rPr>
                <a:t>Políticas e instructivos</a:t>
              </a:r>
              <a:r>
                <a:rPr lang="es-CO" sz="2514" dirty="0">
                  <a:solidFill>
                    <a:schemeClr val="tx1"/>
                  </a:solidFill>
                </a:rPr>
                <a:t>:</a:t>
              </a:r>
              <a:endParaRPr lang="es-CO" sz="2514" dirty="0"/>
            </a:p>
          </p:txBody>
        </p:sp>
        <p:sp>
          <p:nvSpPr>
            <p:cNvPr id="266" name="Rectángulo redondeado 265">
              <a:extLst>
                <a:ext uri="{FF2B5EF4-FFF2-40B4-BE49-F238E27FC236}">
                  <a16:creationId xmlns:a16="http://schemas.microsoft.com/office/drawing/2014/main" id="{7EC212B4-2265-0D45-93C5-250A1517E7CE}"/>
                </a:ext>
              </a:extLst>
            </p:cNvPr>
            <p:cNvSpPr/>
            <p:nvPr/>
          </p:nvSpPr>
          <p:spPr>
            <a:xfrm>
              <a:off x="23615751" y="225006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00BE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¿Cómo se mide la gestión del proceso?</a:t>
              </a:r>
            </a:p>
          </p:txBody>
        </p:sp>
        <p:sp>
          <p:nvSpPr>
            <p:cNvPr id="274" name="Rectángulo redondeado 273">
              <a:extLst>
                <a:ext uri="{FF2B5EF4-FFF2-40B4-BE49-F238E27FC236}">
                  <a16:creationId xmlns:a16="http://schemas.microsoft.com/office/drawing/2014/main" id="{08BFECF0-4037-8F47-BC61-92FF8AAD1524}"/>
                </a:ext>
              </a:extLst>
            </p:cNvPr>
            <p:cNvSpPr/>
            <p:nvPr/>
          </p:nvSpPr>
          <p:spPr>
            <a:xfrm>
              <a:off x="23615751" y="2414737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A2CF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Documentación</a:t>
              </a:r>
            </a:p>
          </p:txBody>
        </p: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68137C52-C502-402C-BB4E-59253D433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1205428" y="9750182"/>
              <a:ext cx="33313661" cy="0"/>
            </a:xfrm>
            <a:prstGeom prst="line">
              <a:avLst/>
            </a:prstGeom>
            <a:ln w="57150">
              <a:solidFill>
                <a:srgbClr val="FC6057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Conector recto 45">
              <a:extLst>
                <a:ext uri="{FF2B5EF4-FFF2-40B4-BE49-F238E27FC236}">
                  <a16:creationId xmlns:a16="http://schemas.microsoft.com/office/drawing/2014/main" id="{94CC0573-4B35-A24D-BCED-9117D0CEC2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59552" y="-1223024"/>
              <a:ext cx="5154833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Conector recto 48">
              <a:extLst>
                <a:ext uri="{FF2B5EF4-FFF2-40B4-BE49-F238E27FC236}">
                  <a16:creationId xmlns:a16="http://schemas.microsoft.com/office/drawing/2014/main" id="{1DACE2DF-7FBE-254B-AF62-B686F50C30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608134" y="-1271085"/>
              <a:ext cx="0" cy="1214565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Conector recto 260">
              <a:extLst>
                <a:ext uri="{FF2B5EF4-FFF2-40B4-BE49-F238E27FC236}">
                  <a16:creationId xmlns:a16="http://schemas.microsoft.com/office/drawing/2014/main" id="{29CD608C-379F-3D46-9C95-20BA82182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423078" y="2864473"/>
              <a:ext cx="2006664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Conector recto 262">
              <a:extLst>
                <a:ext uri="{FF2B5EF4-FFF2-40B4-BE49-F238E27FC236}">
                  <a16:creationId xmlns:a16="http://schemas.microsoft.com/office/drawing/2014/main" id="{D03300DC-CBAF-DC41-A9CE-504A3486B1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2511292" y="7969138"/>
              <a:ext cx="5050830" cy="0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CB4EC319-776F-B141-9FC6-FB61ED21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1257" y="1236027"/>
              <a:ext cx="11485550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1CCFA549-56B9-AB42-B577-2BAEF49CB2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-1344567"/>
              <a:ext cx="0" cy="2597063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Conector recto de flecha 267">
              <a:extLst>
                <a:ext uri="{FF2B5EF4-FFF2-40B4-BE49-F238E27FC236}">
                  <a16:creationId xmlns:a16="http://schemas.microsoft.com/office/drawing/2014/main" id="{445785BD-434C-2246-9E4F-4EA1DEFFD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534568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Conector recto 268">
              <a:extLst>
                <a:ext uri="{FF2B5EF4-FFF2-40B4-BE49-F238E27FC236}">
                  <a16:creationId xmlns:a16="http://schemas.microsoft.com/office/drawing/2014/main" id="{5DF00E11-40FB-6049-9F30-692C67D21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  <a:endCxn id="101" idx="0"/>
            </p:cNvCxnSpPr>
            <p:nvPr/>
          </p:nvCxnSpPr>
          <p:spPr>
            <a:xfrm flipH="1" flipV="1">
              <a:off x="12436055" y="1796349"/>
              <a:ext cx="23507" cy="3552504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Conector recto de flecha 269">
              <a:extLst>
                <a:ext uri="{FF2B5EF4-FFF2-40B4-BE49-F238E27FC236}">
                  <a16:creationId xmlns:a16="http://schemas.microsoft.com/office/drawing/2014/main" id="{557512D8-8472-2A43-A980-291A3ACA15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 flipH="1">
              <a:off x="1001239" y="8776264"/>
              <a:ext cx="11458302" cy="0"/>
            </a:xfrm>
            <a:prstGeom prst="straightConnector1">
              <a:avLst/>
            </a:prstGeom>
            <a:ln>
              <a:solidFill>
                <a:srgbClr val="FC605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Conector recto 270">
              <a:extLst>
                <a:ext uri="{FF2B5EF4-FFF2-40B4-BE49-F238E27FC236}">
                  <a16:creationId xmlns:a16="http://schemas.microsoft.com/office/drawing/2014/main" id="{FEC8B108-647B-5F48-9786-AFEFBB8B9C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459541" y="6223215"/>
              <a:ext cx="0" cy="2556232"/>
            </a:xfrm>
            <a:prstGeom prst="line">
              <a:avLst/>
            </a:prstGeom>
            <a:ln>
              <a:solidFill>
                <a:srgbClr val="FC605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01" name="Imagen 100">
              <a:extLst>
                <a:ext uri="{FF2B5EF4-FFF2-40B4-BE49-F238E27FC236}">
                  <a16:creationId xmlns:a16="http://schemas.microsoft.com/office/drawing/2014/main" id="{2E755569-F9D8-654D-B8CB-C7B3873023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96963" y="1796381"/>
              <a:ext cx="2078215" cy="2154250"/>
            </a:xfrm>
            <a:prstGeom prst="rect">
              <a:avLst/>
            </a:prstGeom>
          </p:spPr>
        </p:pic>
        <p:pic>
          <p:nvPicPr>
            <p:cNvPr id="103" name="Imagen 102">
              <a:extLst>
                <a:ext uri="{FF2B5EF4-FFF2-40B4-BE49-F238E27FC236}">
                  <a16:creationId xmlns:a16="http://schemas.microsoft.com/office/drawing/2014/main" id="{CA0D4AA4-B463-4046-8BE6-53F4CACBB2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69062" y="6696060"/>
              <a:ext cx="2078215" cy="2154250"/>
            </a:xfrm>
            <a:prstGeom prst="rect">
              <a:avLst/>
            </a:prstGeom>
          </p:spPr>
        </p:pic>
        <p:cxnSp>
          <p:nvCxnSpPr>
            <p:cNvPr id="279" name="Conector recto 278">
              <a:extLst>
                <a:ext uri="{FF2B5EF4-FFF2-40B4-BE49-F238E27FC236}">
                  <a16:creationId xmlns:a16="http://schemas.microsoft.com/office/drawing/2014/main" id="{25CDA154-1516-2244-B1A8-F49ADD3A2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0087112" y="-1040547"/>
              <a:ext cx="5154833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Conector recto 146">
              <a:extLst>
                <a:ext uri="{FF2B5EF4-FFF2-40B4-BE49-F238E27FC236}">
                  <a16:creationId xmlns:a16="http://schemas.microsoft.com/office/drawing/2014/main" id="{33CE0B64-1903-E141-AA0A-0E731AC34D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598992" y="894400"/>
              <a:ext cx="1351012" cy="104362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Conector recto 279">
              <a:extLst>
                <a:ext uri="{FF2B5EF4-FFF2-40B4-BE49-F238E27FC236}">
                  <a16:creationId xmlns:a16="http://schemas.microsoft.com/office/drawing/2014/main" id="{51C53271-55C7-9E41-9994-97A7F140A9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930212"/>
              <a:ext cx="165213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Conector recto 281">
              <a:extLst>
                <a:ext uri="{FF2B5EF4-FFF2-40B4-BE49-F238E27FC236}">
                  <a16:creationId xmlns:a16="http://schemas.microsoft.com/office/drawing/2014/main" id="{0F164A9D-B9E3-F045-BC0F-B277617BC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021576" y="-1073507"/>
              <a:ext cx="1115115" cy="1739034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Conector recto 282">
              <a:extLst>
                <a:ext uri="{FF2B5EF4-FFF2-40B4-BE49-F238E27FC236}">
                  <a16:creationId xmlns:a16="http://schemas.microsoft.com/office/drawing/2014/main" id="{0DD5053C-E529-E646-A481-65C334D171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1963614" y="3229429"/>
              <a:ext cx="1652138" cy="36496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Conector recto 283">
              <a:extLst>
                <a:ext uri="{FF2B5EF4-FFF2-40B4-BE49-F238E27FC236}">
                  <a16:creationId xmlns:a16="http://schemas.microsoft.com/office/drawing/2014/main" id="{CD26BB17-36F0-FB4F-ACAB-5AB2A8852A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635480" y="3230107"/>
              <a:ext cx="1351012" cy="1043624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14FAC131-6FB1-BB47-BA99-26201EB6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4393264" y="13812"/>
              <a:ext cx="6857822" cy="6857822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72" name="Elipse 271" descr="EVALUACION Y CONTROL&#10;">
              <a:extLst>
                <a:ext uri="{FF2B5EF4-FFF2-40B4-BE49-F238E27FC236}">
                  <a16:creationId xmlns:a16="http://schemas.microsoft.com/office/drawing/2014/main" id="{270A5CE8-9EAC-C645-BD8C-D5E2802D1191}"/>
                </a:ext>
              </a:extLst>
            </p:cNvPr>
            <p:cNvSpPr/>
            <p:nvPr/>
          </p:nvSpPr>
          <p:spPr>
            <a:xfrm>
              <a:off x="15092186" y="780895"/>
              <a:ext cx="5554787" cy="5554787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pic>
          <p:nvPicPr>
            <p:cNvPr id="112" name="Imagen 111">
              <a:extLst>
                <a:ext uri="{FF2B5EF4-FFF2-40B4-BE49-F238E27FC236}">
                  <a16:creationId xmlns:a16="http://schemas.microsoft.com/office/drawing/2014/main" id="{74D47DB1-9168-6243-9123-2E3D9D34D7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41238" y="2260918"/>
              <a:ext cx="2078215" cy="2154250"/>
            </a:xfrm>
            <a:prstGeom prst="rect">
              <a:avLst/>
            </a:prstGeom>
          </p:spPr>
        </p:pic>
        <p:pic>
          <p:nvPicPr>
            <p:cNvPr id="143" name="Imagen 142">
              <a:extLst>
                <a:ext uri="{FF2B5EF4-FFF2-40B4-BE49-F238E27FC236}">
                  <a16:creationId xmlns:a16="http://schemas.microsoft.com/office/drawing/2014/main" id="{37EECD6E-4560-5C48-AE81-C9093AC563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039723" y="-46882"/>
              <a:ext cx="2078217" cy="2154249"/>
            </a:xfrm>
            <a:prstGeom prst="rect">
              <a:avLst/>
            </a:prstGeom>
          </p:spPr>
        </p:pic>
        <p:pic>
          <p:nvPicPr>
            <p:cNvPr id="145" name="Imagen 144">
              <a:extLst>
                <a:ext uri="{FF2B5EF4-FFF2-40B4-BE49-F238E27FC236}">
                  <a16:creationId xmlns:a16="http://schemas.microsoft.com/office/drawing/2014/main" id="{86CFD9E1-3210-B248-88E4-29F1E7CF09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189470" y="-2032844"/>
              <a:ext cx="2078217" cy="2154249"/>
            </a:xfrm>
            <a:prstGeom prst="rect">
              <a:avLst/>
            </a:prstGeom>
          </p:spPr>
        </p:pic>
        <p:cxnSp>
          <p:nvCxnSpPr>
            <p:cNvPr id="285" name="Conector recto 284">
              <a:extLst>
                <a:ext uri="{FF2B5EF4-FFF2-40B4-BE49-F238E27FC236}">
                  <a16:creationId xmlns:a16="http://schemas.microsoft.com/office/drawing/2014/main" id="{B97CBA15-97E9-6B45-BB68-34136B6865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19" y="-1040547"/>
              <a:ext cx="729910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Conector recto 285">
              <a:extLst>
                <a:ext uri="{FF2B5EF4-FFF2-40B4-BE49-F238E27FC236}">
                  <a16:creationId xmlns:a16="http://schemas.microsoft.com/office/drawing/2014/main" id="{FBBDA59E-ACAC-764F-808E-C793D72C89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313847" y="930212"/>
              <a:ext cx="729908" cy="0"/>
            </a:xfrm>
            <a:prstGeom prst="line">
              <a:avLst/>
            </a:prstGeom>
            <a:ln>
              <a:solidFill>
                <a:srgbClr val="00BE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Conector recto 286">
              <a:extLst>
                <a:ext uri="{FF2B5EF4-FFF2-40B4-BE49-F238E27FC236}">
                  <a16:creationId xmlns:a16="http://schemas.microsoft.com/office/drawing/2014/main" id="{B35CD23C-9CF9-AA4B-960B-A05A0033FF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28623992" y="3265926"/>
              <a:ext cx="1982815" cy="0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Conector recto 288">
              <a:extLst>
                <a:ext uri="{FF2B5EF4-FFF2-40B4-BE49-F238E27FC236}">
                  <a16:creationId xmlns:a16="http://schemas.microsoft.com/office/drawing/2014/main" id="{0CC8B1ED-CE37-9842-8CFD-C5C62BDC0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597809" y="3240662"/>
              <a:ext cx="0" cy="974396"/>
            </a:xfrm>
            <a:prstGeom prst="line">
              <a:avLst/>
            </a:prstGeom>
            <a:ln>
              <a:solidFill>
                <a:srgbClr val="A2CF2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6" name="Rectángulo 295">
              <a:extLst>
                <a:ext uri="{FF2B5EF4-FFF2-40B4-BE49-F238E27FC236}">
                  <a16:creationId xmlns:a16="http://schemas.microsoft.com/office/drawing/2014/main" id="{7474A492-E354-504A-B48B-AEB7CB4B13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1723252" y="4215080"/>
              <a:ext cx="13840560" cy="4472844"/>
            </a:xfrm>
            <a:prstGeom prst="rect">
              <a:avLst/>
            </a:prstGeom>
            <a:noFill/>
            <a:ln w="3175">
              <a:solidFill>
                <a:srgbClr val="A2CF2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98" name="Rectángulo 297">
              <a:extLst>
                <a:ext uri="{FF2B5EF4-FFF2-40B4-BE49-F238E27FC236}">
                  <a16:creationId xmlns:a16="http://schemas.microsoft.com/office/drawing/2014/main" id="{75EB7D89-9D0E-1946-9276-92E88E2F5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9043729" y="-2210176"/>
              <a:ext cx="6520062" cy="4789853"/>
            </a:xfrm>
            <a:prstGeom prst="rect">
              <a:avLst/>
            </a:prstGeom>
            <a:noFill/>
            <a:ln w="3175">
              <a:solidFill>
                <a:srgbClr val="00BE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3234"/>
            </a:p>
          </p:txBody>
        </p:sp>
        <p:sp>
          <p:nvSpPr>
            <p:cNvPr id="2" name="CuadroTexto 1"/>
            <p:cNvSpPr txBox="1"/>
            <p:nvPr/>
          </p:nvSpPr>
          <p:spPr>
            <a:xfrm>
              <a:off x="17497132" y="78912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P</a:t>
              </a:r>
            </a:p>
          </p:txBody>
        </p:sp>
        <p:sp>
          <p:nvSpPr>
            <p:cNvPr id="157" name="CuadroTexto 156"/>
            <p:cNvSpPr txBox="1"/>
            <p:nvPr/>
          </p:nvSpPr>
          <p:spPr>
            <a:xfrm>
              <a:off x="14537785" y="3096233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H</a:t>
              </a:r>
            </a:p>
          </p:txBody>
        </p:sp>
        <p:sp>
          <p:nvSpPr>
            <p:cNvPr id="158" name="CuadroTexto 157"/>
            <p:cNvSpPr txBox="1"/>
            <p:nvPr/>
          </p:nvSpPr>
          <p:spPr>
            <a:xfrm>
              <a:off x="20727135" y="3134780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V</a:t>
              </a:r>
            </a:p>
          </p:txBody>
        </p:sp>
        <p:sp>
          <p:nvSpPr>
            <p:cNvPr id="159" name="CuadroTexto 158"/>
            <p:cNvSpPr txBox="1"/>
            <p:nvPr/>
          </p:nvSpPr>
          <p:spPr>
            <a:xfrm>
              <a:off x="17441767" y="6238956"/>
              <a:ext cx="793086" cy="6556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34" b="1" dirty="0"/>
                <a:t>A</a:t>
              </a:r>
            </a:p>
          </p:txBody>
        </p:sp>
        <p:sp>
          <p:nvSpPr>
            <p:cNvPr id="37" name="Rectángulo 36">
              <a:extLst>
                <a:ext uri="{FF2B5EF4-FFF2-40B4-BE49-F238E27FC236}">
                  <a16:creationId xmlns:a16="http://schemas.microsoft.com/office/drawing/2014/main" id="{7D1082D1-7D08-8247-B6E8-9A6A19846F3B}"/>
                </a:ext>
              </a:extLst>
            </p:cNvPr>
            <p:cNvSpPr/>
            <p:nvPr/>
          </p:nvSpPr>
          <p:spPr>
            <a:xfrm>
              <a:off x="15275158" y="3144630"/>
              <a:ext cx="5415024" cy="6556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s-MX" sz="3234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EVALUACIÓN Y CONTROL</a:t>
              </a:r>
              <a:endParaRPr lang="es-CO" sz="3234" b="1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ángulo redondeado 52">
              <a:extLst>
                <a:ext uri="{FF2B5EF4-FFF2-40B4-BE49-F238E27FC236}">
                  <a16:creationId xmlns:a16="http://schemas.microsoft.com/office/drawing/2014/main" id="{4ACB4D63-56C5-A54F-9A98-6DFCFFBB35DE}"/>
                </a:ext>
              </a:extLst>
            </p:cNvPr>
            <p:cNvSpPr/>
            <p:nvPr/>
          </p:nvSpPr>
          <p:spPr>
            <a:xfrm>
              <a:off x="23532911" y="-1834845"/>
              <a:ext cx="5040034" cy="1589579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3234" dirty="0">
                  <a:solidFill>
                    <a:schemeClr val="tx1"/>
                  </a:solidFill>
                </a:rPr>
                <a:t>¿Cuáles son los riesgos del Proceso</a:t>
              </a:r>
              <a:r>
                <a:rPr lang="es-CO" sz="3234" strike="sngStrike" dirty="0">
                  <a:solidFill>
                    <a:schemeClr val="tx1"/>
                  </a:solidFill>
                </a:rPr>
                <a:t>s</a:t>
              </a:r>
              <a:r>
                <a:rPr lang="es-CO" sz="3234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77" name="Conector recto 276">
            <a:extLst>
              <a:ext uri="{FF2B5EF4-FFF2-40B4-BE49-F238E27FC236}">
                <a16:creationId xmlns:a16="http://schemas.microsoft.com/office/drawing/2014/main" id="{6A617276-6CDE-435C-AF05-DE6C7BA31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5424885" y="20275653"/>
            <a:ext cx="287507" cy="2654653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13BEADD6-15F6-4493-9681-FAEC50383E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887573" y="24911810"/>
            <a:ext cx="0" cy="1458879"/>
          </a:xfrm>
          <a:prstGeom prst="straightConnector1">
            <a:avLst/>
          </a:prstGeom>
          <a:ln w="38100">
            <a:solidFill>
              <a:srgbClr val="F2A310"/>
            </a:solidFill>
            <a:prstDash val="sysDot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id="{18DFB783-58FF-4DBD-A262-AE95FD5E45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11655640" y="20149001"/>
            <a:ext cx="133671" cy="2649055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5" name="Conector recto 124">
            <a:extLst>
              <a:ext uri="{FF2B5EF4-FFF2-40B4-BE49-F238E27FC236}">
                <a16:creationId xmlns:a16="http://schemas.microsoft.com/office/drawing/2014/main" id="{9CC57E95-865D-47D3-B86A-EA90CCD07F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901102" y="20442084"/>
            <a:ext cx="84639" cy="26380126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4" name="Conector recto 153">
            <a:extLst>
              <a:ext uri="{FF2B5EF4-FFF2-40B4-BE49-F238E27FC236}">
                <a16:creationId xmlns:a16="http://schemas.microsoft.com/office/drawing/2014/main" id="{5E288DCA-ED60-4788-80E8-A905525B0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0529052" y="20420558"/>
            <a:ext cx="58679" cy="26073791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6" name="Conector recto 185">
            <a:extLst>
              <a:ext uri="{FF2B5EF4-FFF2-40B4-BE49-F238E27FC236}">
                <a16:creationId xmlns:a16="http://schemas.microsoft.com/office/drawing/2014/main" id="{24B2BA1D-D5AD-445F-B516-607788BC5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26916010" y="20527029"/>
            <a:ext cx="67928" cy="25758414"/>
          </a:xfrm>
          <a:prstGeom prst="line">
            <a:avLst/>
          </a:prstGeom>
          <a:ln w="38100">
            <a:solidFill>
              <a:srgbClr val="F2A310"/>
            </a:solidFill>
            <a:prstDash val="sysDot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8" name="Imagen 97">
            <a:extLst>
              <a:ext uri="{FF2B5EF4-FFF2-40B4-BE49-F238E27FC236}">
                <a16:creationId xmlns:a16="http://schemas.microsoft.com/office/drawing/2014/main" id="{CA92293A-B792-0849-B06E-FF57B5AABE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2003" y="5641482"/>
            <a:ext cx="1870368" cy="1938796"/>
          </a:xfrm>
          <a:prstGeom prst="rect">
            <a:avLst/>
          </a:prstGeom>
        </p:spPr>
      </p:pic>
      <p:grpSp>
        <p:nvGrpSpPr>
          <p:cNvPr id="8" name="Grupo 7" descr="Encabezado tabla">
            <a:extLst>
              <a:ext uri="{FF2B5EF4-FFF2-40B4-BE49-F238E27FC236}">
                <a16:creationId xmlns:a16="http://schemas.microsoft.com/office/drawing/2014/main" id="{BFEA7254-929C-404E-BD3F-D0DFD10E258F}"/>
              </a:ext>
            </a:extLst>
          </p:cNvPr>
          <p:cNvGrpSpPr/>
          <p:nvPr/>
        </p:nvGrpSpPr>
        <p:grpSpPr>
          <a:xfrm>
            <a:off x="985725" y="17869740"/>
            <a:ext cx="30505565" cy="1584493"/>
            <a:chOff x="1050279" y="10179226"/>
            <a:chExt cx="33895571" cy="1760573"/>
          </a:xfrm>
        </p:grpSpPr>
        <p:sp>
          <p:nvSpPr>
            <p:cNvPr id="291" name="Rectángulo redondeado 290">
              <a:extLst>
                <a:ext uri="{FF2B5EF4-FFF2-40B4-BE49-F238E27FC236}">
                  <a16:creationId xmlns:a16="http://schemas.microsoft.com/office/drawing/2014/main" id="{BB3B51CB-8FCC-9D4F-9AF4-56B47C558B54}"/>
                </a:ext>
              </a:extLst>
            </p:cNvPr>
            <p:cNvSpPr/>
            <p:nvPr/>
          </p:nvSpPr>
          <p:spPr>
            <a:xfrm>
              <a:off x="1050279" y="10307781"/>
              <a:ext cx="5167792" cy="1533961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 ¿Quién entrega los insumos para iniciar la actividad? </a:t>
              </a:r>
            </a:p>
          </p:txBody>
        </p:sp>
        <p:sp>
          <p:nvSpPr>
            <p:cNvPr id="292" name="Rectángulo redondeado 291">
              <a:extLst>
                <a:ext uri="{FF2B5EF4-FFF2-40B4-BE49-F238E27FC236}">
                  <a16:creationId xmlns:a16="http://schemas.microsoft.com/office/drawing/2014/main" id="{9159AC1B-6E15-9B4B-9EE6-BABFFAC2672F}"/>
                </a:ext>
              </a:extLst>
            </p:cNvPr>
            <p:cNvSpPr/>
            <p:nvPr/>
          </p:nvSpPr>
          <p:spPr>
            <a:xfrm>
              <a:off x="7233807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insumos entrega?</a:t>
              </a:r>
            </a:p>
          </p:txBody>
        </p:sp>
        <p:sp>
          <p:nvSpPr>
            <p:cNvPr id="293" name="Rectángulo redondeado 292">
              <a:extLst>
                <a:ext uri="{FF2B5EF4-FFF2-40B4-BE49-F238E27FC236}">
                  <a16:creationId xmlns:a16="http://schemas.microsoft.com/office/drawing/2014/main" id="{C6755D76-3D7D-8B46-9B5A-883896727ACA}"/>
                </a:ext>
              </a:extLst>
            </p:cNvPr>
            <p:cNvSpPr/>
            <p:nvPr/>
          </p:nvSpPr>
          <p:spPr>
            <a:xfrm>
              <a:off x="13866153" y="10179226"/>
              <a:ext cx="7484005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¿Qué actividades se ejecutan?</a:t>
              </a:r>
            </a:p>
          </p:txBody>
        </p:sp>
        <p:sp>
          <p:nvSpPr>
            <p:cNvPr id="294" name="Rectángulo redondeado 293">
              <a:extLst>
                <a:ext uri="{FF2B5EF4-FFF2-40B4-BE49-F238E27FC236}">
                  <a16:creationId xmlns:a16="http://schemas.microsoft.com/office/drawing/2014/main" id="{DD288159-C225-2740-AB8D-6D422CD79758}"/>
                </a:ext>
              </a:extLst>
            </p:cNvPr>
            <p:cNvSpPr/>
            <p:nvPr/>
          </p:nvSpPr>
          <p:spPr>
            <a:xfrm>
              <a:off x="23548816" y="10234790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¿Cuál es el producto o servicio generado?</a:t>
              </a:r>
            </a:p>
          </p:txBody>
        </p:sp>
        <p:sp>
          <p:nvSpPr>
            <p:cNvPr id="295" name="Rectángulo redondeado 294">
              <a:extLst>
                <a:ext uri="{FF2B5EF4-FFF2-40B4-BE49-F238E27FC236}">
                  <a16:creationId xmlns:a16="http://schemas.microsoft.com/office/drawing/2014/main" id="{89BA25D8-3975-D14E-90A4-E4DCD9200CCD}"/>
                </a:ext>
              </a:extLst>
            </p:cNvPr>
            <p:cNvSpPr/>
            <p:nvPr/>
          </p:nvSpPr>
          <p:spPr>
            <a:xfrm>
              <a:off x="29937610" y="10350223"/>
              <a:ext cx="5008240" cy="1589576"/>
            </a:xfrm>
            <a:prstGeom prst="roundRect">
              <a:avLst>
                <a:gd name="adj" fmla="val 50000"/>
              </a:avLst>
            </a:prstGeom>
            <a:solidFill>
              <a:srgbClr val="F2A3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878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ahnschrift SemiBold" panose="020B0502040204020203" pitchFamily="34" charset="0"/>
                  <a:cs typeface="Arial" panose="020B0604020202020204" pitchFamily="34" charset="0"/>
                </a:rPr>
                <a:t>¿A quién se entrega el producto o servicio?</a:t>
              </a:r>
            </a:p>
          </p:txBody>
        </p:sp>
      </p:grpSp>
      <p:grpSp>
        <p:nvGrpSpPr>
          <p:cNvPr id="11" name="Grupo 10" descr="Fila 1 tabla">
            <a:extLst>
              <a:ext uri="{FF2B5EF4-FFF2-40B4-BE49-F238E27FC236}">
                <a16:creationId xmlns:a16="http://schemas.microsoft.com/office/drawing/2014/main" id="{5D62FDFB-D072-4A93-ACF0-85C92433FC27}"/>
              </a:ext>
            </a:extLst>
          </p:cNvPr>
          <p:cNvGrpSpPr/>
          <p:nvPr/>
        </p:nvGrpSpPr>
        <p:grpSpPr>
          <a:xfrm>
            <a:off x="1387659" y="19941205"/>
            <a:ext cx="30099857" cy="2984764"/>
            <a:chOff x="1496879" y="12480888"/>
            <a:chExt cx="33444778" cy="3316454"/>
          </a:xfrm>
        </p:grpSpPr>
        <p:cxnSp>
          <p:nvCxnSpPr>
            <p:cNvPr id="9" name="Conector recto de flecha 8">
              <a:extLst>
                <a:ext uri="{FF2B5EF4-FFF2-40B4-BE49-F238E27FC236}">
                  <a16:creationId xmlns:a16="http://schemas.microsoft.com/office/drawing/2014/main" id="{675AA91F-718B-4CF7-980A-618A1F8F7E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559568" y="12480888"/>
              <a:ext cx="48573" cy="3316454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35" name="Rectángulo 34"/>
            <p:cNvSpPr/>
            <p:nvPr/>
          </p:nvSpPr>
          <p:spPr>
            <a:xfrm>
              <a:off x="13351632" y="12800746"/>
              <a:ext cx="9052037" cy="232291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r>
                <a:rPr lang="es-CO" sz="2693" dirty="0">
                  <a:solidFill>
                    <a:schemeClr val="tx1"/>
                  </a:solidFill>
                </a:rPr>
                <a:t>Fomentar y ejecutar actividades de la cultura de la gestión y control institucional (Asegurar y fortalecer un ambiente de control)</a:t>
              </a:r>
              <a:endParaRPr lang="es-ES" sz="2693" dirty="0">
                <a:solidFill>
                  <a:schemeClr val="tx1"/>
                </a:solidFill>
              </a:endParaRPr>
            </a:p>
          </p:txBody>
        </p:sp>
        <p:sp>
          <p:nvSpPr>
            <p:cNvPr id="198" name="Rectángulo 197">
              <a:extLst>
                <a:ext uri="{FF2B5EF4-FFF2-40B4-BE49-F238E27FC236}">
                  <a16:creationId xmlns:a16="http://schemas.microsoft.com/office/drawing/2014/main" id="{3BAF0BC3-6F5A-4B5D-AAFD-27A5602DD333}"/>
                </a:ext>
              </a:extLst>
            </p:cNvPr>
            <p:cNvSpPr/>
            <p:nvPr/>
          </p:nvSpPr>
          <p:spPr>
            <a:xfrm>
              <a:off x="6401193" y="12782168"/>
              <a:ext cx="6465740" cy="24444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</a:rPr>
                <a:t>Plan estratégico Institucional</a:t>
              </a:r>
            </a:p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Política de Integridad</a:t>
              </a:r>
            </a:p>
          </p:txBody>
        </p:sp>
        <p:sp>
          <p:nvSpPr>
            <p:cNvPr id="209" name="Rectángulo 208">
              <a:extLst>
                <a:ext uri="{FF2B5EF4-FFF2-40B4-BE49-F238E27FC236}">
                  <a16:creationId xmlns:a16="http://schemas.microsoft.com/office/drawing/2014/main" id="{C557E29A-08B2-4DA4-AF84-6162332E0F63}"/>
                </a:ext>
              </a:extLst>
            </p:cNvPr>
            <p:cNvSpPr/>
            <p:nvPr/>
          </p:nvSpPr>
          <p:spPr>
            <a:xfrm>
              <a:off x="1496879" y="12734510"/>
              <a:ext cx="4094971" cy="255074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Gestión estratégica</a:t>
              </a:r>
            </a:p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Gestión del Talento Humano</a:t>
              </a:r>
            </a:p>
          </p:txBody>
        </p:sp>
        <p:sp>
          <p:nvSpPr>
            <p:cNvPr id="222" name="Rectángulo 221">
              <a:extLst>
                <a:ext uri="{FF2B5EF4-FFF2-40B4-BE49-F238E27FC236}">
                  <a16:creationId xmlns:a16="http://schemas.microsoft.com/office/drawing/2014/main" id="{8FE026A5-F929-4096-AFE8-2608491C36FC}"/>
                </a:ext>
              </a:extLst>
            </p:cNvPr>
            <p:cNvSpPr/>
            <p:nvPr/>
          </p:nvSpPr>
          <p:spPr>
            <a:xfrm>
              <a:off x="23061144" y="12836055"/>
              <a:ext cx="6376739" cy="23419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</a:rPr>
                <a:t>Campaña de cultura de control</a:t>
              </a:r>
            </a:p>
            <a:p>
              <a:pPr algn="just"/>
              <a:endParaRPr lang="es-CO" sz="2308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45" name="Rectángulo 244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322683" y="1284750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1. Todos los procesos</a:t>
              </a:r>
            </a:p>
          </p:txBody>
        </p:sp>
      </p:grpSp>
      <p:grpSp>
        <p:nvGrpSpPr>
          <p:cNvPr id="13" name="Grupo 12" descr="Fila 2 tabla">
            <a:extLst>
              <a:ext uri="{FF2B5EF4-FFF2-40B4-BE49-F238E27FC236}">
                <a16:creationId xmlns:a16="http://schemas.microsoft.com/office/drawing/2014/main" id="{D7AC7B2A-1AA2-440E-86DE-B9FA2D7752DD}"/>
              </a:ext>
            </a:extLst>
          </p:cNvPr>
          <p:cNvGrpSpPr/>
          <p:nvPr/>
        </p:nvGrpSpPr>
        <p:grpSpPr>
          <a:xfrm>
            <a:off x="1373700" y="22301515"/>
            <a:ext cx="30134235" cy="4438165"/>
            <a:chOff x="1458693" y="15632553"/>
            <a:chExt cx="33482975" cy="4931367"/>
          </a:xfrm>
        </p:grpSpPr>
        <p:sp>
          <p:nvSpPr>
            <p:cNvPr id="204" name="Rectángulo 203">
              <a:extLst>
                <a:ext uri="{FF2B5EF4-FFF2-40B4-BE49-F238E27FC236}">
                  <a16:creationId xmlns:a16="http://schemas.microsoft.com/office/drawing/2014/main" id="{985C394A-DE4F-4907-9E14-05A7D8953233}"/>
                </a:ext>
              </a:extLst>
            </p:cNvPr>
            <p:cNvSpPr/>
            <p:nvPr/>
          </p:nvSpPr>
          <p:spPr>
            <a:xfrm>
              <a:off x="6302188" y="16264404"/>
              <a:ext cx="6465740" cy="32514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Plan de mejoramiento Institucional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Requerimientos de la alta dirección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Solicitudes de auditorías o seguimientos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Informes de auditoría externas, visitas fiscales, Derechos de petición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Recomendaciones y normatividad </a:t>
              </a:r>
            </a:p>
            <a:p>
              <a:pPr marL="329808" indent="-329808" algn="just">
                <a:buFontTx/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Mapa de aseguramiento </a:t>
              </a:r>
            </a:p>
          </p:txBody>
        </p:sp>
        <p:sp>
          <p:nvSpPr>
            <p:cNvPr id="211" name="Rectángulo 210">
              <a:extLst>
                <a:ext uri="{FF2B5EF4-FFF2-40B4-BE49-F238E27FC236}">
                  <a16:creationId xmlns:a16="http://schemas.microsoft.com/office/drawing/2014/main" id="{CD50116D-A552-43C6-BA58-9AC04B8E86F5}"/>
                </a:ext>
              </a:extLst>
            </p:cNvPr>
            <p:cNvSpPr/>
            <p:nvPr/>
          </p:nvSpPr>
          <p:spPr>
            <a:xfrm>
              <a:off x="1458693" y="15632553"/>
              <a:ext cx="4094971" cy="49313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 procesos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Órganos de Control</a:t>
              </a:r>
              <a:endParaRPr lang="es-CO" sz="2308" dirty="0">
                <a:solidFill>
                  <a:schemeClr val="tx1"/>
                </a:solidFill>
                <a:highlight>
                  <a:srgbClr val="FFFF00"/>
                </a:highlight>
                <a:cs typeface="Arial" panose="020B0604020202020204" pitchFamily="34" charset="0"/>
              </a:endParaRP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Comité Institucional de Control Interno</a:t>
              </a:r>
            </a:p>
            <a:p>
              <a:pPr marL="329808" indent="-329808" algn="just">
                <a:buAutoNum type="arabicPeriod"/>
              </a:pPr>
              <a:r>
                <a:rPr lang="es-ES" sz="2308" dirty="0">
                  <a:solidFill>
                    <a:schemeClr val="tx1"/>
                  </a:solidFill>
                </a:rPr>
                <a:t>líneas de defensa</a:t>
              </a:r>
              <a:endParaRPr lang="es-CO" sz="2308" dirty="0">
                <a:solidFill>
                  <a:schemeClr val="tx1"/>
                </a:solidFill>
              </a:endParaRP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Entes regulatorios (DAFP, Alcaldía, Comité Distrital de Auditorías entre otros)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Ciudadanía en general</a:t>
              </a:r>
            </a:p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Lineamientos establecidos por la Alcaldía Mayor o el Consejo de Bogotá</a:t>
              </a:r>
            </a:p>
          </p:txBody>
        </p:sp>
        <p:sp>
          <p:nvSpPr>
            <p:cNvPr id="247" name="Rectángulo 246">
              <a:extLst>
                <a:ext uri="{FF2B5EF4-FFF2-40B4-BE49-F238E27FC236}">
                  <a16:creationId xmlns:a16="http://schemas.microsoft.com/office/drawing/2014/main" id="{DB4A11A1-5A05-4A4A-9B04-35C7F2B226E4}"/>
                </a:ext>
              </a:extLst>
            </p:cNvPr>
            <p:cNvSpPr/>
            <p:nvPr/>
          </p:nvSpPr>
          <p:spPr>
            <a:xfrm>
              <a:off x="30277275" y="16270152"/>
              <a:ext cx="4664393" cy="32456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1. Todos los procesos y las dependencias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2. Ciudadanía en general</a:t>
              </a:r>
            </a:p>
            <a:p>
              <a:pPr algn="just"/>
              <a:r>
                <a:rPr lang="es-ES" sz="2693" dirty="0">
                  <a:solidFill>
                    <a:schemeClr val="tx1"/>
                  </a:solidFill>
                </a:rPr>
                <a:t>3. Líneas de defensa</a:t>
              </a:r>
              <a:endParaRPr lang="es-CO" sz="2693" dirty="0">
                <a:solidFill>
                  <a:schemeClr val="tx1"/>
                </a:solidFill>
              </a:endParaRPr>
            </a:p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4. Entes de Control y Regulatorios</a:t>
              </a:r>
            </a:p>
          </p:txBody>
        </p:sp>
        <p:sp>
          <p:nvSpPr>
            <p:cNvPr id="182" name="Rectángulo 181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353381" y="16302660"/>
              <a:ext cx="9052037" cy="32131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Definir y aplicar los criterios para priorizar las auditorías a llevar a cabo en cada vigencia y elaborar el plan anual de auditorías que incluye las auditorías, seguimientos, atención a entes de control y actividades de fomento de la cultura del control</a:t>
              </a:r>
              <a:endParaRPr lang="es-CO" sz="2308" dirty="0">
                <a:solidFill>
                  <a:schemeClr val="tx1"/>
                </a:solidFill>
              </a:endParaRPr>
            </a:p>
          </p:txBody>
        </p:sp>
        <p:sp>
          <p:nvSpPr>
            <p:cNvPr id="239" name="Rectángulo 238">
              <a:extLst>
                <a:ext uri="{FF2B5EF4-FFF2-40B4-BE49-F238E27FC236}">
                  <a16:creationId xmlns:a16="http://schemas.microsoft.com/office/drawing/2014/main" id="{39842688-D316-4C80-BE2E-6EB7D27111DD}"/>
                </a:ext>
              </a:extLst>
            </p:cNvPr>
            <p:cNvSpPr/>
            <p:nvPr/>
          </p:nvSpPr>
          <p:spPr>
            <a:xfrm>
              <a:off x="23226668" y="16203622"/>
              <a:ext cx="6268134" cy="331216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501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1. </a:t>
              </a:r>
              <a:r>
                <a:rPr lang="es-CO" sz="2693" dirty="0">
                  <a:solidFill>
                    <a:schemeClr val="tx1"/>
                  </a:solidFill>
                </a:rPr>
                <a:t>Plan de auditorías anual de auditorías</a:t>
              </a:r>
              <a:endParaRPr lang="es-CO" sz="1534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upo 13" descr="Fila 3 tabla">
            <a:extLst>
              <a:ext uri="{FF2B5EF4-FFF2-40B4-BE49-F238E27FC236}">
                <a16:creationId xmlns:a16="http://schemas.microsoft.com/office/drawing/2014/main" id="{03DEEB1D-BA2E-4341-A3B6-A23C824DBFC1}"/>
              </a:ext>
            </a:extLst>
          </p:cNvPr>
          <p:cNvGrpSpPr/>
          <p:nvPr/>
        </p:nvGrpSpPr>
        <p:grpSpPr>
          <a:xfrm>
            <a:off x="1463549" y="26281104"/>
            <a:ext cx="30243915" cy="2953886"/>
            <a:chOff x="1493873" y="20265578"/>
            <a:chExt cx="33604844" cy="3282144"/>
          </a:xfrm>
        </p:grpSpPr>
        <p:sp>
          <p:nvSpPr>
            <p:cNvPr id="197" name="Rectángulo 196">
              <a:extLst>
                <a:ext uri="{FF2B5EF4-FFF2-40B4-BE49-F238E27FC236}">
                  <a16:creationId xmlns:a16="http://schemas.microsoft.com/office/drawing/2014/main" id="{C050B903-8BA8-4F09-B524-1546BD85577A}"/>
                </a:ext>
              </a:extLst>
            </p:cNvPr>
            <p:cNvSpPr/>
            <p:nvPr/>
          </p:nvSpPr>
          <p:spPr>
            <a:xfrm>
              <a:off x="6401193" y="20674216"/>
              <a:ext cx="6465740" cy="231628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Plan Anual de Auditorias</a:t>
              </a:r>
            </a:p>
            <a:p>
              <a:pPr marL="615884" indent="-615884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Guía de Administración de Riesgo</a:t>
              </a:r>
            </a:p>
            <a:p>
              <a:pPr marL="615884" indent="-615884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Mapa de Riesgo</a:t>
              </a:r>
            </a:p>
            <a:p>
              <a:pPr marL="615884" indent="-615884" algn="just">
                <a:buAutoNum type="arabicPeriod"/>
              </a:pPr>
              <a:r>
                <a:rPr lang="es-ES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Sistema de Gestión y Desempeño</a:t>
              </a:r>
            </a:p>
            <a:p>
              <a:pPr marL="615884" indent="-615884" algn="just">
                <a:buAutoNum type="arabicPeriod"/>
              </a:pPr>
              <a:r>
                <a:rPr lang="es-ES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Normatividad vigente</a:t>
              </a:r>
              <a:endParaRPr lang="es-CO" sz="2308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8" name="Rectángulo 207">
              <a:extLst>
                <a:ext uri="{FF2B5EF4-FFF2-40B4-BE49-F238E27FC236}">
                  <a16:creationId xmlns:a16="http://schemas.microsoft.com/office/drawing/2014/main" id="{29921A50-F485-47A4-9E0E-215633E4E3EC}"/>
                </a:ext>
              </a:extLst>
            </p:cNvPr>
            <p:cNvSpPr/>
            <p:nvPr/>
          </p:nvSpPr>
          <p:spPr>
            <a:xfrm>
              <a:off x="1493873" y="20674209"/>
              <a:ext cx="4094971" cy="19751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 procesos</a:t>
              </a:r>
            </a:p>
            <a:p>
              <a:pPr marL="615884" indent="-615884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Órganos de Control</a:t>
              </a:r>
            </a:p>
            <a:p>
              <a:pPr marL="615884" indent="-615884" algn="just">
                <a:buAutoNum type="arabicPeriod"/>
              </a:pPr>
              <a:r>
                <a:rPr lang="es-ES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Entes regulatorios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26" name="Rectángulo 225">
              <a:extLst>
                <a:ext uri="{FF2B5EF4-FFF2-40B4-BE49-F238E27FC236}">
                  <a16:creationId xmlns:a16="http://schemas.microsoft.com/office/drawing/2014/main" id="{0AC761EC-0AA6-430F-B4D9-EADEEF2A171F}"/>
                </a:ext>
              </a:extLst>
            </p:cNvPr>
            <p:cNvSpPr/>
            <p:nvPr/>
          </p:nvSpPr>
          <p:spPr>
            <a:xfrm>
              <a:off x="23097404" y="20265578"/>
              <a:ext cx="6376739" cy="29516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94710" indent="-49471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</a:rPr>
                <a:t>Informe de auditorías y seguimientos con recomendaciones y alertas tempranas</a:t>
              </a:r>
            </a:p>
            <a:p>
              <a:pPr marL="494710" indent="-49471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</a:rPr>
                <a:t>Jornadas de capacitación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3. Reportes a entes de control, entre otros</a:t>
              </a:r>
            </a:p>
          </p:txBody>
        </p:sp>
        <p:sp>
          <p:nvSpPr>
            <p:cNvPr id="235" name="Rectángulo 234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349713" y="20680972"/>
              <a:ext cx="9052037" cy="2458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Realizar las actividades programadas en el Plan Anual de Auditorías (verificación de los criterios seleccionado, análisis de riesgos, actividades del fomento de la cultura del control)</a:t>
              </a:r>
            </a:p>
          </p:txBody>
        </p:sp>
        <p:sp>
          <p:nvSpPr>
            <p:cNvPr id="240" name="Rectángulo 239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479743" y="20279794"/>
              <a:ext cx="4618974" cy="28564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  <a:p>
              <a:pPr marL="439750" indent="-43975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Dirección General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2. Comité de Coordinación de.</a:t>
              </a:r>
            </a:p>
            <a:p>
              <a:pPr algn="just"/>
              <a:r>
                <a:rPr lang="es-ES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3. Entes de Control</a:t>
              </a: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Control Interno</a:t>
              </a:r>
            </a:p>
          </p:txBody>
        </p:sp>
        <p:cxnSp>
          <p:nvCxnSpPr>
            <p:cNvPr id="251" name="Conector recto de flecha 250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708084" y="22945751"/>
              <a:ext cx="0" cy="601971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7" name="Grupo 16" descr="Fila 4 tabla">
            <a:extLst>
              <a:ext uri="{FF2B5EF4-FFF2-40B4-BE49-F238E27FC236}">
                <a16:creationId xmlns:a16="http://schemas.microsoft.com/office/drawing/2014/main" id="{61341E27-ADAC-44B4-8462-750015517A8D}"/>
              </a:ext>
            </a:extLst>
          </p:cNvPr>
          <p:cNvGrpSpPr/>
          <p:nvPr/>
        </p:nvGrpSpPr>
        <p:grpSpPr>
          <a:xfrm>
            <a:off x="1372181" y="28677919"/>
            <a:ext cx="30077891" cy="3206892"/>
            <a:chOff x="1601379" y="23162430"/>
            <a:chExt cx="33420370" cy="3563265"/>
          </a:xfrm>
        </p:grpSpPr>
        <p:sp>
          <p:nvSpPr>
            <p:cNvPr id="221" name="Rectángulo 220">
              <a:extLst>
                <a:ext uri="{FF2B5EF4-FFF2-40B4-BE49-F238E27FC236}">
                  <a16:creationId xmlns:a16="http://schemas.microsoft.com/office/drawing/2014/main" id="{39842688-D316-4C80-BE2E-6EB7D27111DD}"/>
                </a:ext>
              </a:extLst>
            </p:cNvPr>
            <p:cNvSpPr/>
            <p:nvPr/>
          </p:nvSpPr>
          <p:spPr>
            <a:xfrm>
              <a:off x="23169782" y="23821452"/>
              <a:ext cx="6545472" cy="23443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1 . </a:t>
              </a:r>
              <a:r>
                <a:rPr lang="es-CO" sz="2693" dirty="0">
                  <a:solidFill>
                    <a:schemeClr val="tx1"/>
                  </a:solidFill>
                </a:rPr>
                <a:t>Respuestas a entes de control y regulatorios</a:t>
              </a:r>
            </a:p>
          </p:txBody>
        </p:sp>
        <p:sp>
          <p:nvSpPr>
            <p:cNvPr id="178" name="Rectángulo 177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353929" y="23795041"/>
              <a:ext cx="6465740" cy="243915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  <a:r>
                <a:rPr lang="es-CO" sz="2693" dirty="0">
                  <a:solidFill>
                    <a:schemeClr val="tx1"/>
                  </a:solidFill>
                </a:rPr>
                <a:t>1.  Solicitudes de auditorías o seguimientos</a:t>
              </a:r>
            </a:p>
            <a:p>
              <a:pPr algn="just"/>
              <a:endParaRPr lang="es-CO" sz="2308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83" name="Rectángulo 182">
              <a:extLst>
                <a:ext uri="{FF2B5EF4-FFF2-40B4-BE49-F238E27FC236}">
                  <a16:creationId xmlns:a16="http://schemas.microsoft.com/office/drawing/2014/main" id="{4C0D91DA-DB5F-4000-9A3A-981140529700}"/>
                </a:ext>
              </a:extLst>
            </p:cNvPr>
            <p:cNvSpPr/>
            <p:nvPr/>
          </p:nvSpPr>
          <p:spPr>
            <a:xfrm>
              <a:off x="1601379" y="23162430"/>
              <a:ext cx="4067737" cy="356326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Entes regulatorios (DAFP, Alcaldía, Comité Distrital de Auditorías entre otros)</a:t>
              </a:r>
            </a:p>
            <a:p>
              <a:pPr marL="329808" indent="-329808" algn="just">
                <a:buFontTx/>
                <a:buAutoNum type="arabicPeriod"/>
              </a:pPr>
              <a:r>
                <a:rPr lang="es-CO" sz="2308" dirty="0">
                  <a:solidFill>
                    <a:schemeClr val="tx1"/>
                  </a:solidFill>
                </a:rPr>
                <a:t>Lineamientos establecidos por la Alcaldía Mayor o el Consejo de Bogotá</a:t>
              </a:r>
            </a:p>
            <a:p>
              <a:pPr marL="329808" indent="-329808" algn="just">
                <a:buFontTx/>
                <a:buAutoNum type="arabicPeriod"/>
              </a:pPr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Órganos de Control</a:t>
              </a:r>
            </a:p>
          </p:txBody>
        </p:sp>
        <p:sp>
          <p:nvSpPr>
            <p:cNvPr id="236" name="Rectángulo 235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452115" y="23775474"/>
              <a:ext cx="9052037" cy="24587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Ser enlace con los entes de control (Contraloría de Bogotá, Veeduría) para temas de auditorías, visitas e investigaciones sumarias</a:t>
              </a:r>
            </a:p>
          </p:txBody>
        </p:sp>
        <p:sp>
          <p:nvSpPr>
            <p:cNvPr id="249" name="Rectángulo 248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402775" y="23901055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1, Órganos de Control y Regulatorios</a:t>
              </a:r>
            </a:p>
          </p:txBody>
        </p:sp>
        <p:cxnSp>
          <p:nvCxnSpPr>
            <p:cNvPr id="309" name="Conector recto de flecha 308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720083" y="26091422"/>
              <a:ext cx="0" cy="601971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8" name="Grupo 17" descr="Fila 5 tabla">
            <a:extLst>
              <a:ext uri="{FF2B5EF4-FFF2-40B4-BE49-F238E27FC236}">
                <a16:creationId xmlns:a16="http://schemas.microsoft.com/office/drawing/2014/main" id="{373FFA6D-A43A-42A2-9695-14C80565B058}"/>
              </a:ext>
            </a:extLst>
          </p:cNvPr>
          <p:cNvGrpSpPr/>
          <p:nvPr/>
        </p:nvGrpSpPr>
        <p:grpSpPr>
          <a:xfrm>
            <a:off x="1301384" y="32008275"/>
            <a:ext cx="30183851" cy="2098758"/>
            <a:chOff x="1483644" y="27116714"/>
            <a:chExt cx="33538105" cy="2331987"/>
          </a:xfrm>
        </p:grpSpPr>
        <p:sp>
          <p:nvSpPr>
            <p:cNvPr id="262" name="Rectángulo 261">
              <a:extLst>
                <a:ext uri="{FF2B5EF4-FFF2-40B4-BE49-F238E27FC236}">
                  <a16:creationId xmlns:a16="http://schemas.microsoft.com/office/drawing/2014/main" id="{0239944B-0685-4CBA-8AD9-B975A9B0B603}"/>
                </a:ext>
              </a:extLst>
            </p:cNvPr>
            <p:cNvSpPr/>
            <p:nvPr/>
          </p:nvSpPr>
          <p:spPr>
            <a:xfrm>
              <a:off x="1483644" y="27442247"/>
              <a:ext cx="4169676" cy="175304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1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  <a:p>
              <a:pPr marL="329808" indent="-329808" algn="just">
                <a:buAutoNum type="arabicPeriod"/>
              </a:pPr>
              <a:r>
                <a:rPr lang="es-ES" sz="2501" dirty="0">
                  <a:solidFill>
                    <a:schemeClr val="tx1"/>
                  </a:solidFill>
                  <a:cs typeface="Arial" panose="020B0604020202020204" pitchFamily="34" charset="0"/>
                </a:rPr>
                <a:t>Entes de control externos</a:t>
              </a:r>
            </a:p>
            <a:p>
              <a:pPr marL="329808" indent="-329808" algn="just">
                <a:buAutoNum type="arabicPeriod"/>
              </a:pPr>
              <a:r>
                <a:rPr lang="es-ES" sz="2501" dirty="0">
                  <a:solidFill>
                    <a:schemeClr val="tx1"/>
                  </a:solidFill>
                  <a:cs typeface="Arial" panose="020B0604020202020204" pitchFamily="34" charset="0"/>
                </a:rPr>
                <a:t>2 línea de defensa</a:t>
              </a:r>
              <a:endParaRPr lang="es-CO" sz="2501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97" name="Rectángulo 296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338235" y="27178661"/>
              <a:ext cx="6465740" cy="21302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308" dirty="0">
                  <a:solidFill>
                    <a:schemeClr val="tx1"/>
                  </a:solidFill>
                  <a:cs typeface="Arial" panose="020B0604020202020204" pitchFamily="34" charset="0"/>
                </a:rPr>
                <a:t> 1</a:t>
              </a:r>
              <a:r>
                <a:rPr lang="es-CO" sz="2308" dirty="0">
                  <a:solidFill>
                    <a:schemeClr val="tx1"/>
                  </a:solidFill>
                </a:rPr>
                <a:t>. Planes de Mejoramiento institucional formulados</a:t>
              </a:r>
            </a:p>
            <a:p>
              <a:r>
                <a:rPr lang="es-ES" sz="2308" dirty="0">
                  <a:solidFill>
                    <a:schemeClr val="tx1"/>
                  </a:solidFill>
                </a:rPr>
                <a:t>2. Evidencias del cumplimiento</a:t>
              </a:r>
            </a:p>
            <a:p>
              <a:r>
                <a:rPr lang="es-ES" sz="2308" dirty="0">
                  <a:solidFill>
                    <a:schemeClr val="tx1"/>
                  </a:solidFill>
                </a:rPr>
                <a:t>3. Solicitudes de planes de mejoramiento</a:t>
              </a:r>
              <a:endParaRPr lang="es-CO" sz="2308" dirty="0">
                <a:solidFill>
                  <a:schemeClr val="tx1"/>
                </a:solidFill>
              </a:endParaRPr>
            </a:p>
          </p:txBody>
        </p:sp>
        <p:sp>
          <p:nvSpPr>
            <p:cNvPr id="300" name="Rectángulo 299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23163810" y="27116714"/>
              <a:ext cx="6465740" cy="23301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 1.  </a:t>
              </a:r>
              <a:r>
                <a:rPr lang="es-CO" sz="2693" dirty="0">
                  <a:solidFill>
                    <a:schemeClr val="tx1"/>
                  </a:solidFill>
                </a:rPr>
                <a:t>Planes de Mejoramiento institucional revisados y actualizados</a:t>
              </a:r>
            </a:p>
            <a:p>
              <a:r>
                <a:rPr lang="es-ES" sz="2693" dirty="0">
                  <a:solidFill>
                    <a:schemeClr val="tx1"/>
                  </a:solidFill>
                </a:rPr>
                <a:t>2. Reportes al ente de control</a:t>
              </a:r>
              <a:endParaRPr lang="es-CO" sz="2693" dirty="0">
                <a:solidFill>
                  <a:schemeClr val="tx1"/>
                </a:solidFill>
              </a:endParaRPr>
            </a:p>
            <a:p>
              <a:pPr algn="just"/>
              <a:endParaRPr lang="es-CO" sz="2308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301" name="Rectángulo 300">
              <a:extLst>
                <a:ext uri="{FF2B5EF4-FFF2-40B4-BE49-F238E27FC236}">
                  <a16:creationId xmlns:a16="http://schemas.microsoft.com/office/drawing/2014/main" id="{83D2FE7A-792D-488B-9B31-D615A148F077}"/>
                </a:ext>
              </a:extLst>
            </p:cNvPr>
            <p:cNvSpPr/>
            <p:nvPr/>
          </p:nvSpPr>
          <p:spPr>
            <a:xfrm>
              <a:off x="30402775" y="27170738"/>
              <a:ext cx="4618974" cy="217229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39750" indent="-43975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Todos los procesos</a:t>
              </a:r>
            </a:p>
            <a:p>
              <a:pPr marL="439750" indent="-439750" algn="just">
                <a:buAutoNum type="arabicPeriod"/>
              </a:pPr>
              <a:r>
                <a:rPr lang="es-ES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Entes de control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37" name="Rectángulo 236">
              <a:extLst>
                <a:ext uri="{FF2B5EF4-FFF2-40B4-BE49-F238E27FC236}">
                  <a16:creationId xmlns:a16="http://schemas.microsoft.com/office/drawing/2014/main" id="{0FF0C9D2-CF29-4CD9-B375-0FAC2620531F}"/>
                </a:ext>
              </a:extLst>
            </p:cNvPr>
            <p:cNvSpPr/>
            <p:nvPr/>
          </p:nvSpPr>
          <p:spPr>
            <a:xfrm>
              <a:off x="13308337" y="27178665"/>
              <a:ext cx="9052037" cy="22700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</a:rPr>
                <a:t>Verificar la formulación de planes de mejoramiento y actividades de mejora en los procesos</a:t>
              </a:r>
            </a:p>
            <a:p>
              <a:pPr algn="just"/>
              <a:r>
                <a:rPr lang="es-ES" sz="2693" dirty="0">
                  <a:solidFill>
                    <a:schemeClr val="tx1"/>
                  </a:solidFill>
                </a:rPr>
                <a:t>Seguimiento al cumplimiento del plan de mejoramiento</a:t>
              </a:r>
            </a:p>
            <a:p>
              <a:pPr algn="just"/>
              <a:r>
                <a:rPr lang="es-ES" sz="2693" dirty="0">
                  <a:solidFill>
                    <a:schemeClr val="tx1"/>
                  </a:solidFill>
                </a:rPr>
                <a:t>Reportar al ente de control el avance del plan de mejoramiento</a:t>
              </a:r>
              <a:endParaRPr lang="es-CO" sz="2693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upo 18" descr="Fila 6 tabla">
            <a:extLst>
              <a:ext uri="{FF2B5EF4-FFF2-40B4-BE49-F238E27FC236}">
                <a16:creationId xmlns:a16="http://schemas.microsoft.com/office/drawing/2014/main" id="{F75DACD1-905F-4639-A242-977D25334BD4}"/>
              </a:ext>
            </a:extLst>
          </p:cNvPr>
          <p:cNvGrpSpPr/>
          <p:nvPr/>
        </p:nvGrpSpPr>
        <p:grpSpPr>
          <a:xfrm>
            <a:off x="1385169" y="33669227"/>
            <a:ext cx="30151570" cy="3176237"/>
            <a:chOff x="1541303" y="29914701"/>
            <a:chExt cx="33502237" cy="3529206"/>
          </a:xfrm>
        </p:grpSpPr>
        <p:sp>
          <p:nvSpPr>
            <p:cNvPr id="193" name="Rectángulo 192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1541303" y="30889122"/>
              <a:ext cx="4166809" cy="202288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494710" indent="-49471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Todas las dependencias</a:t>
              </a:r>
            </a:p>
            <a:p>
              <a:pPr marL="494710" indent="-494710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Líneas de defensa</a:t>
              </a:r>
            </a:p>
          </p:txBody>
        </p:sp>
        <p:sp>
          <p:nvSpPr>
            <p:cNvPr id="194" name="Rectángulo 193"/>
            <p:cNvSpPr/>
            <p:nvPr/>
          </p:nvSpPr>
          <p:spPr>
            <a:xfrm>
              <a:off x="13229230" y="30877648"/>
              <a:ext cx="9052037" cy="2554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s-ES" sz="2693" dirty="0">
                  <a:solidFill>
                    <a:schemeClr val="tx1"/>
                  </a:solidFill>
                </a:rPr>
                <a:t>Generar alertas en las etapas de seguimiento como en las auditorias para la mitigación de los riesgos y para el cumplimiento de los objetivos institucionales. </a:t>
              </a:r>
            </a:p>
          </p:txBody>
        </p:sp>
        <p:sp>
          <p:nvSpPr>
            <p:cNvPr id="258" name="Rectángulo 257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508390" y="30889130"/>
              <a:ext cx="6276264" cy="255477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501" dirty="0">
                  <a:solidFill>
                    <a:schemeClr val="tx1"/>
                  </a:solidFill>
                </a:rPr>
                <a:t>Matriz de Riesgos  </a:t>
              </a:r>
            </a:p>
            <a:p>
              <a:pPr marL="329808" indent="-329808" algn="just">
                <a:buAutoNum type="arabicPeriod"/>
              </a:pPr>
              <a:r>
                <a:rPr lang="es-CO" sz="2501" dirty="0">
                  <a:solidFill>
                    <a:schemeClr val="tx1"/>
                  </a:solidFill>
                </a:rPr>
                <a:t>Procedimientos, información documentada definida para cada proceso</a:t>
              </a:r>
            </a:p>
            <a:p>
              <a:pPr marL="329808" indent="-329808" algn="just">
                <a:buAutoNum type="arabicPeriod"/>
              </a:pPr>
              <a:r>
                <a:rPr lang="es-CO" sz="2501" dirty="0">
                  <a:solidFill>
                    <a:schemeClr val="tx1"/>
                  </a:solidFill>
                </a:rPr>
                <a:t>Planes definidos</a:t>
              </a:r>
            </a:p>
            <a:p>
              <a:pPr marL="329808" indent="-329808" algn="just">
                <a:buAutoNum type="arabicPeriod"/>
              </a:pPr>
              <a:r>
                <a:rPr lang="es-CO" sz="2501" dirty="0">
                  <a:solidFill>
                    <a:schemeClr val="tx1"/>
                  </a:solidFill>
                </a:rPr>
                <a:t>Mapa de aseguramiento</a:t>
              </a:r>
            </a:p>
          </p:txBody>
        </p:sp>
        <p:sp>
          <p:nvSpPr>
            <p:cNvPr id="265" name="Rectángulo 264">
              <a:extLst>
                <a:ext uri="{FF2B5EF4-FFF2-40B4-BE49-F238E27FC236}">
                  <a16:creationId xmlns:a16="http://schemas.microsoft.com/office/drawing/2014/main" id="{2B0AE2F1-22BA-4CB0-AD11-4E6A83D894A7}"/>
                </a:ext>
              </a:extLst>
            </p:cNvPr>
            <p:cNvSpPr/>
            <p:nvPr/>
          </p:nvSpPr>
          <p:spPr>
            <a:xfrm>
              <a:off x="22898662" y="30818935"/>
              <a:ext cx="6688853" cy="23985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</a:rPr>
                <a:t>Informes para el Comité de Coordinación de Control Interno 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3" name="Rectángulo 272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30486877" y="30925247"/>
              <a:ext cx="4556663" cy="215341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501" dirty="0">
                  <a:solidFill>
                    <a:schemeClr val="tx1"/>
                  </a:solidFill>
                  <a:cs typeface="Arial" panose="020B0604020202020204" pitchFamily="34" charset="0"/>
                </a:rPr>
                <a:t>1. </a:t>
              </a: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Dirección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2. Comité de Coordinación de Control Interno.</a:t>
              </a:r>
            </a:p>
          </p:txBody>
        </p:sp>
        <p:cxnSp>
          <p:nvCxnSpPr>
            <p:cNvPr id="312" name="Conector recto de flecha 311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694456" y="29914701"/>
              <a:ext cx="37187" cy="1131987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0" name="Grupo 19" descr="Fila 7 tabla">
            <a:extLst>
              <a:ext uri="{FF2B5EF4-FFF2-40B4-BE49-F238E27FC236}">
                <a16:creationId xmlns:a16="http://schemas.microsoft.com/office/drawing/2014/main" id="{8F687BA5-26E8-4D74-981F-BDF3C8573994}"/>
              </a:ext>
            </a:extLst>
          </p:cNvPr>
          <p:cNvGrpSpPr/>
          <p:nvPr/>
        </p:nvGrpSpPr>
        <p:grpSpPr>
          <a:xfrm>
            <a:off x="1384953" y="36516745"/>
            <a:ext cx="30322511" cy="6518596"/>
            <a:chOff x="1515465" y="34111480"/>
            <a:chExt cx="33692174" cy="7242991"/>
          </a:xfrm>
        </p:grpSpPr>
        <p:sp>
          <p:nvSpPr>
            <p:cNvPr id="195" name="Rectángulo 194"/>
            <p:cNvSpPr/>
            <p:nvPr/>
          </p:nvSpPr>
          <p:spPr>
            <a:xfrm>
              <a:off x="13200801" y="35262053"/>
              <a:ext cx="9052037" cy="33249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endParaRPr lang="es-MX" sz="2693" dirty="0">
                <a:solidFill>
                  <a:schemeClr val="tx1"/>
                </a:solidFill>
              </a:endParaRPr>
            </a:p>
            <a:p>
              <a:pPr lvl="0" algn="just"/>
              <a:r>
                <a:rPr lang="es-MX" sz="2693" dirty="0">
                  <a:solidFill>
                    <a:schemeClr val="tx1"/>
                  </a:solidFill>
                </a:rPr>
                <a:t>Tramitar las quejas o informes y asignar un número de expediente disciplinario cuando se refiera a una posible conducta o hecho  disciplinable y adelantar el proceso disciplinario en contra de funcionarios y exfuncionarios de la UAE Cuerpo Oficial de Bomberos en etapa de instrucción.</a:t>
              </a:r>
              <a:endParaRPr lang="es-ES" sz="2693" dirty="0">
                <a:solidFill>
                  <a:schemeClr val="tx1"/>
                </a:solidFill>
              </a:endParaRPr>
            </a:p>
          </p:txBody>
        </p:sp>
        <p:sp>
          <p:nvSpPr>
            <p:cNvPr id="242" name="Rectángulo 241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6537935" y="35437816"/>
              <a:ext cx="5872407" cy="325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 1. Queja o informe respecto a una posible conducta o hecho disciplinable.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 2. Elementos probatorios </a:t>
              </a:r>
            </a:p>
          </p:txBody>
        </p:sp>
        <p:sp>
          <p:nvSpPr>
            <p:cNvPr id="243" name="Rectángulo 242">
              <a:extLst>
                <a:ext uri="{FF2B5EF4-FFF2-40B4-BE49-F238E27FC236}">
                  <a16:creationId xmlns:a16="http://schemas.microsoft.com/office/drawing/2014/main" id="{95C4DF14-EEEA-4D90-BC4E-797AF0081266}"/>
                </a:ext>
              </a:extLst>
            </p:cNvPr>
            <p:cNvSpPr/>
            <p:nvPr/>
          </p:nvSpPr>
          <p:spPr>
            <a:xfrm>
              <a:off x="23319337" y="34111480"/>
              <a:ext cx="6165196" cy="534666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Auto Inhibitorio</a:t>
              </a:r>
            </a:p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Auto de apertura de indagación previa o investigación</a:t>
              </a:r>
            </a:p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Auto de Archivo de la investigación</a:t>
              </a:r>
            </a:p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Auto de pliego de cargos</a:t>
              </a:r>
            </a:p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Demás autos interlocutorios y de sustanciación que deban emitirse en etapa de instrucción dentro del proceso disciplinario.</a:t>
              </a:r>
            </a:p>
          </p:txBody>
        </p:sp>
        <p:sp>
          <p:nvSpPr>
            <p:cNvPr id="246" name="Rectángulo 245">
              <a:extLst>
                <a:ext uri="{FF2B5EF4-FFF2-40B4-BE49-F238E27FC236}">
                  <a16:creationId xmlns:a16="http://schemas.microsoft.com/office/drawing/2014/main" id="{4C0A9274-D9D8-4326-B3F9-E0147E92B634}"/>
                </a:ext>
              </a:extLst>
            </p:cNvPr>
            <p:cNvSpPr/>
            <p:nvPr/>
          </p:nvSpPr>
          <p:spPr>
            <a:xfrm>
              <a:off x="30349770" y="35630708"/>
              <a:ext cx="4857869" cy="27336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Servidores o ex servidores  de la </a:t>
              </a:r>
              <a:r>
                <a:rPr lang="es-MX" sz="2693" dirty="0">
                  <a:solidFill>
                    <a:schemeClr val="tx1"/>
                  </a:solidFill>
                </a:rPr>
                <a:t>UAE Cuerpo Oficial de Bomberos en etapa de instrucción.</a:t>
              </a:r>
            </a:p>
            <a:p>
              <a:pPr marL="329808" indent="-329808" algn="just">
                <a:buAutoNum type="arabicPeriod"/>
              </a:pPr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Oficina Jurídica de la UAECOB – rol de juzgamiento dentro del proceso disciplinario.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75" name="Rectángulo 274">
              <a:extLst>
                <a:ext uri="{FF2B5EF4-FFF2-40B4-BE49-F238E27FC236}">
                  <a16:creationId xmlns:a16="http://schemas.microsoft.com/office/drawing/2014/main" id="{0239944B-0685-4CBA-8AD9-B975A9B0B603}"/>
                </a:ext>
              </a:extLst>
            </p:cNvPr>
            <p:cNvSpPr/>
            <p:nvPr/>
          </p:nvSpPr>
          <p:spPr>
            <a:xfrm>
              <a:off x="1515465" y="34235842"/>
              <a:ext cx="4267439" cy="71186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Dependencias de la entidad</a:t>
              </a:r>
            </a:p>
            <a:p>
              <a:pPr algn="just"/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2. Funcionarios Públicos y/o Contratista</a:t>
              </a:r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 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3. Ciudadanía en general, Sistema Distrital Bogotá Te Escucha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4. Entidades públicas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5. Entidades privadas</a:t>
              </a:r>
            </a:p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6. Entes de control</a:t>
              </a:r>
            </a:p>
            <a:p>
              <a:pPr algn="just"/>
              <a:endParaRPr lang="es-CO" sz="2693" b="1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cxnSp>
          <p:nvCxnSpPr>
            <p:cNvPr id="314" name="Conector recto de flecha 313">
              <a:extLst>
                <a:ext uri="{FF2B5EF4-FFF2-40B4-BE49-F238E27FC236}">
                  <a16:creationId xmlns:a16="http://schemas.microsoft.com/office/drawing/2014/main" id="{13BEADD6-15F6-4493-9681-FAEC50383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430278" y="34409515"/>
              <a:ext cx="0" cy="1221193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CuadroTexto 2"/>
          <p:cNvSpPr txBox="1"/>
          <p:nvPr/>
        </p:nvSpPr>
        <p:spPr>
          <a:xfrm>
            <a:off x="8944137" y="47291890"/>
            <a:ext cx="16322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459" dirty="0"/>
              <a:t>MEMORANDO DE APROBACIÓN  </a:t>
            </a:r>
            <a:r>
              <a:rPr lang="es-CO" sz="3600" dirty="0"/>
              <a:t>I-00643-2024001427-UAECOB Id: 183989 </a:t>
            </a:r>
            <a:endParaRPr lang="es-CO" sz="3459" dirty="0"/>
          </a:p>
        </p:txBody>
      </p:sp>
      <p:grpSp>
        <p:nvGrpSpPr>
          <p:cNvPr id="126" name="Grupo 125" descr="Fila 7 tabla">
            <a:extLst>
              <a:ext uri="{FF2B5EF4-FFF2-40B4-BE49-F238E27FC236}">
                <a16:creationId xmlns:a16="http://schemas.microsoft.com/office/drawing/2014/main" id="{DE746C2D-B027-4923-B0B8-360C56873D0D}"/>
              </a:ext>
            </a:extLst>
          </p:cNvPr>
          <p:cNvGrpSpPr/>
          <p:nvPr/>
        </p:nvGrpSpPr>
        <p:grpSpPr>
          <a:xfrm>
            <a:off x="1457925" y="40499108"/>
            <a:ext cx="30381791" cy="3713919"/>
            <a:chOff x="1599966" y="34409515"/>
            <a:chExt cx="33758042" cy="4126637"/>
          </a:xfrm>
        </p:grpSpPr>
        <p:sp>
          <p:nvSpPr>
            <p:cNvPr id="129" name="Rectángulo 128">
              <a:extLst>
                <a:ext uri="{FF2B5EF4-FFF2-40B4-BE49-F238E27FC236}">
                  <a16:creationId xmlns:a16="http://schemas.microsoft.com/office/drawing/2014/main" id="{7A0F9A9C-E07B-4AFD-929D-4190B3B0C938}"/>
                </a:ext>
              </a:extLst>
            </p:cNvPr>
            <p:cNvSpPr/>
            <p:nvPr/>
          </p:nvSpPr>
          <p:spPr>
            <a:xfrm>
              <a:off x="13356499" y="34827050"/>
              <a:ext cx="9052036" cy="33249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08249" tIns="54128" rIns="108249" bIns="5412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 algn="just"/>
              <a:r>
                <a:rPr lang="es-MX" sz="2800" dirty="0">
                  <a:solidFill>
                    <a:schemeClr val="tx1"/>
                  </a:solidFill>
                </a:rPr>
                <a:t>Adelantar las actuaciones disciplinarias correspondientes al rol de juzgamiento primera instancia, conforme lo determina el Código General Disciplinario</a:t>
              </a:r>
              <a:endParaRPr lang="es-MX" sz="3600" dirty="0">
                <a:solidFill>
                  <a:schemeClr val="tx1"/>
                </a:solidFill>
              </a:endParaRPr>
            </a:p>
          </p:txBody>
        </p:sp>
        <p:sp>
          <p:nvSpPr>
            <p:cNvPr id="130" name="Rectángulo 129">
              <a:extLst>
                <a:ext uri="{FF2B5EF4-FFF2-40B4-BE49-F238E27FC236}">
                  <a16:creationId xmlns:a16="http://schemas.microsoft.com/office/drawing/2014/main" id="{75CF1D3F-A74F-4FF3-ADDE-1874B5766D29}"/>
                </a:ext>
              </a:extLst>
            </p:cNvPr>
            <p:cNvSpPr/>
            <p:nvPr/>
          </p:nvSpPr>
          <p:spPr>
            <a:xfrm>
              <a:off x="6621975" y="34796780"/>
              <a:ext cx="5872407" cy="32587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CO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 1. Expedientes con pliego de cargos debidamente notificados </a:t>
              </a:r>
            </a:p>
          </p:txBody>
        </p:sp>
        <p:sp>
          <p:nvSpPr>
            <p:cNvPr id="132" name="Rectángulo 131">
              <a:extLst>
                <a:ext uri="{FF2B5EF4-FFF2-40B4-BE49-F238E27FC236}">
                  <a16:creationId xmlns:a16="http://schemas.microsoft.com/office/drawing/2014/main" id="{97590D22-87DC-45D5-9CE9-FD9FF2D9C701}"/>
                </a:ext>
              </a:extLst>
            </p:cNvPr>
            <p:cNvSpPr/>
            <p:nvPr/>
          </p:nvSpPr>
          <p:spPr>
            <a:xfrm>
              <a:off x="23430833" y="34553414"/>
              <a:ext cx="6187735" cy="39827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MX" sz="2400" dirty="0">
                  <a:solidFill>
                    <a:schemeClr val="tx1"/>
                  </a:solidFill>
                </a:rPr>
                <a:t>Fallo de primera instancia (sancionatorio o absolutorio) debidamente notificado y ejecutoriado. </a:t>
              </a:r>
            </a:p>
            <a:p>
              <a:r>
                <a:rPr lang="es-MX" sz="2400" dirty="0">
                  <a:solidFill>
                    <a:schemeClr val="tx1"/>
                  </a:solidFill>
                </a:rPr>
                <a:t>Si no se interpone recurso, se registra la decisión en las plataformas (Procuraduría  y Sistema Distrital de Información Disciplinaria - SDID)</a:t>
              </a:r>
            </a:p>
          </p:txBody>
        </p:sp>
        <p:sp>
          <p:nvSpPr>
            <p:cNvPr id="133" name="Rectángulo 132">
              <a:extLst>
                <a:ext uri="{FF2B5EF4-FFF2-40B4-BE49-F238E27FC236}">
                  <a16:creationId xmlns:a16="http://schemas.microsoft.com/office/drawing/2014/main" id="{C3C383FA-A9E7-4731-A386-18C1E40D3C0E}"/>
                </a:ext>
              </a:extLst>
            </p:cNvPr>
            <p:cNvSpPr/>
            <p:nvPr/>
          </p:nvSpPr>
          <p:spPr>
            <a:xfrm>
              <a:off x="30349769" y="35630708"/>
              <a:ext cx="5008239" cy="27336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s-MX" sz="2400" dirty="0">
                  <a:solidFill>
                    <a:schemeClr val="tx1"/>
                  </a:solidFill>
                </a:rPr>
                <a:t>A los sujetos procesales y al Director(a) de la UAECOB</a:t>
              </a:r>
            </a:p>
            <a:p>
              <a:r>
                <a:rPr lang="es-MX" sz="2400" dirty="0">
                  <a:solidFill>
                    <a:schemeClr val="tx1"/>
                  </a:solidFill>
                </a:rPr>
                <a:t>Si apelan fallo, procede trámite segunda instancia, caso contrario para de ejecución de la sanción</a:t>
              </a:r>
            </a:p>
          </p:txBody>
        </p:sp>
        <p:sp>
          <p:nvSpPr>
            <p:cNvPr id="134" name="Rectángulo 133">
              <a:extLst>
                <a:ext uri="{FF2B5EF4-FFF2-40B4-BE49-F238E27FC236}">
                  <a16:creationId xmlns:a16="http://schemas.microsoft.com/office/drawing/2014/main" id="{EEF3C78D-2A6B-4628-A5C6-1D701FA79010}"/>
                </a:ext>
              </a:extLst>
            </p:cNvPr>
            <p:cNvSpPr/>
            <p:nvPr/>
          </p:nvSpPr>
          <p:spPr>
            <a:xfrm>
              <a:off x="1599966" y="35620880"/>
              <a:ext cx="4267439" cy="23223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Oficina de Control Interno disciplinario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693" b="1" dirty="0">
                <a:solidFill>
                  <a:schemeClr val="tx1"/>
                </a:solidFill>
                <a:highlight>
                  <a:srgbClr val="FFFF00"/>
                </a:highlight>
                <a:cs typeface="Arial" panose="020B0604020202020204" pitchFamily="34" charset="0"/>
              </a:endParaRPr>
            </a:p>
          </p:txBody>
        </p:sp>
        <p:cxnSp>
          <p:nvCxnSpPr>
            <p:cNvPr id="135" name="Conector recto de flecha 134">
              <a:extLst>
                <a:ext uri="{FF2B5EF4-FFF2-40B4-BE49-F238E27FC236}">
                  <a16:creationId xmlns:a16="http://schemas.microsoft.com/office/drawing/2014/main" id="{607D6707-5FB6-401A-97B9-F37FF553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430278" y="34409515"/>
              <a:ext cx="0" cy="1221193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1" name="Grupo 20" descr="Fila 7 tabla">
            <a:extLst>
              <a:ext uri="{FF2B5EF4-FFF2-40B4-BE49-F238E27FC236}">
                <a16:creationId xmlns:a16="http://schemas.microsoft.com/office/drawing/2014/main" id="{BA32F053-9445-E4C1-15B6-D3477BAADA7F}"/>
              </a:ext>
            </a:extLst>
          </p:cNvPr>
          <p:cNvGrpSpPr/>
          <p:nvPr/>
        </p:nvGrpSpPr>
        <p:grpSpPr>
          <a:xfrm>
            <a:off x="1525242" y="42881498"/>
            <a:ext cx="30381791" cy="3559287"/>
            <a:chOff x="1599966" y="34409515"/>
            <a:chExt cx="33758042" cy="3954821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CE1A68F7-BC10-0869-9462-6C87712C3F32}"/>
                </a:ext>
              </a:extLst>
            </p:cNvPr>
            <p:cNvSpPr/>
            <p:nvPr/>
          </p:nvSpPr>
          <p:spPr>
            <a:xfrm>
              <a:off x="23324681" y="35492076"/>
              <a:ext cx="6363759" cy="253489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Fallo resolutorio de segunda instancia (sancionatorio o absolutorio) debidamente notificado y ejecutoriado.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1BB89DAA-67A5-A565-A332-5C14FA40C732}"/>
                </a:ext>
              </a:extLst>
            </p:cNvPr>
            <p:cNvSpPr/>
            <p:nvPr/>
          </p:nvSpPr>
          <p:spPr>
            <a:xfrm>
              <a:off x="30349769" y="35630708"/>
              <a:ext cx="5008239" cy="27336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MX" sz="2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ángulo 25">
              <a:extLst>
                <a:ext uri="{FF2B5EF4-FFF2-40B4-BE49-F238E27FC236}">
                  <a16:creationId xmlns:a16="http://schemas.microsoft.com/office/drawing/2014/main" id="{66CA6DFF-D5AA-5A50-E032-CBEA51336B49}"/>
                </a:ext>
              </a:extLst>
            </p:cNvPr>
            <p:cNvSpPr/>
            <p:nvPr/>
          </p:nvSpPr>
          <p:spPr>
            <a:xfrm>
              <a:off x="1599966" y="35620880"/>
              <a:ext cx="4267439" cy="23223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7991" tIns="28996" rIns="57991" bIns="2899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329808" indent="-329808" algn="just">
                <a:buAutoNum type="arabicPeriod"/>
              </a:pPr>
              <a:r>
                <a:rPr lang="es-MX" sz="2693" dirty="0">
                  <a:solidFill>
                    <a:schemeClr val="tx1"/>
                  </a:solidFill>
                  <a:cs typeface="Arial" panose="020B0604020202020204" pitchFamily="34" charset="0"/>
                </a:rPr>
                <a:t>Oficina Jurídica</a:t>
              </a:r>
              <a:endParaRPr lang="es-CO" sz="2693" dirty="0">
                <a:solidFill>
                  <a:schemeClr val="tx1"/>
                </a:solidFill>
                <a:cs typeface="Arial" panose="020B0604020202020204" pitchFamily="34" charset="0"/>
              </a:endParaRPr>
            </a:p>
            <a:p>
              <a:pPr algn="just"/>
              <a:endParaRPr lang="es-CO" sz="2693" b="1" dirty="0">
                <a:solidFill>
                  <a:schemeClr val="tx1"/>
                </a:solidFill>
                <a:highlight>
                  <a:srgbClr val="FFFF00"/>
                </a:highlight>
                <a:cs typeface="Arial" panose="020B0604020202020204" pitchFamily="34" charset="0"/>
              </a:endParaRPr>
            </a:p>
          </p:txBody>
        </p:sp>
        <p:cxnSp>
          <p:nvCxnSpPr>
            <p:cNvPr id="27" name="Conector recto de flecha 26">
              <a:extLst>
                <a:ext uri="{FF2B5EF4-FFF2-40B4-BE49-F238E27FC236}">
                  <a16:creationId xmlns:a16="http://schemas.microsoft.com/office/drawing/2014/main" id="{34872580-DE1F-9BB9-6737-C26C819B0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17430278" y="34409515"/>
              <a:ext cx="0" cy="1221193"/>
            </a:xfrm>
            <a:prstGeom prst="straightConnector1">
              <a:avLst/>
            </a:prstGeom>
            <a:ln w="38100">
              <a:solidFill>
                <a:srgbClr val="F2A310"/>
              </a:solidFill>
              <a:prstDash val="sysDot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9" name="Rectángulo 28">
            <a:extLst>
              <a:ext uri="{FF2B5EF4-FFF2-40B4-BE49-F238E27FC236}">
                <a16:creationId xmlns:a16="http://schemas.microsoft.com/office/drawing/2014/main" id="{7AFDA32B-303F-B90C-D8E1-A13F7A5E1D84}"/>
              </a:ext>
            </a:extLst>
          </p:cNvPr>
          <p:cNvSpPr/>
          <p:nvPr/>
        </p:nvSpPr>
        <p:spPr>
          <a:xfrm>
            <a:off x="6017702" y="44354781"/>
            <a:ext cx="51957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693" dirty="0">
                <a:cs typeface="Arial" panose="020B0604020202020204" pitchFamily="34" charset="0"/>
              </a:rPr>
              <a:t>1. Expedientes </a:t>
            </a:r>
            <a:r>
              <a:rPr lang="es-ES" sz="2693" dirty="0">
                <a:cs typeface="Arial" panose="020B0604020202020204" pitchFamily="34" charset="0"/>
              </a:rPr>
              <a:t>que presenten apelación de fallos en primera instancia</a:t>
            </a:r>
            <a:r>
              <a:rPr lang="es-CO" sz="2693" dirty="0">
                <a:cs typeface="Arial" panose="020B0604020202020204" pitchFamily="34" charset="0"/>
              </a:rPr>
              <a:t>.</a:t>
            </a:r>
          </a:p>
          <a:p>
            <a:pPr algn="just"/>
            <a:endParaRPr lang="es-CO" sz="2400" dirty="0">
              <a:cs typeface="Arial" panose="020B0604020202020204" pitchFamily="34" charset="0"/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04A1F70-4588-3CFA-68FB-05418878DE11}"/>
              </a:ext>
            </a:extLst>
          </p:cNvPr>
          <p:cNvSpPr/>
          <p:nvPr/>
        </p:nvSpPr>
        <p:spPr>
          <a:xfrm>
            <a:off x="11847318" y="44303979"/>
            <a:ext cx="847013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O" sz="2693" dirty="0">
                <a:cs typeface="Arial" panose="020B0604020202020204" pitchFamily="34" charset="0"/>
              </a:rPr>
              <a:t>Analizar documentalmente el expediente a efectos de revisar la procedencia de decretar nuevas pruebas y proceder a resolver el recurso de apelación.</a:t>
            </a:r>
            <a:endParaRPr lang="es-MX" sz="2693" dirty="0">
              <a:cs typeface="Arial" panose="020B0604020202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AAFA8FD0-4D79-44C8-3843-86D97D3AB5E4}"/>
              </a:ext>
            </a:extLst>
          </p:cNvPr>
          <p:cNvSpPr txBox="1"/>
          <p:nvPr/>
        </p:nvSpPr>
        <p:spPr>
          <a:xfrm>
            <a:off x="19823056" y="13501552"/>
            <a:ext cx="1183680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tx1"/>
                </a:solidFill>
                <a:hlinkClick r:id="rId3"/>
              </a:rPr>
              <a:t>https://www.bomberosbogota.gov.co/transparencia/procesos/evaluacion-y-control</a:t>
            </a:r>
            <a:endParaRPr lang="es-CO" sz="3200" dirty="0">
              <a:solidFill>
                <a:schemeClr val="tx1"/>
              </a:solidFill>
            </a:endParaRPr>
          </a:p>
          <a:p>
            <a:endParaRPr lang="es-CO" sz="3200" dirty="0">
              <a:solidFill>
                <a:schemeClr val="tx1"/>
              </a:solidFill>
            </a:endParaRPr>
          </a:p>
          <a:p>
            <a:endParaRPr lang="es-CO" dirty="0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6DA40D68-8BC4-B5EF-6363-9272BA46FD90}"/>
              </a:ext>
            </a:extLst>
          </p:cNvPr>
          <p:cNvSpPr/>
          <p:nvPr/>
        </p:nvSpPr>
        <p:spPr>
          <a:xfrm>
            <a:off x="19679886" y="14110813"/>
            <a:ext cx="12215066" cy="23614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42469" tIns="121235" rIns="242469" bIns="12123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513232" indent="-513232">
              <a:buFont typeface="Arial" panose="020B0604020202020204" pitchFamily="34" charset="0"/>
              <a:buChar char="•"/>
            </a:pPr>
            <a:r>
              <a:rPr lang="es-CO" sz="3600" dirty="0">
                <a:solidFill>
                  <a:schemeClr val="tx1"/>
                </a:solidFill>
              </a:rPr>
              <a:t>Normatividad: </a:t>
            </a:r>
          </a:p>
          <a:p>
            <a:r>
              <a:rPr lang="es-CO" sz="3200" dirty="0">
                <a:solidFill>
                  <a:schemeClr val="tx1"/>
                </a:solidFill>
                <a:hlinkClick r:id="rId11"/>
              </a:rPr>
              <a:t>https://www.bomberosbogota.gov.co/content/ley-de-transparencia-y-acceso-a-la-informacion-publica</a:t>
            </a:r>
            <a:r>
              <a:rPr lang="es-CO" sz="3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7B93261-1AB1-21B4-8AB1-3CCFE5AE468D}"/>
              </a:ext>
            </a:extLst>
          </p:cNvPr>
          <p:cNvSpPr txBox="1"/>
          <p:nvPr/>
        </p:nvSpPr>
        <p:spPr>
          <a:xfrm>
            <a:off x="28454621" y="47142746"/>
            <a:ext cx="3023676" cy="922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799" dirty="0"/>
              <a:t>GE-PR01-FT03 </a:t>
            </a:r>
          </a:p>
          <a:p>
            <a:r>
              <a:rPr lang="es-CO" sz="1799" dirty="0"/>
              <a:t>Versión:  02</a:t>
            </a:r>
          </a:p>
          <a:p>
            <a:r>
              <a:rPr lang="es-CO" sz="1799" dirty="0"/>
              <a:t>Vigencia: 26/04/2021 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0A7DB586-CAC8-1D05-4449-4FBBA12D7DA3}"/>
              </a:ext>
            </a:extLst>
          </p:cNvPr>
          <p:cNvSpPr txBox="1"/>
          <p:nvPr/>
        </p:nvSpPr>
        <p:spPr>
          <a:xfrm>
            <a:off x="27220243" y="43885768"/>
            <a:ext cx="4786699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0" algn="just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2000" dirty="0">
                <a:cs typeface="Arial" panose="020B0604020202020204" pitchFamily="34" charset="0"/>
              </a:rPr>
              <a:t>A los sujetos procesales para su notificación, a la oficina jurídica para que adelante el tramite de registro en las plataformas (Procuraduría  y Sistema Distrital de Información Disciplinaria - SDID) y </a:t>
            </a:r>
            <a:r>
              <a:rPr lang="es-ES" sz="2000" dirty="0">
                <a:cs typeface="Arial" panose="020B0604020202020204" pitchFamily="34" charset="0"/>
              </a:rPr>
              <a:t>a la Subdirección de Gestión Humana, para que se inserte en la respectiva hoja de vida de los disciplinados  y den cumplimiento a la sanción impuesta, así como a la Procuraduría General de la Nación, para los fines pertinentes.</a:t>
            </a:r>
            <a:endParaRPr lang="es-CO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42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25335</TotalTime>
  <Words>1274</Words>
  <Application>Microsoft Office PowerPoint</Application>
  <PresentationFormat>Personalizado</PresentationFormat>
  <Paragraphs>149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Bahnschrift SemiBold</vt:lpstr>
      <vt:lpstr>Calibri</vt:lpstr>
      <vt:lpstr>Calibri Light</vt:lpstr>
      <vt:lpstr>Tema de Office</vt:lpstr>
      <vt:lpstr>Caracterización de proceso de evaluación y control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Daniela Mendoza Navarrete</dc:creator>
  <cp:lastModifiedBy>Jazmin Camacho Camacho</cp:lastModifiedBy>
  <cp:revision>240</cp:revision>
  <dcterms:created xsi:type="dcterms:W3CDTF">2020-06-11T16:26:51Z</dcterms:created>
  <dcterms:modified xsi:type="dcterms:W3CDTF">2024-02-06T21:03:02Z</dcterms:modified>
</cp:coreProperties>
</file>