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63" r:id="rId2"/>
  </p:sldIdLst>
  <p:sldSz cx="32399288" cy="4859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Sebastian Barreto Montoya" initials="JSBM" lastIdx="17" clrIdx="0">
    <p:extLst>
      <p:ext uri="{19B8F6BF-5375-455C-9EA6-DF929625EA0E}">
        <p15:presenceInfo xmlns:p15="http://schemas.microsoft.com/office/powerpoint/2012/main" userId="S::jsbarreto@ani.gov.co::e9123e52-6b1d-46b9-9402-fe44d1103c1f" providerId="AD"/>
      </p:ext>
    </p:extLst>
  </p:cmAuthor>
  <p:cmAuthor id="2" name="Microsoft Office User" initials="MOU" lastIdx="2" clrIdx="1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057"/>
    <a:srgbClr val="00BEC0"/>
    <a:srgbClr val="A2CF27"/>
    <a:srgbClr val="F2A310"/>
    <a:srgbClr val="904380"/>
    <a:srgbClr val="0B4C7C"/>
    <a:srgbClr val="E6722D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6395" autoAdjust="0"/>
  </p:normalViewPr>
  <p:slideViewPr>
    <p:cSldViewPr snapToGrid="0">
      <p:cViewPr varScale="1">
        <p:scale>
          <a:sx n="16" d="100"/>
          <a:sy n="16" d="100"/>
        </p:scale>
        <p:origin x="3798" y="162"/>
      </p:cViewPr>
      <p:guideLst>
        <p:guide orient="horz" pos="153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953709"/>
            <a:ext cx="27539395" cy="16919904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5526109"/>
            <a:ext cx="24299466" cy="11733680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591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0365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587486"/>
            <a:ext cx="6986096" cy="4118602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587486"/>
            <a:ext cx="20553298" cy="4118602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2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014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116196"/>
            <a:ext cx="27944386" cy="2021613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2523580"/>
            <a:ext cx="27944386" cy="1063118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9034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4343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587496"/>
            <a:ext cx="27944386" cy="93937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1913686"/>
            <a:ext cx="13706415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7752399"/>
            <a:ext cx="13706415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1913686"/>
            <a:ext cx="13773917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7752399"/>
            <a:ext cx="13773917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6496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382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746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997471"/>
            <a:ext cx="16402140" cy="34537305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1345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997471"/>
            <a:ext cx="16402140" cy="34537305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2742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587496"/>
            <a:ext cx="27944386" cy="9393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2937427"/>
            <a:ext cx="27944386" cy="308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8F72-9CDA-4CC8-901A-0DDA369B2985}" type="datetimeFigureOut">
              <a:rPr lang="es-CO" smtClean="0"/>
              <a:t>30/01/2023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5044756"/>
            <a:ext cx="1093476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179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bomberosbogota.gov.co/transparencia/procesos/gestion-recursos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26E1D5A5-0FBA-46A5-B7BB-EA8FDD935B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8665" y="-7568097"/>
            <a:ext cx="12105665" cy="1445784"/>
          </a:xfrm>
        </p:spPr>
        <p:txBody>
          <a:bodyPr>
            <a:normAutofit/>
          </a:bodyPr>
          <a:lstStyle/>
          <a:p>
            <a:r>
              <a:rPr lang="es-CO" sz="3600" dirty="0">
                <a:solidFill>
                  <a:schemeClr val="bg1"/>
                </a:solidFill>
              </a:rPr>
              <a:t>Caracterización de proceso de evaluación y control</a:t>
            </a:r>
          </a:p>
        </p:txBody>
      </p:sp>
      <p:pic>
        <p:nvPicPr>
          <p:cNvPr id="1026" name="Imagen 13" descr="Escudo de la Alcaldía Mayor de Bogotá D.C. - Unidad Administrativa Especial Cuerpo Oficial de Bomberos">
            <a:extLst>
              <a:ext uri="{FF2B5EF4-FFF2-40B4-BE49-F238E27FC236}">
                <a16:creationId xmlns:a16="http://schemas.microsoft.com/office/drawing/2014/main" id="{A2E83F2B-DB96-4F47-AEC4-28D9F59E1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00" y="1445219"/>
            <a:ext cx="3910773" cy="318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0B93565-AE10-40A0-BD00-6D83CF659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517593"/>
              </p:ext>
            </p:extLst>
          </p:nvPr>
        </p:nvGraphicFramePr>
        <p:xfrm>
          <a:off x="368187" y="1020567"/>
          <a:ext cx="31538846" cy="4182503"/>
        </p:xfrm>
        <a:graphic>
          <a:graphicData uri="http://schemas.openxmlformats.org/drawingml/2006/table">
            <a:tbl>
              <a:tblPr firstRow="1" firstCol="1" bandRow="1"/>
              <a:tblGrid>
                <a:gridCol w="6891325">
                  <a:extLst>
                    <a:ext uri="{9D8B030D-6E8A-4147-A177-3AD203B41FA5}">
                      <a16:colId xmlns:a16="http://schemas.microsoft.com/office/drawing/2014/main" val="3259415855"/>
                    </a:ext>
                  </a:extLst>
                </a:gridCol>
                <a:gridCol w="17683174">
                  <a:extLst>
                    <a:ext uri="{9D8B030D-6E8A-4147-A177-3AD203B41FA5}">
                      <a16:colId xmlns:a16="http://schemas.microsoft.com/office/drawing/2014/main" val="2906071637"/>
                    </a:ext>
                  </a:extLst>
                </a:gridCol>
                <a:gridCol w="6964347">
                  <a:extLst>
                    <a:ext uri="{9D8B030D-6E8A-4147-A177-3AD203B41FA5}">
                      <a16:colId xmlns:a16="http://schemas.microsoft.com/office/drawing/2014/main" val="466272656"/>
                    </a:ext>
                  </a:extLst>
                </a:gridCol>
              </a:tblGrid>
              <a:tr h="4182503">
                <a:tc>
                  <a:txBody>
                    <a:bodyPr/>
                    <a:lstStyle/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CARACTERIZACIÓN DE PROCESO </a:t>
                      </a:r>
                    </a:p>
                    <a:p>
                      <a:pPr marL="0" marR="0" lvl="0" indent="0" algn="l" defTabSz="36000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06065" algn="ctr"/>
                          <a:tab pos="5612130" algn="r"/>
                        </a:tabLst>
                        <a:defRPr/>
                      </a:pPr>
                      <a:r>
                        <a:rPr lang="es-CO" sz="2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Nombre del Proceso</a:t>
                      </a: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GESTIÓN DE RECURSOS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Código: </a:t>
                      </a:r>
                      <a:r>
                        <a:rPr lang="pt-BR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GR-CP01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Versión:02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Vigencia: 23/12/2022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Página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421098"/>
                  </a:ext>
                </a:extLst>
              </a:tr>
            </a:tbl>
          </a:graphicData>
        </a:graphic>
      </p:graphicFrame>
      <p:grpSp>
        <p:nvGrpSpPr>
          <p:cNvPr id="6" name="Grupo 5" descr="Ciclo Planear Hacer Verificar Actuar">
            <a:extLst>
              <a:ext uri="{FF2B5EF4-FFF2-40B4-BE49-F238E27FC236}">
                <a16:creationId xmlns:a16="http://schemas.microsoft.com/office/drawing/2014/main" id="{30A97413-5929-490F-A216-CF2FD4C3BC81}"/>
              </a:ext>
            </a:extLst>
          </p:cNvPr>
          <p:cNvGrpSpPr/>
          <p:nvPr/>
        </p:nvGrpSpPr>
        <p:grpSpPr>
          <a:xfrm>
            <a:off x="405741" y="6510697"/>
            <a:ext cx="31622346" cy="10764164"/>
            <a:chOff x="450830" y="-2210176"/>
            <a:chExt cx="35136456" cy="11960358"/>
          </a:xfrm>
        </p:grpSpPr>
        <p:sp>
          <p:nvSpPr>
            <p:cNvPr id="244" name="Rectángulo redondeado 243">
              <a:extLst>
                <a:ext uri="{FF2B5EF4-FFF2-40B4-BE49-F238E27FC236}">
                  <a16:creationId xmlns:a16="http://schemas.microsoft.com/office/drawing/2014/main" id="{2BAF052C-A126-364A-A755-C6EBC5DCBA5D}"/>
                </a:ext>
              </a:extLst>
            </p:cNvPr>
            <p:cNvSpPr/>
            <p:nvPr/>
          </p:nvSpPr>
          <p:spPr>
            <a:xfrm rot="16200000">
              <a:off x="-408141" y="-1021065"/>
              <a:ext cx="2605136" cy="748633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Objetivo</a:t>
              </a:r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1926708" y="-2008766"/>
              <a:ext cx="10307633" cy="28346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Gestionar los recursos de la entidad, mediante la adquisición de</a:t>
              </a:r>
            </a:p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bienes y servicios, la administración de inventarios y de</a:t>
              </a:r>
            </a:p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infraestructura, la gestión documental y el cuidado del ambiente;</a:t>
              </a:r>
            </a:p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garantizando la ejecución de los recursos financieros, buscando</a:t>
              </a:r>
            </a:p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una eficiente ejecución del gasto público y un óptimo manejo,</a:t>
              </a:r>
            </a:p>
            <a:p>
              <a:pPr algn="just"/>
              <a:r>
                <a:rPr lang="es-ES" sz="2501" dirty="0">
                  <a:solidFill>
                    <a:schemeClr val="tx1"/>
                  </a:solidFill>
                </a:rPr>
                <a:t>control y seguimiento de la disposición y uso de recursos físicos.</a:t>
              </a:r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9" name="Rectángulo redondeado 178">
              <a:extLst>
                <a:ext uri="{FF2B5EF4-FFF2-40B4-BE49-F238E27FC236}">
                  <a16:creationId xmlns:a16="http://schemas.microsoft.com/office/drawing/2014/main" id="{86BB8DA2-73F5-8A42-B324-D2F01DC1CBD3}"/>
                </a:ext>
              </a:extLst>
            </p:cNvPr>
            <p:cNvSpPr/>
            <p:nvPr/>
          </p:nvSpPr>
          <p:spPr>
            <a:xfrm rot="16200000">
              <a:off x="-554590" y="2651735"/>
              <a:ext cx="2878468" cy="802502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Alcance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2015915" y="1175788"/>
              <a:ext cx="10096683" cy="15760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Inicio: </a:t>
              </a:r>
              <a:r>
                <a:rPr lang="es-ES" sz="2514" dirty="0">
                  <a:solidFill>
                    <a:schemeClr val="tx1"/>
                  </a:solidFill>
                </a:rPr>
                <a:t>Empieza con la identificación de las necesidades para la</a:t>
              </a:r>
            </a:p>
            <a:p>
              <a:pPr algn="just"/>
              <a:r>
                <a:rPr lang="es-ES" sz="2514" dirty="0">
                  <a:solidFill>
                    <a:schemeClr val="tx1"/>
                  </a:solidFill>
                </a:rPr>
                <a:t>inclusión en la planeación institucional.</a:t>
              </a:r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2127491" y="2939419"/>
              <a:ext cx="9514640" cy="1905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Fin: </a:t>
              </a:r>
              <a:r>
                <a:rPr lang="es-ES" sz="2514" dirty="0">
                  <a:solidFill>
                    <a:schemeClr val="tx1"/>
                  </a:solidFill>
                </a:rPr>
                <a:t>Implementación de Planes de Mejoramiento</a:t>
              </a:r>
              <a:r>
                <a:rPr lang="es-MX" sz="2501" dirty="0">
                  <a:solidFill>
                    <a:schemeClr val="tx1"/>
                  </a:solidFill>
                </a:rPr>
                <a:t>.</a:t>
              </a:r>
              <a:br>
                <a:rPr lang="es-MX" sz="2501" dirty="0">
                  <a:solidFill>
                    <a:schemeClr val="tx1"/>
                  </a:solidFill>
                </a:rPr>
              </a:br>
              <a:endParaRPr lang="es-CO" sz="2501" dirty="0">
                <a:solidFill>
                  <a:schemeClr val="tx1"/>
                </a:solidFill>
              </a:endParaRPr>
            </a:p>
            <a:p>
              <a:pPr algn="just"/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2127466" y="4229542"/>
              <a:ext cx="8686087" cy="1695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Aplica a: </a:t>
              </a:r>
              <a:r>
                <a:rPr lang="es-CO" sz="2514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 de la UAECOB.</a:t>
              </a:r>
            </a:p>
          </p:txBody>
        </p:sp>
        <p:sp>
          <p:nvSpPr>
            <p:cNvPr id="96" name="Rectángulo 95">
              <a:extLst>
                <a:ext uri="{FF2B5EF4-FFF2-40B4-BE49-F238E27FC236}">
                  <a16:creationId xmlns:a16="http://schemas.microsoft.com/office/drawing/2014/main" id="{F81EDDD0-44A7-5C49-9E10-A2BE66DB6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184856" y="-1890246"/>
              <a:ext cx="6281236" cy="3923766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87" name="Rectángulo 86">
              <a:extLst>
                <a:ext uri="{FF2B5EF4-FFF2-40B4-BE49-F238E27FC236}">
                  <a16:creationId xmlns:a16="http://schemas.microsoft.com/office/drawing/2014/main" id="{51D40472-F65C-4867-BD63-E40B8F1839D3}"/>
                </a:ext>
              </a:extLst>
            </p:cNvPr>
            <p:cNvSpPr/>
            <p:nvPr/>
          </p:nvSpPr>
          <p:spPr>
            <a:xfrm>
              <a:off x="29563679" y="-1703975"/>
              <a:ext cx="5703055" cy="17721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  <a:hlinkClick r:id="rId3"/>
                </a:rPr>
                <a:t>https://www.bomberosbogota.gov.co/transparencia/procesos/gestion-recursos</a:t>
              </a:r>
              <a:endParaRPr lang="es-CO" sz="3240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ctr"/>
              <a:endParaRPr lang="es-CO" sz="324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9329DA95-CA91-465A-A904-50985DA04B6C}"/>
                </a:ext>
              </a:extLst>
            </p:cNvPr>
            <p:cNvSpPr/>
            <p:nvPr/>
          </p:nvSpPr>
          <p:spPr>
            <a:xfrm>
              <a:off x="29463485" y="-130465"/>
              <a:ext cx="5235567" cy="21753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</a:rPr>
                <a:t>Ver indicadores del proceso</a:t>
              </a:r>
            </a:p>
          </p:txBody>
        </p:sp>
        <p:sp>
          <p:nvSpPr>
            <p:cNvPr id="259" name="Rectángulo redondeado 258">
              <a:extLst>
                <a:ext uri="{FF2B5EF4-FFF2-40B4-BE49-F238E27FC236}">
                  <a16:creationId xmlns:a16="http://schemas.microsoft.com/office/drawing/2014/main" id="{DAF2CFB2-4D75-2540-AA94-914478834814}"/>
                </a:ext>
              </a:extLst>
            </p:cNvPr>
            <p:cNvSpPr/>
            <p:nvPr/>
          </p:nvSpPr>
          <p:spPr>
            <a:xfrm rot="16200000">
              <a:off x="-761190" y="6734284"/>
              <a:ext cx="3165649" cy="741610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Responsable</a:t>
              </a:r>
            </a:p>
          </p:txBody>
        </p:sp>
        <p:sp>
          <p:nvSpPr>
            <p:cNvPr id="131" name="Rectángulo 130">
              <a:extLst>
                <a:ext uri="{FF2B5EF4-FFF2-40B4-BE49-F238E27FC236}">
                  <a16:creationId xmlns:a16="http://schemas.microsoft.com/office/drawing/2014/main" id="{8F41553A-C97E-42E4-A7DA-904B351033F8}"/>
                </a:ext>
              </a:extLst>
            </p:cNvPr>
            <p:cNvSpPr/>
            <p:nvPr/>
          </p:nvSpPr>
          <p:spPr>
            <a:xfrm>
              <a:off x="1980218" y="6508848"/>
              <a:ext cx="10491616" cy="14603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3234" dirty="0">
                  <a:solidFill>
                    <a:schemeClr val="tx1"/>
                  </a:solidFill>
                  <a:cs typeface="Arial" panose="020B0604020202020204" pitchFamily="34" charset="0"/>
                </a:rPr>
                <a:t>Subdirectora de Gestión Corporativa</a:t>
              </a:r>
            </a:p>
            <a:p>
              <a:pPr algn="just"/>
              <a:r>
                <a:rPr lang="es-ES" sz="3234" dirty="0">
                  <a:solidFill>
                    <a:schemeClr val="tx1"/>
                  </a:solidFill>
                  <a:cs typeface="Arial" panose="020B0604020202020204" pitchFamily="34" charset="0"/>
                </a:rPr>
                <a:t>Subdirectora de Logística</a:t>
              </a:r>
            </a:p>
            <a:p>
              <a:pPr algn="just"/>
              <a:endParaRPr lang="es-CO" sz="3234" dirty="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264" name="Conector recto 263">
              <a:extLst>
                <a:ext uri="{FF2B5EF4-FFF2-40B4-BE49-F238E27FC236}">
                  <a16:creationId xmlns:a16="http://schemas.microsoft.com/office/drawing/2014/main" id="{8F874E73-1EE9-3A4B-B8F0-6CED2150F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3" y="6573430"/>
              <a:ext cx="0" cy="12145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Rectángulo 254">
              <a:extLst>
                <a:ext uri="{FF2B5EF4-FFF2-40B4-BE49-F238E27FC236}">
                  <a16:creationId xmlns:a16="http://schemas.microsoft.com/office/drawing/2014/main" id="{DE95E177-FC27-0D4F-84E7-3E2F7AE91338}"/>
                </a:ext>
              </a:extLst>
            </p:cNvPr>
            <p:cNvSpPr/>
            <p:nvPr/>
          </p:nvSpPr>
          <p:spPr>
            <a:xfrm>
              <a:off x="21723231" y="4384119"/>
              <a:ext cx="13438036" cy="45923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Manuales: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Formatos: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MX" sz="3600" dirty="0">
                  <a:solidFill>
                    <a:schemeClr val="tx1"/>
                  </a:solidFill>
                </a:rPr>
                <a:t>Normatividad:</a:t>
              </a:r>
            </a:p>
            <a:p>
              <a:endParaRPr lang="es-MX" sz="3600" dirty="0">
                <a:solidFill>
                  <a:schemeClr val="tx1"/>
                </a:solidFill>
              </a:endParaRPr>
            </a:p>
            <a:p>
              <a:r>
                <a:rPr lang="es-CO" sz="3600" dirty="0">
                  <a:solidFill>
                    <a:schemeClr val="tx1"/>
                  </a:solidFill>
                  <a:hlinkClick r:id="rId3"/>
                </a:rPr>
                <a:t>https://www.bomberosbogota.gov.co/transparencia/procesos/gestion-recursos</a:t>
              </a:r>
              <a:endParaRPr lang="es-CO" sz="3600" dirty="0">
                <a:solidFill>
                  <a:schemeClr val="tx1"/>
                </a:solidFill>
              </a:endParaRPr>
            </a:p>
            <a:p>
              <a:endParaRPr lang="es-CO" sz="3600" dirty="0">
                <a:solidFill>
                  <a:schemeClr val="tx1"/>
                </a:solidFill>
              </a:endParaRPr>
            </a:p>
          </p:txBody>
        </p:sp>
        <p:sp>
          <p:nvSpPr>
            <p:cNvPr id="267" name="Rectángulo 266">
              <a:extLst>
                <a:ext uri="{FF2B5EF4-FFF2-40B4-BE49-F238E27FC236}">
                  <a16:creationId xmlns:a16="http://schemas.microsoft.com/office/drawing/2014/main" id="{9203B98D-FBF5-4B48-BF72-A50FA71BAA81}"/>
                </a:ext>
              </a:extLst>
            </p:cNvPr>
            <p:cNvSpPr/>
            <p:nvPr/>
          </p:nvSpPr>
          <p:spPr>
            <a:xfrm>
              <a:off x="28542442" y="3657647"/>
              <a:ext cx="7044844" cy="341551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Procedimientos: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Políticas e instructivos</a:t>
              </a:r>
              <a:r>
                <a:rPr lang="es-CO" sz="2514" dirty="0">
                  <a:solidFill>
                    <a:schemeClr val="tx1"/>
                  </a:solidFill>
                </a:rPr>
                <a:t>:</a:t>
              </a:r>
              <a:endParaRPr lang="es-CO" sz="2514" dirty="0"/>
            </a:p>
          </p:txBody>
        </p:sp>
        <p:sp>
          <p:nvSpPr>
            <p:cNvPr id="266" name="Rectángulo redondeado 265">
              <a:extLst>
                <a:ext uri="{FF2B5EF4-FFF2-40B4-BE49-F238E27FC236}">
                  <a16:creationId xmlns:a16="http://schemas.microsoft.com/office/drawing/2014/main" id="{7EC212B4-2265-0D45-93C5-250A1517E7CE}"/>
                </a:ext>
              </a:extLst>
            </p:cNvPr>
            <p:cNvSpPr/>
            <p:nvPr/>
          </p:nvSpPr>
          <p:spPr>
            <a:xfrm>
              <a:off x="23615751" y="225006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00BE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¿Cómo se mide la gestión del proceso?</a:t>
              </a:r>
            </a:p>
          </p:txBody>
        </p:sp>
        <p:sp>
          <p:nvSpPr>
            <p:cNvPr id="274" name="Rectángulo redondeado 273">
              <a:extLst>
                <a:ext uri="{FF2B5EF4-FFF2-40B4-BE49-F238E27FC236}">
                  <a16:creationId xmlns:a16="http://schemas.microsoft.com/office/drawing/2014/main" id="{08BFECF0-4037-8F47-BC61-92FF8AAD1524}"/>
                </a:ext>
              </a:extLst>
            </p:cNvPr>
            <p:cNvSpPr/>
            <p:nvPr/>
          </p:nvSpPr>
          <p:spPr>
            <a:xfrm>
              <a:off x="23615751" y="2414737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A2CF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Documentación</a:t>
              </a:r>
            </a:p>
          </p:txBody>
        </p: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68137C52-C502-402C-BB4E-59253D43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1205428" y="9750182"/>
              <a:ext cx="33313661" cy="0"/>
            </a:xfrm>
            <a:prstGeom prst="line">
              <a:avLst/>
            </a:prstGeom>
            <a:ln w="57150">
              <a:solidFill>
                <a:srgbClr val="FC6057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Conector recto 45">
              <a:extLst>
                <a:ext uri="{FF2B5EF4-FFF2-40B4-BE49-F238E27FC236}">
                  <a16:creationId xmlns:a16="http://schemas.microsoft.com/office/drawing/2014/main" id="{94CC0573-4B35-A24D-BCED-9117D0CEC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59552" y="-1223024"/>
              <a:ext cx="5154833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1DACE2DF-7FBE-254B-AF62-B686F50C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4" y="-1271085"/>
              <a:ext cx="0" cy="1214565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Conector recto 260">
              <a:extLst>
                <a:ext uri="{FF2B5EF4-FFF2-40B4-BE49-F238E27FC236}">
                  <a16:creationId xmlns:a16="http://schemas.microsoft.com/office/drawing/2014/main" id="{29CD608C-379F-3D46-9C95-20BA82182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23078" y="2864473"/>
              <a:ext cx="2006664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Conector recto 262">
              <a:extLst>
                <a:ext uri="{FF2B5EF4-FFF2-40B4-BE49-F238E27FC236}">
                  <a16:creationId xmlns:a16="http://schemas.microsoft.com/office/drawing/2014/main" id="{D03300DC-CBAF-DC41-A9CE-504A3486B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511292" y="7969138"/>
              <a:ext cx="5050830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CB4EC319-776F-B141-9FC6-FB61ED21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1257" y="1236027"/>
              <a:ext cx="11485550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1CCFA549-56B9-AB42-B577-2BAEF49CB2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-1344567"/>
              <a:ext cx="0" cy="25970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Conector recto de flecha 267">
              <a:extLst>
                <a:ext uri="{FF2B5EF4-FFF2-40B4-BE49-F238E27FC236}">
                  <a16:creationId xmlns:a16="http://schemas.microsoft.com/office/drawing/2014/main" id="{445785BD-434C-2246-9E4F-4EA1DEFFD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534568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Conector recto 268">
              <a:extLst>
                <a:ext uri="{FF2B5EF4-FFF2-40B4-BE49-F238E27FC236}">
                  <a16:creationId xmlns:a16="http://schemas.microsoft.com/office/drawing/2014/main" id="{5DF00E11-40FB-6049-9F30-692C67D21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endCxn id="101" idx="0"/>
            </p:cNvCxnSpPr>
            <p:nvPr/>
          </p:nvCxnSpPr>
          <p:spPr>
            <a:xfrm flipH="1" flipV="1">
              <a:off x="12436055" y="1796349"/>
              <a:ext cx="23507" cy="3552504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Conector recto de flecha 269">
              <a:extLst>
                <a:ext uri="{FF2B5EF4-FFF2-40B4-BE49-F238E27FC236}">
                  <a16:creationId xmlns:a16="http://schemas.microsoft.com/office/drawing/2014/main" id="{557512D8-8472-2A43-A980-291A3ACA1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877626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Conector recto 270">
              <a:extLst>
                <a:ext uri="{FF2B5EF4-FFF2-40B4-BE49-F238E27FC236}">
                  <a16:creationId xmlns:a16="http://schemas.microsoft.com/office/drawing/2014/main" id="{FEC8B108-647B-5F48-9786-AFEFBB8B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6223215"/>
              <a:ext cx="0" cy="2556232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Imagen 100">
              <a:extLst>
                <a:ext uri="{FF2B5EF4-FFF2-40B4-BE49-F238E27FC236}">
                  <a16:creationId xmlns:a16="http://schemas.microsoft.com/office/drawing/2014/main" id="{2E755569-F9D8-654D-B8CB-C7B387302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6963" y="1796381"/>
              <a:ext cx="2078215" cy="2154250"/>
            </a:xfrm>
            <a:prstGeom prst="rect">
              <a:avLst/>
            </a:prstGeom>
          </p:spPr>
        </p:pic>
        <p:pic>
          <p:nvPicPr>
            <p:cNvPr id="103" name="Imagen 102">
              <a:extLst>
                <a:ext uri="{FF2B5EF4-FFF2-40B4-BE49-F238E27FC236}">
                  <a16:creationId xmlns:a16="http://schemas.microsoft.com/office/drawing/2014/main" id="{CA0D4AA4-B463-4046-8BE6-53F4CACBB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9062" y="6696060"/>
              <a:ext cx="2078215" cy="2154250"/>
            </a:xfrm>
            <a:prstGeom prst="rect">
              <a:avLst/>
            </a:prstGeom>
          </p:spPr>
        </p:pic>
        <p:cxnSp>
          <p:nvCxnSpPr>
            <p:cNvPr id="279" name="Conector recto 278">
              <a:extLst>
                <a:ext uri="{FF2B5EF4-FFF2-40B4-BE49-F238E27FC236}">
                  <a16:creationId xmlns:a16="http://schemas.microsoft.com/office/drawing/2014/main" id="{25CDA154-1516-2244-B1A8-F49ADD3A2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0087112" y="-1040547"/>
              <a:ext cx="5154833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ector recto 146">
              <a:extLst>
                <a:ext uri="{FF2B5EF4-FFF2-40B4-BE49-F238E27FC236}">
                  <a16:creationId xmlns:a16="http://schemas.microsoft.com/office/drawing/2014/main" id="{33CE0B64-1903-E141-AA0A-0E731AC34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98992" y="894400"/>
              <a:ext cx="1351012" cy="104362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Conector recto 279">
              <a:extLst>
                <a:ext uri="{FF2B5EF4-FFF2-40B4-BE49-F238E27FC236}">
                  <a16:creationId xmlns:a16="http://schemas.microsoft.com/office/drawing/2014/main" id="{51C53271-55C7-9E41-9994-97A7F140A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930212"/>
              <a:ext cx="316886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Conector recto 281">
              <a:extLst>
                <a:ext uri="{FF2B5EF4-FFF2-40B4-BE49-F238E27FC236}">
                  <a16:creationId xmlns:a16="http://schemas.microsoft.com/office/drawing/2014/main" id="{0F164A9D-B9E3-F045-BC0F-B277617BC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1576" y="-1073507"/>
              <a:ext cx="1115115" cy="173903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Conector recto 282">
              <a:extLst>
                <a:ext uri="{FF2B5EF4-FFF2-40B4-BE49-F238E27FC236}">
                  <a16:creationId xmlns:a16="http://schemas.microsoft.com/office/drawing/2014/main" id="{0DD5053C-E529-E646-A481-65C334D171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3229430"/>
              <a:ext cx="3168868" cy="0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Conector recto 283">
              <a:extLst>
                <a:ext uri="{FF2B5EF4-FFF2-40B4-BE49-F238E27FC236}">
                  <a16:creationId xmlns:a16="http://schemas.microsoft.com/office/drawing/2014/main" id="{CD26BB17-36F0-FB4F-ACAB-5AB2A8852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635480" y="3230107"/>
              <a:ext cx="1351012" cy="1043624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14FAC131-6FB1-BB47-BA99-26201EB6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393264" y="13812"/>
              <a:ext cx="6857822" cy="68578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72" name="Elipse 271" descr="EVALUACION Y CONTROL&#10;">
              <a:extLst>
                <a:ext uri="{FF2B5EF4-FFF2-40B4-BE49-F238E27FC236}">
                  <a16:creationId xmlns:a16="http://schemas.microsoft.com/office/drawing/2014/main" id="{270A5CE8-9EAC-C645-BD8C-D5E2802D1191}"/>
                </a:ext>
              </a:extLst>
            </p:cNvPr>
            <p:cNvSpPr/>
            <p:nvPr/>
          </p:nvSpPr>
          <p:spPr>
            <a:xfrm>
              <a:off x="15092186" y="780895"/>
              <a:ext cx="5554787" cy="555478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pic>
          <p:nvPicPr>
            <p:cNvPr id="112" name="Imagen 111">
              <a:extLst>
                <a:ext uri="{FF2B5EF4-FFF2-40B4-BE49-F238E27FC236}">
                  <a16:creationId xmlns:a16="http://schemas.microsoft.com/office/drawing/2014/main" id="{74D47DB1-9168-6243-9123-2E3D9D34D7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1238" y="2260918"/>
              <a:ext cx="2078215" cy="2154250"/>
            </a:xfrm>
            <a:prstGeom prst="rect">
              <a:avLst/>
            </a:prstGeom>
          </p:spPr>
        </p:pic>
        <p:pic>
          <p:nvPicPr>
            <p:cNvPr id="143" name="Imagen 142">
              <a:extLst>
                <a:ext uri="{FF2B5EF4-FFF2-40B4-BE49-F238E27FC236}">
                  <a16:creationId xmlns:a16="http://schemas.microsoft.com/office/drawing/2014/main" id="{37EECD6E-4560-5C48-AE81-C9093AC56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39723" y="-46882"/>
              <a:ext cx="2078217" cy="2154249"/>
            </a:xfrm>
            <a:prstGeom prst="rect">
              <a:avLst/>
            </a:prstGeom>
          </p:spPr>
        </p:pic>
        <p:pic>
          <p:nvPicPr>
            <p:cNvPr id="145" name="Imagen 144">
              <a:extLst>
                <a:ext uri="{FF2B5EF4-FFF2-40B4-BE49-F238E27FC236}">
                  <a16:creationId xmlns:a16="http://schemas.microsoft.com/office/drawing/2014/main" id="{86CFD9E1-3210-B248-88E4-29F1E7CF0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89470" y="-2032844"/>
              <a:ext cx="2078217" cy="2154249"/>
            </a:xfrm>
            <a:prstGeom prst="rect">
              <a:avLst/>
            </a:prstGeom>
          </p:spPr>
        </p:pic>
        <p:cxnSp>
          <p:nvCxnSpPr>
            <p:cNvPr id="285" name="Conector recto 284">
              <a:extLst>
                <a:ext uri="{FF2B5EF4-FFF2-40B4-BE49-F238E27FC236}">
                  <a16:creationId xmlns:a16="http://schemas.microsoft.com/office/drawing/2014/main" id="{B97CBA15-97E9-6B45-BB68-34136B686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19" y="-1040547"/>
              <a:ext cx="729910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onector recto 285">
              <a:extLst>
                <a:ext uri="{FF2B5EF4-FFF2-40B4-BE49-F238E27FC236}">
                  <a16:creationId xmlns:a16="http://schemas.microsoft.com/office/drawing/2014/main" id="{FBBDA59E-ACAC-764F-808E-C793D72C8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47" y="930212"/>
              <a:ext cx="72990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Conector recto 286">
              <a:extLst>
                <a:ext uri="{FF2B5EF4-FFF2-40B4-BE49-F238E27FC236}">
                  <a16:creationId xmlns:a16="http://schemas.microsoft.com/office/drawing/2014/main" id="{B35CD23C-9CF9-AA4B-960B-A05A0033F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5451973" y="3265926"/>
              <a:ext cx="5154833" cy="0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Conector recto 288">
              <a:extLst>
                <a:ext uri="{FF2B5EF4-FFF2-40B4-BE49-F238E27FC236}">
                  <a16:creationId xmlns:a16="http://schemas.microsoft.com/office/drawing/2014/main" id="{0CC8B1ED-CE37-9842-8CFD-C5C62BDC0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7809" y="3240662"/>
              <a:ext cx="0" cy="974396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ángulo 295">
              <a:extLst>
                <a:ext uri="{FF2B5EF4-FFF2-40B4-BE49-F238E27FC236}">
                  <a16:creationId xmlns:a16="http://schemas.microsoft.com/office/drawing/2014/main" id="{7474A492-E354-504A-B48B-AEB7CB4B1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1723231" y="4343558"/>
              <a:ext cx="13840560" cy="4472844"/>
            </a:xfrm>
            <a:prstGeom prst="rect">
              <a:avLst/>
            </a:prstGeom>
            <a:noFill/>
            <a:ln w="3175">
              <a:solidFill>
                <a:srgbClr val="A2CF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98" name="Rectángulo 297">
              <a:extLst>
                <a:ext uri="{FF2B5EF4-FFF2-40B4-BE49-F238E27FC236}">
                  <a16:creationId xmlns:a16="http://schemas.microsoft.com/office/drawing/2014/main" id="{75EB7D89-9D0E-1946-9276-92E88E2F5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043729" y="-2210176"/>
              <a:ext cx="6520062" cy="4472855"/>
            </a:xfrm>
            <a:prstGeom prst="rect">
              <a:avLst/>
            </a:prstGeom>
            <a:noFill/>
            <a:ln w="3175">
              <a:solidFill>
                <a:srgbClr val="00BE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17497132" y="78912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P</a:t>
              </a:r>
            </a:p>
          </p:txBody>
        </p:sp>
        <p:sp>
          <p:nvSpPr>
            <p:cNvPr id="157" name="CuadroTexto 156"/>
            <p:cNvSpPr txBox="1"/>
            <p:nvPr/>
          </p:nvSpPr>
          <p:spPr>
            <a:xfrm>
              <a:off x="14537785" y="3096233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H</a:t>
              </a:r>
            </a:p>
          </p:txBody>
        </p:sp>
        <p:sp>
          <p:nvSpPr>
            <p:cNvPr id="158" name="CuadroTexto 157"/>
            <p:cNvSpPr txBox="1"/>
            <p:nvPr/>
          </p:nvSpPr>
          <p:spPr>
            <a:xfrm>
              <a:off x="20727135" y="3134780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V</a:t>
              </a:r>
            </a:p>
          </p:txBody>
        </p:sp>
        <p:sp>
          <p:nvSpPr>
            <p:cNvPr id="159" name="CuadroTexto 158"/>
            <p:cNvSpPr txBox="1"/>
            <p:nvPr/>
          </p:nvSpPr>
          <p:spPr>
            <a:xfrm>
              <a:off x="17441767" y="6238956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A</a:t>
              </a:r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7D1082D1-7D08-8247-B6E8-9A6A19846F3B}"/>
                </a:ext>
              </a:extLst>
            </p:cNvPr>
            <p:cNvSpPr/>
            <p:nvPr/>
          </p:nvSpPr>
          <p:spPr>
            <a:xfrm>
              <a:off x="15390042" y="3144630"/>
              <a:ext cx="5185256" cy="655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3234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GESTIÓN DE RECURSOS</a:t>
              </a:r>
              <a:endParaRPr lang="es-CO" sz="3234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ángulo redondeado 52">
              <a:extLst>
                <a:ext uri="{FF2B5EF4-FFF2-40B4-BE49-F238E27FC236}">
                  <a16:creationId xmlns:a16="http://schemas.microsoft.com/office/drawing/2014/main" id="{4ACB4D63-56C5-A54F-9A98-6DFCFFBB35DE}"/>
                </a:ext>
              </a:extLst>
            </p:cNvPr>
            <p:cNvSpPr/>
            <p:nvPr/>
          </p:nvSpPr>
          <p:spPr>
            <a:xfrm>
              <a:off x="23532911" y="-1834845"/>
              <a:ext cx="5040034" cy="1589579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¿Cuáles son los riesgos del Proceso</a:t>
              </a:r>
              <a:r>
                <a:rPr lang="es-CO" sz="3234" strike="sngStrike" dirty="0">
                  <a:solidFill>
                    <a:schemeClr val="tx1"/>
                  </a:solidFill>
                </a:rPr>
                <a:t>s</a:t>
              </a:r>
              <a:r>
                <a:rPr lang="es-CO" sz="3234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77" name="Conector recto 276">
            <a:extLst>
              <a:ext uri="{FF2B5EF4-FFF2-40B4-BE49-F238E27FC236}">
                <a16:creationId xmlns:a16="http://schemas.microsoft.com/office/drawing/2014/main" id="{6A617276-6CDE-435C-AF05-DE6C7BA31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24885" y="20275653"/>
            <a:ext cx="287507" cy="2654653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13BEADD6-15F6-4493-9681-FAEC50383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944516" y="25172405"/>
            <a:ext cx="0" cy="749329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18DFB783-58FF-4DBD-A262-AE95FD5E4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1655640" y="20149001"/>
            <a:ext cx="133671" cy="2649055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Conector recto 124">
            <a:extLst>
              <a:ext uri="{FF2B5EF4-FFF2-40B4-BE49-F238E27FC236}">
                <a16:creationId xmlns:a16="http://schemas.microsoft.com/office/drawing/2014/main" id="{9CC57E95-865D-47D3-B86A-EA90CCD07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01102" y="20442084"/>
            <a:ext cx="84639" cy="26380126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Conector recto 153">
            <a:extLst>
              <a:ext uri="{FF2B5EF4-FFF2-40B4-BE49-F238E27FC236}">
                <a16:creationId xmlns:a16="http://schemas.microsoft.com/office/drawing/2014/main" id="{5E288DCA-ED60-4788-80E8-A905525B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0529052" y="20420558"/>
            <a:ext cx="58679" cy="2607379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24B2BA1D-D5AD-445F-B516-607788BC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6916010" y="20527029"/>
            <a:ext cx="67928" cy="25758414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8" name="Imagen 97">
            <a:extLst>
              <a:ext uri="{FF2B5EF4-FFF2-40B4-BE49-F238E27FC236}">
                <a16:creationId xmlns:a16="http://schemas.microsoft.com/office/drawing/2014/main" id="{CA92293A-B792-0849-B06E-FF57B5AAB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2003" y="5641482"/>
            <a:ext cx="1870368" cy="1938796"/>
          </a:xfrm>
          <a:prstGeom prst="rect">
            <a:avLst/>
          </a:prstGeom>
        </p:spPr>
      </p:pic>
      <p:grpSp>
        <p:nvGrpSpPr>
          <p:cNvPr id="8" name="Grupo 7" descr="Encabezado tabla">
            <a:extLst>
              <a:ext uri="{FF2B5EF4-FFF2-40B4-BE49-F238E27FC236}">
                <a16:creationId xmlns:a16="http://schemas.microsoft.com/office/drawing/2014/main" id="{BFEA7254-929C-404E-BD3F-D0DFD10E258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985725" y="17869740"/>
            <a:ext cx="30505565" cy="1584493"/>
            <a:chOff x="1050279" y="10179226"/>
            <a:chExt cx="33895571" cy="1760573"/>
          </a:xfrm>
        </p:grpSpPr>
        <p:sp>
          <p:nvSpPr>
            <p:cNvPr id="291" name="Rectángulo redondeado 290">
              <a:extLst>
                <a:ext uri="{FF2B5EF4-FFF2-40B4-BE49-F238E27FC236}">
                  <a16:creationId xmlns:a16="http://schemas.microsoft.com/office/drawing/2014/main" id="{BB3B51CB-8FCC-9D4F-9AF4-56B47C558B54}"/>
                </a:ext>
              </a:extLst>
            </p:cNvPr>
            <p:cNvSpPr/>
            <p:nvPr/>
          </p:nvSpPr>
          <p:spPr>
            <a:xfrm>
              <a:off x="1050279" y="10307781"/>
              <a:ext cx="5167792" cy="1533961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 ¿Quién entrega los insumos para iniciar la actividad? </a:t>
              </a:r>
            </a:p>
          </p:txBody>
        </p:sp>
        <p:sp>
          <p:nvSpPr>
            <p:cNvPr id="292" name="Rectángulo redondeado 291">
              <a:extLst>
                <a:ext uri="{FF2B5EF4-FFF2-40B4-BE49-F238E27FC236}">
                  <a16:creationId xmlns:a16="http://schemas.microsoft.com/office/drawing/2014/main" id="{9159AC1B-6E15-9B4B-9EE6-BABFFAC2672F}"/>
                </a:ext>
              </a:extLst>
            </p:cNvPr>
            <p:cNvSpPr/>
            <p:nvPr/>
          </p:nvSpPr>
          <p:spPr>
            <a:xfrm>
              <a:off x="7233807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insumos entrega?</a:t>
              </a:r>
            </a:p>
          </p:txBody>
        </p:sp>
        <p:sp>
          <p:nvSpPr>
            <p:cNvPr id="293" name="Rectángulo redondeado 292">
              <a:extLst>
                <a:ext uri="{FF2B5EF4-FFF2-40B4-BE49-F238E27FC236}">
                  <a16:creationId xmlns:a16="http://schemas.microsoft.com/office/drawing/2014/main" id="{C6755D76-3D7D-8B46-9B5A-883896727ACA}"/>
                </a:ext>
              </a:extLst>
            </p:cNvPr>
            <p:cNvSpPr/>
            <p:nvPr/>
          </p:nvSpPr>
          <p:spPr>
            <a:xfrm>
              <a:off x="13866153" y="10179226"/>
              <a:ext cx="7484005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actividades se ejecutan?</a:t>
              </a:r>
            </a:p>
          </p:txBody>
        </p:sp>
        <p:sp>
          <p:nvSpPr>
            <p:cNvPr id="294" name="Rectángulo redondeado 293">
              <a:extLst>
                <a:ext uri="{FF2B5EF4-FFF2-40B4-BE49-F238E27FC236}">
                  <a16:creationId xmlns:a16="http://schemas.microsoft.com/office/drawing/2014/main" id="{DD288159-C225-2740-AB8D-6D422CD79758}"/>
                </a:ext>
              </a:extLst>
            </p:cNvPr>
            <p:cNvSpPr/>
            <p:nvPr/>
          </p:nvSpPr>
          <p:spPr>
            <a:xfrm>
              <a:off x="23548816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¿Cuál es el producto o servicio generado?</a:t>
              </a:r>
            </a:p>
          </p:txBody>
        </p:sp>
        <p:sp>
          <p:nvSpPr>
            <p:cNvPr id="295" name="Rectángulo redondeado 294">
              <a:extLst>
                <a:ext uri="{FF2B5EF4-FFF2-40B4-BE49-F238E27FC236}">
                  <a16:creationId xmlns:a16="http://schemas.microsoft.com/office/drawing/2014/main" id="{89BA25D8-3975-D14E-90A4-E4DCD9200CCD}"/>
                </a:ext>
              </a:extLst>
            </p:cNvPr>
            <p:cNvSpPr/>
            <p:nvPr/>
          </p:nvSpPr>
          <p:spPr>
            <a:xfrm>
              <a:off x="29937610" y="10350223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¿A quién se entrega el producto o servicio?</a:t>
              </a:r>
            </a:p>
          </p:txBody>
        </p:sp>
      </p:grpSp>
      <p:grpSp>
        <p:nvGrpSpPr>
          <p:cNvPr id="21" name="Grupo 20" descr="Fila 1 tabla">
            <a:extLst>
              <a:ext uri="{FF2B5EF4-FFF2-40B4-BE49-F238E27FC236}">
                <a16:creationId xmlns:a16="http://schemas.microsoft.com/office/drawing/2014/main" id="{D0E80DFF-C6A5-870E-5A4D-B903756E6ECC}"/>
              </a:ext>
            </a:extLst>
          </p:cNvPr>
          <p:cNvGrpSpPr/>
          <p:nvPr/>
        </p:nvGrpSpPr>
        <p:grpSpPr>
          <a:xfrm>
            <a:off x="1387659" y="20169462"/>
            <a:ext cx="30099857" cy="3137508"/>
            <a:chOff x="1496879" y="12734510"/>
            <a:chExt cx="33444778" cy="3486172"/>
          </a:xfrm>
        </p:grpSpPr>
        <p:cxnSp>
          <p:nvCxnSpPr>
            <p:cNvPr id="22" name="Conector recto de flecha 21">
              <a:extLst>
                <a:ext uri="{FF2B5EF4-FFF2-40B4-BE49-F238E27FC236}">
                  <a16:creationId xmlns:a16="http://schemas.microsoft.com/office/drawing/2014/main" id="{B66263AD-5E8F-6B7E-49B2-223B1160D9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59568" y="12904228"/>
              <a:ext cx="48573" cy="3316454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F614D022-02AE-F5B4-FE60-A1539166D7FD}"/>
                </a:ext>
              </a:extLst>
            </p:cNvPr>
            <p:cNvSpPr/>
            <p:nvPr/>
          </p:nvSpPr>
          <p:spPr>
            <a:xfrm>
              <a:off x="13351632" y="12800745"/>
              <a:ext cx="9052037" cy="26634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r>
                <a:rPr lang="es-ES" sz="2600" dirty="0">
                  <a:solidFill>
                    <a:schemeClr val="tx1"/>
                  </a:solidFill>
                </a:rPr>
                <a:t>Preparar y consolidar el Anteproyecto de Presupuesto de</a:t>
              </a:r>
            </a:p>
            <a:p>
              <a:pPr lvl="0" algn="just"/>
              <a:r>
                <a:rPr lang="es-ES" sz="2600" dirty="0">
                  <a:solidFill>
                    <a:schemeClr val="tx1"/>
                  </a:solidFill>
                </a:rPr>
                <a:t>gastos de Funcionamiento y registrar los hechos económicos presupuestales mediante los cuales se ejecuta el presupuesto de gastos asignado a la UAECOB, se generan informes de ejecución y seguimiento para la toma de decisiones.</a:t>
              </a: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57EB72DC-A087-DF0F-210A-969458D1EB7F}"/>
                </a:ext>
              </a:extLst>
            </p:cNvPr>
            <p:cNvSpPr/>
            <p:nvPr/>
          </p:nvSpPr>
          <p:spPr>
            <a:xfrm>
              <a:off x="6401193" y="12782168"/>
              <a:ext cx="6465740" cy="24444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1. Plan Anual de Adquisiciones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2. Plan estratégico de la Subdirección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3. Plan Operativo Anual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4. Plan de Compras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5. Requerimientos de los diferentes Procesos</a:t>
              </a:r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FA64B244-16A3-C118-69B3-6B3DE01A737F}"/>
                </a:ext>
              </a:extLst>
            </p:cNvPr>
            <p:cNvSpPr/>
            <p:nvPr/>
          </p:nvSpPr>
          <p:spPr>
            <a:xfrm>
              <a:off x="1496879" y="12734510"/>
              <a:ext cx="4094971" cy="25507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Gestión Estratégica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Gestión Jurídica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Todos los demás procesos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4. Entidades Distritales</a:t>
              </a: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192C14A6-D936-99EE-56D9-3E2BCC4D0A58}"/>
                </a:ext>
              </a:extLst>
            </p:cNvPr>
            <p:cNvSpPr/>
            <p:nvPr/>
          </p:nvSpPr>
          <p:spPr>
            <a:xfrm>
              <a:off x="23061144" y="12836055"/>
              <a:ext cx="6376739" cy="23419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1. Informes de Ejecución de ejecución del presupuesto posterior al registro de los hechos económicos.</a:t>
              </a:r>
            </a:p>
            <a:p>
              <a:pPr algn="just"/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533E8534-B9EC-2063-4F89-4A9AE4487760}"/>
                </a:ext>
              </a:extLst>
            </p:cNvPr>
            <p:cNvSpPr/>
            <p:nvPr/>
          </p:nvSpPr>
          <p:spPr>
            <a:xfrm>
              <a:off x="30322683" y="1284750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Todos los procesos</a:t>
              </a:r>
            </a:p>
          </p:txBody>
        </p:sp>
      </p:grpSp>
      <p:grpSp>
        <p:nvGrpSpPr>
          <p:cNvPr id="28" name="Grupo 27" descr="Fila 2 tabla">
            <a:extLst>
              <a:ext uri="{FF2B5EF4-FFF2-40B4-BE49-F238E27FC236}">
                <a16:creationId xmlns:a16="http://schemas.microsoft.com/office/drawing/2014/main" id="{D137827A-9F3F-97CD-7970-F6F4077EDCED}"/>
              </a:ext>
            </a:extLst>
          </p:cNvPr>
          <p:cNvGrpSpPr/>
          <p:nvPr/>
        </p:nvGrpSpPr>
        <p:grpSpPr>
          <a:xfrm>
            <a:off x="1417083" y="23236299"/>
            <a:ext cx="30134235" cy="2176016"/>
            <a:chOff x="1458693" y="15632553"/>
            <a:chExt cx="33482975" cy="4931367"/>
          </a:xfrm>
        </p:grpSpPr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D20FFFA1-AFE3-6BB5-B933-713981947347}"/>
                </a:ext>
              </a:extLst>
            </p:cNvPr>
            <p:cNvSpPr/>
            <p:nvPr/>
          </p:nvSpPr>
          <p:spPr>
            <a:xfrm>
              <a:off x="6302188" y="16264404"/>
              <a:ext cx="6465740" cy="32514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Soportes contables de: nómina, Prestaciones sociales, incapacidades, facturas de proveedores, cuentas de contratistas, almacén e inventarios, Servicio a la ciudadanía, procesos judiciales.</a:t>
              </a:r>
            </a:p>
          </p:txBody>
        </p:sp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C5897DBF-2FFD-C27E-682A-B07BF6D0CA3F}"/>
                </a:ext>
              </a:extLst>
            </p:cNvPr>
            <p:cNvSpPr/>
            <p:nvPr/>
          </p:nvSpPr>
          <p:spPr>
            <a:xfrm>
              <a:off x="1458693" y="15632553"/>
              <a:ext cx="4094971" cy="49313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Todos los procesos de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la Entidad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6C231CA4-93BB-5D9B-EB1D-1FB9F7386155}"/>
                </a:ext>
              </a:extLst>
            </p:cNvPr>
            <p:cNvSpPr/>
            <p:nvPr/>
          </p:nvSpPr>
          <p:spPr>
            <a:xfrm>
              <a:off x="30277275" y="16270152"/>
              <a:ext cx="4664393" cy="32456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1. Todas las dependencias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2. Secretaría de Hacienda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Distrital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3. Ciudadanía.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4. DIAN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E7718E3D-4780-A253-6132-D9AB967F7C2A}"/>
                </a:ext>
              </a:extLst>
            </p:cNvPr>
            <p:cNvSpPr/>
            <p:nvPr/>
          </p:nvSpPr>
          <p:spPr>
            <a:xfrm>
              <a:off x="13353381" y="16302660"/>
              <a:ext cx="9052037" cy="32131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Reconocer los hechos económicos y financieros en la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contabilidad de la entidad.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B1D09DBD-6ABE-F77B-8983-5E88F294CCBA}"/>
                </a:ext>
              </a:extLst>
            </p:cNvPr>
            <p:cNvSpPr/>
            <p:nvPr/>
          </p:nvSpPr>
          <p:spPr>
            <a:xfrm>
              <a:off x="23148284" y="16203626"/>
              <a:ext cx="6268134" cy="331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EEFF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Reportes contables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Información exógena</a:t>
              </a:r>
            </a:p>
            <a:p>
              <a:endParaRPr lang="es-CO" sz="2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upo 33" descr="Fila 3 tabla">
            <a:extLst>
              <a:ext uri="{FF2B5EF4-FFF2-40B4-BE49-F238E27FC236}">
                <a16:creationId xmlns:a16="http://schemas.microsoft.com/office/drawing/2014/main" id="{D4FFF366-E90C-377A-E529-7DEA05F14280}"/>
              </a:ext>
            </a:extLst>
          </p:cNvPr>
          <p:cNvGrpSpPr/>
          <p:nvPr/>
        </p:nvGrpSpPr>
        <p:grpSpPr>
          <a:xfrm>
            <a:off x="1234382" y="26018333"/>
            <a:ext cx="30243915" cy="2738663"/>
            <a:chOff x="1493873" y="19975030"/>
            <a:chExt cx="33604844" cy="4989771"/>
          </a:xfrm>
        </p:grpSpPr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C5441267-8D34-03D6-7E2E-06EB587973BE}"/>
                </a:ext>
              </a:extLst>
            </p:cNvPr>
            <p:cNvSpPr/>
            <p:nvPr/>
          </p:nvSpPr>
          <p:spPr>
            <a:xfrm>
              <a:off x="6401193" y="20674216"/>
              <a:ext cx="6465740" cy="2316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Recepción e inspección de los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materiales recibidos</a:t>
              </a: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BA4A2057-FFA0-EBC5-3EA3-1826482B1B2F}"/>
                </a:ext>
              </a:extLst>
            </p:cNvPr>
            <p:cNvSpPr/>
            <p:nvPr/>
          </p:nvSpPr>
          <p:spPr>
            <a:xfrm>
              <a:off x="1493873" y="20674209"/>
              <a:ext cx="4094971" cy="19751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 procesos de la Entidad</a:t>
              </a:r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B96900D7-3461-0B1C-E761-E7B84CF713CB}"/>
                </a:ext>
              </a:extLst>
            </p:cNvPr>
            <p:cNvSpPr/>
            <p:nvPr/>
          </p:nvSpPr>
          <p:spPr>
            <a:xfrm>
              <a:off x="23301134" y="19975030"/>
              <a:ext cx="6376739" cy="29516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1. Entrega del inventario al supervisor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del contrato de adquisición.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2. Manejo y control de inventarios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actualizados en el sistema de la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entidad.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3. Programa de seguros de la Entidad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7EF6564C-771A-7D84-22D8-CB06016F8A1B}"/>
                </a:ext>
              </a:extLst>
            </p:cNvPr>
            <p:cNvSpPr/>
            <p:nvPr/>
          </p:nvSpPr>
          <p:spPr>
            <a:xfrm>
              <a:off x="13312688" y="20535374"/>
              <a:ext cx="9052038" cy="2458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Gestionar las actividades de almacenamiento, custodia, y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control de los inventarios necesarios para el funcionamiento de la UAECOB.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CA45D794-A2C4-9732-B181-D4172FA4234D}"/>
                </a:ext>
              </a:extLst>
            </p:cNvPr>
            <p:cNvSpPr/>
            <p:nvPr/>
          </p:nvSpPr>
          <p:spPr>
            <a:xfrm>
              <a:off x="30479743" y="20279794"/>
              <a:ext cx="4618974" cy="28564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. Todos los procesos</a:t>
              </a:r>
            </a:p>
          </p:txBody>
        </p:sp>
        <p:cxnSp>
          <p:nvCxnSpPr>
            <p:cNvPr id="42" name="Conector recto de flecha 41">
              <a:extLst>
                <a:ext uri="{FF2B5EF4-FFF2-40B4-BE49-F238E27FC236}">
                  <a16:creationId xmlns:a16="http://schemas.microsoft.com/office/drawing/2014/main" id="{57A88B95-8D1A-A4A3-E7C1-7E9799FA83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701323" y="23970461"/>
              <a:ext cx="9395" cy="994340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4" name="Grupo 43" descr="Fila 4 tabla">
            <a:extLst>
              <a:ext uri="{FF2B5EF4-FFF2-40B4-BE49-F238E27FC236}">
                <a16:creationId xmlns:a16="http://schemas.microsoft.com/office/drawing/2014/main" id="{0955FD1D-1B2E-4EE4-9EA7-2BF8456DF995}"/>
              </a:ext>
            </a:extLst>
          </p:cNvPr>
          <p:cNvGrpSpPr/>
          <p:nvPr/>
        </p:nvGrpSpPr>
        <p:grpSpPr>
          <a:xfrm>
            <a:off x="1482551" y="28574238"/>
            <a:ext cx="30077891" cy="3232988"/>
            <a:chOff x="1601379" y="23162430"/>
            <a:chExt cx="33420370" cy="3954303"/>
          </a:xfrm>
        </p:grpSpPr>
        <p:sp>
          <p:nvSpPr>
            <p:cNvPr id="45" name="Rectángulo 44">
              <a:extLst>
                <a:ext uri="{FF2B5EF4-FFF2-40B4-BE49-F238E27FC236}">
                  <a16:creationId xmlns:a16="http://schemas.microsoft.com/office/drawing/2014/main" id="{171B5022-DB4E-E7FA-AA81-4CEC02701A03}"/>
                </a:ext>
              </a:extLst>
            </p:cNvPr>
            <p:cNvSpPr/>
            <p:nvPr/>
          </p:nvSpPr>
          <p:spPr>
            <a:xfrm>
              <a:off x="23200370" y="23973502"/>
              <a:ext cx="6545472" cy="23443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PIGA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Identificación de Aspectos e Impactos 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ambientales.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Normograma.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4. Informe de huella de carbono.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5. Reporte de llantas.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6. Reporte de residuos peligrosos.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7. Reportes de consumos.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ángulo 46">
              <a:extLst>
                <a:ext uri="{FF2B5EF4-FFF2-40B4-BE49-F238E27FC236}">
                  <a16:creationId xmlns:a16="http://schemas.microsoft.com/office/drawing/2014/main" id="{E4CAAC31-EA55-4A37-E476-4748FF4AA05D}"/>
                </a:ext>
              </a:extLst>
            </p:cNvPr>
            <p:cNvSpPr/>
            <p:nvPr/>
          </p:nvSpPr>
          <p:spPr>
            <a:xfrm>
              <a:off x="6353929" y="23795041"/>
              <a:ext cx="6465740" cy="24391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Normatividad Ambiental vigente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aplicable</a:t>
              </a: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4F24DA6C-44AA-D05C-2FEE-BAB8D47FA317}"/>
                </a:ext>
              </a:extLst>
            </p:cNvPr>
            <p:cNvSpPr/>
            <p:nvPr/>
          </p:nvSpPr>
          <p:spPr>
            <a:xfrm>
              <a:off x="1601379" y="23162430"/>
              <a:ext cx="4067737" cy="35632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1. Ministerio de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Ambiente y Desarrollo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Sostenible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2. Secretaría Distrital de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Ambiente</a:t>
              </a: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CA116D73-83D4-6B86-7CE7-A7F8D2EA85BA}"/>
                </a:ext>
              </a:extLst>
            </p:cNvPr>
            <p:cNvSpPr/>
            <p:nvPr/>
          </p:nvSpPr>
          <p:spPr>
            <a:xfrm>
              <a:off x="13452115" y="23775474"/>
              <a:ext cx="9052037" cy="2458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Coordinar las acciones concernientes al cumplimiento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del Plan Institucional de Gestión Ambiental.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ángulo 50">
              <a:extLst>
                <a:ext uri="{FF2B5EF4-FFF2-40B4-BE49-F238E27FC236}">
                  <a16:creationId xmlns:a16="http://schemas.microsoft.com/office/drawing/2014/main" id="{C4FBA559-2532-9EA0-0886-B35D218C6BEE}"/>
                </a:ext>
              </a:extLst>
            </p:cNvPr>
            <p:cNvSpPr/>
            <p:nvPr/>
          </p:nvSpPr>
          <p:spPr>
            <a:xfrm>
              <a:off x="30402775" y="23901055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. Todos los procesos</a:t>
              </a:r>
            </a:p>
          </p:txBody>
        </p:sp>
        <p:cxnSp>
          <p:nvCxnSpPr>
            <p:cNvPr id="52" name="Conector recto de flecha 51">
              <a:extLst>
                <a:ext uri="{FF2B5EF4-FFF2-40B4-BE49-F238E27FC236}">
                  <a16:creationId xmlns:a16="http://schemas.microsoft.com/office/drawing/2014/main" id="{382054B1-30D8-31CE-9235-7147635BEB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720083" y="26514762"/>
              <a:ext cx="0" cy="601971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4" name="Grupo 53" descr="Fila 5 tabla">
            <a:extLst>
              <a:ext uri="{FF2B5EF4-FFF2-40B4-BE49-F238E27FC236}">
                <a16:creationId xmlns:a16="http://schemas.microsoft.com/office/drawing/2014/main" id="{58BD22B2-7E55-0086-3BDD-9218A647E41F}"/>
              </a:ext>
            </a:extLst>
          </p:cNvPr>
          <p:cNvGrpSpPr/>
          <p:nvPr/>
        </p:nvGrpSpPr>
        <p:grpSpPr>
          <a:xfrm>
            <a:off x="1314335" y="32458691"/>
            <a:ext cx="30183851" cy="2098758"/>
            <a:chOff x="1483644" y="27116714"/>
            <a:chExt cx="33538105" cy="2331987"/>
          </a:xfrm>
        </p:grpSpPr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1D8919FD-2302-C021-8949-492B46E0E0A0}"/>
                </a:ext>
              </a:extLst>
            </p:cNvPr>
            <p:cNvSpPr/>
            <p:nvPr/>
          </p:nvSpPr>
          <p:spPr>
            <a:xfrm>
              <a:off x="1483644" y="27442247"/>
              <a:ext cx="4169676" cy="17530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 Archivo de Bogotá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Archivo General de la Nación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Todas las dependencias</a:t>
              </a:r>
            </a:p>
            <a:p>
              <a:pPr algn="just"/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28E71747-6D6D-1A99-9DF4-3492CDA223C2}"/>
                </a:ext>
              </a:extLst>
            </p:cNvPr>
            <p:cNvSpPr/>
            <p:nvPr/>
          </p:nvSpPr>
          <p:spPr>
            <a:xfrm>
              <a:off x="6338235" y="27178661"/>
              <a:ext cx="6465740" cy="21302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Documentación que hace parte del archivo de la entidad.</a:t>
              </a:r>
            </a:p>
          </p:txBody>
        </p:sp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DEE91204-4333-2555-56E4-55603B1F7634}"/>
                </a:ext>
              </a:extLst>
            </p:cNvPr>
            <p:cNvSpPr/>
            <p:nvPr/>
          </p:nvSpPr>
          <p:spPr>
            <a:xfrm>
              <a:off x="23163810" y="27116714"/>
              <a:ext cx="6465740" cy="2330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Política de Gestión Documental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Plan Institucional de Archivo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Programas de Gestión Documental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Tablas de Retención Documental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Sistema Integral de Conservación</a:t>
              </a:r>
            </a:p>
            <a:p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934286D7-518F-4287-2530-78FE8FC95158}"/>
                </a:ext>
              </a:extLst>
            </p:cNvPr>
            <p:cNvSpPr/>
            <p:nvPr/>
          </p:nvSpPr>
          <p:spPr>
            <a:xfrm>
              <a:off x="30402775" y="2717073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</p:txBody>
        </p:sp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B7FBF7D9-A4C8-51AD-BF17-B8463163789A}"/>
                </a:ext>
              </a:extLst>
            </p:cNvPr>
            <p:cNvSpPr/>
            <p:nvPr/>
          </p:nvSpPr>
          <p:spPr>
            <a:xfrm>
              <a:off x="13308337" y="27178665"/>
              <a:ext cx="9052037" cy="2270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</a:rPr>
                <a:t>Gestionar la actualización y  aprobación de los planes y programas de Gestión Documental así como  los instrumentos archivísticos de la Entidad</a:t>
              </a:r>
              <a:endParaRPr lang="es-ES" sz="2600" dirty="0">
                <a:solidFill>
                  <a:schemeClr val="tx1"/>
                </a:solidFill>
              </a:endParaRPr>
            </a:p>
            <a:p>
              <a:pPr algn="just"/>
              <a:endParaRPr lang="es-CO" sz="2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Grupo 60" descr="Fila 5 tabla">
            <a:extLst>
              <a:ext uri="{FF2B5EF4-FFF2-40B4-BE49-F238E27FC236}">
                <a16:creationId xmlns:a16="http://schemas.microsoft.com/office/drawing/2014/main" id="{B1AFCF9C-3DDE-AD58-B353-6CBF5D77A08F}"/>
              </a:ext>
            </a:extLst>
          </p:cNvPr>
          <p:cNvGrpSpPr/>
          <p:nvPr/>
        </p:nvGrpSpPr>
        <p:grpSpPr>
          <a:xfrm>
            <a:off x="1270744" y="35728146"/>
            <a:ext cx="30183851" cy="3044430"/>
            <a:chOff x="1483644" y="27116714"/>
            <a:chExt cx="33538105" cy="2911460"/>
          </a:xfrm>
        </p:grpSpPr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9824ABBF-9E6F-6B79-593B-413AB183C433}"/>
                </a:ext>
              </a:extLst>
            </p:cNvPr>
            <p:cNvSpPr/>
            <p:nvPr/>
          </p:nvSpPr>
          <p:spPr>
            <a:xfrm>
              <a:off x="1483644" y="27442247"/>
              <a:ext cx="4169676" cy="17530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Curaduría Urbana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Alcaldía y Entidades competentes del Distrito.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Comité Directivo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4. Contratistas que ejecutan las obras</a:t>
              </a:r>
            </a:p>
            <a:p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5. Todos los procesos</a:t>
              </a:r>
            </a:p>
            <a:p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33B24523-17C5-A63A-CD5F-F92AA9E8B06C}"/>
                </a:ext>
              </a:extLst>
            </p:cNvPr>
            <p:cNvSpPr/>
            <p:nvPr/>
          </p:nvSpPr>
          <p:spPr>
            <a:xfrm>
              <a:off x="6338235" y="27178661"/>
              <a:ext cx="6465740" cy="21302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Requerimientos legales: Licencias de construcción, planos, contratos, servicios públicos.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PDD</a:t>
              </a:r>
            </a:p>
            <a:p>
              <a:pPr marL="342900" indent="-34290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Plan anual de adquisiciones</a:t>
              </a:r>
            </a:p>
            <a:p>
              <a:pPr marL="514350" indent="-5143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Plan anual de adquisiciones</a:t>
              </a:r>
            </a:p>
            <a:p>
              <a:pPr marL="514350" indent="-5143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Programa anual de mantenimiento</a:t>
              </a:r>
            </a:p>
            <a:p>
              <a:pPr marL="514350" indent="-5143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Requerimientos de los procesos</a:t>
              </a:r>
            </a:p>
            <a:p>
              <a:pPr marL="342900" indent="-342900" algn="just">
                <a:buAutoNum type="arabicPeriod"/>
              </a:pP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4" name="Rectángulo 63">
              <a:extLst>
                <a:ext uri="{FF2B5EF4-FFF2-40B4-BE49-F238E27FC236}">
                  <a16:creationId xmlns:a16="http://schemas.microsoft.com/office/drawing/2014/main" id="{AAE62BC6-6341-2EEC-A49A-369FEAEAF32A}"/>
                </a:ext>
              </a:extLst>
            </p:cNvPr>
            <p:cNvSpPr/>
            <p:nvPr/>
          </p:nvSpPr>
          <p:spPr>
            <a:xfrm>
              <a:off x="23163810" y="27116714"/>
              <a:ext cx="6465740" cy="2330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34" indent="-457234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Edificaciones nuevas</a:t>
              </a:r>
            </a:p>
            <a:p>
              <a:pPr marL="457234" indent="-457234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Reforzamiento estructural</a:t>
              </a:r>
            </a:p>
            <a:p>
              <a:pPr marL="457234" indent="-457234" algn="just">
                <a:buFontTx/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Mantenimiento preventivo, predictivo y correctivo</a:t>
              </a:r>
            </a:p>
            <a:p>
              <a:pPr marL="457234" indent="-457234" algn="just">
                <a:buAutoNum type="arabicPeriod"/>
              </a:pP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6F978533-2164-C4DD-CAEF-13EF67F62178}"/>
                </a:ext>
              </a:extLst>
            </p:cNvPr>
            <p:cNvSpPr/>
            <p:nvPr/>
          </p:nvSpPr>
          <p:spPr>
            <a:xfrm>
              <a:off x="30402775" y="2717073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</p:txBody>
        </p:sp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DD25DF0B-75A0-F650-EF0E-A27C9B29CF4E}"/>
                </a:ext>
              </a:extLst>
            </p:cNvPr>
            <p:cNvSpPr/>
            <p:nvPr/>
          </p:nvSpPr>
          <p:spPr>
            <a:xfrm>
              <a:off x="13308337" y="27178665"/>
              <a:ext cx="9219560" cy="28495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</a:rPr>
                <a:t>Gestionar el buen estado de las edificaciones, en lo concerniente a: reforzamiento estructural, ampliaciones, adecuaciones y mantenimiento en la UAECOB. </a:t>
              </a:r>
            </a:p>
            <a:p>
              <a:pPr algn="just"/>
              <a:endParaRPr lang="es-CO" sz="2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upo 69" descr="Fila 5 tabla">
            <a:extLst>
              <a:ext uri="{FF2B5EF4-FFF2-40B4-BE49-F238E27FC236}">
                <a16:creationId xmlns:a16="http://schemas.microsoft.com/office/drawing/2014/main" id="{3D7F9690-7E66-8F7F-CADF-838DB3B4FB38}"/>
              </a:ext>
            </a:extLst>
          </p:cNvPr>
          <p:cNvGrpSpPr/>
          <p:nvPr/>
        </p:nvGrpSpPr>
        <p:grpSpPr>
          <a:xfrm>
            <a:off x="1387659" y="39535497"/>
            <a:ext cx="30183851" cy="2127530"/>
            <a:chOff x="1483644" y="27116714"/>
            <a:chExt cx="33538105" cy="2331987"/>
          </a:xfrm>
        </p:grpSpPr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F095563F-FBDB-8590-8616-99A1CDE8D5A3}"/>
                </a:ext>
              </a:extLst>
            </p:cNvPr>
            <p:cNvSpPr/>
            <p:nvPr/>
          </p:nvSpPr>
          <p:spPr>
            <a:xfrm>
              <a:off x="1483644" y="27442247"/>
              <a:ext cx="4169676" cy="17530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Subdirección Logística</a:t>
              </a:r>
            </a:p>
          </p:txBody>
        </p:sp>
        <p:sp>
          <p:nvSpPr>
            <p:cNvPr id="72" name="Rectángulo 71">
              <a:extLst>
                <a:ext uri="{FF2B5EF4-FFF2-40B4-BE49-F238E27FC236}">
                  <a16:creationId xmlns:a16="http://schemas.microsoft.com/office/drawing/2014/main" id="{73F839DA-1FA4-4CF2-F451-174C0C6699E2}"/>
                </a:ext>
              </a:extLst>
            </p:cNvPr>
            <p:cNvSpPr/>
            <p:nvPr/>
          </p:nvSpPr>
          <p:spPr>
            <a:xfrm>
              <a:off x="6338235" y="27178661"/>
              <a:ext cx="6465740" cy="21302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Plan Anual de Adquisiciones.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Lineamientos Nacionales y Distritales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 Planes de intervención y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mantenimiento</a:t>
              </a:r>
            </a:p>
          </p:txBody>
        </p:sp>
        <p:sp>
          <p:nvSpPr>
            <p:cNvPr id="73" name="Rectángulo 72">
              <a:extLst>
                <a:ext uri="{FF2B5EF4-FFF2-40B4-BE49-F238E27FC236}">
                  <a16:creationId xmlns:a16="http://schemas.microsoft.com/office/drawing/2014/main" id="{387D1FA0-F2E4-AC12-AA7E-E080B644C429}"/>
                </a:ext>
              </a:extLst>
            </p:cNvPr>
            <p:cNvSpPr/>
            <p:nvPr/>
          </p:nvSpPr>
          <p:spPr>
            <a:xfrm>
              <a:off x="23163810" y="27116714"/>
              <a:ext cx="6465740" cy="2330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Planes de calibración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Lineamientos para el mantenimiento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de parque automotor, suministros y</a:t>
              </a:r>
            </a:p>
            <a:p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HEAS</a:t>
              </a:r>
            </a:p>
            <a:p>
              <a:pPr algn="just"/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4" name="Rectángulo 73">
              <a:extLst>
                <a:ext uri="{FF2B5EF4-FFF2-40B4-BE49-F238E27FC236}">
                  <a16:creationId xmlns:a16="http://schemas.microsoft.com/office/drawing/2014/main" id="{0852945D-EE60-27B9-0EDE-171333728724}"/>
                </a:ext>
              </a:extLst>
            </p:cNvPr>
            <p:cNvSpPr/>
            <p:nvPr/>
          </p:nvSpPr>
          <p:spPr>
            <a:xfrm>
              <a:off x="30402775" y="2717073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</p:txBody>
        </p:sp>
        <p:sp>
          <p:nvSpPr>
            <p:cNvPr id="75" name="Rectángulo 74">
              <a:extLst>
                <a:ext uri="{FF2B5EF4-FFF2-40B4-BE49-F238E27FC236}">
                  <a16:creationId xmlns:a16="http://schemas.microsoft.com/office/drawing/2014/main" id="{DD79AB76-655C-D709-B54D-3399489F3A49}"/>
                </a:ext>
              </a:extLst>
            </p:cNvPr>
            <p:cNvSpPr/>
            <p:nvPr/>
          </p:nvSpPr>
          <p:spPr>
            <a:xfrm>
              <a:off x="13308337" y="27178665"/>
              <a:ext cx="9052037" cy="2270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Ejecutar las actividades relacionadas con el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mantenimiento del parque automotor, Equipo menor y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</a:rPr>
                <a:t>HEAS</a:t>
              </a:r>
              <a:endParaRPr lang="es-CO" sz="2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3" name="Grupo 82" descr="Fila 7 tabla">
            <a:extLst>
              <a:ext uri="{FF2B5EF4-FFF2-40B4-BE49-F238E27FC236}">
                <a16:creationId xmlns:a16="http://schemas.microsoft.com/office/drawing/2014/main" id="{6AF57A93-1E18-2A74-5E52-9CD22881FB63}"/>
              </a:ext>
            </a:extLst>
          </p:cNvPr>
          <p:cNvGrpSpPr/>
          <p:nvPr/>
        </p:nvGrpSpPr>
        <p:grpSpPr>
          <a:xfrm>
            <a:off x="1417083" y="41906046"/>
            <a:ext cx="30322511" cy="2640103"/>
            <a:chOff x="1515465" y="34235842"/>
            <a:chExt cx="33692174" cy="7118629"/>
          </a:xfrm>
        </p:grpSpPr>
        <p:sp>
          <p:nvSpPr>
            <p:cNvPr id="86" name="Rectángulo 85">
              <a:extLst>
                <a:ext uri="{FF2B5EF4-FFF2-40B4-BE49-F238E27FC236}">
                  <a16:creationId xmlns:a16="http://schemas.microsoft.com/office/drawing/2014/main" id="{9071ADC3-0AB3-732A-0EA1-8FE7D9F3CF81}"/>
                </a:ext>
              </a:extLst>
            </p:cNvPr>
            <p:cNvSpPr/>
            <p:nvPr/>
          </p:nvSpPr>
          <p:spPr>
            <a:xfrm>
              <a:off x="13201334" y="35929657"/>
              <a:ext cx="9052037" cy="33249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endParaRPr lang="es-MX" sz="2600" dirty="0">
                <a:solidFill>
                  <a:schemeClr val="tx1"/>
                </a:solidFill>
              </a:endParaRPr>
            </a:p>
            <a:p>
              <a:pPr lvl="0" algn="just"/>
              <a:r>
                <a:rPr lang="es-ES" sz="2600" dirty="0">
                  <a:solidFill>
                    <a:schemeClr val="tx1"/>
                  </a:solidFill>
                </a:rPr>
                <a:t>Gestionar la realización de los planes de mejoramiento </a:t>
              </a:r>
            </a:p>
            <a:p>
              <a:pPr lvl="0" algn="just"/>
              <a:r>
                <a:rPr lang="es-ES" sz="2600" dirty="0">
                  <a:solidFill>
                    <a:schemeClr val="tx1"/>
                  </a:solidFill>
                </a:rPr>
                <a:t>del proceso a los que haya lugar</a:t>
              </a:r>
            </a:p>
          </p:txBody>
        </p:sp>
        <p:sp>
          <p:nvSpPr>
            <p:cNvPr id="90" name="Rectángulo 89">
              <a:extLst>
                <a:ext uri="{FF2B5EF4-FFF2-40B4-BE49-F238E27FC236}">
                  <a16:creationId xmlns:a16="http://schemas.microsoft.com/office/drawing/2014/main" id="{50BAB53B-92E4-D6DF-A824-8EDBFA2FFB89}"/>
                </a:ext>
              </a:extLst>
            </p:cNvPr>
            <p:cNvSpPr/>
            <p:nvPr/>
          </p:nvSpPr>
          <p:spPr>
            <a:xfrm>
              <a:off x="6514219" y="36053287"/>
              <a:ext cx="5872407" cy="325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Informes de auditoría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 Informes de gestión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3.Reporte periódico al plan de acción del proceso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4. Oportunidades identificadas por el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proceso.</a:t>
              </a:r>
            </a:p>
          </p:txBody>
        </p:sp>
        <p:sp>
          <p:nvSpPr>
            <p:cNvPr id="91" name="Rectángulo 90">
              <a:extLst>
                <a:ext uri="{FF2B5EF4-FFF2-40B4-BE49-F238E27FC236}">
                  <a16:creationId xmlns:a16="http://schemas.microsoft.com/office/drawing/2014/main" id="{2D443094-D7C2-22A6-4B31-5004C47F289A}"/>
                </a:ext>
              </a:extLst>
            </p:cNvPr>
            <p:cNvSpPr/>
            <p:nvPr/>
          </p:nvSpPr>
          <p:spPr>
            <a:xfrm>
              <a:off x="23275160" y="34409508"/>
              <a:ext cx="6165196" cy="53466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Planes de mejoramiento</a:t>
              </a:r>
            </a:p>
          </p:txBody>
        </p:sp>
        <p:sp>
          <p:nvSpPr>
            <p:cNvPr id="92" name="Rectángulo 91">
              <a:extLst>
                <a:ext uri="{FF2B5EF4-FFF2-40B4-BE49-F238E27FC236}">
                  <a16:creationId xmlns:a16="http://schemas.microsoft.com/office/drawing/2014/main" id="{BA0AF44D-A70B-E4F4-9EAA-580A97A49F7C}"/>
                </a:ext>
              </a:extLst>
            </p:cNvPr>
            <p:cNvSpPr/>
            <p:nvPr/>
          </p:nvSpPr>
          <p:spPr>
            <a:xfrm>
              <a:off x="30349770" y="35398102"/>
              <a:ext cx="4857869" cy="29662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1. Proceso Evaluación</a:t>
              </a:r>
            </a:p>
            <a:p>
              <a:pPr algn="just"/>
              <a:r>
                <a:rPr lang="es-ES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2. Organismos de control.</a:t>
              </a:r>
              <a:endParaRPr lang="es-CO" sz="2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3" name="Rectángulo 92">
              <a:extLst>
                <a:ext uri="{FF2B5EF4-FFF2-40B4-BE49-F238E27FC236}">
                  <a16:creationId xmlns:a16="http://schemas.microsoft.com/office/drawing/2014/main" id="{17A600CF-0449-3C23-7E38-CD03B214D3E7}"/>
                </a:ext>
              </a:extLst>
            </p:cNvPr>
            <p:cNvSpPr/>
            <p:nvPr/>
          </p:nvSpPr>
          <p:spPr>
            <a:xfrm>
              <a:off x="1515465" y="34235842"/>
              <a:ext cx="4267439" cy="71186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600" dirty="0">
                  <a:solidFill>
                    <a:schemeClr val="tx1"/>
                  </a:solidFill>
                  <a:cs typeface="Arial" panose="020B0604020202020204" pitchFamily="34" charset="0"/>
                </a:rPr>
                <a:t>Subdirección Logística</a:t>
              </a:r>
            </a:p>
          </p:txBody>
        </p:sp>
      </p:grpSp>
      <p:sp>
        <p:nvSpPr>
          <p:cNvPr id="3" name="CuadroTexto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44238" y="47273945"/>
            <a:ext cx="16322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459" dirty="0"/>
              <a:t>MEMORANDO DE APROBACIÓN</a:t>
            </a:r>
            <a:r>
              <a:rPr lang="es-CO" sz="3600" dirty="0"/>
              <a:t> I-00643-2022026923-UAECOB Id: 145796</a:t>
            </a:r>
            <a:endParaRPr lang="es-CO" sz="3459" dirty="0"/>
          </a:p>
        </p:txBody>
      </p:sp>
      <p:sp>
        <p:nvSpPr>
          <p:cNvPr id="150" name="CuadroTexto 149"/>
          <p:cNvSpPr txBox="1"/>
          <p:nvPr/>
        </p:nvSpPr>
        <p:spPr>
          <a:xfrm>
            <a:off x="28454621" y="47142746"/>
            <a:ext cx="3023676" cy="92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799" dirty="0"/>
              <a:t>GE-PR01-FT03 </a:t>
            </a:r>
          </a:p>
          <a:p>
            <a:r>
              <a:rPr lang="es-CO" sz="1799" dirty="0"/>
              <a:t>Versión:  02</a:t>
            </a:r>
          </a:p>
          <a:p>
            <a:r>
              <a:rPr lang="es-CO" sz="1799" dirty="0"/>
              <a:t>Vigencia: 26/04/2021 </a:t>
            </a:r>
          </a:p>
        </p:txBody>
      </p: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C47DAA4C-E1EE-F6B5-F037-4D2699E96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697360" y="38268186"/>
            <a:ext cx="0" cy="492164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5E9C8983-8062-7CFD-FB38-6BFB701A1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761380" y="34868206"/>
            <a:ext cx="0" cy="492164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C9008B80-2812-A076-056B-D76B5BFFF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887581" y="41556033"/>
            <a:ext cx="0" cy="492164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542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26899</TotalTime>
  <Words>906</Words>
  <Application>Microsoft Office PowerPoint</Application>
  <PresentationFormat>Personalizado</PresentationFormat>
  <Paragraphs>161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SemiBold</vt:lpstr>
      <vt:lpstr>Calibri</vt:lpstr>
      <vt:lpstr>Calibri Light</vt:lpstr>
      <vt:lpstr>Tema de Office</vt:lpstr>
      <vt:lpstr>Caracterización de proceso de evaluación y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Mendoza Navarrete</dc:creator>
  <cp:lastModifiedBy>Carmen Patricia Pacheco</cp:lastModifiedBy>
  <cp:revision>227</cp:revision>
  <dcterms:created xsi:type="dcterms:W3CDTF">2020-06-11T16:26:51Z</dcterms:created>
  <dcterms:modified xsi:type="dcterms:W3CDTF">2023-01-30T21:51:16Z</dcterms:modified>
</cp:coreProperties>
</file>